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500" r:id="rId4"/>
    <p:sldId id="507" r:id="rId5"/>
    <p:sldId id="503" r:id="rId6"/>
    <p:sldId id="510" r:id="rId7"/>
    <p:sldId id="5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12/3/19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12/3/19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12/3/19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12/3/19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12/3/19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12/3/19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12/3/19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12/3/19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12/3/19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12/3/19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Weekly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6/12/2019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Signal Extraction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𝑆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𝑦𝑖𝑒𝑙𝑑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𝑓𝑖𝑡</m:t>
                          </m:r>
                        </m:sup>
                      </m:sSubSup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𝑄𝐶𝐷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𝑠h𝑎𝑝𝑒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𝑄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𝑟𝑒𝑐𝑜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𝑟𝑒𝑐𝑜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 </m:t>
                      </m:r>
                    </m:oMath>
                  </m:oMathPara>
                </a14:m>
                <a:endParaRPr lang="en-GB" sz="22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33" y="1597031"/>
                <a:ext cx="11533733" cy="855875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55A20EE4-7FE0-0F4C-88A5-4E77E6EE68F5}"/>
              </a:ext>
            </a:extLst>
          </p:cNvPr>
          <p:cNvSpPr/>
          <p:nvPr/>
        </p:nvSpPr>
        <p:spPr>
          <a:xfrm>
            <a:off x="1051994" y="2716653"/>
            <a:ext cx="1604306" cy="422545"/>
          </a:xfrm>
          <a:prstGeom prst="wedgeRoundRectCallout">
            <a:avLst>
              <a:gd name="adj1" fmla="val 19795"/>
              <a:gd name="adj2" fmla="val -1001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F269-8625-C54B-B322-11C7524BD793}"/>
              </a:ext>
            </a:extLst>
          </p:cNvPr>
          <p:cNvSpPr txBox="1"/>
          <p:nvPr/>
        </p:nvSpPr>
        <p:spPr>
          <a:xfrm>
            <a:off x="1154060" y="274326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 Yield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9F790F8-6164-0F46-809E-FFD3DB32B56B}"/>
              </a:ext>
            </a:extLst>
          </p:cNvPr>
          <p:cNvSpPr/>
          <p:nvPr/>
        </p:nvSpPr>
        <p:spPr>
          <a:xfrm>
            <a:off x="3686185" y="789879"/>
            <a:ext cx="1604306" cy="800662"/>
          </a:xfrm>
          <a:prstGeom prst="wedgeRoundRectCallout">
            <a:avLst>
              <a:gd name="adj1" fmla="val -46107"/>
              <a:gd name="adj2" fmla="val 96467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AAC34-0BB2-4545-B933-DF6D127C0485}"/>
              </a:ext>
            </a:extLst>
          </p:cNvPr>
          <p:cNvSpPr txBox="1"/>
          <p:nvPr/>
        </p:nvSpPr>
        <p:spPr>
          <a:xfrm>
            <a:off x="3731101" y="877036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 </a:t>
            </a:r>
            <a:r>
              <a:rPr lang="en-US" dirty="0" err="1"/>
              <a:t>dist</a:t>
            </a:r>
            <a:r>
              <a:rPr lang="en-US" dirty="0"/>
              <a:t> from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85E285B-47A2-024A-AEE9-FBC0B77E4D0D}"/>
              </a:ext>
            </a:extLst>
          </p:cNvPr>
          <p:cNvSpPr/>
          <p:nvPr/>
        </p:nvSpPr>
        <p:spPr>
          <a:xfrm>
            <a:off x="3731101" y="2586299"/>
            <a:ext cx="1604306" cy="800662"/>
          </a:xfrm>
          <a:prstGeom prst="wedgeRoundRectCallout">
            <a:avLst>
              <a:gd name="adj1" fmla="val 29591"/>
              <a:gd name="adj2" fmla="val -67703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EFA3B-B670-E241-826F-6A38E5CD6100}"/>
              </a:ext>
            </a:extLst>
          </p:cNvPr>
          <p:cNvSpPr txBox="1"/>
          <p:nvPr/>
        </p:nvSpPr>
        <p:spPr>
          <a:xfrm>
            <a:off x="3731101" y="2702941"/>
            <a:ext cx="16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Transfer factor from SR</a:t>
            </a:r>
            <a:r>
              <a:rPr lang="en-US" baseline="-25000" dirty="0">
                <a:solidFill>
                  <a:srgbClr val="00B050"/>
                </a:solidFill>
              </a:rPr>
              <a:t>A </a:t>
            </a:r>
            <a:r>
              <a:rPr lang="en-US" dirty="0">
                <a:solidFill>
                  <a:srgbClr val="00B050"/>
                </a:solidFill>
              </a:rPr>
              <a:t>to SR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B27AB4F-2EFC-D746-841A-CB591E172344}"/>
              </a:ext>
            </a:extLst>
          </p:cNvPr>
          <p:cNvSpPr/>
          <p:nvPr/>
        </p:nvSpPr>
        <p:spPr>
          <a:xfrm>
            <a:off x="5528618" y="642924"/>
            <a:ext cx="1800869" cy="954107"/>
          </a:xfrm>
          <a:prstGeom prst="wedgeRoundRectCallout">
            <a:avLst>
              <a:gd name="adj1" fmla="val -39030"/>
              <a:gd name="adj2" fmla="val 8241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FF885-3539-C64E-A125-23EB7D051E53}"/>
              </a:ext>
            </a:extLst>
          </p:cNvPr>
          <p:cNvSpPr txBox="1"/>
          <p:nvPr/>
        </p:nvSpPr>
        <p:spPr>
          <a:xfrm>
            <a:off x="5626899" y="654049"/>
            <a:ext cx="160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Fitted number of QCD events in SR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BE8104-3C4B-3940-9E31-B3D7DDA750BB}"/>
              </a:ext>
            </a:extLst>
          </p:cNvPr>
          <p:cNvSpPr/>
          <p:nvPr/>
        </p:nvSpPr>
        <p:spPr>
          <a:xfrm>
            <a:off x="5918391" y="2648592"/>
            <a:ext cx="1697751" cy="734765"/>
          </a:xfrm>
          <a:prstGeom prst="wedgeRoundRectCallout">
            <a:avLst>
              <a:gd name="adj1" fmla="val -22953"/>
              <a:gd name="adj2" fmla="val -65919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FE36C-6B5F-A14B-B5E7-EB084E1B6782}"/>
              </a:ext>
            </a:extLst>
          </p:cNvPr>
          <p:cNvSpPr txBox="1"/>
          <p:nvPr/>
        </p:nvSpPr>
        <p:spPr>
          <a:xfrm>
            <a:off x="5914787" y="2719069"/>
            <a:ext cx="182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correction factor 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8954084-5444-044F-BC58-526A88E9F269}"/>
              </a:ext>
            </a:extLst>
          </p:cNvPr>
          <p:cNvSpPr/>
          <p:nvPr/>
        </p:nvSpPr>
        <p:spPr>
          <a:xfrm>
            <a:off x="7524778" y="858119"/>
            <a:ext cx="1844512" cy="756233"/>
          </a:xfrm>
          <a:prstGeom prst="wedgeRoundRectCallout">
            <a:avLst>
              <a:gd name="adj1" fmla="val -30926"/>
              <a:gd name="adj2" fmla="val 91324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AEB2E-E3BA-1543-8175-87D28C53026B}"/>
              </a:ext>
            </a:extLst>
          </p:cNvPr>
          <p:cNvSpPr txBox="1"/>
          <p:nvPr/>
        </p:nvSpPr>
        <p:spPr>
          <a:xfrm>
            <a:off x="7522698" y="892378"/>
            <a:ext cx="179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shape taken from Data (CR)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7A3C28E5-6EAE-4740-A989-3C8E340FC0AB}"/>
              </a:ext>
            </a:extLst>
          </p:cNvPr>
          <p:cNvSpPr/>
          <p:nvPr/>
        </p:nvSpPr>
        <p:spPr>
          <a:xfrm>
            <a:off x="8380400" y="2518967"/>
            <a:ext cx="2462009" cy="846433"/>
          </a:xfrm>
          <a:prstGeom prst="wedgeRoundRectCallout">
            <a:avLst>
              <a:gd name="adj1" fmla="val -21172"/>
              <a:gd name="adj2" fmla="val -73056"/>
              <a:gd name="adj3" fmla="val 16667"/>
            </a:avLst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10C70-8588-A249-A6BD-AA008E664C41}"/>
              </a:ext>
            </a:extLst>
          </p:cNvPr>
          <p:cNvSpPr txBox="1"/>
          <p:nvPr/>
        </p:nvSpPr>
        <p:spPr>
          <a:xfrm>
            <a:off x="8447034" y="2648592"/>
            <a:ext cx="246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Subdominant </a:t>
            </a:r>
            <a:r>
              <a:rPr lang="en-US" dirty="0" err="1"/>
              <a:t>bkg</a:t>
            </a:r>
            <a:r>
              <a:rPr lang="en-US" dirty="0"/>
              <a:t> shape and contribution (MC)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5" y="3815432"/>
            <a:ext cx="117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reco</a:t>
            </a:r>
            <a:r>
              <a:rPr lang="en-US" dirty="0"/>
              <a:t> is the respected variable of interest (ttbar </a:t>
            </a:r>
            <a:r>
              <a:rPr lang="en-US" dirty="0" err="1"/>
              <a:t>mass,pt</a:t>
            </a:r>
            <a:r>
              <a:rPr lang="en-US" dirty="0"/>
              <a:t>, rapidity, leading and </a:t>
            </a:r>
            <a:r>
              <a:rPr lang="en-US" dirty="0" err="1"/>
              <a:t>subleading</a:t>
            </a:r>
            <a:r>
              <a:rPr lang="en-US" dirty="0"/>
              <a:t> </a:t>
            </a:r>
            <a:r>
              <a:rPr lang="en-US" dirty="0" err="1"/>
              <a:t>jetPt</a:t>
            </a:r>
            <a:r>
              <a:rPr lang="en-US" dirty="0"/>
              <a:t> and |</a:t>
            </a:r>
            <a:r>
              <a:rPr lang="en-US" dirty="0" err="1"/>
              <a:t>jetY</a:t>
            </a:r>
            <a:r>
              <a:rPr lang="en-US" dirty="0"/>
              <a:t>|)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5BE2-2FE8-0740-8551-FE2BC1E51FA1}"/>
              </a:ext>
            </a:extLst>
          </p:cNvPr>
          <p:cNvSpPr txBox="1"/>
          <p:nvPr/>
        </p:nvSpPr>
        <p:spPr>
          <a:xfrm>
            <a:off x="111965" y="4401756"/>
            <a:ext cx="1165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 deploy a simultaneous fit in 3 regions (0,1,2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btag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because we do not have a pure Control Region.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Our data CR is ttbar contaminated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/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𝑀𝑎𝑠𝑠𝑆𝑐𝑎𝑙𝑒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𝑀𝑎𝑠𝑠𝑅𝑒𝑠𝑜𝑙𝑢𝑡𝑖𝑜𝑛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451C2D0-1C2C-9E46-8463-EC46B36B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082218"/>
                <a:ext cx="11651945" cy="474489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/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3C8F49-F8D5-384F-BE40-C10B9E2FF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5" y="5591030"/>
                <a:ext cx="10730444" cy="646139"/>
              </a:xfrm>
              <a:prstGeom prst="rect">
                <a:avLst/>
              </a:prstGeom>
              <a:blipFill>
                <a:blip r:embed="rId4"/>
                <a:stretch>
                  <a:fillRect l="-23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12/3/19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 err="1"/>
              <a:t>R</a:t>
            </a:r>
            <a:r>
              <a:rPr lang="en-US" sz="2800" u="sng" baseline="-25000" dirty="0" err="1"/>
              <a:t>yield</a:t>
            </a:r>
            <a:r>
              <a:rPr lang="en-US" sz="2800" u="sng" baseline="-25000" dirty="0"/>
              <a:t> </a:t>
            </a:r>
            <a:r>
              <a:rPr lang="en-US" sz="2800" u="sng"/>
              <a:t>Calculation (MC Closure)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12/3/19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ABB8FA-C87F-0F42-A695-6D19E4EF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0682" y="1412213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1179-A84F-E444-962B-3D7318B1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637299" y="1412212"/>
            <a:ext cx="2752979" cy="381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CEDC2-F659-6647-821C-ED662685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71136" y="1412212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NQCD (2) / NQCD (0) vs eb</a:t>
            </a:r>
            <a:endParaRPr lang="en-GB" sz="2800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12/3/19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872670" y="0"/>
            <a:ext cx="0" cy="342900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391832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7960702" y="0"/>
            <a:ext cx="0" cy="3429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B4C975-9689-C749-A5CC-41CA82AE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0731" y="56373"/>
            <a:ext cx="2746248" cy="3748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723A-51F4-BC4E-BBC1-0EB9F909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88979" y="18955"/>
            <a:ext cx="2752979" cy="3816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E73CB-5295-184E-9BE7-EE3735A3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42481" y="19305"/>
            <a:ext cx="2752979" cy="381647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879743" y="0"/>
            <a:ext cx="0" cy="3429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97D92-228A-7245-BBD2-BE4D9D295262}"/>
              </a:ext>
            </a:extLst>
          </p:cNvPr>
          <p:cNvSpPr/>
          <p:nvPr/>
        </p:nvSpPr>
        <p:spPr>
          <a:xfrm>
            <a:off x="70599" y="4566488"/>
            <a:ext cx="3734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----2016----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0.264097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0.262092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0.00759071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846.365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4B088-20D9-9343-9ADA-0E0E365FF6FD}"/>
              </a:ext>
            </a:extLst>
          </p:cNvPr>
          <p:cNvSpPr/>
          <p:nvPr/>
        </p:nvSpPr>
        <p:spPr>
          <a:xfrm>
            <a:off x="4029393" y="4566487"/>
            <a:ext cx="3734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----2017----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0.270622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0.269242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0.00509682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677.041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3E8950-6C72-E943-9F88-C7961B8E0C18}"/>
              </a:ext>
            </a:extLst>
          </p:cNvPr>
          <p:cNvSpPr/>
          <p:nvPr/>
        </p:nvSpPr>
        <p:spPr>
          <a:xfrm>
            <a:off x="8075372" y="4566486"/>
            <a:ext cx="3816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----2018----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R0 (just data) = 0.266928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R1 (taking MC into account) = 0.265428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(R[0]-R[1])/R[0] = 0.00561997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NQCD in Reduced (SR): 1201.35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/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sz="1600" dirty="0"/>
                  <a:t> and NQCD in Reduced SR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𝑄𝐶𝐷𝑒𝑥𝑡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9BB7DC-52D6-8D44-9458-6259E723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8" y="3578966"/>
                <a:ext cx="11708016" cy="673133"/>
              </a:xfrm>
              <a:prstGeom prst="rect">
                <a:avLst/>
              </a:prstGeom>
              <a:blipFill>
                <a:blip r:embed="rId5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203899" y="72102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Transfer Factor Calculation (Method 1)</a:t>
            </a:r>
            <a:endParaRPr lang="en-GB" sz="28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12/3/19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/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will use an ABCD method to extract the N</a:t>
                </a:r>
                <a:r>
                  <a:rPr lang="en-US" baseline="-25000" dirty="0"/>
                  <a:t>QCD </a:t>
                </a:r>
                <a:r>
                  <a:rPr lang="en-US" dirty="0"/>
                  <a:t> in the SR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shape we have: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𝑄𝐶𝐷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𝑄𝐶𝐷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9FA6E-4BFF-8D4E-A591-4387AAC29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9" y="846161"/>
                <a:ext cx="5276231" cy="3351559"/>
              </a:xfrm>
              <a:prstGeom prst="rect">
                <a:avLst/>
              </a:prstGeom>
              <a:blipFill>
                <a:blip r:embed="rId2"/>
                <a:stretch>
                  <a:fillRect l="-719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8D92F4-19E3-6D4D-B205-557BAF6913D3}"/>
              </a:ext>
            </a:extLst>
          </p:cNvPr>
          <p:cNvSpPr/>
          <p:nvPr/>
        </p:nvSpPr>
        <p:spPr>
          <a:xfrm>
            <a:off x="6523630" y="392081"/>
            <a:ext cx="4585647" cy="2661314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2FFE8-C94D-A94C-BD1D-92CE8BF64058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6523630" y="1722738"/>
            <a:ext cx="4585647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4964C5-0FB9-524E-B092-1F932FBAAEE2}"/>
              </a:ext>
            </a:extLst>
          </p:cNvPr>
          <p:cNvCxnSpPr>
            <a:cxnSpLocks/>
          </p:cNvCxnSpPr>
          <p:nvPr/>
        </p:nvCxnSpPr>
        <p:spPr>
          <a:xfrm>
            <a:off x="7836089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CC0BAC-0719-6D41-BDFA-54EB27ED8AFD}"/>
              </a:ext>
            </a:extLst>
          </p:cNvPr>
          <p:cNvCxnSpPr>
            <a:cxnSpLocks/>
          </p:cNvCxnSpPr>
          <p:nvPr/>
        </p:nvCxnSpPr>
        <p:spPr>
          <a:xfrm>
            <a:off x="9680811" y="392081"/>
            <a:ext cx="0" cy="266131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801F1C-2CA8-0540-9C60-B75FDDDBE36F}"/>
              </a:ext>
            </a:extLst>
          </p:cNvPr>
          <p:cNvSpPr txBox="1"/>
          <p:nvPr/>
        </p:nvSpPr>
        <p:spPr>
          <a:xfrm>
            <a:off x="6305265" y="3129872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685F2-8042-FA44-ACF3-1C8C5F7B4D1E}"/>
              </a:ext>
            </a:extLst>
          </p:cNvPr>
          <p:cNvSpPr txBox="1"/>
          <p:nvPr/>
        </p:nvSpPr>
        <p:spPr>
          <a:xfrm>
            <a:off x="7561054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F4913-E5BA-B94D-ABB0-800325113333}"/>
              </a:ext>
            </a:extLst>
          </p:cNvPr>
          <p:cNvSpPr txBox="1"/>
          <p:nvPr/>
        </p:nvSpPr>
        <p:spPr>
          <a:xfrm>
            <a:off x="9405776" y="3129872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770C-597E-BF44-8F80-4F0E2B642518}"/>
              </a:ext>
            </a:extLst>
          </p:cNvPr>
          <p:cNvSpPr txBox="1"/>
          <p:nvPr/>
        </p:nvSpPr>
        <p:spPr>
          <a:xfrm>
            <a:off x="10834242" y="3124964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A5447-724C-0344-9EBD-1736EEFB7105}"/>
              </a:ext>
            </a:extLst>
          </p:cNvPr>
          <p:cNvSpPr txBox="1"/>
          <p:nvPr/>
        </p:nvSpPr>
        <p:spPr>
          <a:xfrm>
            <a:off x="11525923" y="3124964"/>
            <a:ext cx="66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51D83A-051B-AC49-9FFD-2BA4E401B746}"/>
              </a:ext>
            </a:extLst>
          </p:cNvPr>
          <p:cNvSpPr txBox="1"/>
          <p:nvPr/>
        </p:nvSpPr>
        <p:spPr>
          <a:xfrm>
            <a:off x="7670041" y="404875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Mass Candidate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325486-ADB3-EA45-8DBB-1E02097E6610}"/>
              </a:ext>
            </a:extLst>
          </p:cNvPr>
          <p:cNvSpPr txBox="1"/>
          <p:nvPr/>
        </p:nvSpPr>
        <p:spPr>
          <a:xfrm rot="16200000">
            <a:off x="5374606" y="1584824"/>
            <a:ext cx="131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Btag</a:t>
            </a:r>
            <a:r>
              <a:rPr lang="en-US" dirty="0"/>
              <a:t> region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6AB10-E943-314F-8420-5C2A7465DD3F}"/>
              </a:ext>
            </a:extLst>
          </p:cNvPr>
          <p:cNvSpPr txBox="1"/>
          <p:nvPr/>
        </p:nvSpPr>
        <p:spPr>
          <a:xfrm>
            <a:off x="6155140" y="226256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2CCE9-DEEC-8A4A-BDA8-2DA75ADB380A}"/>
              </a:ext>
            </a:extLst>
          </p:cNvPr>
          <p:cNvSpPr txBox="1"/>
          <p:nvPr/>
        </p:nvSpPr>
        <p:spPr>
          <a:xfrm>
            <a:off x="6191534" y="919751"/>
            <a:ext cx="4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A772F3-34F4-C44E-BAE5-3DD8B1F35C39}"/>
              </a:ext>
            </a:extLst>
          </p:cNvPr>
          <p:cNvSpPr/>
          <p:nvPr/>
        </p:nvSpPr>
        <p:spPr>
          <a:xfrm>
            <a:off x="7836088" y="392081"/>
            <a:ext cx="1844722" cy="1330657"/>
          </a:xfrm>
          <a:prstGeom prst="rect">
            <a:avLst/>
          </a:prstGeom>
          <a:pattFill prst="wd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607A6C-66CF-EF41-9F59-F9D3558F950D}"/>
              </a:ext>
            </a:extLst>
          </p:cNvPr>
          <p:cNvSpPr/>
          <p:nvPr/>
        </p:nvSpPr>
        <p:spPr>
          <a:xfrm>
            <a:off x="7836088" y="1746114"/>
            <a:ext cx="1844722" cy="1330657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5CB48-1BD6-6546-954E-5ED27993AD26}"/>
              </a:ext>
            </a:extLst>
          </p:cNvPr>
          <p:cNvSpPr txBox="1"/>
          <p:nvPr/>
        </p:nvSpPr>
        <p:spPr>
          <a:xfrm>
            <a:off x="8483414" y="2223571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0EAAF-C67B-C04E-8AAA-5341A8AA2AB7}"/>
              </a:ext>
            </a:extLst>
          </p:cNvPr>
          <p:cNvSpPr txBox="1"/>
          <p:nvPr/>
        </p:nvSpPr>
        <p:spPr>
          <a:xfrm>
            <a:off x="8483414" y="875020"/>
            <a:ext cx="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61BB32-F5A1-0143-88A4-2B06B1FC69FC}"/>
              </a:ext>
            </a:extLst>
          </p:cNvPr>
          <p:cNvSpPr/>
          <p:nvPr/>
        </p:nvSpPr>
        <p:spPr>
          <a:xfrm>
            <a:off x="2236155" y="3302758"/>
            <a:ext cx="1472400" cy="955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5EE42-F442-4F42-A004-3DC0811E3726}"/>
              </a:ext>
            </a:extLst>
          </p:cNvPr>
          <p:cNvCxnSpPr>
            <a:stCxn id="46" idx="2"/>
          </p:cNvCxnSpPr>
          <p:nvPr/>
        </p:nvCxnSpPr>
        <p:spPr>
          <a:xfrm>
            <a:off x="2972355" y="4258101"/>
            <a:ext cx="16505" cy="5732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5FFA0E-F38A-A34B-A42C-39BB5A6DF54F}"/>
              </a:ext>
            </a:extLst>
          </p:cNvPr>
          <p:cNvSpPr txBox="1"/>
          <p:nvPr/>
        </p:nvSpPr>
        <p:spPr>
          <a:xfrm>
            <a:off x="2236155" y="4831307"/>
            <a:ext cx="161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Taken from fit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F67454-6F07-C649-B772-07E2B61A00E6}"/>
              </a:ext>
            </a:extLst>
          </p:cNvPr>
          <p:cNvSpPr/>
          <p:nvPr/>
        </p:nvSpPr>
        <p:spPr>
          <a:xfrm>
            <a:off x="3708555" y="3302758"/>
            <a:ext cx="1514901" cy="829101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6D5339-7998-D84A-9636-46E6CF14120E}"/>
              </a:ext>
            </a:extLst>
          </p:cNvPr>
          <p:cNvCxnSpPr/>
          <p:nvPr/>
        </p:nvCxnSpPr>
        <p:spPr>
          <a:xfrm>
            <a:off x="4466005" y="4141191"/>
            <a:ext cx="16505" cy="57320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/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3EB79D-F059-3C49-BB36-0F90B554C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9" y="4630997"/>
                <a:ext cx="3129951" cy="464101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41310A6-08E1-624F-AB03-A89CB4AEFFD1}"/>
              </a:ext>
            </a:extLst>
          </p:cNvPr>
          <p:cNvSpPr/>
          <p:nvPr/>
        </p:nvSpPr>
        <p:spPr>
          <a:xfrm rot="5400000">
            <a:off x="8699568" y="1214230"/>
            <a:ext cx="380481" cy="4438935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B9A97-B992-F147-AC95-349DF42B8292}"/>
              </a:ext>
            </a:extLst>
          </p:cNvPr>
          <p:cNvSpPr txBox="1"/>
          <p:nvPr/>
        </p:nvSpPr>
        <p:spPr>
          <a:xfrm>
            <a:off x="8208087" y="3627480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 CRA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699B0722-CA93-E240-BDD0-6E94B79B27C8}"/>
              </a:ext>
            </a:extLst>
          </p:cNvPr>
          <p:cNvSpPr/>
          <p:nvPr/>
        </p:nvSpPr>
        <p:spPr>
          <a:xfrm rot="16200000">
            <a:off x="8619403" y="-1977266"/>
            <a:ext cx="380481" cy="4438935"/>
          </a:xfrm>
          <a:prstGeom prst="righ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D7A1C0-B59D-EF40-AB8E-0E0E3836540E}"/>
              </a:ext>
            </a:extLst>
          </p:cNvPr>
          <p:cNvSpPr txBox="1"/>
          <p:nvPr/>
        </p:nvSpPr>
        <p:spPr>
          <a:xfrm>
            <a:off x="8081278" y="27302"/>
            <a:ext cx="13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Region SRA</a:t>
            </a:r>
          </a:p>
        </p:txBody>
      </p:sp>
    </p:spTree>
    <p:extLst>
      <p:ext uri="{BB962C8B-B14F-4D97-AF65-F5344CB8AC3E}">
        <p14:creationId xmlns:p14="http://schemas.microsoft.com/office/powerpoint/2010/main" val="310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3828" y="86499"/>
            <a:ext cx="10520413" cy="512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u="sng" dirty="0"/>
              <a:t>Fiducial Measurements (jetPt0)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7259F-D55B-834E-9B9E-F410C9440440}"/>
              </a:ext>
            </a:extLst>
          </p:cNvPr>
          <p:cNvSpPr txBox="1"/>
          <p:nvPr/>
        </p:nvSpPr>
        <p:spPr>
          <a:xfrm>
            <a:off x="113157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8F087-3562-8B49-AF03-25095E9C5C74}"/>
              </a:ext>
            </a:extLst>
          </p:cNvPr>
          <p:cNvSpPr txBox="1"/>
          <p:nvPr/>
        </p:nvSpPr>
        <p:spPr>
          <a:xfrm>
            <a:off x="5067300" y="11365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097FE-8411-3A41-813A-135B44833012}"/>
              </a:ext>
            </a:extLst>
          </p:cNvPr>
          <p:cNvSpPr txBox="1"/>
          <p:nvPr/>
        </p:nvSpPr>
        <p:spPr>
          <a:xfrm>
            <a:off x="8871758" y="11346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07F2-8A31-6F41-9C54-44311256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D2651-9624-6645-A8FB-B6EDFBEACC24}"/>
              </a:ext>
            </a:extLst>
          </p:cNvPr>
          <p:cNvCxnSpPr>
            <a:cxnSpLocks/>
          </p:cNvCxnSpPr>
          <p:nvPr/>
        </p:nvCxnSpPr>
        <p:spPr>
          <a:xfrm>
            <a:off x="30480" y="72102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FBEBE3-A9F2-CB4A-A555-BD176949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96AC-079A-914A-A4AA-F10BF720D55E}" type="datetime1">
              <a:rPr lang="en-US" smtClean="0"/>
              <a:t>12/3/19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6E758F-A6A6-A949-AEA6-3614F17201C4}"/>
              </a:ext>
            </a:extLst>
          </p:cNvPr>
          <p:cNvCxnSpPr>
            <a:cxnSpLocks/>
          </p:cNvCxnSpPr>
          <p:nvPr/>
        </p:nvCxnSpPr>
        <p:spPr>
          <a:xfrm>
            <a:off x="400240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F1060-8244-AA47-BC85-432273E489FD}"/>
              </a:ext>
            </a:extLst>
          </p:cNvPr>
          <p:cNvCxnSpPr>
            <a:cxnSpLocks/>
          </p:cNvCxnSpPr>
          <p:nvPr/>
        </p:nvCxnSpPr>
        <p:spPr>
          <a:xfrm>
            <a:off x="7974333" y="0"/>
            <a:ext cx="0" cy="6300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569388-2E39-4547-A8E9-ED16C21F2D62}"/>
              </a:ext>
            </a:extLst>
          </p:cNvPr>
          <p:cNvCxnSpPr>
            <a:cxnSpLocks/>
          </p:cNvCxnSpPr>
          <p:nvPr/>
        </p:nvCxnSpPr>
        <p:spPr>
          <a:xfrm>
            <a:off x="8055292" y="0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EBB5D-182A-9547-9463-4339A9CA0668}"/>
              </a:ext>
            </a:extLst>
          </p:cNvPr>
          <p:cNvCxnSpPr>
            <a:cxnSpLocks/>
          </p:cNvCxnSpPr>
          <p:nvPr/>
        </p:nvCxnSpPr>
        <p:spPr>
          <a:xfrm>
            <a:off x="12008171" y="14288"/>
            <a:ext cx="0" cy="63007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0B9E01-6EBC-A743-8BF6-5BD64D58800A}"/>
              </a:ext>
            </a:extLst>
          </p:cNvPr>
          <p:cNvCxnSpPr>
            <a:cxnSpLocks/>
          </p:cNvCxnSpPr>
          <p:nvPr/>
        </p:nvCxnSpPr>
        <p:spPr>
          <a:xfrm>
            <a:off x="3935730" y="0"/>
            <a:ext cx="0" cy="63007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35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445</Words>
  <Application>Microsoft Macintosh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Weekly Report NTUA 6/12/2019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60</cp:revision>
  <dcterms:created xsi:type="dcterms:W3CDTF">2019-11-29T10:22:58Z</dcterms:created>
  <dcterms:modified xsi:type="dcterms:W3CDTF">2019-12-03T17:35:08Z</dcterms:modified>
</cp:coreProperties>
</file>