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568" r:id="rId4"/>
    <p:sldId id="643" r:id="rId5"/>
    <p:sldId id="647" r:id="rId6"/>
    <p:sldId id="648" r:id="rId7"/>
    <p:sldId id="649" r:id="rId8"/>
    <p:sldId id="646" r:id="rId9"/>
    <p:sldId id="650" r:id="rId10"/>
    <p:sldId id="651" r:id="rId11"/>
    <p:sldId id="653" r:id="rId12"/>
    <p:sldId id="654" r:id="rId13"/>
    <p:sldId id="655" r:id="rId14"/>
    <p:sldId id="660" r:id="rId15"/>
    <p:sldId id="631" r:id="rId16"/>
    <p:sldId id="640" r:id="rId17"/>
    <p:sldId id="621" r:id="rId18"/>
    <p:sldId id="618" r:id="rId19"/>
    <p:sldId id="619" r:id="rId20"/>
    <p:sldId id="62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5" autoAdjust="0"/>
    <p:restoredTop sz="95084"/>
  </p:normalViewPr>
  <p:slideViewPr>
    <p:cSldViewPr snapToGrid="0">
      <p:cViewPr varScale="1">
        <p:scale>
          <a:sx n="117" d="100"/>
          <a:sy n="117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11/10/21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1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86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2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5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89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9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8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63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28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11/10/21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11/10/21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11/10/21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11/10/21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11/10/21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11/10/21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11/10/21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10/11/2021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Kolmogorov Response matrices Tests </a:t>
            </a:r>
            <a:r>
              <a:rPr lang="en-GB" sz="2800" u="sng" dirty="0" err="1">
                <a:solidFill>
                  <a:schemeClr val="tx1"/>
                </a:solidFill>
              </a:rPr>
              <a:t>ptJJ</a:t>
            </a:r>
            <a:endParaRPr lang="en-GB" sz="28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C08F0-8E78-F54E-8F4E-4097D34C506B}"/>
              </a:ext>
            </a:extLst>
          </p:cNvPr>
          <p:cNvSpPr/>
          <p:nvPr/>
        </p:nvSpPr>
        <p:spPr>
          <a:xfrm>
            <a:off x="3281869" y="606066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much less than one means NOT compatible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C2DCC-0B42-1949-AAFA-A5A617BD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76385"/>
              </p:ext>
            </p:extLst>
          </p:nvPr>
        </p:nvGraphicFramePr>
        <p:xfrm>
          <a:off x="2554515" y="1166239"/>
          <a:ext cx="7558315" cy="45816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1663">
                  <a:extLst>
                    <a:ext uri="{9D8B030D-6E8A-4147-A177-3AD203B41FA5}">
                      <a16:colId xmlns:a16="http://schemas.microsoft.com/office/drawing/2014/main" val="4043179175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590000859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3758233037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2628934752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964890394"/>
                    </a:ext>
                  </a:extLst>
                </a:gridCol>
              </a:tblGrid>
              <a:tr h="916335">
                <a:tc>
                  <a:txBody>
                    <a:bodyPr/>
                    <a:lstStyle/>
                    <a:p>
                      <a:pPr algn="ctr"/>
                      <a:endParaRPr lang="en-GR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6854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349965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59026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565559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39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4F5D47-A9E5-F74A-BBAC-B461A2E6F561}"/>
              </a:ext>
            </a:extLst>
          </p:cNvPr>
          <p:cNvSpPr txBox="1"/>
          <p:nvPr/>
        </p:nvSpPr>
        <p:spPr>
          <a:xfrm>
            <a:off x="670205" y="3429000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+mj-lt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9600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Kolmogorov Response matrices Tests </a:t>
            </a:r>
            <a:r>
              <a:rPr lang="en-GB" sz="2800" u="sng" dirty="0" err="1">
                <a:solidFill>
                  <a:schemeClr val="tx1"/>
                </a:solidFill>
              </a:rPr>
              <a:t>yJJ</a:t>
            </a:r>
            <a:endParaRPr lang="en-GB" sz="28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C08F0-8E78-F54E-8F4E-4097D34C506B}"/>
              </a:ext>
            </a:extLst>
          </p:cNvPr>
          <p:cNvSpPr/>
          <p:nvPr/>
        </p:nvSpPr>
        <p:spPr>
          <a:xfrm>
            <a:off x="3281869" y="606066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much less than one means NOT compatible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C2DCC-0B42-1949-AAFA-A5A617BD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3474"/>
              </p:ext>
            </p:extLst>
          </p:nvPr>
        </p:nvGraphicFramePr>
        <p:xfrm>
          <a:off x="2554515" y="1166239"/>
          <a:ext cx="7558315" cy="45816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1663">
                  <a:extLst>
                    <a:ext uri="{9D8B030D-6E8A-4147-A177-3AD203B41FA5}">
                      <a16:colId xmlns:a16="http://schemas.microsoft.com/office/drawing/2014/main" val="4043179175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590000859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3758233037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2628934752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964890394"/>
                    </a:ext>
                  </a:extLst>
                </a:gridCol>
              </a:tblGrid>
              <a:tr h="916335">
                <a:tc>
                  <a:txBody>
                    <a:bodyPr/>
                    <a:lstStyle/>
                    <a:p>
                      <a:pPr algn="ctr"/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2016postVFP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2017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2018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6854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2016preVFP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349965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2016postVFP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59026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2017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565559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>
                          <a:solidFill>
                            <a:schemeClr val="tx1"/>
                          </a:solidFill>
                          <a:latin typeface="+mj-lt"/>
                        </a:rPr>
                        <a:t>2018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39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5D5B3C-8F65-8D49-A6FA-87BC49E0599F}"/>
              </a:ext>
            </a:extLst>
          </p:cNvPr>
          <p:cNvSpPr txBox="1"/>
          <p:nvPr/>
        </p:nvSpPr>
        <p:spPr>
          <a:xfrm>
            <a:off x="670205" y="3429000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+mj-lt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6609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Kolmogorov Response matrices Tests jetPt0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C08F0-8E78-F54E-8F4E-4097D34C506B}"/>
              </a:ext>
            </a:extLst>
          </p:cNvPr>
          <p:cNvSpPr/>
          <p:nvPr/>
        </p:nvSpPr>
        <p:spPr>
          <a:xfrm>
            <a:off x="3281869" y="606066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much less than one means NOT compatible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C2DCC-0B42-1949-AAFA-A5A617BD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263"/>
              </p:ext>
            </p:extLst>
          </p:nvPr>
        </p:nvGraphicFramePr>
        <p:xfrm>
          <a:off x="2554515" y="1166239"/>
          <a:ext cx="7558315" cy="45816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1663">
                  <a:extLst>
                    <a:ext uri="{9D8B030D-6E8A-4147-A177-3AD203B41FA5}">
                      <a16:colId xmlns:a16="http://schemas.microsoft.com/office/drawing/2014/main" val="4043179175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590000859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3758233037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2628934752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964890394"/>
                    </a:ext>
                  </a:extLst>
                </a:gridCol>
              </a:tblGrid>
              <a:tr h="916335">
                <a:tc>
                  <a:txBody>
                    <a:bodyPr/>
                    <a:lstStyle/>
                    <a:p>
                      <a:pPr algn="ctr"/>
                      <a:endParaRPr lang="en-GR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6854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7.52e-07</a:t>
                      </a:r>
                      <a:endParaRPr lang="en-G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349965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2.049e-06</a:t>
                      </a:r>
                      <a:endParaRPr lang="en-G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59026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565559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39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6381B9-13E2-4140-B324-03A447B7C98F}"/>
              </a:ext>
            </a:extLst>
          </p:cNvPr>
          <p:cNvSpPr txBox="1"/>
          <p:nvPr/>
        </p:nvSpPr>
        <p:spPr>
          <a:xfrm>
            <a:off x="670205" y="3429000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+mj-lt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1816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Kolmogorov Response matrices Tests chi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C08F0-8E78-F54E-8F4E-4097D34C506B}"/>
              </a:ext>
            </a:extLst>
          </p:cNvPr>
          <p:cNvSpPr/>
          <p:nvPr/>
        </p:nvSpPr>
        <p:spPr>
          <a:xfrm>
            <a:off x="3281869" y="606066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A9955"/>
                </a:solidFill>
                <a:latin typeface="Menlo" panose="020B0609030804020204" pitchFamily="49" charset="0"/>
              </a:rPr>
              <a:t>much less than one means NOT compatible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C2DCC-0B42-1949-AAFA-A5A617BD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64422"/>
              </p:ext>
            </p:extLst>
          </p:nvPr>
        </p:nvGraphicFramePr>
        <p:xfrm>
          <a:off x="2554515" y="1166239"/>
          <a:ext cx="7558315" cy="45816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1663">
                  <a:extLst>
                    <a:ext uri="{9D8B030D-6E8A-4147-A177-3AD203B41FA5}">
                      <a16:colId xmlns:a16="http://schemas.microsoft.com/office/drawing/2014/main" val="4043179175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590000859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3758233037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2628934752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964890394"/>
                    </a:ext>
                  </a:extLst>
                </a:gridCol>
              </a:tblGrid>
              <a:tr h="916335">
                <a:tc>
                  <a:txBody>
                    <a:bodyPr/>
                    <a:lstStyle/>
                    <a:p>
                      <a:pPr algn="ctr"/>
                      <a:endParaRPr lang="en-GR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6854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349965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0.985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59026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565559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en-G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39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3BD4B1-0044-604E-9E66-1AE46ED8DCC1}"/>
              </a:ext>
            </a:extLst>
          </p:cNvPr>
          <p:cNvSpPr txBox="1"/>
          <p:nvPr/>
        </p:nvSpPr>
        <p:spPr>
          <a:xfrm>
            <a:off x="670205" y="3429000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+mj-lt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8574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5793" y="2766572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BACKUP</a:t>
            </a:r>
            <a:endParaRPr lang="en-GB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1" y="600982"/>
            <a:ext cx="119253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sym typeface="Wingdings" pitchFamily="2" charset="2"/>
              </a:rPr>
              <a:t>ttX</a:t>
            </a:r>
            <a:r>
              <a:rPr lang="en-US" sz="1600" dirty="0">
                <a:latin typeface="+mj-lt"/>
                <a:sym typeface="Wingdings" pitchFamily="2" charset="2"/>
              </a:rPr>
              <a:t> analysis Pipeline Creation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We want to be able to handle all Nominal files and their variations in an automated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This requires deciding consistent naming conventions and a efficient planning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Handling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Nominal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Parton Shower Weights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PDF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JES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Scale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>
                <a:latin typeface="+mj-lt"/>
                <a:sym typeface="Wingdings" pitchFamily="2" charset="2"/>
              </a:rPr>
              <a:t>bTagVariations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Top quark mass variations 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Per year For all these we need to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Create template files that have 2btag and 0btag in Extended and Reduced </a:t>
            </a:r>
            <a:r>
              <a:rPr lang="en-US" sz="1600" dirty="0" err="1">
                <a:latin typeface="+mj-lt"/>
                <a:sym typeface="Wingdings" pitchFamily="2" charset="2"/>
              </a:rPr>
              <a:t>jetMassSoftDrop</a:t>
            </a:r>
            <a:r>
              <a:rPr lang="en-US" sz="1600" dirty="0">
                <a:latin typeface="+mj-lt"/>
                <a:sym typeface="Wingdings" pitchFamily="2" charset="2"/>
              </a:rPr>
              <a:t> phase space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9 variables (</a:t>
            </a:r>
            <a:r>
              <a:rPr lang="en-US" sz="1600" dirty="0" err="1">
                <a:latin typeface="+mj-lt"/>
                <a:sym typeface="Wingdings" pitchFamily="2" charset="2"/>
              </a:rPr>
              <a:t>mJJ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pTJJ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yJJ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jetPt</a:t>
            </a:r>
            <a:r>
              <a:rPr lang="en-US" sz="1600" dirty="0">
                <a:latin typeface="+mj-lt"/>
                <a:sym typeface="Wingdings" pitchFamily="2" charset="2"/>
              </a:rPr>
              <a:t>[0,1], </a:t>
            </a:r>
            <a:r>
              <a:rPr lang="en-US" sz="1600" dirty="0" err="1">
                <a:latin typeface="+mj-lt"/>
                <a:sym typeface="Wingdings" pitchFamily="2" charset="2"/>
              </a:rPr>
              <a:t>jetY</a:t>
            </a:r>
            <a:r>
              <a:rPr lang="en-US" sz="1600" dirty="0">
                <a:latin typeface="+mj-lt"/>
                <a:sym typeface="Wingdings" pitchFamily="2" charset="2"/>
              </a:rPr>
              <a:t>[0,1], chi, |</a:t>
            </a:r>
            <a:r>
              <a:rPr lang="en-US" sz="1600" dirty="0" err="1">
                <a:latin typeface="+mj-lt"/>
                <a:sym typeface="Wingdings" pitchFamily="2" charset="2"/>
              </a:rPr>
              <a:t>cosTheta</a:t>
            </a:r>
            <a:r>
              <a:rPr lang="en-US" sz="1600" dirty="0">
                <a:latin typeface="+mj-lt"/>
                <a:sym typeface="Wingdings" pitchFamily="2" charset="2"/>
              </a:rPr>
              <a:t>*|[0,1]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Template fit files (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  <a:r>
              <a:rPr lang="en-US" sz="1600" dirty="0" err="1">
                <a:latin typeface="+mj-lt"/>
                <a:sym typeface="Wingdings" pitchFamily="2" charset="2"/>
              </a:rPr>
              <a:t>qcd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subdominant) and signal templates for all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Fit on extended signal region for all variations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Response matrices, Acceptance, Efficiency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Signal Extraction 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Fiducial Level results (4 years) into 1 Extracted Signal for all variations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Unfold the combined result into </a:t>
            </a:r>
            <a:r>
              <a:rPr lang="en-US" sz="1600" b="1" dirty="0">
                <a:latin typeface="+mj-lt"/>
                <a:sym typeface="Wingdings" pitchFamily="2" charset="2"/>
              </a:rPr>
              <a:t>Parton &amp; Particle </a:t>
            </a:r>
            <a:r>
              <a:rPr lang="en-US" sz="1600" dirty="0">
                <a:latin typeface="+mj-lt"/>
                <a:sym typeface="Wingdings" pitchFamily="2" charset="2"/>
              </a:rPr>
              <a:t>levels </a:t>
            </a:r>
            <a:endParaRPr lang="en-US" sz="1600" b="1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Show systematic variations compared to the Nominal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The same procedure must be done using different nominal files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Fill in 2btag histograms in our signal region in the </a:t>
            </a:r>
            <a:r>
              <a:rPr lang="en-US" sz="1600" dirty="0" err="1">
                <a:latin typeface="+mj-lt"/>
                <a:sym typeface="Wingdings" pitchFamily="2" charset="2"/>
              </a:rPr>
              <a:t>parton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For each variation and each year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years together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Calculate systematics for samples other than the nominal</a:t>
            </a:r>
          </a:p>
        </p:txBody>
      </p:sp>
    </p:spTree>
    <p:extLst>
      <p:ext uri="{BB962C8B-B14F-4D97-AF65-F5344CB8AC3E}">
        <p14:creationId xmlns:p14="http://schemas.microsoft.com/office/powerpoint/2010/main" val="72043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267AC42-4F57-4019-8BD1-C54E6FDB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54" y="3299771"/>
            <a:ext cx="4397502" cy="316001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4E096A-174F-4A0D-8E2E-7FA880F1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700"/>
            <a:ext cx="4397502" cy="31600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BF9294-F786-4A9F-BA5D-352DFB5A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08" y="823700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4220F-53FB-417F-AE17-DD0D4C91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73" y="1452001"/>
            <a:ext cx="6675021" cy="4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4A3098-FD66-447A-9244-A669BD8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07" y="760126"/>
            <a:ext cx="4397502" cy="3160014"/>
          </a:xfrm>
          <a:prstGeom prst="rect">
            <a:avLst/>
          </a:prstGeom>
        </p:spPr>
      </p:pic>
      <p:pic>
        <p:nvPicPr>
          <p:cNvPr id="18" name="Picture 17" descr="Chart, table&#10;&#10;Description automatically generated">
            <a:extLst>
              <a:ext uri="{FF2B5EF4-FFF2-40B4-BE49-F238E27FC236}">
                <a16:creationId xmlns:a16="http://schemas.microsoft.com/office/drawing/2014/main" id="{30E0D10E-6B73-4120-ABAC-1CD0F112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309175"/>
            <a:ext cx="4397502" cy="316001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194682F-E4A3-4BF5-96C9-FD36AE4C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296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38DC6C-95AC-4573-AAC1-8C874BE0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2" y="1413054"/>
            <a:ext cx="6841530" cy="4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266699" y="600982"/>
            <a:ext cx="1165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Combination of all years in Fiducial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Show systematic variations after unfolding for Parton and Particle levels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 using the bulk sum of response matrices from all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Combination of each variation in fiducial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Unfolding for each combined variation  combination of acceptance/efficiency and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round table presentation on 27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of October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have been writing the 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Systematic Variations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Theory variations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Efficiency &amp; acceptance comparison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Kolmogorov testing Response matrices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Z’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Writing documentation for PhD thesis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3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Efficiency Comparison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DCD4767-D1F2-8A42-A0DB-2BA32EA7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4" y="3651878"/>
            <a:ext cx="4411288" cy="317303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3DDF030-C6DC-7F41-9292-7E5F1625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96" y="3651878"/>
            <a:ext cx="4411288" cy="3173032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9B39D349-EF78-2042-9F6E-4A7EE9E43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84" y="478846"/>
            <a:ext cx="4411288" cy="3173032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9B83462C-B2A9-9044-913A-44306C27D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396" y="454368"/>
            <a:ext cx="4411288" cy="31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Efficiency Comparison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1265E07-6E87-A540-B5E7-BDB3129F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46" y="3653847"/>
            <a:ext cx="4408551" cy="317106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2014ADB-2CE7-FF46-A0F5-229585F3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919" y="3653847"/>
            <a:ext cx="4408551" cy="3171063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860F0B-AD70-9740-9864-B548B4A5F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421" y="454368"/>
            <a:ext cx="4408551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Efficiency Comparison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777E5242-56B3-EC41-B57C-F0225E10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97" y="3653847"/>
            <a:ext cx="4408551" cy="3171063"/>
          </a:xfrm>
          <a:prstGeom prst="rect">
            <a:avLst/>
          </a:prstGeo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5A745E9A-3CDB-E742-A819-4F48759F5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55" y="3653847"/>
            <a:ext cx="4408551" cy="317106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45D08EF-F627-6047-BD2B-33F9A0DF2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421" y="454368"/>
            <a:ext cx="4408551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Acceptance Comparison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40A6A4F-0D9E-7143-A613-BEE72B46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31" y="3653847"/>
            <a:ext cx="4408551" cy="317106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75044161-55D4-1248-AC10-4F76810D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180" y="3662529"/>
            <a:ext cx="4408551" cy="3171063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DAF3AA78-CAFE-6B4D-93EB-83092A8BE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285" y="454368"/>
            <a:ext cx="4408551" cy="3171063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9E410929-1F65-1E40-B93F-BCDF8953B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734" y="491466"/>
            <a:ext cx="4408551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2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Acceptance Comparison</a:t>
            </a: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9D3419F0-09E4-624C-9B90-9AD975B1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52" y="3639640"/>
            <a:ext cx="4408551" cy="3171063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CD7E7F-A9F4-FD41-8CF2-3CB7D2A9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97" y="3625433"/>
            <a:ext cx="4408551" cy="3171063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383D22-DE99-0D4E-8A66-4A98AD48E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421" y="468577"/>
            <a:ext cx="4408551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Acceptance Comparison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11FA622-1BD5-C945-A4E4-B23F39B2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97" y="3686937"/>
            <a:ext cx="4408551" cy="3171063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352D1F-6F9D-4E4E-86EE-8F669FCB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59" y="514793"/>
            <a:ext cx="4408551" cy="317106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E0F256A-4838-1E48-A1F1-CDB19913B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52" y="3689098"/>
            <a:ext cx="4408551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0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Kolmogorov Response matrices Tests </a:t>
            </a:r>
            <a:r>
              <a:rPr lang="en-GB" sz="2800" u="sng" dirty="0" err="1">
                <a:solidFill>
                  <a:schemeClr val="tx1"/>
                </a:solidFill>
              </a:rPr>
              <a:t>mJJ</a:t>
            </a:r>
            <a:endParaRPr lang="en-GB" sz="28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C08F0-8E78-F54E-8F4E-4097D34C506B}"/>
              </a:ext>
            </a:extLst>
          </p:cNvPr>
          <p:cNvSpPr/>
          <p:nvPr/>
        </p:nvSpPr>
        <p:spPr>
          <a:xfrm>
            <a:off x="1222010" y="451536"/>
            <a:ext cx="9743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Statistical test of compatibility in shape between two histograms, using Kolmogorov test.</a:t>
            </a:r>
            <a:br>
              <a:rPr lang="en-GB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much less than one means NOT compatible</a:t>
            </a:r>
            <a:endParaRPr lang="en-GB" sz="1400" b="0" dirty="0">
              <a:solidFill>
                <a:srgbClr val="00B05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C2DCC-0B42-1949-AAFA-A5A617BD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96016"/>
              </p:ext>
            </p:extLst>
          </p:nvPr>
        </p:nvGraphicFramePr>
        <p:xfrm>
          <a:off x="2554515" y="1166239"/>
          <a:ext cx="7558315" cy="45816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1663">
                  <a:extLst>
                    <a:ext uri="{9D8B030D-6E8A-4147-A177-3AD203B41FA5}">
                      <a16:colId xmlns:a16="http://schemas.microsoft.com/office/drawing/2014/main" val="4043179175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590000859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3758233037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2628934752"/>
                    </a:ext>
                  </a:extLst>
                </a:gridCol>
                <a:gridCol w="1511663">
                  <a:extLst>
                    <a:ext uri="{9D8B030D-6E8A-4147-A177-3AD203B41FA5}">
                      <a16:colId xmlns:a16="http://schemas.microsoft.com/office/drawing/2014/main" val="1964890394"/>
                    </a:ext>
                  </a:extLst>
                </a:gridCol>
              </a:tblGrid>
              <a:tr h="916335">
                <a:tc>
                  <a:txBody>
                    <a:bodyPr/>
                    <a:lstStyle/>
                    <a:p>
                      <a:pPr algn="ctr"/>
                      <a:endParaRPr lang="en-GR" b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46854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2016preVFP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0.0369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+mj-lt"/>
                        </a:rPr>
                        <a:t>6.83e-05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349965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2016postVFP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+mj-lt"/>
                        </a:rPr>
                        <a:t>1.96e-05</a:t>
                      </a:r>
                      <a:endParaRPr lang="en-GR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59026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565559"/>
                  </a:ext>
                </a:extLst>
              </a:tr>
              <a:tr h="916335"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latin typeface="+mj-lt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39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6FB20-CB75-4E47-9649-C7D2D54DB38C}"/>
              </a:ext>
            </a:extLst>
          </p:cNvPr>
          <p:cNvSpPr txBox="1"/>
          <p:nvPr/>
        </p:nvSpPr>
        <p:spPr>
          <a:xfrm>
            <a:off x="670205" y="3429000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+mj-lt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022473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12146</TotalTime>
  <Words>836</Words>
  <Application>Microsoft Macintosh PowerPoint</Application>
  <PresentationFormat>Widescreen</PresentationFormat>
  <Paragraphs>268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Retrospect</vt:lpstr>
      <vt:lpstr>Custom Design</vt:lpstr>
      <vt:lpstr> HEP NTUA  Weekly Report  10/11/2021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2313</cp:revision>
  <dcterms:created xsi:type="dcterms:W3CDTF">2019-11-29T10:22:58Z</dcterms:created>
  <dcterms:modified xsi:type="dcterms:W3CDTF">2021-11-10T06:49:03Z</dcterms:modified>
</cp:coreProperties>
</file>