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4"/>
  </p:notesMasterIdLst>
  <p:sldIdLst>
    <p:sldId id="256" r:id="rId2"/>
    <p:sldId id="270" r:id="rId3"/>
    <p:sldId id="259" r:id="rId4"/>
    <p:sldId id="274" r:id="rId5"/>
    <p:sldId id="260" r:id="rId6"/>
    <p:sldId id="261" r:id="rId7"/>
    <p:sldId id="271" r:id="rId8"/>
    <p:sldId id="267" r:id="rId9"/>
    <p:sldId id="268" r:id="rId10"/>
    <p:sldId id="269"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144" autoAdjust="0"/>
  </p:normalViewPr>
  <p:slideViewPr>
    <p:cSldViewPr snapToGrid="0" snapToObjects="1">
      <p:cViewPr varScale="1">
        <p:scale>
          <a:sx n="121" d="100"/>
          <a:sy n="121" d="100"/>
        </p:scale>
        <p:origin x="108" y="21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06/06/2019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129936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403210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3946058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411850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6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6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6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6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6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6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6 June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6 June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6 June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6 June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6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6 June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a:t>
            </a:r>
            <a:endParaRPr lang="en-GB"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7" y="1297246"/>
            <a:ext cx="5856514" cy="47769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71" y="1297245"/>
            <a:ext cx="6169415" cy="4776983"/>
          </a:xfrm>
          <a:prstGeom prst="rect">
            <a:avLst/>
          </a:prstGeom>
        </p:spPr>
      </p:pic>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QCD samples 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sp>
        <p:nvSpPr>
          <p:cNvPr id="23" name="Rectangle 22"/>
          <p:cNvSpPr/>
          <p:nvPr/>
        </p:nvSpPr>
        <p:spPr>
          <a:xfrm>
            <a:off x="4012166" y="1597769"/>
            <a:ext cx="2331095"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4189446"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7221"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66388" y="1671189"/>
            <a:ext cx="1447799" cy="246221"/>
          </a:xfrm>
          <a:prstGeom prst="rect">
            <a:avLst/>
          </a:prstGeom>
          <a:noFill/>
        </p:spPr>
        <p:txBody>
          <a:bodyPr wrap="square" rtlCol="0">
            <a:spAutoFit/>
          </a:bodyPr>
          <a:lstStyle/>
          <a:p>
            <a:r>
              <a:rPr lang="en-US" sz="1000" dirty="0" smtClean="0"/>
              <a:t>Control Region (0-btag)</a:t>
            </a:r>
            <a:endParaRPr lang="en-GB" sz="1000" dirty="0"/>
          </a:p>
        </p:txBody>
      </p:sp>
      <p:sp>
        <p:nvSpPr>
          <p:cNvPr id="27" name="TextBox 26"/>
          <p:cNvSpPr txBox="1"/>
          <p:nvPr/>
        </p:nvSpPr>
        <p:spPr>
          <a:xfrm>
            <a:off x="4766389" y="2057334"/>
            <a:ext cx="1447798" cy="246221"/>
          </a:xfrm>
          <a:prstGeom prst="rect">
            <a:avLst/>
          </a:prstGeom>
          <a:noFill/>
        </p:spPr>
        <p:txBody>
          <a:bodyPr wrap="square" rtlCol="0">
            <a:spAutoFit/>
          </a:bodyPr>
          <a:lstStyle/>
          <a:p>
            <a:r>
              <a:rPr lang="en-US" sz="1000" dirty="0" smtClean="0"/>
              <a:t>Signal Region (2-btag) </a:t>
            </a:r>
            <a:endParaRPr lang="en-GB" sz="1000" dirty="0"/>
          </a:p>
        </p:txBody>
      </p:sp>
      <p:sp>
        <p:nvSpPr>
          <p:cNvPr id="28" name="Rectangle 27"/>
          <p:cNvSpPr/>
          <p:nvPr/>
        </p:nvSpPr>
        <p:spPr>
          <a:xfrm>
            <a:off x="9706949" y="1597769"/>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884229"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892004"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461172" y="1643196"/>
            <a:ext cx="1415450" cy="246221"/>
          </a:xfrm>
          <a:prstGeom prst="rect">
            <a:avLst/>
          </a:prstGeom>
          <a:noFill/>
        </p:spPr>
        <p:txBody>
          <a:bodyPr wrap="square" rtlCol="0">
            <a:spAutoFit/>
          </a:bodyPr>
          <a:lstStyle/>
          <a:p>
            <a:r>
              <a:rPr lang="en-US" sz="1000" dirty="0"/>
              <a:t>Control Region (0-btag)</a:t>
            </a:r>
            <a:endParaRPr lang="en-GB" sz="1000" dirty="0"/>
          </a:p>
        </p:txBody>
      </p:sp>
      <p:sp>
        <p:nvSpPr>
          <p:cNvPr id="32" name="TextBox 31"/>
          <p:cNvSpPr txBox="1"/>
          <p:nvPr/>
        </p:nvSpPr>
        <p:spPr>
          <a:xfrm>
            <a:off x="10461172" y="2057334"/>
            <a:ext cx="1365348" cy="246221"/>
          </a:xfrm>
          <a:prstGeom prst="rect">
            <a:avLst/>
          </a:prstGeom>
          <a:noFill/>
        </p:spPr>
        <p:txBody>
          <a:bodyPr wrap="square" rtlCol="0">
            <a:spAutoFit/>
          </a:bodyPr>
          <a:lstStyle/>
          <a:p>
            <a:r>
              <a:rPr lang="en-US" sz="1000" dirty="0"/>
              <a:t>Signal Region (2-btag) </a:t>
            </a:r>
            <a:endParaRPr lang="en-GB" sz="1000" dirty="0"/>
          </a:p>
        </p:txBody>
      </p:sp>
    </p:spTree>
    <p:extLst>
      <p:ext uri="{BB962C8B-B14F-4D97-AF65-F5344CB8AC3E}">
        <p14:creationId xmlns:p14="http://schemas.microsoft.com/office/powerpoint/2010/main" val="424946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Control Region Contamination</a:t>
            </a:r>
            <a:endParaRPr lang="en-GB" u="sng" dirty="0"/>
          </a:p>
        </p:txBody>
      </p:sp>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Expected yield from MC samples and TT sample in the CR </a:t>
            </a:r>
            <a:endParaRPr lang="en-GB"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94" y="1038350"/>
            <a:ext cx="5651183" cy="49110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02" y="1038350"/>
            <a:ext cx="5651183" cy="4911037"/>
          </a:xfrm>
          <a:prstGeom prst="rect">
            <a:avLst/>
          </a:prstGeom>
        </p:spPr>
      </p:pic>
      <p:sp>
        <p:nvSpPr>
          <p:cNvPr id="10" name="Rectangle 9"/>
          <p:cNvSpPr/>
          <p:nvPr/>
        </p:nvSpPr>
        <p:spPr>
          <a:xfrm>
            <a:off x="7361853" y="1038350"/>
            <a:ext cx="3638939" cy="363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439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el-GR" sz="1600" dirty="0">
                <a:solidFill>
                  <a:srgbClr val="FF0000"/>
                </a:solidFill>
              </a:rPr>
              <a:t>500*</a:t>
            </a:r>
            <a:r>
              <a:rPr lang="it-IT" sz="1600" dirty="0"/>
              <a:t>, |partonEta|&lt; 2.4,  mTTbarParton &gt; 1000</a:t>
            </a:r>
          </a:p>
          <a:p>
            <a:pPr marL="742950" lvl="1" indent="-285750">
              <a:buFont typeface="Arial" panose="020B0604020202020204" pitchFamily="34" charset="0"/>
              <a:buChar char="•"/>
            </a:pPr>
            <a:r>
              <a:rPr lang="it-IT" sz="1600" dirty="0"/>
              <a:t>Reco: jetPt&gt;</a:t>
            </a:r>
            <a:r>
              <a:rPr lang="el-GR" sz="1600" dirty="0">
                <a:solidFill>
                  <a:srgbClr val="FF0000"/>
                </a:solidFill>
              </a:rPr>
              <a:t>500</a:t>
            </a:r>
            <a:r>
              <a:rPr lang="it-IT" sz="1600" dirty="0"/>
              <a:t>, |jetEta|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{1,2,3,4,5,6,8,10,13,16} 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same binning is then used to find the response matrices in different mass (</a:t>
            </a:r>
            <a:r>
              <a:rPr lang="en-US" sz="1600" dirty="0" err="1"/>
              <a:t>mTTbar</a:t>
            </a:r>
            <a:r>
              <a:rPr lang="en-US" sz="1600" dirty="0"/>
              <a:t>) regions</a:t>
            </a:r>
          </a:p>
          <a:p>
            <a:pPr marL="742950" lvl="1" indent="-285750">
              <a:buFont typeface="Arial" panose="020B0604020202020204" pitchFamily="34" charset="0"/>
              <a:buChar char="•"/>
            </a:pPr>
            <a:r>
              <a:rPr lang="en-US" sz="1600" dirty="0"/>
              <a:t>[1000-1600]GeV</a:t>
            </a:r>
          </a:p>
          <a:p>
            <a:pPr marL="742950" lvl="1" indent="-285750">
              <a:buFont typeface="Arial" panose="020B0604020202020204" pitchFamily="34" charset="0"/>
              <a:buChar char="•"/>
            </a:pPr>
            <a:r>
              <a:rPr lang="en-US" sz="1600" dirty="0"/>
              <a:t>[1600-2200]GeV</a:t>
            </a:r>
          </a:p>
          <a:p>
            <a:pPr marL="742950" lvl="1" indent="-285750">
              <a:buFont typeface="Arial" panose="020B0604020202020204" pitchFamily="34" charset="0"/>
              <a:buChar char="•"/>
            </a:pPr>
            <a:r>
              <a:rPr lang="en-US" sz="1600" dirty="0"/>
              <a:t>[2200-3000]GeV</a:t>
            </a:r>
          </a:p>
          <a:p>
            <a:pPr marL="742950" lvl="1" indent="-285750">
              <a:buFont typeface="Arial" panose="020B0604020202020204" pitchFamily="34" charset="0"/>
              <a:buChar char="•"/>
            </a:pPr>
            <a:r>
              <a:rPr lang="en-US" sz="1600" dirty="0"/>
              <a:t>[3000-3600]GeV</a:t>
            </a:r>
          </a:p>
          <a:p>
            <a:pPr marL="742950" lvl="1" indent="-285750">
              <a:buFont typeface="Arial" panose="020B0604020202020204" pitchFamily="34" charset="0"/>
              <a:buChar char="•"/>
            </a:pPr>
            <a:r>
              <a:rPr lang="en-US" sz="1600" dirty="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Efficiency for </a:t>
            </a:r>
            <a:r>
              <a:rPr lang="el-GR" sz="1600" dirty="0"/>
              <a:t>χ</a:t>
            </a:r>
            <a:r>
              <a:rPr lang="en-US" sz="1600" dirty="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a:t>χ</a:t>
            </a:r>
          </a:p>
          <a:p>
            <a:pPr marL="285750" indent="-285750">
              <a:buFont typeface="Arial" panose="020B0604020202020204" pitchFamily="34" charset="0"/>
              <a:buChar char="•"/>
            </a:pPr>
            <a:endParaRPr lang="el-GR" sz="1600" dirty="0"/>
          </a:p>
          <a:p>
            <a:r>
              <a:rPr lang="en-US" sz="1600" dirty="0"/>
              <a:t>*By applying the Pt to be more than 500, we get more similar results with ATLAS</a:t>
            </a:r>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
        <p:nvSpPr>
          <p:cNvPr id="7" name="TextBox 6"/>
          <p:cNvSpPr txBox="1"/>
          <p:nvPr/>
        </p:nvSpPr>
        <p:spPr>
          <a:xfrm>
            <a:off x="500856" y="695618"/>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a:t>Jet </a:t>
            </a:r>
            <a:r>
              <a:rPr lang="en-US" sz="1600" dirty="0" smtClean="0"/>
              <a:t>Matching</a:t>
            </a:r>
          </a:p>
          <a:p>
            <a:pPr marL="742950" lvl="1" indent="-285750">
              <a:buFont typeface="Arial" panose="020B0604020202020204" pitchFamily="34" charset="0"/>
              <a:buChar char="•"/>
            </a:pPr>
            <a:r>
              <a:rPr lang="en-US" sz="1600" dirty="0" smtClean="0"/>
              <a:t>Parton cuts:</a:t>
            </a:r>
          </a:p>
          <a:p>
            <a:pPr marL="1200150" lvl="2" indent="-285750">
              <a:buFont typeface="Arial" panose="020B0604020202020204" pitchFamily="34" charset="0"/>
              <a:buChar char="•"/>
            </a:pPr>
            <a:r>
              <a:rPr lang="en-US" sz="1600" dirty="0" err="1" smtClean="0"/>
              <a:t>partonPt</a:t>
            </a:r>
            <a:r>
              <a:rPr lang="en-US" sz="1600" dirty="0" smtClean="0"/>
              <a:t>[0],[1] &gt; 400</a:t>
            </a:r>
          </a:p>
          <a:p>
            <a:pPr marL="1200150" lvl="2" indent="-285750">
              <a:buFont typeface="Arial" panose="020B0604020202020204" pitchFamily="34" charset="0"/>
              <a:buChar char="•"/>
            </a:pPr>
            <a:r>
              <a:rPr lang="en-US" sz="1600" dirty="0" smtClean="0"/>
              <a:t>|</a:t>
            </a:r>
            <a:r>
              <a:rPr lang="en-US" sz="1600" dirty="0" err="1" smtClean="0"/>
              <a:t>partonEta</a:t>
            </a:r>
            <a:r>
              <a:rPr lang="en-US" sz="1600" dirty="0" smtClean="0"/>
              <a:t>[0],[1]| &lt; 2.4</a:t>
            </a:r>
          </a:p>
          <a:p>
            <a:pPr marL="1200150" lvl="2" indent="-285750">
              <a:buFont typeface="Arial" panose="020B0604020202020204" pitchFamily="34" charset="0"/>
              <a:buChar char="•"/>
            </a:pPr>
            <a:r>
              <a:rPr lang="en-US" sz="1600" dirty="0" err="1" smtClean="0"/>
              <a:t>mTTbarParton</a:t>
            </a:r>
            <a:r>
              <a:rPr lang="en-US" sz="1600" dirty="0" smtClean="0"/>
              <a:t> &gt; 1000</a:t>
            </a:r>
          </a:p>
          <a:p>
            <a:pPr marL="1200150" lvl="2" indent="-285750">
              <a:buFont typeface="Arial" panose="020B0604020202020204" pitchFamily="34" charset="0"/>
              <a:buChar char="•"/>
            </a:pPr>
            <a:endParaRPr lang="en-GB" sz="1600" dirty="0"/>
          </a:p>
        </p:txBody>
      </p:sp>
      <mc:AlternateContent xmlns:mc="http://schemas.openxmlformats.org/markup-compatibility/2006" xmlns:a14="http://schemas.microsoft.com/office/drawing/2010/main">
        <mc:Choice Requires="a14">
          <p:sp>
            <p:nvSpPr>
              <p:cNvPr id="8" name="TextBox 7"/>
              <p:cNvSpPr txBox="1"/>
              <p:nvPr/>
            </p:nvSpPr>
            <p:spPr>
              <a:xfrm>
                <a:off x="401216" y="3457161"/>
                <a:ext cx="11000792" cy="2344873"/>
              </a:xfrm>
              <a:prstGeom prst="rect">
                <a:avLst/>
              </a:prstGeom>
              <a:noFill/>
            </p:spPr>
            <p:txBody>
              <a:bodyPr wrap="square" rtlCol="0">
                <a:spAutoFit/>
              </a:bodyPr>
              <a:lstStyle/>
              <a:p>
                <a:r>
                  <a:rPr lang="en-US" sz="1600" dirty="0" smtClean="0"/>
                  <a:t>Definitions:</a:t>
                </a:r>
              </a:p>
              <a:p>
                <a:endParaRPr lang="en-US" sz="160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𝐸𝑓𝑓𝑖𝑐𝑖𝑒𝑛𝑐𝑦</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𝑟𝑒𝑐𝑜</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num>
                        <m:den>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𝐸𝑣𝑒𝑛𝑡𝐶𝑜𝑢𝑛𝑡𝑒𝑟</m:t>
                          </m:r>
                        </m:den>
                      </m:f>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𝑃𝑎𝑟𝑡𝑜𝑛</m:t>
                          </m:r>
                        </m:e>
                      </m:d>
                    </m:oMath>
                  </m:oMathPara>
                </a14:m>
                <a:endParaRPr lang="en-US" sz="1600" b="0" dirty="0" smtClean="0"/>
              </a:p>
              <a:p>
                <a:pPr algn="ctr"/>
                <a:endParaRPr lang="en-US" sz="1600" b="0" dirty="0" smtClean="0"/>
              </a:p>
              <a:p>
                <a:pPr algn="ctr"/>
                <a:endParaRPr lang="en-US" sz="1600" b="0" dirty="0" smtClean="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𝐴𝑐𝑐𝑒𝑝𝑡𝑎𝑛𝑐𝑒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𝑒𝑣𝑒𝑛𝑡𝑠</m:t>
                          </m:r>
                          <m:r>
                            <a:rPr lang="en-US" sz="1600" i="1">
                              <a:latin typeface="Cambria Math" panose="02040503050406030204" pitchFamily="18" charset="0"/>
                            </a:rPr>
                            <m:t> </m:t>
                          </m:r>
                          <m:r>
                            <a:rPr lang="en-US" sz="1600" i="1">
                              <a:latin typeface="Cambria Math" panose="02040503050406030204" pitchFamily="18" charset="0"/>
                            </a:rPr>
                            <m:t>𝑝𝑎𝑠𝑠𝑖𝑛𝑔</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𝑝𝑎𝑟𝑡𝑜𝑛</m:t>
                          </m:r>
                          <m:r>
                            <a:rPr lang="en-US" sz="1600" i="1">
                              <a:latin typeface="Cambria Math" panose="02040503050406030204" pitchFamily="18" charset="0"/>
                            </a:rPr>
                            <m:t> </m:t>
                          </m:r>
                          <m:r>
                            <a:rPr lang="en-US" sz="1600" i="1">
                              <a:latin typeface="Cambria Math" panose="02040503050406030204" pitchFamily="18" charset="0"/>
                            </a:rPr>
                            <m:t>𝑐𝑢𝑡𝑠</m:t>
                          </m:r>
                        </m:num>
                        <m:den>
                          <m:r>
                            <a:rPr lang="en-US" sz="1600" i="1">
                              <a:latin typeface="Cambria Math" panose="02040503050406030204" pitchFamily="18" charset="0"/>
                            </a:rPr>
                            <m:t>#</m:t>
                          </m:r>
                          <m:r>
                            <a:rPr lang="en-US" sz="1600" i="1">
                              <a:latin typeface="Cambria Math" panose="02040503050406030204" pitchFamily="18" charset="0"/>
                            </a:rPr>
                            <m:t>𝑒𝑣𝑒𝑛𝑡𝑠𝑖𝑛𝑔</m:t>
                          </m:r>
                          <m:r>
                            <a:rPr lang="en-US" sz="1600" i="1">
                              <a:latin typeface="Cambria Math" panose="02040503050406030204" pitchFamily="18" charset="0"/>
                            </a:rPr>
                            <m:t> </m:t>
                          </m:r>
                          <m:r>
                            <a:rPr lang="en-US" sz="1600" i="1">
                              <a:latin typeface="Cambria Math" panose="02040503050406030204" pitchFamily="18" charset="0"/>
                            </a:rPr>
                            <m:t>𝑝𝑎𝑠𝑠</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𝑐𝑢𝑡𝑠</m:t>
                          </m:r>
                          <m:r>
                            <a:rPr lang="en-US" sz="1600" i="1">
                              <a:latin typeface="Cambria Math" panose="02040503050406030204" pitchFamily="18" charset="0"/>
                            </a:rPr>
                            <m:t> </m:t>
                          </m:r>
                        </m:den>
                      </m:f>
                      <m:r>
                        <a:rPr lang="en-US" sz="1600" b="0" i="1" smtClean="0">
                          <a:latin typeface="Cambria Math" panose="02040503050406030204" pitchFamily="18" charset="0"/>
                        </a:rPr>
                        <m:t>(</m:t>
                      </m:r>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𝑅𝑒𝑐𝑜</m:t>
                      </m:r>
                      <m:r>
                        <a:rPr lang="en-US" sz="1600" b="0" i="1" smtClean="0">
                          <a:latin typeface="Cambria Math" panose="02040503050406030204" pitchFamily="18" charset="0"/>
                        </a:rPr>
                        <m:t>)</m:t>
                      </m:r>
                    </m:oMath>
                  </m:oMathPara>
                </a14:m>
                <a:endParaRPr lang="en-GB" sz="1600" dirty="0"/>
              </a:p>
              <a:p>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01216" y="3457161"/>
                <a:ext cx="11000792" cy="2344873"/>
              </a:xfrm>
              <a:prstGeom prst="rect">
                <a:avLst/>
              </a:prstGeom>
              <a:blipFill>
                <a:blip r:embed="rId3"/>
                <a:stretch>
                  <a:fillRect l="-333" t="-779"/>
                </a:stretch>
              </a:blipFill>
            </p:spPr>
            <p:txBody>
              <a:bodyPr/>
              <a:lstStyle/>
              <a:p>
                <a:r>
                  <a:rPr lang="en-GB">
                    <a:noFill/>
                  </a:rPr>
                  <a:t> </a:t>
                </a:r>
              </a:p>
            </p:txBody>
          </p:sp>
        </mc:Fallback>
      </mc:AlternateContent>
      <p:sp>
        <p:nvSpPr>
          <p:cNvPr id="9" name="TextBox 8"/>
          <p:cNvSpPr txBox="1"/>
          <p:nvPr/>
        </p:nvSpPr>
        <p:spPr>
          <a:xfrm>
            <a:off x="3686185" y="944161"/>
            <a:ext cx="5113706" cy="2554545"/>
          </a:xfrm>
          <a:prstGeom prst="rect">
            <a:avLst/>
          </a:prstGeom>
          <a:noFill/>
        </p:spPr>
        <p:txBody>
          <a:bodyPr wrap="square" rtlCol="0">
            <a:spAutoFit/>
          </a:bodyPr>
          <a:lstStyle/>
          <a:p>
            <a:pPr marL="742950" lvl="1" indent="-285750">
              <a:buFont typeface="Arial" panose="020B0604020202020204" pitchFamily="34" charset="0"/>
              <a:buChar char="•"/>
            </a:pPr>
            <a:r>
              <a:rPr lang="en-US" sz="1600" dirty="0" err="1" smtClean="0"/>
              <a:t>Reco</a:t>
            </a:r>
            <a:r>
              <a:rPr lang="en-US" sz="1600" dirty="0" smtClean="0"/>
              <a:t> cuts:</a:t>
            </a:r>
            <a:endParaRPr lang="en-US" sz="1600" dirty="0"/>
          </a:p>
          <a:p>
            <a:pPr marL="1200150" lvl="2" indent="-285750">
              <a:buFont typeface="Arial" panose="020B0604020202020204" pitchFamily="34" charset="0"/>
              <a:buChar char="•"/>
            </a:pPr>
            <a:r>
              <a:rPr lang="en-US" sz="1600" dirty="0" err="1"/>
              <a:t>nJets</a:t>
            </a:r>
            <a:r>
              <a:rPr lang="en-US" sz="1600" dirty="0"/>
              <a:t> &gt; 1</a:t>
            </a:r>
          </a:p>
          <a:p>
            <a:pPr marL="1200150" lvl="2" indent="-285750">
              <a:buFont typeface="Arial" panose="020B0604020202020204" pitchFamily="34" charset="0"/>
              <a:buChar char="•"/>
            </a:pPr>
            <a:r>
              <a:rPr lang="en-US" sz="1600" dirty="0" err="1"/>
              <a:t>nLeptons</a:t>
            </a:r>
            <a:r>
              <a:rPr lang="en-US" sz="1600" dirty="0"/>
              <a:t> = 0</a:t>
            </a:r>
          </a:p>
          <a:p>
            <a:pPr marL="1200150" lvl="2" indent="-285750">
              <a:buFont typeface="Arial" panose="020B0604020202020204" pitchFamily="34" charset="0"/>
              <a:buChar char="•"/>
            </a:pPr>
            <a:r>
              <a:rPr lang="en-US" sz="1600" dirty="0" err="1"/>
              <a:t>mJJ</a:t>
            </a:r>
            <a:r>
              <a:rPr lang="en-US" sz="1600" dirty="0"/>
              <a:t> &gt; 1000</a:t>
            </a:r>
          </a:p>
          <a:p>
            <a:pPr marL="1200150" lvl="2" indent="-285750">
              <a:buFont typeface="Arial" panose="020B0604020202020204" pitchFamily="34" charset="0"/>
              <a:buChar char="•"/>
            </a:pPr>
            <a:r>
              <a:rPr lang="en-US" sz="1600" dirty="0" err="1"/>
              <a:t>jetPt</a:t>
            </a:r>
            <a:r>
              <a:rPr lang="en-US" sz="1600" dirty="0"/>
              <a:t>[0],[1] &gt; 400</a:t>
            </a:r>
          </a:p>
          <a:p>
            <a:pPr marL="1200150" lvl="2" indent="-285750">
              <a:buFont typeface="Arial" panose="020B0604020202020204" pitchFamily="34" charset="0"/>
              <a:buChar char="•"/>
            </a:pPr>
            <a:r>
              <a:rPr lang="en-US" sz="1600" dirty="0"/>
              <a:t>|</a:t>
            </a:r>
            <a:r>
              <a:rPr lang="en-US" sz="1600" dirty="0" err="1"/>
              <a:t>jetEta</a:t>
            </a:r>
            <a:r>
              <a:rPr lang="en-US" sz="1600" dirty="0"/>
              <a:t>[0],[1]| &lt; 2.4</a:t>
            </a:r>
          </a:p>
          <a:p>
            <a:pPr marL="1200150" lvl="2" indent="-285750">
              <a:buFont typeface="Arial" panose="020B0604020202020204" pitchFamily="34" charset="0"/>
              <a:buChar char="•"/>
            </a:pPr>
            <a:r>
              <a:rPr lang="en-US" sz="1600" dirty="0" err="1"/>
              <a:t>bTagging</a:t>
            </a:r>
            <a:r>
              <a:rPr lang="en-US" sz="1600" dirty="0"/>
              <a:t> (Medium WP)</a:t>
            </a:r>
          </a:p>
          <a:p>
            <a:pPr marL="1200150" lvl="2" indent="-285750">
              <a:buFont typeface="Arial" panose="020B0604020202020204" pitchFamily="34" charset="0"/>
              <a:buChar char="•"/>
            </a:pPr>
            <a:r>
              <a:rPr lang="en-US" sz="1600" dirty="0"/>
              <a:t>Tagger cut (event </a:t>
            </a:r>
            <a:r>
              <a:rPr lang="en-US" sz="1600" dirty="0" err="1"/>
              <a:t>mva</a:t>
            </a:r>
            <a:r>
              <a:rPr lang="en-US" sz="1600" dirty="0"/>
              <a:t>, top Tagger, deepAK8)</a:t>
            </a:r>
          </a:p>
          <a:p>
            <a:pPr marL="1200150" lvl="2" indent="-285750">
              <a:buFont typeface="Arial" panose="020B0604020202020204" pitchFamily="34" charset="0"/>
              <a:buChar char="•"/>
            </a:pPr>
            <a:r>
              <a:rPr lang="en-US" sz="1600" dirty="0" err="1"/>
              <a:t>JetMassSoftDrop</a:t>
            </a:r>
            <a:r>
              <a:rPr lang="en-US" sz="1600" dirty="0"/>
              <a:t> &gt; 120 and &lt; </a:t>
            </a:r>
            <a:r>
              <a:rPr lang="en-US" sz="1600" dirty="0" smtClean="0"/>
              <a:t>220</a:t>
            </a:r>
          </a:p>
          <a:p>
            <a:endParaRPr lang="en-GB" sz="1600" dirty="0"/>
          </a:p>
        </p:txBody>
      </p:sp>
    </p:spTree>
    <p:extLst>
      <p:ext uri="{BB962C8B-B14F-4D97-AF65-F5344CB8AC3E}">
        <p14:creationId xmlns:p14="http://schemas.microsoft.com/office/powerpoint/2010/main" val="84727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spTree>
    <p:extLst>
      <p:ext uri="{BB962C8B-B14F-4D97-AF65-F5344CB8AC3E}">
        <p14:creationId xmlns:p14="http://schemas.microsoft.com/office/powerpoint/2010/main" val="385655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spTree>
    <p:extLst>
      <p:ext uri="{BB962C8B-B14F-4D97-AF65-F5344CB8AC3E}">
        <p14:creationId xmlns:p14="http://schemas.microsoft.com/office/powerpoint/2010/main" val="317729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distributions</a:t>
            </a:r>
            <a:endParaRPr lang="en-GB" u="sng" dirty="0"/>
          </a:p>
        </p:txBody>
      </p:sp>
      <p:pic>
        <p:nvPicPr>
          <p:cNvPr id="5" name="Picture 4"/>
          <p:cNvPicPr>
            <a:picLocks noChangeAspect="1"/>
          </p:cNvPicPr>
          <p:nvPr/>
        </p:nvPicPr>
        <p:blipFill>
          <a:blip r:embed="rId3"/>
          <a:stretch>
            <a:fillRect/>
          </a:stretch>
        </p:blipFill>
        <p:spPr>
          <a:xfrm>
            <a:off x="6224976" y="1104229"/>
            <a:ext cx="5191125" cy="48142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4" y="764435"/>
            <a:ext cx="6143822" cy="5154001"/>
          </a:xfrm>
          <a:prstGeom prst="rect">
            <a:avLst/>
          </a:prstGeom>
        </p:spPr>
      </p:pic>
    </p:spTree>
    <p:extLst>
      <p:ext uri="{BB962C8B-B14F-4D97-AF65-F5344CB8AC3E}">
        <p14:creationId xmlns:p14="http://schemas.microsoft.com/office/powerpoint/2010/main" val="399299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l-GR" u="sng" dirty="0"/>
              <a:t>χ</a:t>
            </a:r>
            <a:r>
              <a:rPr lang="fr-CH" u="sng" dirty="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7952"/>
            <a:ext cx="6575360" cy="5303680"/>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mc:AlternateContent xmlns:mc="http://schemas.openxmlformats.org/markup-compatibility/2006" xmlns:a14="http://schemas.microsoft.com/office/drawing/2010/main">
        <mc:Choice Requires="a14">
          <p:sp>
            <p:nvSpPr>
              <p:cNvPr id="9" name="TextBox 8"/>
              <p:cNvSpPr txBox="1"/>
              <p:nvPr/>
            </p:nvSpPr>
            <p:spPr>
              <a:xfrm>
                <a:off x="648155" y="1278294"/>
                <a:ext cx="2733869" cy="166673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48155" y="1278294"/>
                <a:ext cx="2733869" cy="1666738"/>
              </a:xfrm>
              <a:prstGeom prst="rect">
                <a:avLst/>
              </a:prstGeom>
              <a:blipFill>
                <a:blip r:embed="rId3"/>
                <a:stretch>
                  <a:fillRect l="-1336"/>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627" y="527952"/>
            <a:ext cx="8553450" cy="5457825"/>
          </a:xfrm>
          <a:prstGeom prst="rect">
            <a:avLst/>
          </a:prstGeom>
        </p:spPr>
      </p:pic>
    </p:spTree>
    <p:extLst>
      <p:ext uri="{BB962C8B-B14F-4D97-AF65-F5344CB8AC3E}">
        <p14:creationId xmlns:p14="http://schemas.microsoft.com/office/powerpoint/2010/main" val="333313121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662</TotalTime>
  <Words>513</Words>
  <Application>Microsoft Office PowerPoint</Application>
  <PresentationFormat>Widescreen</PresentationFormat>
  <Paragraphs>137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574</cp:revision>
  <dcterms:created xsi:type="dcterms:W3CDTF">2019-02-07T21:49:08Z</dcterms:created>
  <dcterms:modified xsi:type="dcterms:W3CDTF">2019-06-06T16:38:05Z</dcterms:modified>
</cp:coreProperties>
</file>