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7" r:id="rId2"/>
    <p:sldId id="258" r:id="rId3"/>
    <p:sldId id="261" r:id="rId4"/>
    <p:sldId id="262" r:id="rId5"/>
    <p:sldId id="263" r:id="rId6"/>
    <p:sldId id="265" r:id="rId7"/>
    <p:sldId id="264" r:id="rId8"/>
    <p:sldId id="266" r:id="rId9"/>
    <p:sldId id="276" r:id="rId10"/>
    <p:sldId id="277" r:id="rId11"/>
    <p:sldId id="278" r:id="rId12"/>
    <p:sldId id="267" r:id="rId13"/>
    <p:sldId id="268" r:id="rId14"/>
    <p:sldId id="279" r:id="rId15"/>
    <p:sldId id="269" r:id="rId16"/>
    <p:sldId id="271" r:id="rId17"/>
    <p:sldId id="280" r:id="rId18"/>
    <p:sldId id="272" r:id="rId19"/>
    <p:sldId id="270" r:id="rId20"/>
    <p:sldId id="273" r:id="rId21"/>
    <p:sldId id="274"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43"/>
  </p:normalViewPr>
  <p:slideViewPr>
    <p:cSldViewPr snapToGrid="0">
      <p:cViewPr varScale="1">
        <p:scale>
          <a:sx n="105" d="100"/>
          <a:sy n="105" d="100"/>
        </p:scale>
        <p:origin x="84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CFFD80-57F5-2C41-B462-856BEF51F43B}" type="datetimeFigureOut">
              <a:rPr lang="en-US" smtClean="0"/>
              <a:t>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6BF9FC-5D27-944D-9DCC-CDED069A880B}" type="slidenum">
              <a:rPr lang="en-US" smtClean="0"/>
              <a:t>‹#›</a:t>
            </a:fld>
            <a:endParaRPr lang="en-US"/>
          </a:p>
        </p:txBody>
      </p:sp>
    </p:spTree>
    <p:extLst>
      <p:ext uri="{BB962C8B-B14F-4D97-AF65-F5344CB8AC3E}">
        <p14:creationId xmlns:p14="http://schemas.microsoft.com/office/powerpoint/2010/main" val="888243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3E53A-B587-D81A-1356-213853035F5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D323305-FA78-9F04-AAB1-5CE7ED34F3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144C6D5-AA83-0408-A893-25E4B374C8BF}"/>
              </a:ext>
            </a:extLst>
          </p:cNvPr>
          <p:cNvSpPr>
            <a:spLocks noGrp="1"/>
          </p:cNvSpPr>
          <p:nvPr>
            <p:ph type="dt" sz="half" idx="10"/>
          </p:nvPr>
        </p:nvSpPr>
        <p:spPr/>
        <p:txBody>
          <a:bodyPr/>
          <a:lstStyle/>
          <a:p>
            <a:fld id="{F23C6235-5A47-7541-8A09-2A602342DA3D}" type="datetimeFigureOut">
              <a:rPr lang="en-US" smtClean="0"/>
              <a:t>10/20/24</a:t>
            </a:fld>
            <a:endParaRPr lang="en-US"/>
          </a:p>
        </p:txBody>
      </p:sp>
      <p:sp>
        <p:nvSpPr>
          <p:cNvPr id="5" name="Footer Placeholder 4">
            <a:extLst>
              <a:ext uri="{FF2B5EF4-FFF2-40B4-BE49-F238E27FC236}">
                <a16:creationId xmlns:a16="http://schemas.microsoft.com/office/drawing/2014/main" id="{E3860E30-2410-1D53-FBA6-0A94D66F78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023739-607D-70FC-36B2-05335AD500EB}"/>
              </a:ext>
            </a:extLst>
          </p:cNvPr>
          <p:cNvSpPr>
            <a:spLocks noGrp="1"/>
          </p:cNvSpPr>
          <p:nvPr>
            <p:ph type="sldNum" sz="quarter" idx="12"/>
          </p:nvPr>
        </p:nvSpPr>
        <p:spPr/>
        <p:txBody>
          <a:bodyPr/>
          <a:lstStyle/>
          <a:p>
            <a:fld id="{81CF258B-313E-E24A-914E-A15DFDC75C61}" type="slidenum">
              <a:rPr lang="en-US" smtClean="0"/>
              <a:t>‹#›</a:t>
            </a:fld>
            <a:endParaRPr lang="en-US"/>
          </a:p>
        </p:txBody>
      </p:sp>
    </p:spTree>
    <p:extLst>
      <p:ext uri="{BB962C8B-B14F-4D97-AF65-F5344CB8AC3E}">
        <p14:creationId xmlns:p14="http://schemas.microsoft.com/office/powerpoint/2010/main" val="236325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2DFF3-DEFB-DB8C-9285-37CC1D0A0F4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1E6DC99-12DF-9304-8490-492474B4A5D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B2240A1-B163-AE86-9DDB-BA0BAB8B10D9}"/>
              </a:ext>
            </a:extLst>
          </p:cNvPr>
          <p:cNvSpPr>
            <a:spLocks noGrp="1"/>
          </p:cNvSpPr>
          <p:nvPr>
            <p:ph type="dt" sz="half" idx="10"/>
          </p:nvPr>
        </p:nvSpPr>
        <p:spPr/>
        <p:txBody>
          <a:bodyPr/>
          <a:lstStyle/>
          <a:p>
            <a:fld id="{F23C6235-5A47-7541-8A09-2A602342DA3D}" type="datetimeFigureOut">
              <a:rPr lang="en-US" smtClean="0"/>
              <a:t>10/20/24</a:t>
            </a:fld>
            <a:endParaRPr lang="en-US"/>
          </a:p>
        </p:txBody>
      </p:sp>
      <p:sp>
        <p:nvSpPr>
          <p:cNvPr id="5" name="Footer Placeholder 4">
            <a:extLst>
              <a:ext uri="{FF2B5EF4-FFF2-40B4-BE49-F238E27FC236}">
                <a16:creationId xmlns:a16="http://schemas.microsoft.com/office/drawing/2014/main" id="{E08A9600-3A5E-8B87-ED6E-44282FC8F5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A74E90-D087-DED7-6C62-389D74FB2245}"/>
              </a:ext>
            </a:extLst>
          </p:cNvPr>
          <p:cNvSpPr>
            <a:spLocks noGrp="1"/>
          </p:cNvSpPr>
          <p:nvPr>
            <p:ph type="sldNum" sz="quarter" idx="12"/>
          </p:nvPr>
        </p:nvSpPr>
        <p:spPr/>
        <p:txBody>
          <a:bodyPr/>
          <a:lstStyle/>
          <a:p>
            <a:fld id="{81CF258B-313E-E24A-914E-A15DFDC75C61}" type="slidenum">
              <a:rPr lang="en-US" smtClean="0"/>
              <a:t>‹#›</a:t>
            </a:fld>
            <a:endParaRPr lang="en-US"/>
          </a:p>
        </p:txBody>
      </p:sp>
    </p:spTree>
    <p:extLst>
      <p:ext uri="{BB962C8B-B14F-4D97-AF65-F5344CB8AC3E}">
        <p14:creationId xmlns:p14="http://schemas.microsoft.com/office/powerpoint/2010/main" val="201921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D9A02C-EFDF-AE1C-F001-2AE534BF918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7869E4C-2E2D-D427-0252-B62F9EA83EF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D0814DF-66F3-115E-BE03-CDA49C54351D}"/>
              </a:ext>
            </a:extLst>
          </p:cNvPr>
          <p:cNvSpPr>
            <a:spLocks noGrp="1"/>
          </p:cNvSpPr>
          <p:nvPr>
            <p:ph type="dt" sz="half" idx="10"/>
          </p:nvPr>
        </p:nvSpPr>
        <p:spPr/>
        <p:txBody>
          <a:bodyPr/>
          <a:lstStyle/>
          <a:p>
            <a:fld id="{F23C6235-5A47-7541-8A09-2A602342DA3D}" type="datetimeFigureOut">
              <a:rPr lang="en-US" smtClean="0"/>
              <a:t>10/20/24</a:t>
            </a:fld>
            <a:endParaRPr lang="en-US"/>
          </a:p>
        </p:txBody>
      </p:sp>
      <p:sp>
        <p:nvSpPr>
          <p:cNvPr id="5" name="Footer Placeholder 4">
            <a:extLst>
              <a:ext uri="{FF2B5EF4-FFF2-40B4-BE49-F238E27FC236}">
                <a16:creationId xmlns:a16="http://schemas.microsoft.com/office/drawing/2014/main" id="{B1426170-4D18-9F5C-827C-18D22A559F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B48F9A-DE6B-1DC6-45C5-D25098970ACB}"/>
              </a:ext>
            </a:extLst>
          </p:cNvPr>
          <p:cNvSpPr>
            <a:spLocks noGrp="1"/>
          </p:cNvSpPr>
          <p:nvPr>
            <p:ph type="sldNum" sz="quarter" idx="12"/>
          </p:nvPr>
        </p:nvSpPr>
        <p:spPr/>
        <p:txBody>
          <a:bodyPr/>
          <a:lstStyle/>
          <a:p>
            <a:fld id="{81CF258B-313E-E24A-914E-A15DFDC75C61}" type="slidenum">
              <a:rPr lang="en-US" smtClean="0"/>
              <a:t>‹#›</a:t>
            </a:fld>
            <a:endParaRPr lang="en-US"/>
          </a:p>
        </p:txBody>
      </p:sp>
    </p:spTree>
    <p:extLst>
      <p:ext uri="{BB962C8B-B14F-4D97-AF65-F5344CB8AC3E}">
        <p14:creationId xmlns:p14="http://schemas.microsoft.com/office/powerpoint/2010/main" val="768513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9B5DE-7174-F677-E96E-AE176665536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B962821-27D0-E522-704F-837EB1C7CE8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47400AA-6F7E-81EA-BA35-36FA8AAD6322}"/>
              </a:ext>
            </a:extLst>
          </p:cNvPr>
          <p:cNvSpPr>
            <a:spLocks noGrp="1"/>
          </p:cNvSpPr>
          <p:nvPr>
            <p:ph type="dt" sz="half" idx="10"/>
          </p:nvPr>
        </p:nvSpPr>
        <p:spPr/>
        <p:txBody>
          <a:bodyPr/>
          <a:lstStyle/>
          <a:p>
            <a:fld id="{F23C6235-5A47-7541-8A09-2A602342DA3D}" type="datetimeFigureOut">
              <a:rPr lang="en-US" smtClean="0"/>
              <a:t>10/20/24</a:t>
            </a:fld>
            <a:endParaRPr lang="en-US"/>
          </a:p>
        </p:txBody>
      </p:sp>
      <p:sp>
        <p:nvSpPr>
          <p:cNvPr id="5" name="Footer Placeholder 4">
            <a:extLst>
              <a:ext uri="{FF2B5EF4-FFF2-40B4-BE49-F238E27FC236}">
                <a16:creationId xmlns:a16="http://schemas.microsoft.com/office/drawing/2014/main" id="{3C9548E4-B500-D24E-E360-7BBA0399AD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F343C9-34C3-402A-5B9F-4B1E5BFAF387}"/>
              </a:ext>
            </a:extLst>
          </p:cNvPr>
          <p:cNvSpPr>
            <a:spLocks noGrp="1"/>
          </p:cNvSpPr>
          <p:nvPr>
            <p:ph type="sldNum" sz="quarter" idx="12"/>
          </p:nvPr>
        </p:nvSpPr>
        <p:spPr/>
        <p:txBody>
          <a:bodyPr/>
          <a:lstStyle/>
          <a:p>
            <a:fld id="{81CF258B-313E-E24A-914E-A15DFDC75C61}" type="slidenum">
              <a:rPr lang="en-US" smtClean="0"/>
              <a:t>‹#›</a:t>
            </a:fld>
            <a:endParaRPr lang="en-US"/>
          </a:p>
        </p:txBody>
      </p:sp>
    </p:spTree>
    <p:extLst>
      <p:ext uri="{BB962C8B-B14F-4D97-AF65-F5344CB8AC3E}">
        <p14:creationId xmlns:p14="http://schemas.microsoft.com/office/powerpoint/2010/main" val="1677130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B9B2E-E61E-5C07-1AA8-DAC8F19D82C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B9A236C-3CA8-0673-9EC6-7960E889CE2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CCED89D-9DC8-A4BB-A2FB-71F14CFACFFF}"/>
              </a:ext>
            </a:extLst>
          </p:cNvPr>
          <p:cNvSpPr>
            <a:spLocks noGrp="1"/>
          </p:cNvSpPr>
          <p:nvPr>
            <p:ph type="dt" sz="half" idx="10"/>
          </p:nvPr>
        </p:nvSpPr>
        <p:spPr/>
        <p:txBody>
          <a:bodyPr/>
          <a:lstStyle/>
          <a:p>
            <a:fld id="{F23C6235-5A47-7541-8A09-2A602342DA3D}" type="datetimeFigureOut">
              <a:rPr lang="en-US" smtClean="0"/>
              <a:t>10/20/24</a:t>
            </a:fld>
            <a:endParaRPr lang="en-US"/>
          </a:p>
        </p:txBody>
      </p:sp>
      <p:sp>
        <p:nvSpPr>
          <p:cNvPr id="5" name="Footer Placeholder 4">
            <a:extLst>
              <a:ext uri="{FF2B5EF4-FFF2-40B4-BE49-F238E27FC236}">
                <a16:creationId xmlns:a16="http://schemas.microsoft.com/office/drawing/2014/main" id="{07A00952-09BF-B3AA-4F7E-1C8EF89824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1575B8-2C36-E592-4DC9-F335FC26B68E}"/>
              </a:ext>
            </a:extLst>
          </p:cNvPr>
          <p:cNvSpPr>
            <a:spLocks noGrp="1"/>
          </p:cNvSpPr>
          <p:nvPr>
            <p:ph type="sldNum" sz="quarter" idx="12"/>
          </p:nvPr>
        </p:nvSpPr>
        <p:spPr/>
        <p:txBody>
          <a:bodyPr/>
          <a:lstStyle/>
          <a:p>
            <a:fld id="{81CF258B-313E-E24A-914E-A15DFDC75C61}" type="slidenum">
              <a:rPr lang="en-US" smtClean="0"/>
              <a:t>‹#›</a:t>
            </a:fld>
            <a:endParaRPr lang="en-US"/>
          </a:p>
        </p:txBody>
      </p:sp>
    </p:spTree>
    <p:extLst>
      <p:ext uri="{BB962C8B-B14F-4D97-AF65-F5344CB8AC3E}">
        <p14:creationId xmlns:p14="http://schemas.microsoft.com/office/powerpoint/2010/main" val="3487472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1DA1E-C30F-04D8-51E8-3ADB5AC336B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28E5270-A8E5-C67A-C47D-A02761517D6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1E094DF-531E-7557-A5E4-E5ED6D55183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7532CF8-AEFA-CC4E-0F00-D36B6B1A7581}"/>
              </a:ext>
            </a:extLst>
          </p:cNvPr>
          <p:cNvSpPr>
            <a:spLocks noGrp="1"/>
          </p:cNvSpPr>
          <p:nvPr>
            <p:ph type="dt" sz="half" idx="10"/>
          </p:nvPr>
        </p:nvSpPr>
        <p:spPr/>
        <p:txBody>
          <a:bodyPr/>
          <a:lstStyle/>
          <a:p>
            <a:fld id="{F23C6235-5A47-7541-8A09-2A602342DA3D}" type="datetimeFigureOut">
              <a:rPr lang="en-US" smtClean="0"/>
              <a:t>10/20/24</a:t>
            </a:fld>
            <a:endParaRPr lang="en-US"/>
          </a:p>
        </p:txBody>
      </p:sp>
      <p:sp>
        <p:nvSpPr>
          <p:cNvPr id="6" name="Footer Placeholder 5">
            <a:extLst>
              <a:ext uri="{FF2B5EF4-FFF2-40B4-BE49-F238E27FC236}">
                <a16:creationId xmlns:a16="http://schemas.microsoft.com/office/drawing/2014/main" id="{E0BDA39D-B93A-A6F3-341B-2D834228A0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6E987-5ED7-7CF7-A97B-1BC3A63D3EBC}"/>
              </a:ext>
            </a:extLst>
          </p:cNvPr>
          <p:cNvSpPr>
            <a:spLocks noGrp="1"/>
          </p:cNvSpPr>
          <p:nvPr>
            <p:ph type="sldNum" sz="quarter" idx="12"/>
          </p:nvPr>
        </p:nvSpPr>
        <p:spPr/>
        <p:txBody>
          <a:bodyPr/>
          <a:lstStyle/>
          <a:p>
            <a:fld id="{81CF258B-313E-E24A-914E-A15DFDC75C61}" type="slidenum">
              <a:rPr lang="en-US" smtClean="0"/>
              <a:t>‹#›</a:t>
            </a:fld>
            <a:endParaRPr lang="en-US"/>
          </a:p>
        </p:txBody>
      </p:sp>
    </p:spTree>
    <p:extLst>
      <p:ext uri="{BB962C8B-B14F-4D97-AF65-F5344CB8AC3E}">
        <p14:creationId xmlns:p14="http://schemas.microsoft.com/office/powerpoint/2010/main" val="3778959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60D5-C3C5-1FCC-7941-7BDE6AA1921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D5C1BFD-571E-9B98-4E04-FE02497313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C35BF74-C732-59B8-B10D-71298651FC5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E45D584-BF1C-8DEF-E99C-8CC9FF61D2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7666A66-3DB5-D3BF-4A25-0939B474E15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A6FA357-F87E-C988-D22A-B39DD77C721F}"/>
              </a:ext>
            </a:extLst>
          </p:cNvPr>
          <p:cNvSpPr>
            <a:spLocks noGrp="1"/>
          </p:cNvSpPr>
          <p:nvPr>
            <p:ph type="dt" sz="half" idx="10"/>
          </p:nvPr>
        </p:nvSpPr>
        <p:spPr/>
        <p:txBody>
          <a:bodyPr/>
          <a:lstStyle/>
          <a:p>
            <a:fld id="{F23C6235-5A47-7541-8A09-2A602342DA3D}" type="datetimeFigureOut">
              <a:rPr lang="en-US" smtClean="0"/>
              <a:t>10/20/24</a:t>
            </a:fld>
            <a:endParaRPr lang="en-US"/>
          </a:p>
        </p:txBody>
      </p:sp>
      <p:sp>
        <p:nvSpPr>
          <p:cNvPr id="8" name="Footer Placeholder 7">
            <a:extLst>
              <a:ext uri="{FF2B5EF4-FFF2-40B4-BE49-F238E27FC236}">
                <a16:creationId xmlns:a16="http://schemas.microsoft.com/office/drawing/2014/main" id="{1936EFC1-E734-DFC6-05CF-CC61A6A4BD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B34E38-83C3-98AC-2FE3-D9F3AB7048A1}"/>
              </a:ext>
            </a:extLst>
          </p:cNvPr>
          <p:cNvSpPr>
            <a:spLocks noGrp="1"/>
          </p:cNvSpPr>
          <p:nvPr>
            <p:ph type="sldNum" sz="quarter" idx="12"/>
          </p:nvPr>
        </p:nvSpPr>
        <p:spPr/>
        <p:txBody>
          <a:bodyPr/>
          <a:lstStyle/>
          <a:p>
            <a:fld id="{81CF258B-313E-E24A-914E-A15DFDC75C61}" type="slidenum">
              <a:rPr lang="en-US" smtClean="0"/>
              <a:t>‹#›</a:t>
            </a:fld>
            <a:endParaRPr lang="en-US"/>
          </a:p>
        </p:txBody>
      </p:sp>
    </p:spTree>
    <p:extLst>
      <p:ext uri="{BB962C8B-B14F-4D97-AF65-F5344CB8AC3E}">
        <p14:creationId xmlns:p14="http://schemas.microsoft.com/office/powerpoint/2010/main" val="4190836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A62CA-453B-8DD3-B910-2C606DC007B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1D1275C-8B57-4A50-6484-FE704FE31E0F}"/>
              </a:ext>
            </a:extLst>
          </p:cNvPr>
          <p:cNvSpPr>
            <a:spLocks noGrp="1"/>
          </p:cNvSpPr>
          <p:nvPr>
            <p:ph type="dt" sz="half" idx="10"/>
          </p:nvPr>
        </p:nvSpPr>
        <p:spPr/>
        <p:txBody>
          <a:bodyPr/>
          <a:lstStyle/>
          <a:p>
            <a:fld id="{F23C6235-5A47-7541-8A09-2A602342DA3D}" type="datetimeFigureOut">
              <a:rPr lang="en-US" smtClean="0"/>
              <a:t>10/20/24</a:t>
            </a:fld>
            <a:endParaRPr lang="en-US"/>
          </a:p>
        </p:txBody>
      </p:sp>
      <p:sp>
        <p:nvSpPr>
          <p:cNvPr id="4" name="Footer Placeholder 3">
            <a:extLst>
              <a:ext uri="{FF2B5EF4-FFF2-40B4-BE49-F238E27FC236}">
                <a16:creationId xmlns:a16="http://schemas.microsoft.com/office/drawing/2014/main" id="{39102135-2352-556D-E041-6B078888FA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F5253D-004B-F387-3D78-DF2197244D04}"/>
              </a:ext>
            </a:extLst>
          </p:cNvPr>
          <p:cNvSpPr>
            <a:spLocks noGrp="1"/>
          </p:cNvSpPr>
          <p:nvPr>
            <p:ph type="sldNum" sz="quarter" idx="12"/>
          </p:nvPr>
        </p:nvSpPr>
        <p:spPr/>
        <p:txBody>
          <a:bodyPr/>
          <a:lstStyle/>
          <a:p>
            <a:fld id="{81CF258B-313E-E24A-914E-A15DFDC75C61}" type="slidenum">
              <a:rPr lang="en-US" smtClean="0"/>
              <a:t>‹#›</a:t>
            </a:fld>
            <a:endParaRPr lang="en-US"/>
          </a:p>
        </p:txBody>
      </p:sp>
    </p:spTree>
    <p:extLst>
      <p:ext uri="{BB962C8B-B14F-4D97-AF65-F5344CB8AC3E}">
        <p14:creationId xmlns:p14="http://schemas.microsoft.com/office/powerpoint/2010/main" val="561246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A14B2B-3D27-063E-FD2E-718AE6B60674}"/>
              </a:ext>
            </a:extLst>
          </p:cNvPr>
          <p:cNvSpPr>
            <a:spLocks noGrp="1"/>
          </p:cNvSpPr>
          <p:nvPr>
            <p:ph type="dt" sz="half" idx="10"/>
          </p:nvPr>
        </p:nvSpPr>
        <p:spPr/>
        <p:txBody>
          <a:bodyPr/>
          <a:lstStyle/>
          <a:p>
            <a:fld id="{F23C6235-5A47-7541-8A09-2A602342DA3D}" type="datetimeFigureOut">
              <a:rPr lang="en-US" smtClean="0"/>
              <a:t>10/20/24</a:t>
            </a:fld>
            <a:endParaRPr lang="en-US"/>
          </a:p>
        </p:txBody>
      </p:sp>
      <p:sp>
        <p:nvSpPr>
          <p:cNvPr id="3" name="Footer Placeholder 2">
            <a:extLst>
              <a:ext uri="{FF2B5EF4-FFF2-40B4-BE49-F238E27FC236}">
                <a16:creationId xmlns:a16="http://schemas.microsoft.com/office/drawing/2014/main" id="{91FBE11F-E0D7-3AC7-6EA8-DDE7BCC6B7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6370C8-751D-DDC0-B985-8F1ECDE9BCE7}"/>
              </a:ext>
            </a:extLst>
          </p:cNvPr>
          <p:cNvSpPr>
            <a:spLocks noGrp="1"/>
          </p:cNvSpPr>
          <p:nvPr>
            <p:ph type="sldNum" sz="quarter" idx="12"/>
          </p:nvPr>
        </p:nvSpPr>
        <p:spPr/>
        <p:txBody>
          <a:bodyPr/>
          <a:lstStyle/>
          <a:p>
            <a:fld id="{81CF258B-313E-E24A-914E-A15DFDC75C61}" type="slidenum">
              <a:rPr lang="en-US" smtClean="0"/>
              <a:t>‹#›</a:t>
            </a:fld>
            <a:endParaRPr lang="en-US"/>
          </a:p>
        </p:txBody>
      </p:sp>
    </p:spTree>
    <p:extLst>
      <p:ext uri="{BB962C8B-B14F-4D97-AF65-F5344CB8AC3E}">
        <p14:creationId xmlns:p14="http://schemas.microsoft.com/office/powerpoint/2010/main" val="2632732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ADB77-5D40-EB49-2A19-7F56D877933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773FFE8-8815-0EFD-2BDF-65548AB54E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14EF78F-5E19-96C2-8DDE-636BA9E77E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48488F5-8B68-7C0B-1C45-72487312DFA6}"/>
              </a:ext>
            </a:extLst>
          </p:cNvPr>
          <p:cNvSpPr>
            <a:spLocks noGrp="1"/>
          </p:cNvSpPr>
          <p:nvPr>
            <p:ph type="dt" sz="half" idx="10"/>
          </p:nvPr>
        </p:nvSpPr>
        <p:spPr/>
        <p:txBody>
          <a:bodyPr/>
          <a:lstStyle/>
          <a:p>
            <a:fld id="{F23C6235-5A47-7541-8A09-2A602342DA3D}" type="datetimeFigureOut">
              <a:rPr lang="en-US" smtClean="0"/>
              <a:t>10/20/24</a:t>
            </a:fld>
            <a:endParaRPr lang="en-US"/>
          </a:p>
        </p:txBody>
      </p:sp>
      <p:sp>
        <p:nvSpPr>
          <p:cNvPr id="6" name="Footer Placeholder 5">
            <a:extLst>
              <a:ext uri="{FF2B5EF4-FFF2-40B4-BE49-F238E27FC236}">
                <a16:creationId xmlns:a16="http://schemas.microsoft.com/office/drawing/2014/main" id="{EE526E20-07FE-A497-DA2E-EC578C6894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B18908-C77E-B96D-9AC1-DDD6A6086E34}"/>
              </a:ext>
            </a:extLst>
          </p:cNvPr>
          <p:cNvSpPr>
            <a:spLocks noGrp="1"/>
          </p:cNvSpPr>
          <p:nvPr>
            <p:ph type="sldNum" sz="quarter" idx="12"/>
          </p:nvPr>
        </p:nvSpPr>
        <p:spPr/>
        <p:txBody>
          <a:bodyPr/>
          <a:lstStyle/>
          <a:p>
            <a:fld id="{81CF258B-313E-E24A-914E-A15DFDC75C61}" type="slidenum">
              <a:rPr lang="en-US" smtClean="0"/>
              <a:t>‹#›</a:t>
            </a:fld>
            <a:endParaRPr lang="en-US"/>
          </a:p>
        </p:txBody>
      </p:sp>
    </p:spTree>
    <p:extLst>
      <p:ext uri="{BB962C8B-B14F-4D97-AF65-F5344CB8AC3E}">
        <p14:creationId xmlns:p14="http://schemas.microsoft.com/office/powerpoint/2010/main" val="3527420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FFCF-874C-7919-E94F-23160AF253F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E41F73C-3F9A-DB08-1F68-37EB599B7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2243D1-2D0D-DFDA-A806-73E49D182C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B83281A-D024-A4F3-F98D-E3BF5EF26F38}"/>
              </a:ext>
            </a:extLst>
          </p:cNvPr>
          <p:cNvSpPr>
            <a:spLocks noGrp="1"/>
          </p:cNvSpPr>
          <p:nvPr>
            <p:ph type="dt" sz="half" idx="10"/>
          </p:nvPr>
        </p:nvSpPr>
        <p:spPr/>
        <p:txBody>
          <a:bodyPr/>
          <a:lstStyle/>
          <a:p>
            <a:fld id="{F23C6235-5A47-7541-8A09-2A602342DA3D}" type="datetimeFigureOut">
              <a:rPr lang="en-US" smtClean="0"/>
              <a:t>10/20/24</a:t>
            </a:fld>
            <a:endParaRPr lang="en-US"/>
          </a:p>
        </p:txBody>
      </p:sp>
      <p:sp>
        <p:nvSpPr>
          <p:cNvPr id="6" name="Footer Placeholder 5">
            <a:extLst>
              <a:ext uri="{FF2B5EF4-FFF2-40B4-BE49-F238E27FC236}">
                <a16:creationId xmlns:a16="http://schemas.microsoft.com/office/drawing/2014/main" id="{E782304F-2DB6-3ED7-9BED-C4DB146079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A1EFDA-753E-AB47-B1ED-936A390BAE5F}"/>
              </a:ext>
            </a:extLst>
          </p:cNvPr>
          <p:cNvSpPr>
            <a:spLocks noGrp="1"/>
          </p:cNvSpPr>
          <p:nvPr>
            <p:ph type="sldNum" sz="quarter" idx="12"/>
          </p:nvPr>
        </p:nvSpPr>
        <p:spPr/>
        <p:txBody>
          <a:bodyPr/>
          <a:lstStyle/>
          <a:p>
            <a:fld id="{81CF258B-313E-E24A-914E-A15DFDC75C61}" type="slidenum">
              <a:rPr lang="en-US" smtClean="0"/>
              <a:t>‹#›</a:t>
            </a:fld>
            <a:endParaRPr lang="en-US"/>
          </a:p>
        </p:txBody>
      </p:sp>
    </p:spTree>
    <p:extLst>
      <p:ext uri="{BB962C8B-B14F-4D97-AF65-F5344CB8AC3E}">
        <p14:creationId xmlns:p14="http://schemas.microsoft.com/office/powerpoint/2010/main" val="1761907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D4EE88-1780-068A-B4F0-D28B6AA316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0B2E126-0C9B-9912-8F10-E7275440CA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E9E8523-BBD8-7743-2A80-A2C1A90D55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23C6235-5A47-7541-8A09-2A602342DA3D}" type="datetimeFigureOut">
              <a:rPr lang="en-US" smtClean="0"/>
              <a:t>10/20/24</a:t>
            </a:fld>
            <a:endParaRPr lang="en-US"/>
          </a:p>
        </p:txBody>
      </p:sp>
      <p:sp>
        <p:nvSpPr>
          <p:cNvPr id="5" name="Footer Placeholder 4">
            <a:extLst>
              <a:ext uri="{FF2B5EF4-FFF2-40B4-BE49-F238E27FC236}">
                <a16:creationId xmlns:a16="http://schemas.microsoft.com/office/drawing/2014/main" id="{F678F9DC-776A-3DDA-4D68-E67967D1FE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6BD9F3E-E478-4A54-EBCD-C2E4772F1A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1CF258B-313E-E24A-914E-A15DFDC75C61}" type="slidenum">
              <a:rPr lang="en-US" smtClean="0"/>
              <a:t>‹#›</a:t>
            </a:fld>
            <a:endParaRPr lang="en-US"/>
          </a:p>
        </p:txBody>
      </p:sp>
    </p:spTree>
    <p:extLst>
      <p:ext uri="{BB962C8B-B14F-4D97-AF65-F5344CB8AC3E}">
        <p14:creationId xmlns:p14="http://schemas.microsoft.com/office/powerpoint/2010/main" val="1418975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ruralindiaonline.org/articles/this-is-not-a-peoples-capital/" TargetMode="Externa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colorTemperature colorTemp="2733"/>
                    </a14:imgEffect>
                    <a14:imgEffect>
                      <a14:saturation sat="64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441161-89BE-5B83-24FB-697703B4BD08}"/>
              </a:ext>
              <a:ext uri="{C183D7F6-B498-43B3-948B-1728B52AA6E4}">
                <adec:decorative xmlns:adec="http://schemas.microsoft.com/office/drawing/2017/decorative" val="1"/>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4698065" y="296508"/>
            <a:ext cx="7234237" cy="6200775"/>
          </a:xfrm>
          <a:prstGeom prst="rect">
            <a:avLst/>
          </a:prstGeom>
        </p:spPr>
      </p:pic>
      <p:pic>
        <p:nvPicPr>
          <p:cNvPr id="5" name="Picture 4">
            <a:extLst>
              <a:ext uri="{FF2B5EF4-FFF2-40B4-BE49-F238E27FC236}">
                <a16:creationId xmlns:a16="http://schemas.microsoft.com/office/drawing/2014/main" id="{45CDEAEB-EE7C-6A5E-E5CC-F56E844C2165}"/>
              </a:ext>
            </a:extLst>
          </p:cNvPr>
          <p:cNvPicPr>
            <a:picLocks noChangeAspect="1"/>
          </p:cNvPicPr>
          <p:nvPr/>
        </p:nvPicPr>
        <p:blipFill>
          <a:blip r:embed="rId6"/>
          <a:stretch>
            <a:fillRect/>
          </a:stretch>
        </p:blipFill>
        <p:spPr>
          <a:xfrm>
            <a:off x="268941" y="296508"/>
            <a:ext cx="3290071" cy="1181100"/>
          </a:xfrm>
          <a:prstGeom prst="rect">
            <a:avLst/>
          </a:prstGeom>
          <a:effectLst>
            <a:outerShdw blurRad="1163339" dist="50800" dir="5400000" algn="ctr" rotWithShape="0">
              <a:schemeClr val="accent2">
                <a:lumMod val="50000"/>
                <a:alpha val="0"/>
              </a:schemeClr>
            </a:outerShdw>
          </a:effectLst>
        </p:spPr>
      </p:pic>
      <p:sp>
        <p:nvSpPr>
          <p:cNvPr id="6" name="TextBox 5">
            <a:extLst>
              <a:ext uri="{FF2B5EF4-FFF2-40B4-BE49-F238E27FC236}">
                <a16:creationId xmlns:a16="http://schemas.microsoft.com/office/drawing/2014/main" id="{B0868713-A980-CF1B-7DD8-36BC94711373}"/>
              </a:ext>
            </a:extLst>
          </p:cNvPr>
          <p:cNvSpPr txBox="1"/>
          <p:nvPr/>
        </p:nvSpPr>
        <p:spPr>
          <a:xfrm>
            <a:off x="309831" y="2919841"/>
            <a:ext cx="3818708" cy="954107"/>
          </a:xfrm>
          <a:prstGeom prst="rect">
            <a:avLst/>
          </a:prstGeom>
          <a:noFill/>
        </p:spPr>
        <p:txBody>
          <a:bodyPr wrap="square" rtlCol="0">
            <a:spAutoFit/>
          </a:bodyPr>
          <a:lstStyle/>
          <a:p>
            <a:pPr algn="ctr"/>
            <a:r>
              <a:rPr lang="en-US" sz="2800" b="1" dirty="0"/>
              <a:t>CROP PRODUCTION ANALYSIS IN INDIA</a:t>
            </a:r>
          </a:p>
        </p:txBody>
      </p:sp>
      <p:sp>
        <p:nvSpPr>
          <p:cNvPr id="7" name="TextBox 6">
            <a:extLst>
              <a:ext uri="{FF2B5EF4-FFF2-40B4-BE49-F238E27FC236}">
                <a16:creationId xmlns:a16="http://schemas.microsoft.com/office/drawing/2014/main" id="{24F0F77D-D628-74FF-76D4-615041A53098}"/>
              </a:ext>
            </a:extLst>
          </p:cNvPr>
          <p:cNvSpPr txBox="1"/>
          <p:nvPr/>
        </p:nvSpPr>
        <p:spPr>
          <a:xfrm>
            <a:off x="309831" y="5789397"/>
            <a:ext cx="2978060" cy="707886"/>
          </a:xfrm>
          <a:prstGeom prst="rect">
            <a:avLst/>
          </a:prstGeom>
          <a:noFill/>
        </p:spPr>
        <p:txBody>
          <a:bodyPr wrap="square" lIns="91440" tIns="45720" rIns="91440" bIns="45720" rtlCol="0" anchor="t">
            <a:spAutoFit/>
          </a:bodyPr>
          <a:lstStyle/>
          <a:p>
            <a:r>
              <a:rPr lang="en-US" sz="2000" b="1" dirty="0">
                <a:latin typeface="Abadi"/>
                <a:ea typeface="SF Pro" pitchFamily="2" charset="0"/>
                <a:cs typeface="SF Pro" pitchFamily="2" charset="0"/>
              </a:rPr>
              <a:t>George Mathew</a:t>
            </a:r>
          </a:p>
          <a:p>
            <a:r>
              <a:rPr lang="en-US" sz="2000" b="1" dirty="0">
                <a:latin typeface="Abadi"/>
                <a:ea typeface="SF Pro" pitchFamily="2" charset="0"/>
                <a:cs typeface="SF Pro" pitchFamily="2" charset="0"/>
              </a:rPr>
              <a:t>5</a:t>
            </a:r>
            <a:r>
              <a:rPr lang="en-US" sz="2000" b="1" baseline="30000" dirty="0">
                <a:latin typeface="Abadi"/>
                <a:ea typeface="SF Pro" pitchFamily="2" charset="0"/>
                <a:cs typeface="SF Pro" pitchFamily="2" charset="0"/>
              </a:rPr>
              <a:t>th</a:t>
            </a:r>
            <a:r>
              <a:rPr lang="en-US" sz="2000" b="1" dirty="0">
                <a:latin typeface="Abadi"/>
                <a:ea typeface="SF Pro" pitchFamily="2" charset="0"/>
                <a:cs typeface="SF Pro" pitchFamily="2" charset="0"/>
              </a:rPr>
              <a:t> October 2024</a:t>
            </a:r>
            <a:endParaRPr lang="en-US" sz="2000" b="1" dirty="0">
              <a:latin typeface="Abadi" panose="020B0604020104020204" pitchFamily="34" charset="0"/>
              <a:ea typeface="SF Pro" pitchFamily="2" charset="0"/>
              <a:cs typeface="SF Pro" pitchFamily="2" charset="0"/>
            </a:endParaRPr>
          </a:p>
        </p:txBody>
      </p:sp>
    </p:spTree>
    <p:extLst>
      <p:ext uri="{BB962C8B-B14F-4D97-AF65-F5344CB8AC3E}">
        <p14:creationId xmlns:p14="http://schemas.microsoft.com/office/powerpoint/2010/main" val="3324558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colorTemperature colorTemp="3855"/>
                    </a14:imgEffect>
                    <a14:imgEffect>
                      <a14:saturation sat="45000"/>
                    </a14:imgEffect>
                  </a14:imgLayer>
                </a14:imgProps>
              </a:ext>
            </a:extLst>
          </a:blip>
          <a:tile tx="0" ty="0" sx="100000" sy="100000" flip="none" algn="tl"/>
        </a:blipFill>
        <a:effectLst/>
      </p:bgPr>
    </p:bg>
    <p:spTree>
      <p:nvGrpSpPr>
        <p:cNvPr id="1" name="">
          <a:extLst>
            <a:ext uri="{FF2B5EF4-FFF2-40B4-BE49-F238E27FC236}">
              <a16:creationId xmlns:a16="http://schemas.microsoft.com/office/drawing/2014/main" id="{2158B123-3DCC-05BA-9D4F-2EA277B9CD4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0BD817E-5593-0C25-620F-0CA78FFAFCA6}"/>
              </a:ext>
            </a:extLst>
          </p:cNvPr>
          <p:cNvSpPr txBox="1"/>
          <p:nvPr/>
        </p:nvSpPr>
        <p:spPr>
          <a:xfrm>
            <a:off x="251650" y="568571"/>
            <a:ext cx="6096000" cy="461665"/>
          </a:xfrm>
          <a:prstGeom prst="rect">
            <a:avLst/>
          </a:prstGeom>
          <a:noFill/>
        </p:spPr>
        <p:txBody>
          <a:bodyPr wrap="square">
            <a:spAutoFit/>
          </a:bodyPr>
          <a:lstStyle/>
          <a:p>
            <a:pPr>
              <a:tabLst>
                <a:tab pos="1260475"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r>
              <a:rPr lang="en-IN" sz="2400" b="1" u="sng" kern="100" dirty="0">
                <a:effectLst/>
                <a:latin typeface="Segoe UI" panose="020B0502040204020203" pitchFamily="34" charset="0"/>
                <a:ea typeface="Aptos" panose="020B0004020202020204" pitchFamily="34" charset="0"/>
                <a:cs typeface="Segoe UI" panose="020B0502040204020203" pitchFamily="34" charset="0"/>
              </a:rPr>
              <a:t>Dashboards used to make Story - 3</a:t>
            </a:r>
            <a:r>
              <a:rPr lang="en-IN" sz="1800" b="1" u="sng" kern="100" dirty="0">
                <a:effectLst/>
                <a:latin typeface="Aptos" panose="020B0004020202020204" pitchFamily="34" charset="0"/>
                <a:ea typeface="Aptos" panose="020B0004020202020204" pitchFamily="34" charset="0"/>
                <a:cs typeface="Times New Roman" panose="02020603050405020304" pitchFamily="18" charset="0"/>
              </a:rPr>
              <a:t> </a:t>
            </a:r>
          </a:p>
        </p:txBody>
      </p:sp>
      <p:sp>
        <p:nvSpPr>
          <p:cNvPr id="5" name="TextBox 4">
            <a:extLst>
              <a:ext uri="{FF2B5EF4-FFF2-40B4-BE49-F238E27FC236}">
                <a16:creationId xmlns:a16="http://schemas.microsoft.com/office/drawing/2014/main" id="{5AB865A3-CFCA-52CD-6393-906CD3769AEB}"/>
              </a:ext>
            </a:extLst>
          </p:cNvPr>
          <p:cNvSpPr txBox="1"/>
          <p:nvPr/>
        </p:nvSpPr>
        <p:spPr>
          <a:xfrm>
            <a:off x="251650" y="179690"/>
            <a:ext cx="6096000" cy="523220"/>
          </a:xfrm>
          <a:prstGeom prst="rect">
            <a:avLst/>
          </a:prstGeom>
          <a:noFill/>
        </p:spPr>
        <p:txBody>
          <a:bodyPr wrap="square">
            <a:spAutoFit/>
          </a:bodyPr>
          <a:lstStyle/>
          <a:p>
            <a:pPr>
              <a:tabLst>
                <a:tab pos="1260475" algn="l"/>
              </a:tabLst>
            </a:pPr>
            <a:r>
              <a:rPr lang="en-IN" sz="2800" kern="100" dirty="0">
                <a:solidFill>
                  <a:schemeClr val="tx2">
                    <a:lumMod val="75000"/>
                    <a:lumOff val="25000"/>
                  </a:schemeClr>
                </a:solidFill>
                <a:effectLst/>
                <a:latin typeface="Abadi" panose="020B0604020104020204" pitchFamily="34" charset="0"/>
                <a:ea typeface="Aptos" panose="020B0004020202020204" pitchFamily="34" charset="0"/>
                <a:cs typeface="Times New Roman" panose="02020603050405020304" pitchFamily="18" charset="0"/>
              </a:rPr>
              <a:t>EDA with Data Visualisation</a:t>
            </a:r>
          </a:p>
        </p:txBody>
      </p:sp>
      <p:pic>
        <p:nvPicPr>
          <p:cNvPr id="2" name="Picture 1">
            <a:extLst>
              <a:ext uri="{FF2B5EF4-FFF2-40B4-BE49-F238E27FC236}">
                <a16:creationId xmlns:a16="http://schemas.microsoft.com/office/drawing/2014/main" id="{1F02E9E4-A0FE-D5C7-5D7C-66859E7CB889}"/>
              </a:ext>
            </a:extLst>
          </p:cNvPr>
          <p:cNvPicPr>
            <a:picLocks noChangeAspect="1"/>
          </p:cNvPicPr>
          <p:nvPr/>
        </p:nvPicPr>
        <p:blipFill>
          <a:blip r:embed="rId4"/>
          <a:stretch>
            <a:fillRect/>
          </a:stretch>
        </p:blipFill>
        <p:spPr>
          <a:xfrm>
            <a:off x="395288" y="1091791"/>
            <a:ext cx="11449050" cy="5480459"/>
          </a:xfrm>
          <a:prstGeom prst="rect">
            <a:avLst/>
          </a:prstGeom>
        </p:spPr>
      </p:pic>
    </p:spTree>
    <p:extLst>
      <p:ext uri="{BB962C8B-B14F-4D97-AF65-F5344CB8AC3E}">
        <p14:creationId xmlns:p14="http://schemas.microsoft.com/office/powerpoint/2010/main" val="3926169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colorTemperature colorTemp="3855"/>
                    </a14:imgEffect>
                    <a14:imgEffect>
                      <a14:saturation sat="45000"/>
                    </a14:imgEffect>
                  </a14:imgLayer>
                </a14:imgProps>
              </a:ext>
            </a:extLst>
          </a:blip>
          <a:tile tx="0" ty="0" sx="100000" sy="100000" flip="none" algn="tl"/>
        </a:blipFill>
        <a:effectLst/>
      </p:bgPr>
    </p:bg>
    <p:spTree>
      <p:nvGrpSpPr>
        <p:cNvPr id="1" name="">
          <a:extLst>
            <a:ext uri="{FF2B5EF4-FFF2-40B4-BE49-F238E27FC236}">
              <a16:creationId xmlns:a16="http://schemas.microsoft.com/office/drawing/2014/main" id="{3C1E57D7-3564-B858-E196-1D57081410C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5B10256-2777-7963-4B5E-D6CFECE7B767}"/>
              </a:ext>
            </a:extLst>
          </p:cNvPr>
          <p:cNvSpPr txBox="1"/>
          <p:nvPr/>
        </p:nvSpPr>
        <p:spPr>
          <a:xfrm>
            <a:off x="251651" y="608268"/>
            <a:ext cx="6096000" cy="461665"/>
          </a:xfrm>
          <a:prstGeom prst="rect">
            <a:avLst/>
          </a:prstGeom>
          <a:noFill/>
        </p:spPr>
        <p:txBody>
          <a:bodyPr wrap="square">
            <a:spAutoFit/>
          </a:bodyPr>
          <a:lstStyle/>
          <a:p>
            <a:pPr>
              <a:tabLst>
                <a:tab pos="1260475"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r>
              <a:rPr lang="en-IN" sz="2400" b="1" u="sng" kern="100" dirty="0">
                <a:effectLst/>
                <a:latin typeface="Segoe UI" panose="020B0502040204020203" pitchFamily="34" charset="0"/>
                <a:ea typeface="Aptos" panose="020B0004020202020204" pitchFamily="34" charset="0"/>
                <a:cs typeface="Segoe UI" panose="020B0502040204020203" pitchFamily="34" charset="0"/>
              </a:rPr>
              <a:t>Dashboards used to make Story - 4</a:t>
            </a:r>
            <a:r>
              <a:rPr lang="en-IN" sz="1800" b="1" u="sng" kern="100" dirty="0">
                <a:effectLst/>
                <a:latin typeface="Aptos" panose="020B0004020202020204" pitchFamily="34" charset="0"/>
                <a:ea typeface="Aptos" panose="020B0004020202020204" pitchFamily="34" charset="0"/>
                <a:cs typeface="Times New Roman" panose="02020603050405020304" pitchFamily="18" charset="0"/>
              </a:rPr>
              <a:t> </a:t>
            </a:r>
          </a:p>
        </p:txBody>
      </p:sp>
      <p:sp>
        <p:nvSpPr>
          <p:cNvPr id="5" name="TextBox 4">
            <a:extLst>
              <a:ext uri="{FF2B5EF4-FFF2-40B4-BE49-F238E27FC236}">
                <a16:creationId xmlns:a16="http://schemas.microsoft.com/office/drawing/2014/main" id="{B7B0C1FF-EB39-D3CF-AA50-AA50A6D9CFC6}"/>
              </a:ext>
            </a:extLst>
          </p:cNvPr>
          <p:cNvSpPr txBox="1"/>
          <p:nvPr/>
        </p:nvSpPr>
        <p:spPr>
          <a:xfrm>
            <a:off x="251651" y="258917"/>
            <a:ext cx="6096000" cy="523220"/>
          </a:xfrm>
          <a:prstGeom prst="rect">
            <a:avLst/>
          </a:prstGeom>
          <a:noFill/>
        </p:spPr>
        <p:txBody>
          <a:bodyPr wrap="square">
            <a:spAutoFit/>
          </a:bodyPr>
          <a:lstStyle/>
          <a:p>
            <a:pPr>
              <a:tabLst>
                <a:tab pos="1260475" algn="l"/>
              </a:tabLst>
            </a:pPr>
            <a:r>
              <a:rPr lang="en-IN" sz="2800" kern="100" dirty="0">
                <a:solidFill>
                  <a:schemeClr val="tx2">
                    <a:lumMod val="75000"/>
                    <a:lumOff val="25000"/>
                  </a:schemeClr>
                </a:solidFill>
                <a:effectLst/>
                <a:latin typeface="Abadi" panose="020B0604020104020204" pitchFamily="34" charset="0"/>
                <a:ea typeface="Aptos" panose="020B0004020202020204" pitchFamily="34" charset="0"/>
                <a:cs typeface="Times New Roman" panose="02020603050405020304" pitchFamily="18" charset="0"/>
              </a:rPr>
              <a:t>EDA with Data Visualisation</a:t>
            </a:r>
          </a:p>
        </p:txBody>
      </p:sp>
      <p:pic>
        <p:nvPicPr>
          <p:cNvPr id="2" name="Picture 1">
            <a:extLst>
              <a:ext uri="{FF2B5EF4-FFF2-40B4-BE49-F238E27FC236}">
                <a16:creationId xmlns:a16="http://schemas.microsoft.com/office/drawing/2014/main" id="{02271068-0161-8056-E644-AFDB3F9552DE}"/>
              </a:ext>
            </a:extLst>
          </p:cNvPr>
          <p:cNvPicPr>
            <a:picLocks noChangeAspect="1"/>
          </p:cNvPicPr>
          <p:nvPr/>
        </p:nvPicPr>
        <p:blipFill>
          <a:blip r:embed="rId4"/>
          <a:stretch>
            <a:fillRect/>
          </a:stretch>
        </p:blipFill>
        <p:spPr>
          <a:xfrm>
            <a:off x="395287" y="1131487"/>
            <a:ext cx="11534775" cy="5467595"/>
          </a:xfrm>
          <a:prstGeom prst="rect">
            <a:avLst/>
          </a:prstGeom>
        </p:spPr>
      </p:pic>
    </p:spTree>
    <p:extLst>
      <p:ext uri="{BB962C8B-B14F-4D97-AF65-F5344CB8AC3E}">
        <p14:creationId xmlns:p14="http://schemas.microsoft.com/office/powerpoint/2010/main" val="623219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colorTemperature colorTemp="3855"/>
                    </a14:imgEffect>
                    <a14:imgEffect>
                      <a14:saturation sat="45000"/>
                    </a14:imgEffect>
                  </a14:imgLayer>
                </a14:imgProps>
              </a:ext>
            </a:extLst>
          </a:blip>
          <a:tile tx="0" ty="0" sx="100000" sy="100000" flip="none" algn="tl"/>
        </a:blipFill>
        <a:effectLst/>
      </p:bgPr>
    </p:bg>
    <p:spTree>
      <p:nvGrpSpPr>
        <p:cNvPr id="1" name="">
          <a:extLst>
            <a:ext uri="{FF2B5EF4-FFF2-40B4-BE49-F238E27FC236}">
              <a16:creationId xmlns:a16="http://schemas.microsoft.com/office/drawing/2014/main" id="{12B7BC48-2E57-1486-0477-FF86B2139F3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9121C68-ED4E-4DC8-E32F-5510C63B44E1}"/>
              </a:ext>
            </a:extLst>
          </p:cNvPr>
          <p:cNvSpPr txBox="1"/>
          <p:nvPr/>
        </p:nvSpPr>
        <p:spPr>
          <a:xfrm>
            <a:off x="1185544" y="1015048"/>
            <a:ext cx="1700531" cy="523220"/>
          </a:xfrm>
          <a:prstGeom prst="rect">
            <a:avLst/>
          </a:prstGeom>
          <a:solidFill>
            <a:srgbClr val="0948CB"/>
          </a:solidFill>
        </p:spPr>
        <p:txBody>
          <a:bodyPr wrap="square" rtlCol="0">
            <a:spAutoFit/>
          </a:bodyPr>
          <a:lstStyle/>
          <a:p>
            <a:r>
              <a:rPr lang="en-US" sz="2800" kern="1200" dirty="0">
                <a:solidFill>
                  <a:srgbClr val="FFFFFF"/>
                </a:solidFill>
                <a:effectLst/>
                <a:latin typeface="Aptos" panose="020B0004020202020204" pitchFamily="34" charset="0"/>
                <a:ea typeface="Aptos" panose="020B0004020202020204" pitchFamily="34" charset="0"/>
                <a:cs typeface="Times New Roman" panose="02020603050405020304" pitchFamily="18" charset="0"/>
              </a:rPr>
              <a:t>Section 2</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761077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colorTemperature colorTemp="3855"/>
                    </a14:imgEffect>
                    <a14:imgEffect>
                      <a14:saturation sat="45000"/>
                    </a14:imgEffect>
                  </a14:imgLayer>
                </a14:imgProps>
              </a:ext>
            </a:extLst>
          </a:blip>
          <a:tile tx="0" ty="0" sx="100000" sy="100000" flip="none" algn="tl"/>
        </a:blipFill>
        <a:effectLst/>
      </p:bgPr>
    </p:bg>
    <p:spTree>
      <p:nvGrpSpPr>
        <p:cNvPr id="1" name="">
          <a:extLst>
            <a:ext uri="{FF2B5EF4-FFF2-40B4-BE49-F238E27FC236}">
              <a16:creationId xmlns:a16="http://schemas.microsoft.com/office/drawing/2014/main" id="{A21BA0BB-3431-7F12-081B-1160ED597E3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5C9F905-F414-8264-236B-F6C76D5A7A6D}"/>
              </a:ext>
            </a:extLst>
          </p:cNvPr>
          <p:cNvSpPr txBox="1"/>
          <p:nvPr/>
        </p:nvSpPr>
        <p:spPr>
          <a:xfrm>
            <a:off x="597408" y="898695"/>
            <a:ext cx="6096000" cy="523220"/>
          </a:xfrm>
          <a:prstGeom prst="rect">
            <a:avLst/>
          </a:prstGeom>
          <a:noFill/>
        </p:spPr>
        <p:txBody>
          <a:bodyPr wrap="square">
            <a:spAutoFit/>
          </a:bodyPr>
          <a:lstStyle/>
          <a:p>
            <a:pPr>
              <a:tabLst>
                <a:tab pos="1260475" algn="l"/>
              </a:tabLst>
            </a:pPr>
            <a:r>
              <a:rPr lang="en-US" sz="2800" b="1" u="sng" kern="100" dirty="0">
                <a:effectLst/>
                <a:latin typeface="Segoe UI" panose="020B0502040204020203" pitchFamily="34" charset="0"/>
                <a:ea typeface="Aptos" panose="020B0004020202020204" pitchFamily="34" charset="0"/>
                <a:cs typeface="Segoe UI" panose="020B0502040204020203" pitchFamily="34" charset="0"/>
              </a:rPr>
              <a:t>Exploratory data analysis results</a:t>
            </a:r>
            <a:endParaRPr lang="en-IN" sz="2800" b="1" u="sng" kern="100" dirty="0">
              <a:effectLst/>
              <a:latin typeface="Segoe UI" panose="020B0502040204020203" pitchFamily="34" charset="0"/>
              <a:ea typeface="Aptos" panose="020B0004020202020204" pitchFamily="34" charset="0"/>
              <a:cs typeface="Segoe UI" panose="020B0502040204020203" pitchFamily="34" charset="0"/>
            </a:endParaRPr>
          </a:p>
        </p:txBody>
      </p:sp>
      <p:sp>
        <p:nvSpPr>
          <p:cNvPr id="5" name="TextBox 4">
            <a:extLst>
              <a:ext uri="{FF2B5EF4-FFF2-40B4-BE49-F238E27FC236}">
                <a16:creationId xmlns:a16="http://schemas.microsoft.com/office/drawing/2014/main" id="{F538484D-528F-3B3A-5754-0655A903162D}"/>
              </a:ext>
            </a:extLst>
          </p:cNvPr>
          <p:cNvSpPr txBox="1"/>
          <p:nvPr/>
        </p:nvSpPr>
        <p:spPr>
          <a:xfrm>
            <a:off x="597408" y="492181"/>
            <a:ext cx="6096000" cy="523220"/>
          </a:xfrm>
          <a:prstGeom prst="rect">
            <a:avLst/>
          </a:prstGeom>
          <a:noFill/>
        </p:spPr>
        <p:txBody>
          <a:bodyPr wrap="square">
            <a:spAutoFit/>
          </a:bodyPr>
          <a:lstStyle/>
          <a:p>
            <a:pPr>
              <a:tabLst>
                <a:tab pos="1260475" algn="l"/>
              </a:tabLst>
            </a:pPr>
            <a:r>
              <a:rPr lang="en-IN" sz="2800" kern="100" dirty="0">
                <a:solidFill>
                  <a:schemeClr val="tx2">
                    <a:lumMod val="75000"/>
                    <a:lumOff val="25000"/>
                  </a:schemeClr>
                </a:solidFill>
                <a:effectLst/>
                <a:latin typeface="Abadi" panose="020B0604020104020204" pitchFamily="34" charset="0"/>
                <a:ea typeface="Aptos" panose="020B0004020202020204" pitchFamily="34" charset="0"/>
                <a:cs typeface="Times New Roman" panose="02020603050405020304" pitchFamily="18" charset="0"/>
              </a:rPr>
              <a:t>Results</a:t>
            </a:r>
          </a:p>
        </p:txBody>
      </p:sp>
      <p:sp>
        <p:nvSpPr>
          <p:cNvPr id="8" name="TextBox 7">
            <a:extLst>
              <a:ext uri="{FF2B5EF4-FFF2-40B4-BE49-F238E27FC236}">
                <a16:creationId xmlns:a16="http://schemas.microsoft.com/office/drawing/2014/main" id="{73D89E20-C988-4F98-04D9-08F923161496}"/>
              </a:ext>
            </a:extLst>
          </p:cNvPr>
          <p:cNvSpPr txBox="1"/>
          <p:nvPr/>
        </p:nvSpPr>
        <p:spPr>
          <a:xfrm>
            <a:off x="597408" y="1505263"/>
            <a:ext cx="10863072" cy="5355312"/>
          </a:xfrm>
          <a:prstGeom prst="rect">
            <a:avLst/>
          </a:prstGeom>
          <a:noFill/>
        </p:spPr>
        <p:txBody>
          <a:bodyPr wrap="square">
            <a:spAutoFit/>
          </a:bodyPr>
          <a:lstStyle/>
          <a:p>
            <a:pPr marL="11113" lvl="1" algn="just">
              <a:tabLst>
                <a:tab pos="914400" algn="l"/>
              </a:tabLst>
            </a:pPr>
            <a:r>
              <a:rPr lang="en-US" sz="1800" kern="100" dirty="0">
                <a:effectLst/>
                <a:latin typeface="Segoe UI" panose="020B0502040204020203" pitchFamily="34" charset="0"/>
                <a:ea typeface="Aptos" panose="020B0004020202020204" pitchFamily="34" charset="0"/>
                <a:cs typeface="Segoe UI" panose="020B0502040204020203" pitchFamily="34" charset="0"/>
              </a:rPr>
              <a:t>Using Exploratory Data Analysis the factors affecting </a:t>
            </a:r>
            <a:r>
              <a:rPr lang="en-US" sz="1800" kern="100" dirty="0">
                <a:latin typeface="Segoe UI" panose="020B0502040204020203" pitchFamily="34" charset="0"/>
                <a:ea typeface="Aptos" panose="020B0004020202020204" pitchFamily="34" charset="0"/>
                <a:cs typeface="Segoe UI" panose="020B0502040204020203" pitchFamily="34" charset="0"/>
              </a:rPr>
              <a:t>crop production like Seasons, Geography, Area of crop were </a:t>
            </a:r>
            <a:r>
              <a:rPr lang="en-US" sz="1800" kern="100" dirty="0" err="1">
                <a:latin typeface="Segoe UI" panose="020B0502040204020203" pitchFamily="34" charset="0"/>
                <a:ea typeface="Aptos" panose="020B0004020202020204" pitchFamily="34" charset="0"/>
                <a:cs typeface="Segoe UI" panose="020B0502040204020203" pitchFamily="34" charset="0"/>
              </a:rPr>
              <a:t>analysed</a:t>
            </a:r>
            <a:r>
              <a:rPr lang="en-US" sz="1800" kern="100" dirty="0">
                <a:latin typeface="Segoe UI" panose="020B0502040204020203" pitchFamily="34" charset="0"/>
                <a:ea typeface="Aptos" panose="020B0004020202020204" pitchFamily="34" charset="0"/>
                <a:cs typeface="Segoe UI" panose="020B0502040204020203" pitchFamily="34" charset="0"/>
              </a:rPr>
              <a:t> and also prediction of crop production based on previous pattern was also found out</a:t>
            </a:r>
            <a:r>
              <a:rPr lang="en-US" sz="1800" kern="100" dirty="0">
                <a:effectLst/>
                <a:latin typeface="Segoe UI" panose="020B0502040204020203" pitchFamily="34" charset="0"/>
                <a:ea typeface="Aptos" panose="020B0004020202020204" pitchFamily="34" charset="0"/>
                <a:cs typeface="Segoe UI" panose="020B0502040204020203" pitchFamily="34" charset="0"/>
              </a:rPr>
              <a:t>.</a:t>
            </a:r>
          </a:p>
          <a:p>
            <a:pPr marL="11113" lvl="1" algn="just">
              <a:tabLst>
                <a:tab pos="914400" algn="l"/>
              </a:tabLst>
            </a:pPr>
            <a:endParaRPr lang="en-US" kern="100" dirty="0">
              <a:latin typeface="Segoe UI" panose="020B0502040204020203" pitchFamily="34" charset="0"/>
              <a:ea typeface="Aptos" panose="020B0004020202020204" pitchFamily="34" charset="0"/>
              <a:cs typeface="Segoe UI" panose="020B0502040204020203" pitchFamily="34" charset="0"/>
            </a:endParaRPr>
          </a:p>
          <a:p>
            <a:pPr marL="11113" lvl="1" algn="just">
              <a:tabLst>
                <a:tab pos="914400" algn="l"/>
              </a:tabLst>
            </a:pPr>
            <a:r>
              <a:rPr lang="en-US" sz="1800" b="1" u="sng" kern="100" dirty="0">
                <a:effectLst/>
                <a:latin typeface="Segoe UI" panose="020B0502040204020203" pitchFamily="34" charset="0"/>
                <a:ea typeface="Aptos" panose="020B0004020202020204" pitchFamily="34" charset="0"/>
                <a:cs typeface="Segoe UI" panose="020B0502040204020203" pitchFamily="34" charset="0"/>
              </a:rPr>
              <a:t>Story -1</a:t>
            </a:r>
          </a:p>
          <a:p>
            <a:pPr marL="11113" lvl="1" algn="just">
              <a:tabLst>
                <a:tab pos="914400" algn="l"/>
              </a:tabLst>
            </a:pPr>
            <a:r>
              <a:rPr lang="en-US" sz="1800" kern="100" dirty="0">
                <a:effectLst/>
                <a:latin typeface="Segoe UI" panose="020B0502040204020203" pitchFamily="34" charset="0"/>
                <a:ea typeface="Aptos" panose="020B0004020202020204" pitchFamily="34" charset="0"/>
                <a:cs typeface="Segoe UI" panose="020B0502040204020203" pitchFamily="34" charset="0"/>
              </a:rPr>
              <a:t>The  Bar chart showing Crop production by Year displays the Year 2011 as the year with highest Crop production during the period covering 1998 to 2014. Alongside, the Bubble chart showing the State-wise production of Cereals / Millets in Crop production displays that Uttar Pradesh has the highest production when it comes to Wheat and is followed by Rice. Similar is the case of Punjab while West Bengal is majorly Rice producing State. The other chart where color was used to identify crops helped to identify easily the State which produces the highes</a:t>
            </a:r>
            <a:r>
              <a:rPr lang="en-US" kern="100" dirty="0">
                <a:latin typeface="Segoe UI" panose="020B0502040204020203" pitchFamily="34" charset="0"/>
                <a:ea typeface="Aptos" panose="020B0004020202020204" pitchFamily="34" charset="0"/>
                <a:cs typeface="Segoe UI" panose="020B0502040204020203" pitchFamily="34" charset="0"/>
              </a:rPr>
              <a:t>t quantity of any particular crop. The filter option in the ‘Crop production by Year’ Bar chart when used, can give the year-wise state-wise Cereals / Millets crop production.</a:t>
            </a:r>
          </a:p>
          <a:p>
            <a:pPr marL="11113" lvl="1" algn="just">
              <a:tabLst>
                <a:tab pos="914400" algn="l"/>
              </a:tabLst>
            </a:pPr>
            <a:endParaRPr lang="en-US" sz="1800" kern="100" dirty="0">
              <a:effectLst/>
              <a:latin typeface="Segoe UI" panose="020B0502040204020203" pitchFamily="34" charset="0"/>
              <a:ea typeface="Aptos" panose="020B0004020202020204" pitchFamily="34" charset="0"/>
              <a:cs typeface="Segoe UI" panose="020B0502040204020203" pitchFamily="34" charset="0"/>
            </a:endParaRPr>
          </a:p>
          <a:p>
            <a:pPr marL="11113" lvl="1" algn="just">
              <a:tabLst>
                <a:tab pos="914400" algn="l"/>
              </a:tabLst>
            </a:pPr>
            <a:r>
              <a:rPr lang="en-US" sz="1800" b="1" u="sng" kern="100" dirty="0">
                <a:effectLst/>
                <a:latin typeface="Segoe UI" panose="020B0502040204020203" pitchFamily="34" charset="0"/>
                <a:ea typeface="Aptos" panose="020B0004020202020204" pitchFamily="34" charset="0"/>
                <a:cs typeface="Segoe UI" panose="020B0502040204020203" pitchFamily="34" charset="0"/>
              </a:rPr>
              <a:t>Story - 2</a:t>
            </a:r>
          </a:p>
          <a:p>
            <a:pPr marL="11113" lvl="1" algn="just">
              <a:tabLst>
                <a:tab pos="914400" algn="l"/>
              </a:tabLst>
            </a:pPr>
            <a:r>
              <a:rPr lang="en-US" sz="1800" kern="100" dirty="0">
                <a:effectLst/>
                <a:latin typeface="Segoe UI" panose="020B0502040204020203" pitchFamily="34" charset="0"/>
                <a:ea typeface="Aptos" panose="020B0004020202020204" pitchFamily="34" charset="0"/>
                <a:cs typeface="Segoe UI" panose="020B0502040204020203" pitchFamily="34" charset="0"/>
              </a:rPr>
              <a:t>Four Bar charts depicting the Top crops in Rabi season by Production and Area as also in Kharif season by Production and Area identifies Wheat as the Top crop in Rabi season both by Production as well as Area while in case of Kharif season while Sugarcane is th</a:t>
            </a:r>
            <a:r>
              <a:rPr lang="en-US" kern="100" dirty="0">
                <a:latin typeface="Segoe UI" panose="020B0502040204020203" pitchFamily="34" charset="0"/>
                <a:ea typeface="Aptos" panose="020B0004020202020204" pitchFamily="34" charset="0"/>
                <a:cs typeface="Segoe UI" panose="020B0502040204020203" pitchFamily="34" charset="0"/>
              </a:rPr>
              <a:t>e Top crop by Production in case of Top crop by Area in Kharif season it is Rice. </a:t>
            </a:r>
            <a:endParaRPr lang="en-US" sz="1800" kern="100" dirty="0">
              <a:effectLst/>
              <a:latin typeface="Segoe UI" panose="020B0502040204020203" pitchFamily="34" charset="0"/>
              <a:ea typeface="Aptos" panose="020B0004020202020204" pitchFamily="34" charset="0"/>
              <a:cs typeface="Segoe UI" panose="020B0502040204020203" pitchFamily="34" charset="0"/>
            </a:endParaRPr>
          </a:p>
          <a:p>
            <a:pPr marL="11113" lvl="1" algn="just">
              <a:tabLst>
                <a:tab pos="914400" algn="l"/>
              </a:tabLst>
            </a:pPr>
            <a:endParaRPr lang="en-US" kern="100" dirty="0">
              <a:latin typeface="Segoe UI" panose="020B0502040204020203" pitchFamily="34" charset="0"/>
              <a:ea typeface="Aptos" panose="020B0004020202020204" pitchFamily="34" charset="0"/>
              <a:cs typeface="Segoe UI" panose="020B0502040204020203" pitchFamily="34" charset="0"/>
            </a:endParaRPr>
          </a:p>
          <a:p>
            <a:pPr marL="11113" lvl="1" algn="just">
              <a:tabLst>
                <a:tab pos="914400" algn="l"/>
              </a:tabLst>
            </a:pPr>
            <a:r>
              <a:rPr lang="en-US" sz="1800" kern="100" dirty="0">
                <a:effectLst/>
                <a:latin typeface="Segoe UI" panose="020B0502040204020203" pitchFamily="34" charset="0"/>
                <a:ea typeface="Aptos" panose="020B0004020202020204" pitchFamily="34" charset="0"/>
                <a:cs typeface="Segoe UI" panose="020B0502040204020203" pitchFamily="34" charset="0"/>
              </a:rPr>
              <a:t> </a:t>
            </a:r>
            <a:endParaRPr lang="en-IN" sz="1800" kern="100" dirty="0">
              <a:effectLst/>
              <a:latin typeface="Segoe UI" panose="020B0502040204020203" pitchFamily="34" charset="0"/>
              <a:ea typeface="Aptos" panose="020B0004020202020204" pitchFamily="34" charset="0"/>
              <a:cs typeface="Segoe UI" panose="020B0502040204020203" pitchFamily="34" charset="0"/>
            </a:endParaRPr>
          </a:p>
        </p:txBody>
      </p:sp>
    </p:spTree>
    <p:extLst>
      <p:ext uri="{BB962C8B-B14F-4D97-AF65-F5344CB8AC3E}">
        <p14:creationId xmlns:p14="http://schemas.microsoft.com/office/powerpoint/2010/main" val="183105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colorTemperature colorTemp="3855"/>
                    </a14:imgEffect>
                    <a14:imgEffect>
                      <a14:saturation sat="45000"/>
                    </a14:imgEffect>
                  </a14:imgLayer>
                </a14:imgProps>
              </a:ext>
            </a:extLst>
          </a:blip>
          <a:tile tx="0" ty="0" sx="100000" sy="100000" flip="none" algn="tl"/>
        </a:blipFill>
        <a:effectLst/>
      </p:bgPr>
    </p:bg>
    <p:spTree>
      <p:nvGrpSpPr>
        <p:cNvPr id="1" name="">
          <a:extLst>
            <a:ext uri="{FF2B5EF4-FFF2-40B4-BE49-F238E27FC236}">
              <a16:creationId xmlns:a16="http://schemas.microsoft.com/office/drawing/2014/main" id="{6C9592CC-8366-F103-A051-0D64D543B22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4FC2568-922A-5B10-41F7-3C5E4C725687}"/>
              </a:ext>
            </a:extLst>
          </p:cNvPr>
          <p:cNvSpPr txBox="1"/>
          <p:nvPr/>
        </p:nvSpPr>
        <p:spPr>
          <a:xfrm>
            <a:off x="597408" y="898695"/>
            <a:ext cx="7339584" cy="523220"/>
          </a:xfrm>
          <a:prstGeom prst="rect">
            <a:avLst/>
          </a:prstGeom>
          <a:noFill/>
        </p:spPr>
        <p:txBody>
          <a:bodyPr wrap="square">
            <a:spAutoFit/>
          </a:bodyPr>
          <a:lstStyle/>
          <a:p>
            <a:pPr>
              <a:tabLst>
                <a:tab pos="1260475" algn="l"/>
              </a:tabLst>
            </a:pPr>
            <a:r>
              <a:rPr lang="en-US" sz="2800" b="1" u="sng" kern="100" dirty="0">
                <a:effectLst/>
                <a:latin typeface="Segoe UI" panose="020B0502040204020203" pitchFamily="34" charset="0"/>
                <a:ea typeface="Aptos" panose="020B0004020202020204" pitchFamily="34" charset="0"/>
                <a:cs typeface="Segoe UI" panose="020B0502040204020203" pitchFamily="34" charset="0"/>
              </a:rPr>
              <a:t>Exploratory data analysis results </a:t>
            </a:r>
            <a:r>
              <a:rPr lang="en-US" sz="2800" b="1" u="sng" kern="100" dirty="0" err="1">
                <a:effectLst/>
                <a:latin typeface="Segoe UI" panose="020B0502040204020203" pitchFamily="34" charset="0"/>
                <a:ea typeface="Aptos" panose="020B0004020202020204" pitchFamily="34" charset="0"/>
                <a:cs typeface="Segoe UI" panose="020B0502040204020203" pitchFamily="34" charset="0"/>
              </a:rPr>
              <a:t>contd</a:t>
            </a:r>
            <a:r>
              <a:rPr lang="en-US" sz="2800" b="1" u="sng" kern="100" dirty="0">
                <a:effectLst/>
                <a:latin typeface="Segoe UI" panose="020B0502040204020203" pitchFamily="34" charset="0"/>
                <a:ea typeface="Aptos" panose="020B0004020202020204" pitchFamily="34" charset="0"/>
                <a:cs typeface="Segoe UI" panose="020B0502040204020203" pitchFamily="34" charset="0"/>
              </a:rPr>
              <a:t>/-</a:t>
            </a:r>
            <a:endParaRPr lang="en-IN" sz="2800" b="1" u="sng" kern="100" dirty="0">
              <a:effectLst/>
              <a:latin typeface="Segoe UI" panose="020B0502040204020203" pitchFamily="34" charset="0"/>
              <a:ea typeface="Aptos" panose="020B0004020202020204" pitchFamily="34" charset="0"/>
              <a:cs typeface="Segoe UI" panose="020B0502040204020203" pitchFamily="34" charset="0"/>
            </a:endParaRPr>
          </a:p>
        </p:txBody>
      </p:sp>
      <p:sp>
        <p:nvSpPr>
          <p:cNvPr id="5" name="TextBox 4">
            <a:extLst>
              <a:ext uri="{FF2B5EF4-FFF2-40B4-BE49-F238E27FC236}">
                <a16:creationId xmlns:a16="http://schemas.microsoft.com/office/drawing/2014/main" id="{62817978-8046-C22B-C11E-8BA0943EC018}"/>
              </a:ext>
            </a:extLst>
          </p:cNvPr>
          <p:cNvSpPr txBox="1"/>
          <p:nvPr/>
        </p:nvSpPr>
        <p:spPr>
          <a:xfrm>
            <a:off x="597408" y="492181"/>
            <a:ext cx="6096000" cy="523220"/>
          </a:xfrm>
          <a:prstGeom prst="rect">
            <a:avLst/>
          </a:prstGeom>
          <a:noFill/>
        </p:spPr>
        <p:txBody>
          <a:bodyPr wrap="square">
            <a:spAutoFit/>
          </a:bodyPr>
          <a:lstStyle/>
          <a:p>
            <a:pPr>
              <a:tabLst>
                <a:tab pos="1260475" algn="l"/>
              </a:tabLst>
            </a:pPr>
            <a:r>
              <a:rPr lang="en-IN" sz="2800" kern="100" dirty="0">
                <a:solidFill>
                  <a:schemeClr val="tx2">
                    <a:lumMod val="75000"/>
                    <a:lumOff val="25000"/>
                  </a:schemeClr>
                </a:solidFill>
                <a:effectLst/>
                <a:latin typeface="Abadi" panose="020B0604020104020204" pitchFamily="34" charset="0"/>
                <a:ea typeface="Aptos" panose="020B0004020202020204" pitchFamily="34" charset="0"/>
                <a:cs typeface="Times New Roman" panose="02020603050405020304" pitchFamily="18" charset="0"/>
              </a:rPr>
              <a:t>Results</a:t>
            </a:r>
          </a:p>
        </p:txBody>
      </p:sp>
      <p:sp>
        <p:nvSpPr>
          <p:cNvPr id="8" name="TextBox 7">
            <a:extLst>
              <a:ext uri="{FF2B5EF4-FFF2-40B4-BE49-F238E27FC236}">
                <a16:creationId xmlns:a16="http://schemas.microsoft.com/office/drawing/2014/main" id="{928B583D-CC89-E271-EFAF-53D8ABEA3F43}"/>
              </a:ext>
            </a:extLst>
          </p:cNvPr>
          <p:cNvSpPr txBox="1"/>
          <p:nvPr/>
        </p:nvSpPr>
        <p:spPr>
          <a:xfrm>
            <a:off x="597408" y="1505263"/>
            <a:ext cx="10863072" cy="3139321"/>
          </a:xfrm>
          <a:prstGeom prst="rect">
            <a:avLst/>
          </a:prstGeom>
          <a:noFill/>
        </p:spPr>
        <p:txBody>
          <a:bodyPr wrap="square">
            <a:spAutoFit/>
          </a:bodyPr>
          <a:lstStyle/>
          <a:p>
            <a:pPr marL="11113" lvl="1" algn="just">
              <a:tabLst>
                <a:tab pos="914400" algn="l"/>
              </a:tabLst>
            </a:pPr>
            <a:r>
              <a:rPr lang="en-US" sz="1800" b="1" u="sng" kern="100" dirty="0">
                <a:effectLst/>
                <a:latin typeface="Segoe UI" panose="020B0502040204020203" pitchFamily="34" charset="0"/>
                <a:ea typeface="Aptos" panose="020B0004020202020204" pitchFamily="34" charset="0"/>
                <a:cs typeface="Segoe UI" panose="020B0502040204020203" pitchFamily="34" charset="0"/>
              </a:rPr>
              <a:t>Story -3</a:t>
            </a:r>
          </a:p>
          <a:p>
            <a:pPr marL="11113" lvl="1" algn="just">
              <a:tabLst>
                <a:tab pos="914400" algn="l"/>
              </a:tabLst>
            </a:pPr>
            <a:r>
              <a:rPr lang="en-US" sz="1800" kern="100" dirty="0">
                <a:effectLst/>
                <a:latin typeface="Segoe UI" panose="020B0502040204020203" pitchFamily="34" charset="0"/>
                <a:ea typeface="Aptos" panose="020B0004020202020204" pitchFamily="34" charset="0"/>
                <a:cs typeface="Segoe UI" panose="020B0502040204020203" pitchFamily="34" charset="0"/>
              </a:rPr>
              <a:t>The chart using Maps is showing Production of Wheat crop by State and Production of Rice crop by State. The Maps depict that it is Uttar Pradesh which has the highest production of Wheat crop while it is West Bengal which has the highest production of Rice crop. The intensity of the </a:t>
            </a:r>
            <a:r>
              <a:rPr lang="en-US" sz="1800" kern="100" dirty="0" err="1">
                <a:effectLst/>
                <a:latin typeface="Segoe UI" panose="020B0502040204020203" pitchFamily="34" charset="0"/>
                <a:ea typeface="Aptos" panose="020B0004020202020204" pitchFamily="34" charset="0"/>
                <a:cs typeface="Segoe UI" panose="020B0502040204020203" pitchFamily="34" charset="0"/>
              </a:rPr>
              <a:t>colours</a:t>
            </a:r>
            <a:r>
              <a:rPr lang="en-US" sz="1800" kern="100" dirty="0">
                <a:effectLst/>
                <a:latin typeface="Segoe UI" panose="020B0502040204020203" pitchFamily="34" charset="0"/>
                <a:ea typeface="Aptos" panose="020B0004020202020204" pitchFamily="34" charset="0"/>
                <a:cs typeface="Segoe UI" panose="020B0502040204020203" pitchFamily="34" charset="0"/>
              </a:rPr>
              <a:t> filling the maps of states helps to identify the highest and the lowest production of Wheat and Rice state-wise.</a:t>
            </a:r>
          </a:p>
          <a:p>
            <a:pPr marL="11113" lvl="1" algn="just">
              <a:tabLst>
                <a:tab pos="914400" algn="l"/>
              </a:tabLst>
            </a:pPr>
            <a:endParaRPr lang="en-US" sz="1800" kern="100" dirty="0">
              <a:effectLst/>
              <a:latin typeface="Segoe UI" panose="020B0502040204020203" pitchFamily="34" charset="0"/>
              <a:ea typeface="Aptos" panose="020B0004020202020204" pitchFamily="34" charset="0"/>
              <a:cs typeface="Segoe UI" panose="020B0502040204020203" pitchFamily="34" charset="0"/>
            </a:endParaRPr>
          </a:p>
          <a:p>
            <a:pPr marL="11113" lvl="1" algn="just">
              <a:tabLst>
                <a:tab pos="914400" algn="l"/>
              </a:tabLst>
            </a:pPr>
            <a:r>
              <a:rPr lang="en-US" sz="1800" b="1" u="sng" kern="100" dirty="0">
                <a:effectLst/>
                <a:latin typeface="Segoe UI" panose="020B0502040204020203" pitchFamily="34" charset="0"/>
                <a:ea typeface="Aptos" panose="020B0004020202020204" pitchFamily="34" charset="0"/>
                <a:cs typeface="Segoe UI" panose="020B0502040204020203" pitchFamily="34" charset="0"/>
              </a:rPr>
              <a:t>Story - 4</a:t>
            </a:r>
          </a:p>
          <a:p>
            <a:pPr marL="11113" lvl="1" algn="just">
              <a:tabLst>
                <a:tab pos="914400" algn="l"/>
              </a:tabLst>
            </a:pPr>
            <a:r>
              <a:rPr lang="en-US" sz="1800" kern="100" dirty="0">
                <a:effectLst/>
                <a:latin typeface="Segoe UI" panose="020B0502040204020203" pitchFamily="34" charset="0"/>
                <a:ea typeface="Aptos" panose="020B0004020202020204" pitchFamily="34" charset="0"/>
                <a:cs typeface="Segoe UI" panose="020B0502040204020203" pitchFamily="34" charset="0"/>
              </a:rPr>
              <a:t>While the line charts used to draw the year-wise production of Rice and Sugarcane shows an increasing trend the option available to forecast the trend for the future years gives the data for the years 2015, 2016 and 2017. The estimates for the years 2015, 2016 and 2017 in respect of Rice crop and in respect of Sugarcane crop is displayed in the chart.</a:t>
            </a:r>
          </a:p>
        </p:txBody>
      </p:sp>
    </p:spTree>
    <p:extLst>
      <p:ext uri="{BB962C8B-B14F-4D97-AF65-F5344CB8AC3E}">
        <p14:creationId xmlns:p14="http://schemas.microsoft.com/office/powerpoint/2010/main" val="447244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colorTemperature colorTemp="3855"/>
                    </a14:imgEffect>
                    <a14:imgEffect>
                      <a14:saturation sat="45000"/>
                    </a14:imgEffect>
                  </a14:imgLayer>
                </a14:imgProps>
              </a:ext>
            </a:extLst>
          </a:blip>
          <a:tile tx="0" ty="0" sx="100000" sy="100000" flip="none" algn="tl"/>
        </a:blipFill>
        <a:effectLst/>
      </p:bgPr>
    </p:bg>
    <p:spTree>
      <p:nvGrpSpPr>
        <p:cNvPr id="1" name="">
          <a:extLst>
            <a:ext uri="{FF2B5EF4-FFF2-40B4-BE49-F238E27FC236}">
              <a16:creationId xmlns:a16="http://schemas.microsoft.com/office/drawing/2014/main" id="{ABE72A58-BC99-B792-C009-30F115F8C16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A8C9797-3227-C1D6-1458-4C0A4FA4ED4E}"/>
              </a:ext>
            </a:extLst>
          </p:cNvPr>
          <p:cNvSpPr txBox="1"/>
          <p:nvPr/>
        </p:nvSpPr>
        <p:spPr>
          <a:xfrm>
            <a:off x="1299845" y="986473"/>
            <a:ext cx="1628972" cy="523220"/>
          </a:xfrm>
          <a:prstGeom prst="rect">
            <a:avLst/>
          </a:prstGeom>
          <a:solidFill>
            <a:srgbClr val="0948CB"/>
          </a:solidFill>
        </p:spPr>
        <p:txBody>
          <a:bodyPr wrap="none" rtlCol="0">
            <a:spAutoFit/>
          </a:bodyPr>
          <a:lstStyle/>
          <a:p>
            <a:r>
              <a:rPr lang="en-US" sz="2800" kern="1200" dirty="0">
                <a:solidFill>
                  <a:srgbClr val="FFFFFF"/>
                </a:solidFill>
                <a:effectLst/>
                <a:latin typeface="Aptos" panose="020B0004020202020204" pitchFamily="34" charset="0"/>
                <a:ea typeface="Aptos" panose="020B0004020202020204" pitchFamily="34" charset="0"/>
                <a:cs typeface="Times New Roman" panose="02020603050405020304" pitchFamily="18" charset="0"/>
              </a:rPr>
              <a:t>Section 3</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990064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colorTemperature colorTemp="3855"/>
                    </a14:imgEffect>
                    <a14:imgEffect>
                      <a14:saturation sat="45000"/>
                    </a14:imgEffect>
                  </a14:imgLayer>
                </a14:imgProps>
              </a:ext>
            </a:extLst>
          </a:blip>
          <a:tile tx="0" ty="0" sx="100000" sy="100000" flip="none" algn="tl"/>
        </a:blipFill>
        <a:effectLst/>
      </p:bgPr>
    </p:bg>
    <p:spTree>
      <p:nvGrpSpPr>
        <p:cNvPr id="1" name="">
          <a:extLst>
            <a:ext uri="{FF2B5EF4-FFF2-40B4-BE49-F238E27FC236}">
              <a16:creationId xmlns:a16="http://schemas.microsoft.com/office/drawing/2014/main" id="{1EBCCFD4-C936-DF2E-F518-9F21101E4C8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57BC649-AC7A-5DF2-CF81-0836B07D4896}"/>
              </a:ext>
            </a:extLst>
          </p:cNvPr>
          <p:cNvSpPr txBox="1"/>
          <p:nvPr/>
        </p:nvSpPr>
        <p:spPr>
          <a:xfrm>
            <a:off x="667131" y="1166842"/>
            <a:ext cx="10857738" cy="5262979"/>
          </a:xfrm>
          <a:prstGeom prst="rect">
            <a:avLst/>
          </a:prstGeom>
          <a:noFill/>
        </p:spPr>
        <p:txBody>
          <a:bodyPr wrap="square">
            <a:spAutoFit/>
          </a:bodyPr>
          <a:lstStyle/>
          <a:p>
            <a:pPr algn="just">
              <a:tabLst>
                <a:tab pos="1260475" algn="l"/>
              </a:tabLst>
            </a:pPr>
            <a:r>
              <a:rPr lang="en-IN" sz="2400" kern="100" dirty="0">
                <a:effectLst/>
                <a:latin typeface="Segoe UI" panose="020B0502040204020203" pitchFamily="34" charset="0"/>
                <a:ea typeface="Aptos" panose="020B0004020202020204" pitchFamily="34" charset="0"/>
                <a:cs typeface="Segoe UI" panose="020B0502040204020203" pitchFamily="34" charset="0"/>
              </a:rPr>
              <a:t>At the beginning of the project, we defined the tasks that were to be performed.</a:t>
            </a:r>
          </a:p>
          <a:p>
            <a:pPr algn="just">
              <a:tabLst>
                <a:tab pos="1260475" algn="l"/>
              </a:tabLst>
            </a:pPr>
            <a:endParaRPr lang="en-IN" sz="2400" kern="100" dirty="0">
              <a:effectLst/>
              <a:latin typeface="Segoe UI" panose="020B0502040204020203" pitchFamily="34" charset="0"/>
              <a:ea typeface="Aptos" panose="020B0004020202020204" pitchFamily="34" charset="0"/>
              <a:cs typeface="Segoe UI" panose="020B0502040204020203" pitchFamily="34" charset="0"/>
            </a:endParaRPr>
          </a:p>
          <a:p>
            <a:pPr algn="just">
              <a:tabLst>
                <a:tab pos="1260475" algn="l"/>
              </a:tabLst>
            </a:pPr>
            <a:r>
              <a:rPr lang="en-US" sz="2400" b="1" u="sng" kern="100" dirty="0">
                <a:effectLst/>
                <a:latin typeface="Segoe UI" panose="020B0502040204020203" pitchFamily="34" charset="0"/>
                <a:ea typeface="Aptos" panose="020B0004020202020204" pitchFamily="34" charset="0"/>
                <a:cs typeface="Segoe UI" panose="020B0502040204020203" pitchFamily="34" charset="0"/>
              </a:rPr>
              <a:t>Task </a:t>
            </a:r>
          </a:p>
          <a:p>
            <a:pPr algn="just">
              <a:tabLst>
                <a:tab pos="1260475" algn="l"/>
              </a:tabLst>
            </a:pPr>
            <a:endParaRPr lang="en-IN" sz="2400" kern="100" dirty="0">
              <a:effectLst/>
              <a:latin typeface="Segoe UI" panose="020B0502040204020203" pitchFamily="34" charset="0"/>
              <a:ea typeface="Aptos" panose="020B0004020202020204" pitchFamily="34" charset="0"/>
              <a:cs typeface="Segoe UI" panose="020B0502040204020203" pitchFamily="34" charset="0"/>
            </a:endParaRPr>
          </a:p>
          <a:p>
            <a:pPr algn="just"/>
            <a:r>
              <a:rPr lang="en-IN" sz="2400" dirty="0">
                <a:effectLst/>
                <a:latin typeface="Segoe UI" panose="020B0502040204020203" pitchFamily="34" charset="0"/>
                <a:cs typeface="Segoe UI" panose="020B0502040204020203" pitchFamily="34" charset="0"/>
              </a:rPr>
              <a:t>Based on the Information the ultimate goal would be to predict crop production and find important insights highlighting key indicators and metrics that influence crop production. </a:t>
            </a:r>
          </a:p>
          <a:p>
            <a:pPr algn="just"/>
            <a:endParaRPr lang="en-IN" sz="2400" dirty="0">
              <a:effectLst/>
              <a:latin typeface="Segoe UI" panose="020B0502040204020203" pitchFamily="34" charset="0"/>
              <a:cs typeface="Segoe UI" panose="020B0502040204020203" pitchFamily="34" charset="0"/>
            </a:endParaRPr>
          </a:p>
          <a:p>
            <a:pPr algn="just"/>
            <a:r>
              <a:rPr lang="en-IN" sz="2400" dirty="0">
                <a:effectLst/>
                <a:latin typeface="Segoe UI" panose="020B0502040204020203" pitchFamily="34" charset="0"/>
                <a:cs typeface="Segoe UI" panose="020B0502040204020203" pitchFamily="34" charset="0"/>
              </a:rPr>
              <a:t>Make views and dashboards first and also make a story out of it.</a:t>
            </a:r>
          </a:p>
          <a:p>
            <a:pPr algn="just"/>
            <a:r>
              <a:rPr lang="en-IN" sz="2400" dirty="0">
                <a:effectLst/>
                <a:latin typeface="Segoe UI" panose="020B0502040204020203" pitchFamily="34" charset="0"/>
                <a:cs typeface="Segoe UI" panose="020B0502040204020203" pitchFamily="34" charset="0"/>
              </a:rPr>
              <a:t> </a:t>
            </a:r>
            <a:br>
              <a:rPr lang="en-IN" sz="2400" dirty="0">
                <a:effectLst/>
                <a:latin typeface="Segoe UI" panose="020B0502040204020203" pitchFamily="34" charset="0"/>
                <a:cs typeface="Segoe UI" panose="020B0502040204020203" pitchFamily="34" charset="0"/>
              </a:rPr>
            </a:br>
            <a:r>
              <a:rPr lang="en-IN" sz="2400" dirty="0">
                <a:latin typeface="Segoe UI" panose="020B0502040204020203" pitchFamily="34" charset="0"/>
                <a:cs typeface="Segoe UI" panose="020B0502040204020203" pitchFamily="34" charset="0"/>
              </a:rPr>
              <a:t>S</a:t>
            </a:r>
            <a:r>
              <a:rPr lang="en-IN" sz="2400" dirty="0">
                <a:effectLst/>
                <a:latin typeface="Segoe UI" panose="020B0502040204020203" pitchFamily="34" charset="0"/>
                <a:cs typeface="Segoe UI" panose="020B0502040204020203" pitchFamily="34" charset="0"/>
              </a:rPr>
              <a:t>hare the Tableau </a:t>
            </a:r>
            <a:r>
              <a:rPr lang="en-IN" sz="2400" dirty="0" err="1">
                <a:effectLst/>
                <a:latin typeface="Segoe UI" panose="020B0502040204020203" pitchFamily="34" charset="0"/>
                <a:cs typeface="Segoe UI" panose="020B0502040204020203" pitchFamily="34" charset="0"/>
              </a:rPr>
              <a:t>PublicLink</a:t>
            </a:r>
            <a:r>
              <a:rPr lang="en-IN" sz="2400" dirty="0">
                <a:effectLst/>
                <a:latin typeface="Segoe UI" panose="020B0502040204020203" pitchFamily="34" charset="0"/>
                <a:cs typeface="Segoe UI" panose="020B0502040204020203" pitchFamily="34" charset="0"/>
              </a:rPr>
              <a:t> of </a:t>
            </a:r>
            <a:r>
              <a:rPr lang="en-IN" sz="2400" dirty="0">
                <a:latin typeface="Segoe UI" panose="020B0502040204020203" pitchFamily="34" charset="0"/>
                <a:cs typeface="Segoe UI" panose="020B0502040204020203" pitchFamily="34" charset="0"/>
              </a:rPr>
              <a:t>the</a:t>
            </a:r>
            <a:r>
              <a:rPr lang="en-IN" sz="2400" dirty="0">
                <a:effectLst/>
                <a:latin typeface="Segoe UI" panose="020B0502040204020203" pitchFamily="34" charset="0"/>
                <a:cs typeface="Segoe UI" panose="020B0502040204020203" pitchFamily="34" charset="0"/>
              </a:rPr>
              <a:t> work </a:t>
            </a:r>
          </a:p>
          <a:p>
            <a:pPr algn="just"/>
            <a:endParaRPr lang="en-IN" sz="2400" dirty="0">
              <a:latin typeface="Segoe UI" panose="020B0502040204020203" pitchFamily="34" charset="0"/>
              <a:cs typeface="Segoe UI" panose="020B0502040204020203" pitchFamily="34" charset="0"/>
            </a:endParaRPr>
          </a:p>
          <a:p>
            <a:pPr algn="just"/>
            <a:endParaRPr lang="en-IN" sz="2400" dirty="0">
              <a:effectLst/>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C61201C0-D971-CDFD-7C9B-6D5B175BA5C4}"/>
              </a:ext>
            </a:extLst>
          </p:cNvPr>
          <p:cNvSpPr txBox="1"/>
          <p:nvPr/>
        </p:nvSpPr>
        <p:spPr>
          <a:xfrm>
            <a:off x="667131" y="369672"/>
            <a:ext cx="6096000" cy="523220"/>
          </a:xfrm>
          <a:prstGeom prst="rect">
            <a:avLst/>
          </a:prstGeom>
          <a:noFill/>
        </p:spPr>
        <p:txBody>
          <a:bodyPr wrap="square">
            <a:spAutoFit/>
          </a:bodyPr>
          <a:lstStyle/>
          <a:p>
            <a:pPr>
              <a:tabLst>
                <a:tab pos="1260475" algn="l"/>
              </a:tabLst>
            </a:pPr>
            <a:r>
              <a:rPr lang="en-US" sz="2800" kern="100" dirty="0">
                <a:solidFill>
                  <a:schemeClr val="tx2">
                    <a:lumMod val="75000"/>
                    <a:lumOff val="25000"/>
                  </a:schemeClr>
                </a:solidFill>
                <a:effectLst/>
                <a:latin typeface="Abadi" panose="020B0604020104020204" pitchFamily="34" charset="0"/>
                <a:ea typeface="Aptos" panose="020B0004020202020204" pitchFamily="34" charset="0"/>
                <a:cs typeface="Times New Roman" panose="02020603050405020304" pitchFamily="18" charset="0"/>
              </a:rPr>
              <a:t>Conclusions</a:t>
            </a:r>
            <a:endParaRPr lang="en-IN" sz="2800" kern="100" dirty="0">
              <a:solidFill>
                <a:schemeClr val="tx2">
                  <a:lumMod val="75000"/>
                  <a:lumOff val="25000"/>
                </a:schemeClr>
              </a:solidFill>
              <a:effectLst/>
              <a:latin typeface="Abadi" panose="020B0604020104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699577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colorTemperature colorTemp="3855"/>
                    </a14:imgEffect>
                    <a14:imgEffect>
                      <a14:saturation sat="45000"/>
                    </a14:imgEffect>
                  </a14:imgLayer>
                </a14:imgProps>
              </a:ext>
            </a:extLst>
          </a:blip>
          <a:tile tx="0" ty="0" sx="100000" sy="100000" flip="none" algn="tl"/>
        </a:blipFill>
        <a:effectLst/>
      </p:bgPr>
    </p:bg>
    <p:spTree>
      <p:nvGrpSpPr>
        <p:cNvPr id="1" name="">
          <a:extLst>
            <a:ext uri="{FF2B5EF4-FFF2-40B4-BE49-F238E27FC236}">
              <a16:creationId xmlns:a16="http://schemas.microsoft.com/office/drawing/2014/main" id="{83E8C514-85EC-9635-249B-37E7523134C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EEC724C-15A0-2E9F-E355-8A37BFAD29D3}"/>
              </a:ext>
            </a:extLst>
          </p:cNvPr>
          <p:cNvSpPr txBox="1"/>
          <p:nvPr/>
        </p:nvSpPr>
        <p:spPr>
          <a:xfrm>
            <a:off x="667131" y="1166842"/>
            <a:ext cx="10857738" cy="5262979"/>
          </a:xfrm>
          <a:prstGeom prst="rect">
            <a:avLst/>
          </a:prstGeom>
          <a:noFill/>
        </p:spPr>
        <p:txBody>
          <a:bodyPr wrap="square">
            <a:spAutoFit/>
          </a:bodyPr>
          <a:lstStyle/>
          <a:p>
            <a:pPr algn="just">
              <a:tabLst>
                <a:tab pos="1260475" algn="l"/>
              </a:tabLst>
            </a:pPr>
            <a:r>
              <a:rPr lang="en-US" sz="2400" kern="100" dirty="0">
                <a:latin typeface="Segoe UI" panose="020B0502040204020203" pitchFamily="34" charset="0"/>
                <a:ea typeface="Aptos" panose="020B0004020202020204" pitchFamily="34" charset="0"/>
                <a:cs typeface="Segoe UI" panose="020B0502040204020203" pitchFamily="34" charset="0"/>
              </a:rPr>
              <a:t>The task has been accomplished, viz we have found that the season like Rabi, Kharif </a:t>
            </a:r>
            <a:r>
              <a:rPr lang="en-US" sz="2400" kern="100" dirty="0" err="1">
                <a:latin typeface="Segoe UI" panose="020B0502040204020203" pitchFamily="34" charset="0"/>
                <a:ea typeface="Aptos" panose="020B0004020202020204" pitchFamily="34" charset="0"/>
                <a:cs typeface="Segoe UI" panose="020B0502040204020203" pitchFamily="34" charset="0"/>
              </a:rPr>
              <a:t>etc</a:t>
            </a:r>
            <a:r>
              <a:rPr lang="en-US" sz="2400" kern="100" dirty="0">
                <a:latin typeface="Segoe UI" panose="020B0502040204020203" pitchFamily="34" charset="0"/>
                <a:ea typeface="Aptos" panose="020B0004020202020204" pitchFamily="34" charset="0"/>
                <a:cs typeface="Segoe UI" panose="020B0502040204020203" pitchFamily="34" charset="0"/>
              </a:rPr>
              <a:t> are factors which determine the crop that is grown and the production. Similarly the area of cultivation of the crop also influences the production of the various. Another factor i.e. geography also influences the production pattern identifying Uttar Pradesh as the state having the highest production of Wheat. We also predicted the production of crops and as a sample the dashboard and story is depicting the estimated production figure for the years 2015, 2016, 2017.</a:t>
            </a:r>
          </a:p>
          <a:p>
            <a:pPr algn="just">
              <a:tabLst>
                <a:tab pos="1260475" algn="l"/>
              </a:tabLst>
            </a:pPr>
            <a:endParaRPr lang="en-US" sz="2400" kern="100" dirty="0">
              <a:effectLst/>
              <a:latin typeface="Segoe UI" panose="020B0502040204020203" pitchFamily="34" charset="0"/>
              <a:cs typeface="Segoe UI" panose="020B0502040204020203" pitchFamily="34" charset="0"/>
            </a:endParaRPr>
          </a:p>
          <a:p>
            <a:pPr algn="just">
              <a:tabLst>
                <a:tab pos="1260475" algn="l"/>
              </a:tabLst>
            </a:pPr>
            <a:endParaRPr lang="en-US" sz="2400" kern="100" dirty="0">
              <a:latin typeface="Segoe UI" panose="020B0502040204020203" pitchFamily="34" charset="0"/>
              <a:cs typeface="Segoe UI" panose="020B0502040204020203" pitchFamily="34" charset="0"/>
            </a:endParaRPr>
          </a:p>
          <a:p>
            <a:pPr algn="just">
              <a:tabLst>
                <a:tab pos="1260475" algn="l"/>
              </a:tabLst>
            </a:pPr>
            <a:r>
              <a:rPr lang="en-US" sz="2400" kern="100" dirty="0">
                <a:effectLst/>
                <a:latin typeface="Segoe UI" panose="020B0502040204020203" pitchFamily="34" charset="0"/>
                <a:cs typeface="Segoe UI" panose="020B0502040204020203" pitchFamily="34" charset="0"/>
              </a:rPr>
              <a:t>The Tableau </a:t>
            </a:r>
            <a:r>
              <a:rPr lang="en-US" sz="2400" kern="100" dirty="0" err="1">
                <a:effectLst/>
                <a:latin typeface="Segoe UI" panose="020B0502040204020203" pitchFamily="34" charset="0"/>
                <a:cs typeface="Segoe UI" panose="020B0502040204020203" pitchFamily="34" charset="0"/>
              </a:rPr>
              <a:t>PublicLink</a:t>
            </a:r>
            <a:r>
              <a:rPr lang="en-US" sz="2400" kern="100" dirty="0">
                <a:effectLst/>
                <a:latin typeface="Segoe UI" panose="020B0502040204020203" pitchFamily="34" charset="0"/>
                <a:cs typeface="Segoe UI" panose="020B0502040204020203" pitchFamily="34" charset="0"/>
              </a:rPr>
              <a:t> of the work is</a:t>
            </a:r>
          </a:p>
          <a:p>
            <a:pPr algn="just">
              <a:tabLst>
                <a:tab pos="1260475" algn="l"/>
              </a:tabLst>
            </a:pPr>
            <a:r>
              <a:rPr lang="en-IN" sz="2400">
                <a:effectLst/>
                <a:latin typeface="Segoe UI" panose="020B0502040204020203" pitchFamily="34" charset="0"/>
                <a:cs typeface="Segoe UI" panose="020B0502040204020203" pitchFamily="34" charset="0"/>
              </a:rPr>
              <a:t>https</a:t>
            </a:r>
            <a:r>
              <a:rPr lang="en-IN" sz="2400" dirty="0">
                <a:effectLst/>
                <a:latin typeface="Segoe UI" panose="020B0502040204020203" pitchFamily="34" charset="0"/>
                <a:cs typeface="Segoe UI" panose="020B0502040204020203" pitchFamily="34" charset="0"/>
              </a:rPr>
              <a:t>://</a:t>
            </a:r>
            <a:r>
              <a:rPr lang="en-IN" sz="2400" dirty="0" err="1">
                <a:effectLst/>
                <a:latin typeface="Segoe UI" panose="020B0502040204020203" pitchFamily="34" charset="0"/>
                <a:cs typeface="Segoe UI" panose="020B0502040204020203" pitchFamily="34" charset="0"/>
              </a:rPr>
              <a:t>public.tableau.com</a:t>
            </a:r>
            <a:r>
              <a:rPr lang="en-IN" sz="2400" dirty="0">
                <a:effectLst/>
                <a:latin typeface="Segoe UI" panose="020B0502040204020203" pitchFamily="34" charset="0"/>
                <a:cs typeface="Segoe UI" panose="020B0502040204020203" pitchFamily="34" charset="0"/>
              </a:rPr>
              <a:t>/views/</a:t>
            </a:r>
            <a:r>
              <a:rPr lang="en-IN" sz="2400" dirty="0" err="1">
                <a:effectLst/>
                <a:latin typeface="Segoe UI" panose="020B0502040204020203" pitchFamily="34" charset="0"/>
                <a:cs typeface="Segoe UI" panose="020B0502040204020203" pitchFamily="34" charset="0"/>
              </a:rPr>
              <a:t>CropProductionAnalysisPredictionWorkbook</a:t>
            </a:r>
            <a:r>
              <a:rPr lang="en-IN" sz="2400" dirty="0">
                <a:effectLst/>
                <a:latin typeface="Segoe UI" panose="020B0502040204020203" pitchFamily="34" charset="0"/>
                <a:cs typeface="Segoe UI" panose="020B0502040204020203" pitchFamily="34" charset="0"/>
              </a:rPr>
              <a:t>/Story1?:language=</a:t>
            </a:r>
            <a:r>
              <a:rPr lang="en-IN" sz="2400" dirty="0" err="1">
                <a:effectLst/>
                <a:latin typeface="Segoe UI" panose="020B0502040204020203" pitchFamily="34" charset="0"/>
                <a:cs typeface="Segoe UI" panose="020B0502040204020203" pitchFamily="34" charset="0"/>
              </a:rPr>
              <a:t>en</a:t>
            </a:r>
            <a:r>
              <a:rPr lang="en-IN" sz="2400" dirty="0">
                <a:effectLst/>
                <a:latin typeface="Segoe UI" panose="020B0502040204020203" pitchFamily="34" charset="0"/>
                <a:cs typeface="Segoe UI" panose="020B0502040204020203" pitchFamily="34" charset="0"/>
              </a:rPr>
              <a:t>-GB&amp;:</a:t>
            </a:r>
            <a:r>
              <a:rPr lang="en-IN" sz="2400" dirty="0" err="1">
                <a:effectLst/>
                <a:latin typeface="Segoe UI" panose="020B0502040204020203" pitchFamily="34" charset="0"/>
                <a:cs typeface="Segoe UI" panose="020B0502040204020203" pitchFamily="34" charset="0"/>
              </a:rPr>
              <a:t>sid</a:t>
            </a:r>
            <a:r>
              <a:rPr lang="en-IN" sz="2400" dirty="0">
                <a:effectLst/>
                <a:latin typeface="Segoe UI" panose="020B0502040204020203" pitchFamily="34" charset="0"/>
                <a:cs typeface="Segoe UI" panose="020B0502040204020203" pitchFamily="34" charset="0"/>
              </a:rPr>
              <a:t>=&amp;:redirect=auth&amp;:</a:t>
            </a:r>
            <a:r>
              <a:rPr lang="en-IN" sz="2400" dirty="0" err="1">
                <a:effectLst/>
                <a:latin typeface="Segoe UI" panose="020B0502040204020203" pitchFamily="34" charset="0"/>
                <a:cs typeface="Segoe UI" panose="020B0502040204020203" pitchFamily="34" charset="0"/>
              </a:rPr>
              <a:t>display_count</a:t>
            </a:r>
            <a:r>
              <a:rPr lang="en-IN" sz="2400" dirty="0">
                <a:effectLst/>
                <a:latin typeface="Segoe UI" panose="020B0502040204020203" pitchFamily="34" charset="0"/>
                <a:cs typeface="Segoe UI" panose="020B0502040204020203" pitchFamily="34" charset="0"/>
              </a:rPr>
              <a:t>=n&amp;:origin=</a:t>
            </a:r>
            <a:r>
              <a:rPr lang="en-IN" sz="2400" dirty="0" err="1">
                <a:effectLst/>
                <a:latin typeface="Segoe UI" panose="020B0502040204020203" pitchFamily="34" charset="0"/>
                <a:cs typeface="Segoe UI" panose="020B0502040204020203" pitchFamily="34" charset="0"/>
              </a:rPr>
              <a:t>viz_share_link</a:t>
            </a:r>
            <a:endParaRPr lang="en-IN" sz="2400" dirty="0">
              <a:effectLst/>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C5877A99-D2E9-4611-1F19-A6C82A81F86B}"/>
              </a:ext>
            </a:extLst>
          </p:cNvPr>
          <p:cNvSpPr txBox="1"/>
          <p:nvPr/>
        </p:nvSpPr>
        <p:spPr>
          <a:xfrm>
            <a:off x="667131" y="369672"/>
            <a:ext cx="6096000" cy="523220"/>
          </a:xfrm>
          <a:prstGeom prst="rect">
            <a:avLst/>
          </a:prstGeom>
          <a:noFill/>
        </p:spPr>
        <p:txBody>
          <a:bodyPr wrap="square">
            <a:spAutoFit/>
          </a:bodyPr>
          <a:lstStyle/>
          <a:p>
            <a:pPr>
              <a:tabLst>
                <a:tab pos="1260475" algn="l"/>
              </a:tabLst>
            </a:pPr>
            <a:r>
              <a:rPr lang="en-US" sz="2800" kern="100" dirty="0">
                <a:solidFill>
                  <a:schemeClr val="tx2">
                    <a:lumMod val="75000"/>
                    <a:lumOff val="25000"/>
                  </a:schemeClr>
                </a:solidFill>
                <a:effectLst/>
                <a:latin typeface="Abadi" panose="020B0604020104020204" pitchFamily="34" charset="0"/>
                <a:ea typeface="Aptos" panose="020B0004020202020204" pitchFamily="34" charset="0"/>
                <a:cs typeface="Times New Roman" panose="02020603050405020304" pitchFamily="18" charset="0"/>
              </a:rPr>
              <a:t>Conclusions</a:t>
            </a:r>
            <a:endParaRPr lang="en-IN" sz="2800" kern="100" dirty="0">
              <a:solidFill>
                <a:schemeClr val="tx2">
                  <a:lumMod val="75000"/>
                  <a:lumOff val="25000"/>
                </a:schemeClr>
              </a:solidFill>
              <a:effectLst/>
              <a:latin typeface="Abadi" panose="020B0604020104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588829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colorTemperature colorTemp="3855"/>
                    </a14:imgEffect>
                    <a14:imgEffect>
                      <a14:saturation sat="45000"/>
                    </a14:imgEffect>
                  </a14:imgLayer>
                </a14:imgProps>
              </a:ext>
            </a:extLst>
          </a:blip>
          <a:tile tx="0" ty="0" sx="100000" sy="100000" flip="none" algn="tl"/>
        </a:blipFill>
        <a:effectLst/>
      </p:bgPr>
    </p:bg>
    <p:spTree>
      <p:nvGrpSpPr>
        <p:cNvPr id="1" name="">
          <a:extLst>
            <a:ext uri="{FF2B5EF4-FFF2-40B4-BE49-F238E27FC236}">
              <a16:creationId xmlns:a16="http://schemas.microsoft.com/office/drawing/2014/main" id="{3C7024CE-2EFA-C49C-2D52-A0BD6D8861D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72CEFB0-2853-F856-6C95-DD3FC24BAF2F}"/>
              </a:ext>
            </a:extLst>
          </p:cNvPr>
          <p:cNvSpPr txBox="1"/>
          <p:nvPr/>
        </p:nvSpPr>
        <p:spPr>
          <a:xfrm>
            <a:off x="667130" y="1225349"/>
            <a:ext cx="10695813" cy="5262979"/>
          </a:xfrm>
          <a:prstGeom prst="rect">
            <a:avLst/>
          </a:prstGeom>
          <a:noFill/>
        </p:spPr>
        <p:txBody>
          <a:bodyPr wrap="square">
            <a:spAutoFit/>
          </a:bodyPr>
          <a:lstStyle/>
          <a:p>
            <a:pPr algn="just"/>
            <a:r>
              <a:rPr lang="en-IN" sz="2400" b="1" dirty="0">
                <a:effectLst/>
                <a:latin typeface="Segoe UI" panose="020B0502040204020203" pitchFamily="34" charset="0"/>
                <a:ea typeface="Times New Roman" panose="02020603050405020304" pitchFamily="18" charset="0"/>
                <a:cs typeface="Segoe UI" panose="020B0502040204020203" pitchFamily="34" charset="0"/>
              </a:rPr>
              <a:t>Post Inspection of Data its Analysis and Treatment of Null, ‘0’ and blank values in ‘Production’ field </a:t>
            </a:r>
          </a:p>
          <a:p>
            <a:endParaRPr lang="en-IN" sz="2400" b="1" dirty="0">
              <a:effectLst/>
              <a:latin typeface="Segoe UI" panose="020B0502040204020203" pitchFamily="34" charset="0"/>
              <a:ea typeface="Times New Roman" panose="02020603050405020304" pitchFamily="18" charset="0"/>
              <a:cs typeface="Segoe UI" panose="020B0502040204020203" pitchFamily="34" charset="0"/>
            </a:endParaRPr>
          </a:p>
          <a:p>
            <a:pPr marL="342900" lvl="0" indent="-342900" algn="just">
              <a:buFont typeface="+mj-lt"/>
              <a:buAutoNum type="romanLcPeriod"/>
            </a:pPr>
            <a:r>
              <a:rPr lang="en-IN" sz="2400" dirty="0">
                <a:effectLst/>
                <a:latin typeface="Segoe UI" panose="020B0502040204020203" pitchFamily="34" charset="0"/>
                <a:ea typeface="Times New Roman" panose="02020603050405020304" pitchFamily="18" charset="0"/>
                <a:cs typeface="Segoe UI" panose="020B0502040204020203" pitchFamily="34" charset="0"/>
              </a:rPr>
              <a:t>Total crops as per the data : 124, File name ‘List of 124 crops with count of total rows and count of 0 null blank value in production rows and percentage to </a:t>
            </a:r>
            <a:r>
              <a:rPr lang="en-IN" sz="2400" dirty="0" err="1">
                <a:effectLst/>
                <a:latin typeface="Segoe UI" panose="020B0502040204020203" pitchFamily="34" charset="0"/>
                <a:ea typeface="Times New Roman" panose="02020603050405020304" pitchFamily="18" charset="0"/>
                <a:cs typeface="Segoe UI" panose="020B0502040204020203" pitchFamily="34" charset="0"/>
              </a:rPr>
              <a:t>total.csv</a:t>
            </a:r>
            <a:r>
              <a:rPr lang="en-IN" sz="2400" dirty="0">
                <a:effectLst/>
                <a:latin typeface="Segoe UI" panose="020B0502040204020203" pitchFamily="34" charset="0"/>
                <a:ea typeface="Times New Roman" panose="02020603050405020304" pitchFamily="18" charset="0"/>
                <a:cs typeface="Segoe UI" panose="020B0502040204020203" pitchFamily="34" charset="0"/>
              </a:rPr>
              <a:t>’</a:t>
            </a:r>
          </a:p>
          <a:p>
            <a:pPr marL="342900" lvl="0" indent="-342900" algn="just">
              <a:buFont typeface="+mj-lt"/>
              <a:buAutoNum type="romanLcPeriod"/>
            </a:pPr>
            <a:r>
              <a:rPr lang="en-IN" sz="2400" dirty="0">
                <a:effectLst/>
                <a:latin typeface="Segoe UI" panose="020B0502040204020203" pitchFamily="34" charset="0"/>
                <a:ea typeface="Times New Roman" panose="02020603050405020304" pitchFamily="18" charset="0"/>
                <a:cs typeface="Segoe UI" panose="020B0502040204020203" pitchFamily="34" charset="0"/>
              </a:rPr>
              <a:t>Total rows originally : 485886</a:t>
            </a:r>
          </a:p>
          <a:p>
            <a:pPr marL="342900" lvl="0" indent="-342900" algn="just">
              <a:buFont typeface="+mj-lt"/>
              <a:buAutoNum type="romanLcPeriod"/>
            </a:pPr>
            <a:r>
              <a:rPr lang="en-IN" sz="2400" dirty="0">
                <a:effectLst/>
                <a:latin typeface="Segoe UI" panose="020B0502040204020203" pitchFamily="34" charset="0"/>
                <a:ea typeface="Times New Roman" panose="02020603050405020304" pitchFamily="18" charset="0"/>
                <a:cs typeface="Segoe UI" panose="020B0502040204020203" pitchFamily="34" charset="0"/>
              </a:rPr>
              <a:t>Total crops with not null, non-zero or not blank entries in production is 26 and is having 4200 rows.</a:t>
            </a:r>
          </a:p>
          <a:p>
            <a:pPr marL="342900" lvl="0" indent="-342900" algn="just">
              <a:buFont typeface="+mj-lt"/>
              <a:buAutoNum type="romanLcPeriod"/>
            </a:pPr>
            <a:r>
              <a:rPr lang="en-IN" sz="2400" dirty="0">
                <a:effectLst/>
                <a:latin typeface="Segoe UI" panose="020B0502040204020203" pitchFamily="34" charset="0"/>
                <a:ea typeface="Times New Roman" panose="02020603050405020304" pitchFamily="18" charset="0"/>
                <a:cs typeface="Segoe UI" panose="020B0502040204020203" pitchFamily="34" charset="0"/>
              </a:rPr>
              <a:t>Rows with ‘0’ zero, null or blank production figures : 10940</a:t>
            </a:r>
          </a:p>
          <a:p>
            <a:pPr marL="342900" lvl="0" indent="-342900" algn="just">
              <a:buFont typeface="+mj-lt"/>
              <a:buAutoNum type="romanLcPeriod"/>
            </a:pPr>
            <a:r>
              <a:rPr lang="en-IN" sz="2400" dirty="0">
                <a:effectLst/>
                <a:latin typeface="Segoe UI" panose="020B0502040204020203" pitchFamily="34" charset="0"/>
                <a:ea typeface="Times New Roman" panose="02020603050405020304" pitchFamily="18" charset="0"/>
                <a:cs typeface="Segoe UI" panose="020B0502040204020203" pitchFamily="34" charset="0"/>
              </a:rPr>
              <a:t>Rows deleted where all rows of the crops have ‘0’ zero, null or blank entries in ‘Production’ field i.e. 100% OR where crop-wise count of rows having null or ‘0’ entries in ‘Production’ field is greater than 0 and less than or equal to 5% of the crop-wise total rows :</a:t>
            </a:r>
          </a:p>
        </p:txBody>
      </p:sp>
      <p:sp>
        <p:nvSpPr>
          <p:cNvPr id="4" name="TextBox 3">
            <a:extLst>
              <a:ext uri="{FF2B5EF4-FFF2-40B4-BE49-F238E27FC236}">
                <a16:creationId xmlns:a16="http://schemas.microsoft.com/office/drawing/2014/main" id="{8B798D5B-7A16-55AE-CC34-295697D0D849}"/>
              </a:ext>
            </a:extLst>
          </p:cNvPr>
          <p:cNvSpPr txBox="1"/>
          <p:nvPr/>
        </p:nvSpPr>
        <p:spPr>
          <a:xfrm>
            <a:off x="667131" y="369672"/>
            <a:ext cx="6096000" cy="523220"/>
          </a:xfrm>
          <a:prstGeom prst="rect">
            <a:avLst/>
          </a:prstGeom>
          <a:noFill/>
        </p:spPr>
        <p:txBody>
          <a:bodyPr wrap="square">
            <a:spAutoFit/>
          </a:bodyPr>
          <a:lstStyle/>
          <a:p>
            <a:pPr>
              <a:tabLst>
                <a:tab pos="1260475" algn="l"/>
              </a:tabLst>
            </a:pPr>
            <a:r>
              <a:rPr lang="en-US" sz="2800" kern="100" dirty="0">
                <a:solidFill>
                  <a:schemeClr val="tx2">
                    <a:lumMod val="75000"/>
                    <a:lumOff val="25000"/>
                  </a:schemeClr>
                </a:solidFill>
                <a:latin typeface="Abadi" panose="020B0604020104020204" pitchFamily="34" charset="0"/>
                <a:ea typeface="Aptos" panose="020B0004020202020204" pitchFamily="34" charset="0"/>
                <a:cs typeface="Times New Roman" panose="02020603050405020304" pitchFamily="18" charset="0"/>
              </a:rPr>
              <a:t>Appendix</a:t>
            </a:r>
            <a:endParaRPr lang="en-IN" sz="2800" kern="100" dirty="0">
              <a:solidFill>
                <a:schemeClr val="tx2">
                  <a:lumMod val="75000"/>
                  <a:lumOff val="25000"/>
                </a:schemeClr>
              </a:solidFill>
              <a:effectLst/>
              <a:latin typeface="Abadi" panose="020B0604020104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407588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colorTemperature colorTemp="3855"/>
                    </a14:imgEffect>
                    <a14:imgEffect>
                      <a14:saturation sat="45000"/>
                    </a14:imgEffect>
                  </a14:imgLayer>
                </a14:imgProps>
              </a:ext>
            </a:extLst>
          </a:blip>
          <a:tile tx="0" ty="0" sx="100000" sy="100000" flip="none" algn="tl"/>
        </a:blipFill>
        <a:effectLst/>
      </p:bgPr>
    </p:bg>
    <p:spTree>
      <p:nvGrpSpPr>
        <p:cNvPr id="1" name="">
          <a:extLst>
            <a:ext uri="{FF2B5EF4-FFF2-40B4-BE49-F238E27FC236}">
              <a16:creationId xmlns:a16="http://schemas.microsoft.com/office/drawing/2014/main" id="{79EAEDF8-7EA8-F93F-4A40-69DC18D5B23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2D0E461-EAFB-DEE8-6C97-B163D460E968}"/>
              </a:ext>
            </a:extLst>
          </p:cNvPr>
          <p:cNvSpPr txBox="1"/>
          <p:nvPr/>
        </p:nvSpPr>
        <p:spPr>
          <a:xfrm>
            <a:off x="786384" y="792951"/>
            <a:ext cx="10619232" cy="5078313"/>
          </a:xfrm>
          <a:prstGeom prst="rect">
            <a:avLst/>
          </a:prstGeom>
          <a:noFill/>
        </p:spPr>
        <p:txBody>
          <a:bodyPr wrap="square">
            <a:spAutoFit/>
          </a:bodyPr>
          <a:lstStyle/>
          <a:p>
            <a:pPr algn="just"/>
            <a:r>
              <a:rPr lang="en-IN" sz="2400" b="1" dirty="0">
                <a:effectLst/>
                <a:latin typeface="Segoe UI" panose="020B0502040204020203" pitchFamily="34" charset="0"/>
                <a:ea typeface="Times New Roman" panose="02020603050405020304" pitchFamily="18" charset="0"/>
                <a:cs typeface="Segoe UI" panose="020B0502040204020203" pitchFamily="34" charset="0"/>
              </a:rPr>
              <a:t>Post Inspection of Data its Analysis and Treatment of Null, ‘0’ and blank values in ‘Production’ field (</a:t>
            </a:r>
            <a:r>
              <a:rPr lang="en-IN" sz="2400" b="1" dirty="0" err="1">
                <a:effectLst/>
                <a:latin typeface="Segoe UI" panose="020B0502040204020203" pitchFamily="34" charset="0"/>
                <a:ea typeface="Times New Roman" panose="02020603050405020304" pitchFamily="18" charset="0"/>
                <a:cs typeface="Segoe UI" panose="020B0502040204020203" pitchFamily="34" charset="0"/>
              </a:rPr>
              <a:t>contd</a:t>
            </a:r>
            <a:r>
              <a:rPr lang="en-IN" sz="2400" b="1" dirty="0">
                <a:effectLst/>
                <a:latin typeface="Segoe UI" panose="020B0502040204020203" pitchFamily="34" charset="0"/>
                <a:ea typeface="Times New Roman" panose="02020603050405020304" pitchFamily="18" charset="0"/>
                <a:cs typeface="Segoe UI" panose="020B0502040204020203" pitchFamily="34" charset="0"/>
              </a:rPr>
              <a:t>/-)</a:t>
            </a:r>
          </a:p>
          <a:p>
            <a:pPr marL="342900" lvl="0" indent="-342900" algn="just">
              <a:buFont typeface="+mj-lt"/>
              <a:buAutoNum type="romanLcPeriod"/>
            </a:pPr>
            <a:endParaRPr lang="en-IN" sz="1800" dirty="0">
              <a:effectLst/>
              <a:latin typeface="Segoe UI" panose="020B0502040204020203" pitchFamily="34" charset="0"/>
              <a:ea typeface="Times New Roman" panose="02020603050405020304" pitchFamily="18" charset="0"/>
              <a:cs typeface="Segoe UI" panose="020B0502040204020203" pitchFamily="34" charset="0"/>
            </a:endParaRPr>
          </a:p>
          <a:p>
            <a:pPr marL="342900" lvl="0" indent="-342900" algn="just">
              <a:buFont typeface="+mj-lt"/>
              <a:buAutoNum type="romanLcPeriod"/>
            </a:pPr>
            <a:endParaRPr lang="en-IN" dirty="0">
              <a:latin typeface="Segoe UI" panose="020B0502040204020203" pitchFamily="34" charset="0"/>
              <a:ea typeface="Times New Roman" panose="02020603050405020304" pitchFamily="18" charset="0"/>
              <a:cs typeface="Segoe UI" panose="020B0502040204020203" pitchFamily="34" charset="0"/>
            </a:endParaRPr>
          </a:p>
          <a:p>
            <a:pPr marL="411163" lvl="0" indent="-411163" algn="just"/>
            <a:r>
              <a:rPr lang="en-IN" sz="2400" dirty="0">
                <a:effectLst/>
                <a:latin typeface="Segoe UI" panose="020B0502040204020203" pitchFamily="34" charset="0"/>
                <a:ea typeface="Times New Roman" panose="02020603050405020304" pitchFamily="18" charset="0"/>
                <a:cs typeface="Segoe UI" panose="020B0502040204020203" pitchFamily="34" charset="0"/>
              </a:rPr>
              <a:t>vi. For 69 crops total rows are 466808 and there are 7908 rows which have ‘0’, null, blank values in ‘Production’ field of which 663 rows were of the following 19 crops having 100% ‘0’, null or blank entries in ‘Production’ field.</a:t>
            </a:r>
          </a:p>
          <a:p>
            <a:pPr marL="411163" lvl="0" indent="-411163" algn="just"/>
            <a:endParaRPr lang="en-IN" sz="2400" dirty="0">
              <a:effectLst/>
              <a:latin typeface="Segoe UI" panose="020B0502040204020203" pitchFamily="34" charset="0"/>
              <a:ea typeface="Times New Roman" panose="02020603050405020304" pitchFamily="18" charset="0"/>
              <a:cs typeface="Segoe UI" panose="020B0502040204020203" pitchFamily="34" charset="0"/>
            </a:endParaRPr>
          </a:p>
          <a:p>
            <a:pPr marL="411163" lvl="0" indent="-411163" algn="just"/>
            <a:r>
              <a:rPr lang="en-IN" sz="2400" dirty="0">
                <a:effectLst/>
                <a:latin typeface="Segoe UI" panose="020B0502040204020203" pitchFamily="34" charset="0"/>
                <a:ea typeface="Times New Roman" panose="02020603050405020304" pitchFamily="18" charset="0"/>
                <a:cs typeface="Segoe UI" panose="020B0502040204020203" pitchFamily="34" charset="0"/>
              </a:rPr>
              <a:t>	(a) Apple – 4; (b) Ash Gourd – 44; (c) Beet Root – 16; (d) Ber – 11; (e) Cucumber – 93; (f) Lab-Lab – 48; (g) Litchi – 6; (h) Other Citrus Fruit – 69; (</a:t>
            </a:r>
            <a:r>
              <a:rPr lang="en-IN" sz="2400" dirty="0" err="1">
                <a:effectLst/>
                <a:latin typeface="Segoe UI" panose="020B0502040204020203" pitchFamily="34" charset="0"/>
                <a:ea typeface="Times New Roman" panose="02020603050405020304" pitchFamily="18" charset="0"/>
                <a:cs typeface="Segoe UI" panose="020B0502040204020203" pitchFamily="34" charset="0"/>
              </a:rPr>
              <a:t>i</a:t>
            </a:r>
            <a:r>
              <a:rPr lang="en-IN" sz="2400" dirty="0">
                <a:effectLst/>
                <a:latin typeface="Segoe UI" panose="020B0502040204020203" pitchFamily="34" charset="0"/>
                <a:ea typeface="Times New Roman" panose="02020603050405020304" pitchFamily="18" charset="0"/>
                <a:cs typeface="Segoe UI" panose="020B0502040204020203" pitchFamily="34" charset="0"/>
              </a:rPr>
              <a:t>) Other Dry Fruit – 1; (j) Peach – 4; (k) Pear – 6; (l) Peas (vegetable) – 11; (m) Plums – 6; (n) Pumpkin – 93; (o) </a:t>
            </a:r>
            <a:r>
              <a:rPr lang="en-IN" sz="2400" dirty="0" err="1">
                <a:effectLst/>
                <a:latin typeface="Segoe UI" panose="020B0502040204020203" pitchFamily="34" charset="0"/>
                <a:ea typeface="Times New Roman" panose="02020603050405020304" pitchFamily="18" charset="0"/>
                <a:cs typeface="Segoe UI" panose="020B0502040204020203" pitchFamily="34" charset="0"/>
              </a:rPr>
              <a:t>Ribed</a:t>
            </a:r>
            <a:r>
              <a:rPr lang="en-IN" sz="2400" dirty="0">
                <a:effectLst/>
                <a:latin typeface="Segoe UI" panose="020B0502040204020203" pitchFamily="34" charset="0"/>
                <a:ea typeface="Times New Roman" panose="02020603050405020304" pitchFamily="18" charset="0"/>
                <a:cs typeface="Segoe UI" panose="020B0502040204020203" pitchFamily="34" charset="0"/>
              </a:rPr>
              <a:t> Guard – 38; (p) </a:t>
            </a:r>
            <a:r>
              <a:rPr lang="en-IN" sz="2400" dirty="0" err="1">
                <a:effectLst/>
                <a:latin typeface="Segoe UI" panose="020B0502040204020203" pitchFamily="34" charset="0"/>
                <a:ea typeface="Times New Roman" panose="02020603050405020304" pitchFamily="18" charset="0"/>
                <a:cs typeface="Segoe UI" panose="020B0502040204020203" pitchFamily="34" charset="0"/>
              </a:rPr>
              <a:t>Snak</a:t>
            </a:r>
            <a:r>
              <a:rPr lang="en-IN" sz="2400" dirty="0">
                <a:effectLst/>
                <a:latin typeface="Segoe UI" panose="020B0502040204020203" pitchFamily="34" charset="0"/>
                <a:ea typeface="Times New Roman" panose="02020603050405020304" pitchFamily="18" charset="0"/>
                <a:cs typeface="Segoe UI" panose="020B0502040204020203" pitchFamily="34" charset="0"/>
              </a:rPr>
              <a:t> Guard – 82; (q) Water Melon – 85; (r) Yam – 36; (s) Other Fibres - 10 </a:t>
            </a:r>
          </a:p>
        </p:txBody>
      </p:sp>
      <p:sp>
        <p:nvSpPr>
          <p:cNvPr id="5" name="TextBox 4">
            <a:extLst>
              <a:ext uri="{FF2B5EF4-FFF2-40B4-BE49-F238E27FC236}">
                <a16:creationId xmlns:a16="http://schemas.microsoft.com/office/drawing/2014/main" id="{AD0ECAF5-CEC0-0E53-CF57-AB5613F06453}"/>
              </a:ext>
            </a:extLst>
          </p:cNvPr>
          <p:cNvSpPr txBox="1"/>
          <p:nvPr/>
        </p:nvSpPr>
        <p:spPr>
          <a:xfrm>
            <a:off x="682752" y="121920"/>
            <a:ext cx="6096000" cy="523220"/>
          </a:xfrm>
          <a:prstGeom prst="rect">
            <a:avLst/>
          </a:prstGeom>
          <a:noFill/>
        </p:spPr>
        <p:txBody>
          <a:bodyPr wrap="square">
            <a:spAutoFit/>
          </a:bodyPr>
          <a:lstStyle/>
          <a:p>
            <a:pPr>
              <a:tabLst>
                <a:tab pos="1260475" algn="l"/>
              </a:tabLst>
            </a:pPr>
            <a:r>
              <a:rPr lang="en-US" sz="2800" kern="100" dirty="0">
                <a:solidFill>
                  <a:schemeClr val="tx2">
                    <a:lumMod val="75000"/>
                    <a:lumOff val="25000"/>
                  </a:schemeClr>
                </a:solidFill>
                <a:latin typeface="Abadi" panose="020B0604020104020204" pitchFamily="34" charset="0"/>
                <a:ea typeface="Aptos" panose="020B0004020202020204" pitchFamily="34" charset="0"/>
                <a:cs typeface="Times New Roman" panose="02020603050405020304" pitchFamily="18" charset="0"/>
              </a:rPr>
              <a:t>Appendix</a:t>
            </a:r>
            <a:endParaRPr lang="en-IN" sz="2800" kern="100" dirty="0">
              <a:solidFill>
                <a:schemeClr val="tx2">
                  <a:lumMod val="75000"/>
                  <a:lumOff val="25000"/>
                </a:schemeClr>
              </a:solidFill>
              <a:effectLst/>
              <a:latin typeface="Abadi" panose="020B0604020104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70198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colorTemperature colorTemp="3855"/>
                    </a14:imgEffect>
                    <a14:imgEffect>
                      <a14:saturation sat="45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21CEBF-E34A-1D30-1BA1-ECEC5940822F}"/>
              </a:ext>
            </a:extLst>
          </p:cNvPr>
          <p:cNvSpPr txBox="1"/>
          <p:nvPr/>
        </p:nvSpPr>
        <p:spPr>
          <a:xfrm>
            <a:off x="902208" y="1343025"/>
            <a:ext cx="6198108" cy="3970318"/>
          </a:xfrm>
          <a:prstGeom prst="rect">
            <a:avLst/>
          </a:prstGeom>
          <a:noFill/>
        </p:spPr>
        <p:txBody>
          <a:bodyPr wrap="square">
            <a:spAutoFit/>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2800" kern="100" dirty="0">
                <a:effectLst/>
                <a:latin typeface="Segoe UI" panose="020B0502040204020203" pitchFamily="34" charset="0"/>
                <a:ea typeface="Aptos" panose="020B0004020202020204" pitchFamily="34" charset="0"/>
                <a:cs typeface="Segoe UI" panose="020B0502040204020203" pitchFamily="34" charset="0"/>
              </a:rPr>
              <a:t>Executive Summary</a:t>
            </a:r>
          </a:p>
          <a:p>
            <a:endParaRPr lang="en-IN" sz="2800" kern="100" dirty="0">
              <a:effectLst/>
              <a:latin typeface="Segoe UI" panose="020B0502040204020203" pitchFamily="34" charset="0"/>
              <a:ea typeface="Aptos" panose="020B0004020202020204" pitchFamily="34" charset="0"/>
              <a:cs typeface="Segoe UI" panose="020B0502040204020203" pitchFamily="34" charset="0"/>
            </a:endParaRPr>
          </a:p>
          <a:p>
            <a:r>
              <a:rPr lang="en-US" sz="2800" kern="100" dirty="0">
                <a:effectLst/>
                <a:latin typeface="Segoe UI" panose="020B0502040204020203" pitchFamily="34" charset="0"/>
                <a:ea typeface="Aptos" panose="020B0004020202020204" pitchFamily="34" charset="0"/>
                <a:cs typeface="Segoe UI" panose="020B0502040204020203" pitchFamily="34" charset="0"/>
              </a:rPr>
              <a:t>Introduction</a:t>
            </a:r>
          </a:p>
          <a:p>
            <a:endParaRPr lang="en-IN" sz="2800" kern="100" dirty="0">
              <a:effectLst/>
              <a:latin typeface="Segoe UI" panose="020B0502040204020203" pitchFamily="34" charset="0"/>
              <a:ea typeface="Aptos" panose="020B0004020202020204" pitchFamily="34" charset="0"/>
              <a:cs typeface="Segoe UI" panose="020B0502040204020203" pitchFamily="34" charset="0"/>
            </a:endParaRPr>
          </a:p>
          <a:p>
            <a:r>
              <a:rPr lang="en-US" sz="2800" kern="100" dirty="0">
                <a:effectLst/>
                <a:latin typeface="Segoe UI" panose="020B0502040204020203" pitchFamily="34" charset="0"/>
                <a:ea typeface="Aptos" panose="020B0004020202020204" pitchFamily="34" charset="0"/>
                <a:cs typeface="Segoe UI" panose="020B0502040204020203" pitchFamily="34" charset="0"/>
              </a:rPr>
              <a:t>Methodology</a:t>
            </a:r>
            <a:endParaRPr lang="en-IN" sz="2800" kern="100" dirty="0">
              <a:effectLst/>
              <a:latin typeface="Segoe UI" panose="020B0502040204020203" pitchFamily="34" charset="0"/>
              <a:ea typeface="Aptos" panose="020B0004020202020204" pitchFamily="34" charset="0"/>
              <a:cs typeface="Segoe UI" panose="020B0502040204020203" pitchFamily="34" charset="0"/>
            </a:endParaRPr>
          </a:p>
          <a:p>
            <a:endParaRPr lang="en-US" sz="2800" kern="100" dirty="0">
              <a:effectLst/>
              <a:latin typeface="Segoe UI" panose="020B0502040204020203" pitchFamily="34" charset="0"/>
              <a:ea typeface="Aptos" panose="020B0004020202020204" pitchFamily="34" charset="0"/>
              <a:cs typeface="Segoe UI" panose="020B0502040204020203" pitchFamily="34" charset="0"/>
            </a:endParaRPr>
          </a:p>
          <a:p>
            <a:r>
              <a:rPr lang="en-US" sz="2800" kern="100" dirty="0">
                <a:effectLst/>
                <a:latin typeface="Segoe UI" panose="020B0502040204020203" pitchFamily="34" charset="0"/>
                <a:ea typeface="Aptos" panose="020B0004020202020204" pitchFamily="34" charset="0"/>
                <a:cs typeface="Segoe UI" panose="020B0502040204020203" pitchFamily="34" charset="0"/>
              </a:rPr>
              <a:t>Results</a:t>
            </a:r>
            <a:endParaRPr lang="en-IN" sz="2800" kern="100" dirty="0">
              <a:effectLst/>
              <a:latin typeface="Segoe UI" panose="020B0502040204020203" pitchFamily="34" charset="0"/>
              <a:ea typeface="Aptos" panose="020B0004020202020204" pitchFamily="34" charset="0"/>
              <a:cs typeface="Segoe UI" panose="020B0502040204020203" pitchFamily="34" charset="0"/>
            </a:endParaRPr>
          </a:p>
          <a:p>
            <a:endParaRPr lang="en-US" sz="2800" kern="100" dirty="0">
              <a:effectLst/>
              <a:latin typeface="Segoe UI" panose="020B0502040204020203" pitchFamily="34" charset="0"/>
              <a:ea typeface="Aptos" panose="020B0004020202020204" pitchFamily="34" charset="0"/>
              <a:cs typeface="Segoe UI" panose="020B0502040204020203" pitchFamily="34" charset="0"/>
            </a:endParaRPr>
          </a:p>
          <a:p>
            <a:r>
              <a:rPr lang="en-US" sz="2800" kern="100" dirty="0">
                <a:effectLst/>
                <a:latin typeface="Segoe UI" panose="020B0502040204020203" pitchFamily="34" charset="0"/>
                <a:ea typeface="Aptos" panose="020B0004020202020204" pitchFamily="34" charset="0"/>
                <a:cs typeface="Segoe UI" panose="020B0502040204020203" pitchFamily="34" charset="0"/>
              </a:rPr>
              <a:t>Conclusion</a:t>
            </a:r>
            <a:endParaRPr lang="en-IN" sz="2800" kern="100" dirty="0">
              <a:effectLst/>
              <a:latin typeface="Segoe UI" panose="020B0502040204020203" pitchFamily="34" charset="0"/>
              <a:ea typeface="Aptos" panose="020B0004020202020204" pitchFamily="34" charset="0"/>
              <a:cs typeface="Segoe UI" panose="020B0502040204020203" pitchFamily="34" charset="0"/>
            </a:endParaRPr>
          </a:p>
        </p:txBody>
      </p:sp>
      <p:sp>
        <p:nvSpPr>
          <p:cNvPr id="7" name="TextBox 6">
            <a:extLst>
              <a:ext uri="{FF2B5EF4-FFF2-40B4-BE49-F238E27FC236}">
                <a16:creationId xmlns:a16="http://schemas.microsoft.com/office/drawing/2014/main" id="{9B4194AB-A799-1EB5-798B-D1E37FD4E6FB}"/>
              </a:ext>
            </a:extLst>
          </p:cNvPr>
          <p:cNvSpPr txBox="1"/>
          <p:nvPr/>
        </p:nvSpPr>
        <p:spPr>
          <a:xfrm>
            <a:off x="902208" y="376893"/>
            <a:ext cx="6096000" cy="523220"/>
          </a:xfrm>
          <a:prstGeom prst="rect">
            <a:avLst/>
          </a:prstGeom>
          <a:noFill/>
        </p:spPr>
        <p:txBody>
          <a:bodyPr wrap="square">
            <a:spAutoFit/>
          </a:bodyPr>
          <a:lstStyle/>
          <a:p>
            <a:r>
              <a:rPr lang="en-US" sz="2800" kern="100" dirty="0">
                <a:solidFill>
                  <a:schemeClr val="tx2">
                    <a:lumMod val="75000"/>
                    <a:lumOff val="25000"/>
                  </a:schemeClr>
                </a:solidFill>
                <a:effectLst/>
                <a:latin typeface="Abadi" panose="020B0604020104020204" pitchFamily="34" charset="0"/>
                <a:ea typeface="Aptos" panose="020B0004020202020204" pitchFamily="34" charset="0"/>
                <a:cs typeface="Times New Roman" panose="02020603050405020304" pitchFamily="18" charset="0"/>
              </a:rPr>
              <a:t>Outline</a:t>
            </a:r>
            <a:endParaRPr lang="en-IN" sz="2800" kern="100" dirty="0">
              <a:solidFill>
                <a:schemeClr val="tx2">
                  <a:lumMod val="75000"/>
                  <a:lumOff val="25000"/>
                </a:schemeClr>
              </a:solidFill>
              <a:effectLst/>
              <a:latin typeface="Abadi" panose="020B0604020104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183008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colorTemperature colorTemp="3855"/>
                    </a14:imgEffect>
                    <a14:imgEffect>
                      <a14:saturation sat="45000"/>
                    </a14:imgEffect>
                  </a14:imgLayer>
                </a14:imgProps>
              </a:ext>
            </a:extLst>
          </a:blip>
          <a:tile tx="0" ty="0" sx="100000" sy="100000" flip="none" algn="tl"/>
        </a:blipFill>
        <a:effectLst/>
      </p:bgPr>
    </p:bg>
    <p:spTree>
      <p:nvGrpSpPr>
        <p:cNvPr id="1" name="">
          <a:extLst>
            <a:ext uri="{FF2B5EF4-FFF2-40B4-BE49-F238E27FC236}">
              <a16:creationId xmlns:a16="http://schemas.microsoft.com/office/drawing/2014/main" id="{E542078A-3CC1-E3B3-4731-6FF1DAA351B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F9DEECE-3B42-1B9B-C773-A9D9314EAD05}"/>
              </a:ext>
            </a:extLst>
          </p:cNvPr>
          <p:cNvSpPr txBox="1"/>
          <p:nvPr/>
        </p:nvSpPr>
        <p:spPr>
          <a:xfrm>
            <a:off x="682752" y="1005531"/>
            <a:ext cx="10485120" cy="6001643"/>
          </a:xfrm>
          <a:prstGeom prst="rect">
            <a:avLst/>
          </a:prstGeom>
          <a:noFill/>
        </p:spPr>
        <p:txBody>
          <a:bodyPr wrap="square">
            <a:spAutoFit/>
          </a:bodyPr>
          <a:lstStyle/>
          <a:p>
            <a:pPr algn="just"/>
            <a:r>
              <a:rPr lang="en-IN" sz="2400" b="1" dirty="0">
                <a:effectLst/>
                <a:latin typeface="Segoe UI" panose="020B0502040204020203" pitchFamily="34" charset="0"/>
                <a:ea typeface="Times New Roman" panose="02020603050405020304" pitchFamily="18" charset="0"/>
                <a:cs typeface="Segoe UI" panose="020B0502040204020203" pitchFamily="34" charset="0"/>
              </a:rPr>
              <a:t>Post Inspection of Data its Analysis and Treatment of Null, ‘0’ and blank values in ‘Production’ field (</a:t>
            </a:r>
            <a:r>
              <a:rPr lang="en-IN" sz="2400" b="1" dirty="0" err="1">
                <a:effectLst/>
                <a:latin typeface="Segoe UI" panose="020B0502040204020203" pitchFamily="34" charset="0"/>
                <a:ea typeface="Times New Roman" panose="02020603050405020304" pitchFamily="18" charset="0"/>
                <a:cs typeface="Segoe UI" panose="020B0502040204020203" pitchFamily="34" charset="0"/>
              </a:rPr>
              <a:t>contd</a:t>
            </a:r>
            <a:r>
              <a:rPr lang="en-IN" sz="2400" b="1" dirty="0">
                <a:effectLst/>
                <a:latin typeface="Segoe UI" panose="020B0502040204020203" pitchFamily="34" charset="0"/>
                <a:ea typeface="Times New Roman" panose="02020603050405020304" pitchFamily="18" charset="0"/>
                <a:cs typeface="Segoe UI" panose="020B0502040204020203" pitchFamily="34" charset="0"/>
              </a:rPr>
              <a:t>/-)</a:t>
            </a:r>
          </a:p>
          <a:p>
            <a:pPr marL="342900" lvl="0" indent="-342900">
              <a:buFont typeface="+mj-lt"/>
              <a:buAutoNum type="romanLcPeriod"/>
            </a:pPr>
            <a:endParaRPr lang="en-IN" sz="2400" dirty="0">
              <a:effectLst/>
              <a:latin typeface="Segoe UI" panose="020B0502040204020203" pitchFamily="34" charset="0"/>
              <a:ea typeface="Times New Roman" panose="02020603050405020304" pitchFamily="18" charset="0"/>
              <a:cs typeface="Segoe UI" panose="020B0502040204020203" pitchFamily="34" charset="0"/>
            </a:endParaRPr>
          </a:p>
          <a:p>
            <a:pPr marL="495300" lvl="0" indent="-495300" algn="just"/>
            <a:r>
              <a:rPr lang="en-IN" sz="2400" dirty="0">
                <a:effectLst/>
                <a:latin typeface="Segoe UI" panose="020B0502040204020203" pitchFamily="34" charset="0"/>
                <a:ea typeface="Times New Roman" panose="02020603050405020304" pitchFamily="18" charset="0"/>
                <a:cs typeface="Segoe UI" panose="020B0502040204020203" pitchFamily="34" charset="0"/>
              </a:rPr>
              <a:t>vii. Of 124 crops 95 crops (19 crops having 100% ‘0’, null or blank entries in ‘Production’ field + 50 crops where crop-wise count of rows having ‘0’, null or blank entries in ‘Production’ field is greater than 0 and less than or equal to 5% of the crop-wise total rows + 26 crops where crop-wise count of rows having ‘0’, null or blank entries in ‘Production’ field is ‘0’ zero) have been taken care of, 29 crops are remaining now treatment of which have to be decided upon.</a:t>
            </a:r>
          </a:p>
          <a:p>
            <a:pPr marL="495300" lvl="0" indent="-495300"/>
            <a:endParaRPr lang="en-IN" sz="2400" dirty="0">
              <a:latin typeface="Segoe UI" panose="020B0502040204020203" pitchFamily="34" charset="0"/>
              <a:ea typeface="Times New Roman" panose="02020603050405020304" pitchFamily="18" charset="0"/>
              <a:cs typeface="Segoe UI" panose="020B0502040204020203" pitchFamily="34" charset="0"/>
            </a:endParaRPr>
          </a:p>
          <a:p>
            <a:pPr marL="495300" indent="-495300" algn="just"/>
            <a:r>
              <a:rPr lang="en-IN" sz="2400" dirty="0">
                <a:effectLst/>
                <a:latin typeface="Segoe UI" panose="020B0502040204020203" pitchFamily="34" charset="0"/>
                <a:ea typeface="Times New Roman" panose="02020603050405020304" pitchFamily="18" charset="0"/>
                <a:cs typeface="Segoe UI" panose="020B0502040204020203" pitchFamily="34" charset="0"/>
              </a:rPr>
              <a:t>viii. The remaining 29 crops, having 14878 rows and 3032 number of rows with ‘0’, null or blank entries in ‘Production’ field and the percentage of the crop-wise count of rows having null or ‘0’ entries in ‘Production’ field to the crop-wise total rows are :</a:t>
            </a:r>
          </a:p>
          <a:p>
            <a:pPr marL="495300" lvl="0" indent="-495300"/>
            <a:endParaRPr lang="en-IN" sz="2400" dirty="0">
              <a:effectLst/>
              <a:latin typeface="Segoe UI" panose="020B0502040204020203" pitchFamily="34" charset="0"/>
              <a:ea typeface="Times New Roman" panose="02020603050405020304" pitchFamily="18" charset="0"/>
              <a:cs typeface="Segoe UI" panose="020B0502040204020203" pitchFamily="34" charset="0"/>
            </a:endParaRPr>
          </a:p>
        </p:txBody>
      </p:sp>
      <p:sp>
        <p:nvSpPr>
          <p:cNvPr id="5" name="TextBox 4">
            <a:extLst>
              <a:ext uri="{FF2B5EF4-FFF2-40B4-BE49-F238E27FC236}">
                <a16:creationId xmlns:a16="http://schemas.microsoft.com/office/drawing/2014/main" id="{213FF0F4-7D16-03D8-0050-1782ECA64D66}"/>
              </a:ext>
            </a:extLst>
          </p:cNvPr>
          <p:cNvSpPr txBox="1"/>
          <p:nvPr/>
        </p:nvSpPr>
        <p:spPr>
          <a:xfrm>
            <a:off x="682752" y="353568"/>
            <a:ext cx="6096000" cy="523220"/>
          </a:xfrm>
          <a:prstGeom prst="rect">
            <a:avLst/>
          </a:prstGeom>
          <a:noFill/>
        </p:spPr>
        <p:txBody>
          <a:bodyPr wrap="square">
            <a:spAutoFit/>
          </a:bodyPr>
          <a:lstStyle/>
          <a:p>
            <a:pPr>
              <a:tabLst>
                <a:tab pos="1260475" algn="l"/>
              </a:tabLst>
            </a:pPr>
            <a:r>
              <a:rPr lang="en-US" sz="2800" kern="100" dirty="0">
                <a:solidFill>
                  <a:schemeClr val="tx2">
                    <a:lumMod val="75000"/>
                    <a:lumOff val="25000"/>
                  </a:schemeClr>
                </a:solidFill>
                <a:latin typeface="Abadi" panose="020B0604020104020204" pitchFamily="34" charset="0"/>
                <a:ea typeface="Aptos" panose="020B0004020202020204" pitchFamily="34" charset="0"/>
                <a:cs typeface="Times New Roman" panose="02020603050405020304" pitchFamily="18" charset="0"/>
              </a:rPr>
              <a:t>Appendix</a:t>
            </a:r>
            <a:endParaRPr lang="en-IN" sz="2800" kern="100" dirty="0">
              <a:solidFill>
                <a:schemeClr val="tx2">
                  <a:lumMod val="75000"/>
                  <a:lumOff val="25000"/>
                </a:schemeClr>
              </a:solidFill>
              <a:effectLst/>
              <a:latin typeface="Abadi" panose="020B0604020104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40335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colorTemperature colorTemp="3855"/>
                    </a14:imgEffect>
                    <a14:imgEffect>
                      <a14:saturation sat="45000"/>
                    </a14:imgEffect>
                  </a14:imgLayer>
                </a14:imgProps>
              </a:ext>
            </a:extLst>
          </a:blip>
          <a:tile tx="0" ty="0" sx="100000" sy="100000" flip="none" algn="tl"/>
        </a:blipFill>
        <a:effectLst/>
      </p:bgPr>
    </p:bg>
    <p:spTree>
      <p:nvGrpSpPr>
        <p:cNvPr id="1" name="">
          <a:extLst>
            <a:ext uri="{FF2B5EF4-FFF2-40B4-BE49-F238E27FC236}">
              <a16:creationId xmlns:a16="http://schemas.microsoft.com/office/drawing/2014/main" id="{AB53B39C-5983-1085-9BF3-C72D9CA1515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DE07015-AC6C-303C-9579-14D57B19D711}"/>
              </a:ext>
            </a:extLst>
          </p:cNvPr>
          <p:cNvSpPr txBox="1"/>
          <p:nvPr/>
        </p:nvSpPr>
        <p:spPr>
          <a:xfrm>
            <a:off x="512064" y="742676"/>
            <a:ext cx="11192256" cy="5755422"/>
          </a:xfrm>
          <a:prstGeom prst="rect">
            <a:avLst/>
          </a:prstGeom>
          <a:noFill/>
        </p:spPr>
        <p:txBody>
          <a:bodyPr wrap="square">
            <a:spAutoFit/>
          </a:bodyPr>
          <a:lstStyle/>
          <a:p>
            <a:r>
              <a:rPr lang="en-IN" sz="2400" b="1" dirty="0">
                <a:effectLst/>
                <a:latin typeface="Segoe UI" panose="020B0502040204020203" pitchFamily="34" charset="0"/>
                <a:ea typeface="Times New Roman" panose="02020603050405020304" pitchFamily="18" charset="0"/>
                <a:cs typeface="Segoe UI" panose="020B0502040204020203" pitchFamily="34" charset="0"/>
              </a:rPr>
              <a:t>Post Inspection of Data its Analysis and Treatment of Null, ‘0’ and blank values in ‘Production’ field (</a:t>
            </a:r>
            <a:r>
              <a:rPr lang="en-IN" sz="2400" b="1" dirty="0" err="1">
                <a:effectLst/>
                <a:latin typeface="Segoe UI" panose="020B0502040204020203" pitchFamily="34" charset="0"/>
                <a:ea typeface="Times New Roman" panose="02020603050405020304" pitchFamily="18" charset="0"/>
                <a:cs typeface="Segoe UI" panose="020B0502040204020203" pitchFamily="34" charset="0"/>
              </a:rPr>
              <a:t>contd</a:t>
            </a:r>
            <a:r>
              <a:rPr lang="en-IN" sz="2400" b="1" dirty="0">
                <a:effectLst/>
                <a:latin typeface="Segoe UI" panose="020B0502040204020203" pitchFamily="34" charset="0"/>
                <a:ea typeface="Times New Roman" panose="02020603050405020304" pitchFamily="18" charset="0"/>
                <a:cs typeface="Segoe UI" panose="020B0502040204020203" pitchFamily="34" charset="0"/>
              </a:rPr>
              <a:t>/-)</a:t>
            </a:r>
            <a:endParaRPr lang="en-IN" sz="2000" dirty="0">
              <a:effectLst/>
              <a:latin typeface="Segoe UI" panose="020B0502040204020203" pitchFamily="34" charset="0"/>
              <a:ea typeface="Times New Roman" panose="02020603050405020304" pitchFamily="18" charset="0"/>
              <a:cs typeface="Segoe UI" panose="020B0502040204020203" pitchFamily="34" charset="0"/>
            </a:endParaRPr>
          </a:p>
          <a:p>
            <a:pPr marL="11112" lvl="0" algn="just"/>
            <a:r>
              <a:rPr lang="en-IN" sz="2000" dirty="0">
                <a:latin typeface="Segoe UI" panose="020B0502040204020203" pitchFamily="34" charset="0"/>
                <a:ea typeface="Times New Roman" panose="02020603050405020304" pitchFamily="18" charset="0"/>
                <a:cs typeface="Segoe UI" panose="020B0502040204020203" pitchFamily="34" charset="0"/>
              </a:rPr>
              <a:t>(a) </a:t>
            </a:r>
            <a:r>
              <a:rPr lang="en-IN" sz="2000" dirty="0">
                <a:effectLst/>
                <a:latin typeface="Segoe UI" panose="020B0502040204020203" pitchFamily="34" charset="0"/>
                <a:ea typeface="Times New Roman" panose="02020603050405020304" pitchFamily="18" charset="0"/>
                <a:cs typeface="Segoe UI" panose="020B0502040204020203" pitchFamily="34" charset="0"/>
              </a:rPr>
              <a:t>Beans &amp; Mutter (Vegetable) – 65 – 38.92%; (b) Bhindi – 119 - 50.42%; (c) Bitter Gourd – 82 – 89.13%; (d) Black Gram – 38 – 16.1%; (e) Bottle Gourd – 73 – 86.9%; (f) Brinjal – 119 – 30.83%; (g) Cabbage – 108 – 52.68%; (h) Cardamom – 150 – 17.56%; (</a:t>
            </a:r>
            <a:r>
              <a:rPr lang="en-IN" sz="2000" dirty="0" err="1">
                <a:effectLst/>
                <a:latin typeface="Segoe UI" panose="020B0502040204020203" pitchFamily="34" charset="0"/>
                <a:ea typeface="Times New Roman" panose="02020603050405020304" pitchFamily="18" charset="0"/>
                <a:cs typeface="Segoe UI" panose="020B0502040204020203" pitchFamily="34" charset="0"/>
              </a:rPr>
              <a:t>i</a:t>
            </a:r>
            <a:r>
              <a:rPr lang="en-IN" sz="2000" dirty="0">
                <a:effectLst/>
                <a:latin typeface="Segoe UI" panose="020B0502040204020203" pitchFamily="34" charset="0"/>
                <a:ea typeface="Times New Roman" panose="02020603050405020304" pitchFamily="18" charset="0"/>
                <a:cs typeface="Segoe UI" panose="020B0502040204020203" pitchFamily="34" charset="0"/>
              </a:rPr>
              <a:t>) Carrot – 9 – 32.14%; (j) </a:t>
            </a:r>
            <a:r>
              <a:rPr lang="en-IN" sz="2000" dirty="0" err="1">
                <a:effectLst/>
                <a:latin typeface="Segoe UI" panose="020B0502040204020203" pitchFamily="34" charset="0"/>
                <a:ea typeface="Times New Roman" panose="02020603050405020304" pitchFamily="18" charset="0"/>
                <a:cs typeface="Segoe UI" panose="020B0502040204020203" pitchFamily="34" charset="0"/>
              </a:rPr>
              <a:t>Cashewnut</a:t>
            </a:r>
            <a:r>
              <a:rPr lang="en-IN" sz="2000" dirty="0">
                <a:effectLst/>
                <a:latin typeface="Segoe UI" panose="020B0502040204020203" pitchFamily="34" charset="0"/>
                <a:ea typeface="Times New Roman" panose="02020603050405020304" pitchFamily="18" charset="0"/>
                <a:cs typeface="Segoe UI" panose="020B0502040204020203" pitchFamily="34" charset="0"/>
              </a:rPr>
              <a:t> Processed – 2 – 9.52%; (k) Cauliflower – 104 – 85.25%; (l) Citrus Fruit – 121 – 40.2%; (m) Cowpea (</a:t>
            </a:r>
            <a:r>
              <a:rPr lang="en-IN" sz="2000" dirty="0" err="1">
                <a:effectLst/>
                <a:latin typeface="Segoe UI" panose="020B0502040204020203" pitchFamily="34" charset="0"/>
                <a:ea typeface="Times New Roman" panose="02020603050405020304" pitchFamily="18" charset="0"/>
                <a:cs typeface="Segoe UI" panose="020B0502040204020203" pitchFamily="34" charset="0"/>
              </a:rPr>
              <a:t>Lobia</a:t>
            </a:r>
            <a:r>
              <a:rPr lang="en-IN" sz="2000" dirty="0">
                <a:effectLst/>
                <a:latin typeface="Segoe UI" panose="020B0502040204020203" pitchFamily="34" charset="0"/>
                <a:ea typeface="Times New Roman" panose="02020603050405020304" pitchFamily="18" charset="0"/>
                <a:cs typeface="Segoe UI" panose="020B0502040204020203" pitchFamily="34" charset="0"/>
              </a:rPr>
              <a:t>) – 84 – 7.16%; (n) Drum Stick – 54 – 48.21%; (o) Grapes – 19 – 14.73%; (p) Jack Fruit – 29 – 13.0%; (q) Mango – 114 – 25.39%; (r) Moth – 218 – 12.66%; (s) Orange – 34 – 12.55%; (t) Other Fresh Fruits – 257 – 62.68%; (u) Other Vegetables – 286 – 75.07%; (v) Papaya – 71 – 14.7%; (w) Pome Fruit – 128 – 43.1%; (x) Pomegranate – 45 – 68.18%; (y) Radish – 42 – 68.85%; (z) </a:t>
            </a:r>
            <a:r>
              <a:rPr lang="en-IN" sz="2000" dirty="0" err="1">
                <a:effectLst/>
                <a:latin typeface="Segoe UI" panose="020B0502040204020203" pitchFamily="34" charset="0"/>
                <a:ea typeface="Times New Roman" panose="02020603050405020304" pitchFamily="18" charset="0"/>
                <a:cs typeface="Segoe UI" panose="020B0502040204020203" pitchFamily="34" charset="0"/>
              </a:rPr>
              <a:t>Sunnhamp</a:t>
            </a:r>
            <a:r>
              <a:rPr lang="en-IN" sz="2000" dirty="0">
                <a:effectLst/>
                <a:latin typeface="Segoe UI" panose="020B0502040204020203" pitchFamily="34" charset="0"/>
                <a:ea typeface="Times New Roman" panose="02020603050405020304" pitchFamily="18" charset="0"/>
                <a:cs typeface="Segoe UI" panose="020B0502040204020203" pitchFamily="34" charset="0"/>
              </a:rPr>
              <a:t> – 466 – 9.81%; (aa) Tomato – 93 – 25.27%; (ab) Turnip – 2 – 25.0%; (ac) Other oilseeds – 100 – 8.04%  </a:t>
            </a:r>
          </a:p>
          <a:p>
            <a:pPr marL="314325" lvl="0" indent="-303213" algn="just"/>
            <a:r>
              <a:rPr lang="en-IN" sz="2000" b="1" u="sng" dirty="0">
                <a:latin typeface="Segoe UI" panose="020B0502040204020203" pitchFamily="34" charset="0"/>
                <a:ea typeface="Times New Roman" panose="02020603050405020304" pitchFamily="18" charset="0"/>
                <a:cs typeface="Segoe UI" panose="020B0502040204020203" pitchFamily="34" charset="0"/>
              </a:rPr>
              <a:t>Summary</a:t>
            </a:r>
          </a:p>
          <a:p>
            <a:pPr marL="11113" algn="just"/>
            <a:r>
              <a:rPr lang="en-IN" sz="2000" dirty="0">
                <a:effectLst/>
                <a:latin typeface="Segoe UI" panose="020B0502040204020203" pitchFamily="34" charset="0"/>
                <a:ea typeface="Times New Roman" panose="02020603050405020304" pitchFamily="18" charset="0"/>
                <a:cs typeface="Segoe UI" panose="020B0502040204020203" pitchFamily="34" charset="0"/>
              </a:rPr>
              <a:t>Crops with less than or equal to 5% null, ‘0’, or blank value rows in ‘Production’ field have been removed, there are other 9 crops of the 124 crops where the percentage is greater than 5 but less than 15 and which are not major crops and removal of these crops will not affect our analysis. The remaining 22 crops have percentages ranging from 16.1% to 89.13% but being above 15% it is prudent to remove them.</a:t>
            </a:r>
          </a:p>
        </p:txBody>
      </p:sp>
      <p:sp>
        <p:nvSpPr>
          <p:cNvPr id="5" name="TextBox 4">
            <a:extLst>
              <a:ext uri="{FF2B5EF4-FFF2-40B4-BE49-F238E27FC236}">
                <a16:creationId xmlns:a16="http://schemas.microsoft.com/office/drawing/2014/main" id="{C56D2D2C-3D47-80B7-FBD9-FE408C5AAA55}"/>
              </a:ext>
            </a:extLst>
          </p:cNvPr>
          <p:cNvSpPr txBox="1"/>
          <p:nvPr/>
        </p:nvSpPr>
        <p:spPr>
          <a:xfrm>
            <a:off x="512064" y="219456"/>
            <a:ext cx="6096000" cy="523220"/>
          </a:xfrm>
          <a:prstGeom prst="rect">
            <a:avLst/>
          </a:prstGeom>
          <a:noFill/>
        </p:spPr>
        <p:txBody>
          <a:bodyPr wrap="square">
            <a:spAutoFit/>
          </a:bodyPr>
          <a:lstStyle/>
          <a:p>
            <a:pPr>
              <a:tabLst>
                <a:tab pos="1260475" algn="l"/>
              </a:tabLst>
            </a:pPr>
            <a:r>
              <a:rPr lang="en-US" sz="2800" kern="100" dirty="0">
                <a:solidFill>
                  <a:schemeClr val="tx2">
                    <a:lumMod val="75000"/>
                    <a:lumOff val="25000"/>
                  </a:schemeClr>
                </a:solidFill>
                <a:latin typeface="Abadi" panose="020B0604020104020204" pitchFamily="34" charset="0"/>
                <a:ea typeface="Aptos" panose="020B0004020202020204" pitchFamily="34" charset="0"/>
                <a:cs typeface="Times New Roman" panose="02020603050405020304" pitchFamily="18" charset="0"/>
              </a:rPr>
              <a:t>Appendix</a:t>
            </a:r>
            <a:endParaRPr lang="en-IN" sz="2800" kern="100" dirty="0">
              <a:solidFill>
                <a:schemeClr val="tx2">
                  <a:lumMod val="75000"/>
                  <a:lumOff val="25000"/>
                </a:schemeClr>
              </a:solidFill>
              <a:effectLst/>
              <a:latin typeface="Abadi" panose="020B0604020104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159187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colorTemperature colorTemp="3855"/>
                    </a14:imgEffect>
                    <a14:imgEffect>
                      <a14:saturation sat="45000"/>
                    </a14:imgEffect>
                  </a14:imgLayer>
                </a14:imgProps>
              </a:ext>
            </a:extLst>
          </a:blip>
          <a:tile tx="0" ty="0" sx="100000" sy="100000" flip="none" algn="tl"/>
        </a:blipFill>
        <a:effectLst/>
      </p:bgPr>
    </p:bg>
    <p:spTree>
      <p:nvGrpSpPr>
        <p:cNvPr id="1" name="">
          <a:extLst>
            <a:ext uri="{FF2B5EF4-FFF2-40B4-BE49-F238E27FC236}">
              <a16:creationId xmlns:a16="http://schemas.microsoft.com/office/drawing/2014/main" id="{6EA97C43-2929-D68F-5B79-96946686C13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454A3EA-B0B0-9EDE-2600-EFC651E87887}"/>
              </a:ext>
            </a:extLst>
          </p:cNvPr>
          <p:cNvSpPr txBox="1"/>
          <p:nvPr/>
        </p:nvSpPr>
        <p:spPr>
          <a:xfrm>
            <a:off x="3048000" y="3108883"/>
            <a:ext cx="6096000" cy="1015663"/>
          </a:xfrm>
          <a:prstGeom prst="rect">
            <a:avLst/>
          </a:prstGeom>
          <a:noFill/>
        </p:spPr>
        <p:txBody>
          <a:bodyPr wrap="square">
            <a:spAutoFit/>
          </a:bodyPr>
          <a:lstStyle/>
          <a:p>
            <a:pPr algn="ctr">
              <a:tabLst>
                <a:tab pos="1260475"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6000" b="1" kern="100" dirty="0">
                <a:effectLst/>
                <a:latin typeface="Abadi" panose="020B0604020104020204" pitchFamily="34" charset="0"/>
                <a:ea typeface="Aptos" panose="020B0004020202020204" pitchFamily="34" charset="0"/>
                <a:cs typeface="Times New Roman" panose="02020603050405020304" pitchFamily="18" charset="0"/>
              </a:rPr>
              <a:t>THANK YOU</a:t>
            </a:r>
            <a:endParaRPr lang="en-IN" sz="6000" kern="100" dirty="0">
              <a:effectLst/>
              <a:latin typeface="Abadi" panose="020B0604020104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73317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colorTemperature colorTemp="3855"/>
                    </a14:imgEffect>
                    <a14:imgEffect>
                      <a14:saturation sat="45000"/>
                    </a14:imgEffect>
                  </a14:imgLayer>
                </a14:imgProps>
              </a:ext>
            </a:extLst>
          </a:blip>
          <a:tile tx="0" ty="0" sx="100000" sy="100000" flip="none" algn="tl"/>
        </a:blipFill>
        <a:effectLst/>
      </p:bgPr>
    </p:bg>
    <p:spTree>
      <p:nvGrpSpPr>
        <p:cNvPr id="1" name="">
          <a:extLst>
            <a:ext uri="{FF2B5EF4-FFF2-40B4-BE49-F238E27FC236}">
              <a16:creationId xmlns:a16="http://schemas.microsoft.com/office/drawing/2014/main" id="{0465AD1F-2F98-44F6-0915-DE7D9A8935C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06F81D2-3F97-B643-9D0C-E5FE1A993AF6}"/>
              </a:ext>
            </a:extLst>
          </p:cNvPr>
          <p:cNvSpPr txBox="1"/>
          <p:nvPr/>
        </p:nvSpPr>
        <p:spPr>
          <a:xfrm>
            <a:off x="671513" y="1128713"/>
            <a:ext cx="11087099" cy="4893647"/>
          </a:xfrm>
          <a:prstGeom prst="rect">
            <a:avLst/>
          </a:prstGeom>
          <a:noFill/>
        </p:spPr>
        <p:txBody>
          <a:bodyPr wrap="square">
            <a:spAutoFit/>
          </a:bodyPr>
          <a:lstStyle/>
          <a:p>
            <a:pPr algn="just"/>
            <a:r>
              <a:rPr lang="en-US" sz="2400" b="1" kern="100" dirty="0">
                <a:effectLst/>
                <a:latin typeface="Segoe UI" panose="020B0502040204020203" pitchFamily="34" charset="0"/>
                <a:ea typeface="Aptos" panose="020B0004020202020204" pitchFamily="34" charset="0"/>
                <a:cs typeface="Segoe UI" panose="020B0502040204020203" pitchFamily="34" charset="0"/>
              </a:rPr>
              <a:t>Summary of methodologies</a:t>
            </a:r>
            <a:endParaRPr lang="en-IN" sz="2400" kern="100" dirty="0">
              <a:effectLst/>
              <a:latin typeface="Segoe UI" panose="020B0502040204020203" pitchFamily="34" charset="0"/>
              <a:ea typeface="Aptos" panose="020B0004020202020204" pitchFamily="34" charset="0"/>
              <a:cs typeface="Segoe UI" panose="020B0502040204020203" pitchFamily="34" charset="0"/>
            </a:endParaRPr>
          </a:p>
          <a:p>
            <a:pPr marL="742950" lvl="1" indent="-285750" algn="just">
              <a:buFont typeface="Times New Roman" panose="02020603050405020304" pitchFamily="18" charset="0"/>
              <a:buChar char="-"/>
              <a:tabLst>
                <a:tab pos="914400" algn="l"/>
              </a:tabLst>
            </a:pPr>
            <a:r>
              <a:rPr lang="en-US" sz="2400" kern="100" dirty="0">
                <a:effectLst/>
                <a:latin typeface="Segoe UI" panose="020B0502040204020203" pitchFamily="34" charset="0"/>
                <a:ea typeface="Aptos" panose="020B0004020202020204" pitchFamily="34" charset="0"/>
                <a:cs typeface="Segoe UI" panose="020B0502040204020203" pitchFamily="34" charset="0"/>
              </a:rPr>
              <a:t>Data Collection through csv file downloaded using link for Exploratory Data Analysis and determining factors affecting </a:t>
            </a:r>
            <a:r>
              <a:rPr lang="en-US" sz="2400" kern="100" dirty="0">
                <a:latin typeface="Segoe UI" panose="020B0502040204020203" pitchFamily="34" charset="0"/>
                <a:ea typeface="Aptos" panose="020B0004020202020204" pitchFamily="34" charset="0"/>
                <a:cs typeface="Segoe UI" panose="020B0502040204020203" pitchFamily="34" charset="0"/>
              </a:rPr>
              <a:t>crop production and also predicting crop production</a:t>
            </a:r>
            <a:r>
              <a:rPr lang="en-US" sz="2400" kern="100" dirty="0">
                <a:effectLst/>
                <a:latin typeface="Segoe UI" panose="020B0502040204020203" pitchFamily="34" charset="0"/>
                <a:ea typeface="Aptos" panose="020B0004020202020204" pitchFamily="34" charset="0"/>
                <a:cs typeface="Segoe UI" panose="020B0502040204020203" pitchFamily="34" charset="0"/>
              </a:rPr>
              <a:t>.  </a:t>
            </a:r>
            <a:endParaRPr lang="en-IN" sz="2400" kern="100" dirty="0">
              <a:effectLst/>
              <a:latin typeface="Segoe UI" panose="020B0502040204020203" pitchFamily="34" charset="0"/>
              <a:ea typeface="Aptos" panose="020B0004020202020204" pitchFamily="34" charset="0"/>
              <a:cs typeface="Segoe UI" panose="020B0502040204020203" pitchFamily="34" charset="0"/>
            </a:endParaRPr>
          </a:p>
          <a:p>
            <a:pPr marL="742950" lvl="1" indent="-285750" algn="just">
              <a:buFont typeface="Times New Roman" panose="02020603050405020304" pitchFamily="18" charset="0"/>
              <a:buChar char="-"/>
              <a:tabLst>
                <a:tab pos="914400" algn="l"/>
              </a:tabLst>
            </a:pPr>
            <a:r>
              <a:rPr lang="en-US" sz="2400" kern="100" dirty="0">
                <a:effectLst/>
                <a:latin typeface="Segoe UI" panose="020B0502040204020203" pitchFamily="34" charset="0"/>
                <a:ea typeface="Aptos" panose="020B0004020202020204" pitchFamily="34" charset="0"/>
                <a:cs typeface="Segoe UI" panose="020B0502040204020203" pitchFamily="34" charset="0"/>
              </a:rPr>
              <a:t>Data Wrangling after importing data into </a:t>
            </a:r>
            <a:r>
              <a:rPr lang="en-US" sz="2400" kern="100" dirty="0">
                <a:latin typeface="Segoe UI" panose="020B0502040204020203" pitchFamily="34" charset="0"/>
                <a:ea typeface="Aptos" panose="020B0004020202020204" pitchFamily="34" charset="0"/>
                <a:cs typeface="Segoe UI" panose="020B0502040204020203" pitchFamily="34" charset="0"/>
              </a:rPr>
              <a:t>SQLite</a:t>
            </a:r>
            <a:r>
              <a:rPr lang="en-US" sz="2400" kern="100" dirty="0">
                <a:effectLst/>
                <a:latin typeface="Segoe UI" panose="020B0502040204020203" pitchFamily="34" charset="0"/>
                <a:ea typeface="Aptos" panose="020B0004020202020204" pitchFamily="34" charset="0"/>
                <a:cs typeface="Segoe UI" panose="020B0502040204020203" pitchFamily="34" charset="0"/>
              </a:rPr>
              <a:t> and using </a:t>
            </a:r>
            <a:r>
              <a:rPr lang="en-US" sz="2400" kern="100" dirty="0">
                <a:latin typeface="Segoe UI" panose="020B0502040204020203" pitchFamily="34" charset="0"/>
                <a:ea typeface="Aptos" panose="020B0004020202020204" pitchFamily="34" charset="0"/>
                <a:cs typeface="Segoe UI" panose="020B0502040204020203" pitchFamily="34" charset="0"/>
              </a:rPr>
              <a:t>SQL</a:t>
            </a:r>
            <a:r>
              <a:rPr lang="en-US" sz="2400" kern="100" dirty="0">
                <a:effectLst/>
                <a:latin typeface="Segoe UI" panose="020B0502040204020203" pitchFamily="34" charset="0"/>
                <a:ea typeface="Aptos" panose="020B0004020202020204" pitchFamily="34" charset="0"/>
                <a:cs typeface="Segoe UI" panose="020B0502040204020203" pitchFamily="34" charset="0"/>
              </a:rPr>
              <a:t> for sampling data, dealing with Nulls, ‘0’ and blank values and </a:t>
            </a:r>
            <a:r>
              <a:rPr lang="en-US" sz="2400" dirty="0">
                <a:solidFill>
                  <a:schemeClr val="accent3">
                    <a:lumMod val="25000"/>
                  </a:schemeClr>
                </a:solidFill>
                <a:latin typeface="Segoe UI" panose="020B0502040204020203" pitchFamily="34" charset="0"/>
                <a:cs typeface="Segoe UI" panose="020B0502040204020203" pitchFamily="34" charset="0"/>
              </a:rPr>
              <a:t>converting of certain data types.</a:t>
            </a:r>
            <a:endParaRPr lang="en-IN" sz="2400" kern="100" dirty="0">
              <a:effectLst/>
              <a:latin typeface="Segoe UI" panose="020B0502040204020203" pitchFamily="34" charset="0"/>
              <a:ea typeface="Aptos" panose="020B0004020202020204" pitchFamily="34" charset="0"/>
              <a:cs typeface="Segoe UI" panose="020B0502040204020203" pitchFamily="34" charset="0"/>
            </a:endParaRPr>
          </a:p>
          <a:p>
            <a:pPr marL="742950" lvl="1" indent="-285750" algn="just">
              <a:buFont typeface="Times New Roman" panose="02020603050405020304" pitchFamily="18" charset="0"/>
              <a:buChar char="-"/>
              <a:tabLst>
                <a:tab pos="914400" algn="l"/>
              </a:tabLst>
            </a:pPr>
            <a:r>
              <a:rPr lang="en-US" sz="2400" kern="100" dirty="0">
                <a:effectLst/>
                <a:latin typeface="Segoe UI" panose="020B0502040204020203" pitchFamily="34" charset="0"/>
                <a:ea typeface="Aptos" panose="020B0004020202020204" pitchFamily="34" charset="0"/>
                <a:cs typeface="Segoe UI" panose="020B0502040204020203" pitchFamily="34" charset="0"/>
              </a:rPr>
              <a:t>Exploratory Data Analysis by creation of visualization dashboards and story in Tableau. </a:t>
            </a:r>
            <a:endParaRPr lang="en-IN" sz="2400" kern="100" dirty="0">
              <a:effectLst/>
              <a:latin typeface="Segoe UI" panose="020B0502040204020203" pitchFamily="34" charset="0"/>
              <a:ea typeface="Aptos" panose="020B0004020202020204" pitchFamily="34" charset="0"/>
              <a:cs typeface="Segoe UI" panose="020B0502040204020203" pitchFamily="34" charset="0"/>
            </a:endParaRPr>
          </a:p>
          <a:p>
            <a:pPr algn="just"/>
            <a:r>
              <a:rPr lang="en-US" sz="2400" b="1" kern="100" dirty="0">
                <a:effectLst/>
                <a:latin typeface="Segoe UI" panose="020B0502040204020203" pitchFamily="34" charset="0"/>
                <a:ea typeface="Aptos" panose="020B0004020202020204" pitchFamily="34" charset="0"/>
                <a:cs typeface="Segoe UI" panose="020B0502040204020203" pitchFamily="34" charset="0"/>
              </a:rPr>
              <a:t>Summary of all results</a:t>
            </a:r>
            <a:endParaRPr lang="en-IN" sz="2400" kern="100" dirty="0">
              <a:effectLst/>
              <a:latin typeface="Segoe UI" panose="020B0502040204020203" pitchFamily="34" charset="0"/>
              <a:ea typeface="Aptos" panose="020B0004020202020204" pitchFamily="34" charset="0"/>
              <a:cs typeface="Segoe UI" panose="020B0502040204020203" pitchFamily="34" charset="0"/>
            </a:endParaRPr>
          </a:p>
          <a:p>
            <a:pPr marL="742950" lvl="1" indent="-285750" algn="just">
              <a:buFont typeface="Times New Roman" panose="02020603050405020304" pitchFamily="18" charset="0"/>
              <a:buChar char="-"/>
              <a:tabLst>
                <a:tab pos="914400" algn="l"/>
              </a:tabLst>
            </a:pPr>
            <a:r>
              <a:rPr lang="en-US" sz="2400" kern="100" dirty="0">
                <a:effectLst/>
                <a:latin typeface="Segoe UI" panose="020B0502040204020203" pitchFamily="34" charset="0"/>
                <a:ea typeface="Aptos" panose="020B0004020202020204" pitchFamily="34" charset="0"/>
                <a:cs typeface="Segoe UI" panose="020B0502040204020203" pitchFamily="34" charset="0"/>
              </a:rPr>
              <a:t>Exploratory Data Analysis result.</a:t>
            </a:r>
            <a:endParaRPr lang="en-IN" sz="2400" kern="100" dirty="0">
              <a:effectLst/>
              <a:latin typeface="Segoe UI" panose="020B0502040204020203" pitchFamily="34" charset="0"/>
              <a:ea typeface="Aptos" panose="020B0004020202020204" pitchFamily="34" charset="0"/>
              <a:cs typeface="Segoe UI" panose="020B0502040204020203" pitchFamily="34" charset="0"/>
            </a:endParaRPr>
          </a:p>
          <a:p>
            <a:pPr marL="742950" lvl="1" indent="-285750" algn="just">
              <a:buFont typeface="Times New Roman" panose="02020603050405020304" pitchFamily="18" charset="0"/>
              <a:buChar char="-"/>
              <a:tabLst>
                <a:tab pos="914400" algn="l"/>
              </a:tabLst>
            </a:pPr>
            <a:r>
              <a:rPr lang="en-US" sz="2400" kern="100" dirty="0">
                <a:effectLst/>
                <a:latin typeface="Segoe UI" panose="020B0502040204020203" pitchFamily="34" charset="0"/>
                <a:ea typeface="Aptos" panose="020B0004020202020204" pitchFamily="34" charset="0"/>
                <a:cs typeface="Segoe UI" panose="020B0502040204020203" pitchFamily="34" charset="0"/>
              </a:rPr>
              <a:t>Analysis of factors affecting </a:t>
            </a:r>
            <a:r>
              <a:rPr lang="en-US" sz="2400" kern="100" dirty="0">
                <a:latin typeface="Segoe UI" panose="020B0502040204020203" pitchFamily="34" charset="0"/>
                <a:ea typeface="Aptos" panose="020B0004020202020204" pitchFamily="34" charset="0"/>
                <a:cs typeface="Segoe UI" panose="020B0502040204020203" pitchFamily="34" charset="0"/>
              </a:rPr>
              <a:t>crop production and also predicting crop production</a:t>
            </a:r>
            <a:r>
              <a:rPr lang="en-US" sz="2400" kern="100" dirty="0">
                <a:effectLst/>
                <a:latin typeface="Segoe UI" panose="020B0502040204020203" pitchFamily="34" charset="0"/>
                <a:ea typeface="Aptos" panose="020B0004020202020204" pitchFamily="34" charset="0"/>
                <a:cs typeface="Segoe UI" panose="020B0502040204020203" pitchFamily="34" charset="0"/>
              </a:rPr>
              <a:t>. </a:t>
            </a:r>
            <a:endParaRPr lang="en-IN" sz="2400" kern="100" dirty="0">
              <a:effectLst/>
              <a:latin typeface="Segoe UI" panose="020B0502040204020203" pitchFamily="34" charset="0"/>
              <a:ea typeface="Aptos" panose="020B0004020202020204" pitchFamily="34" charset="0"/>
              <a:cs typeface="Segoe UI" panose="020B0502040204020203" pitchFamily="34" charset="0"/>
            </a:endParaRPr>
          </a:p>
        </p:txBody>
      </p:sp>
      <p:sp>
        <p:nvSpPr>
          <p:cNvPr id="5" name="TextBox 4">
            <a:extLst>
              <a:ext uri="{FF2B5EF4-FFF2-40B4-BE49-F238E27FC236}">
                <a16:creationId xmlns:a16="http://schemas.microsoft.com/office/drawing/2014/main" id="{DEEAB022-D953-29C9-3E9B-7613C784736F}"/>
              </a:ext>
            </a:extLst>
          </p:cNvPr>
          <p:cNvSpPr txBox="1"/>
          <p:nvPr/>
        </p:nvSpPr>
        <p:spPr>
          <a:xfrm>
            <a:off x="671513" y="466308"/>
            <a:ext cx="6096000" cy="523220"/>
          </a:xfrm>
          <a:prstGeom prst="rect">
            <a:avLst/>
          </a:prstGeom>
          <a:noFill/>
        </p:spPr>
        <p:txBody>
          <a:bodyPr wrap="square">
            <a:spAutoFit/>
          </a:bodyPr>
          <a:lstStyle/>
          <a:p>
            <a:r>
              <a:rPr lang="en-IN" sz="2800" kern="100" dirty="0">
                <a:solidFill>
                  <a:schemeClr val="tx2">
                    <a:lumMod val="75000"/>
                    <a:lumOff val="25000"/>
                  </a:schemeClr>
                </a:solidFill>
                <a:effectLst/>
                <a:latin typeface="Abadi" panose="020B0604020104020204" pitchFamily="34" charset="0"/>
                <a:ea typeface="Aptos" panose="020B0004020202020204" pitchFamily="34" charset="0"/>
                <a:cs typeface="Times New Roman" panose="02020603050405020304" pitchFamily="18" charset="0"/>
              </a:rPr>
              <a:t>Executive Summary</a:t>
            </a:r>
            <a:endParaRPr lang="en-US" sz="2800" dirty="0">
              <a:solidFill>
                <a:schemeClr val="tx2">
                  <a:lumMod val="75000"/>
                  <a:lumOff val="25000"/>
                </a:schemeClr>
              </a:solidFill>
              <a:latin typeface="Abadi" panose="020B0604020104020204" pitchFamily="34" charset="0"/>
            </a:endParaRPr>
          </a:p>
        </p:txBody>
      </p:sp>
    </p:spTree>
    <p:extLst>
      <p:ext uri="{BB962C8B-B14F-4D97-AF65-F5344CB8AC3E}">
        <p14:creationId xmlns:p14="http://schemas.microsoft.com/office/powerpoint/2010/main" val="2617000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colorTemperature colorTemp="3855"/>
                    </a14:imgEffect>
                    <a14:imgEffect>
                      <a14:saturation sat="45000"/>
                    </a14:imgEffect>
                  </a14:imgLayer>
                </a14:imgProps>
              </a:ext>
            </a:extLst>
          </a:blip>
          <a:tile tx="0" ty="0" sx="100000" sy="100000" flip="none" algn="tl"/>
        </a:blipFill>
        <a:effectLst/>
      </p:bgPr>
    </p:bg>
    <p:spTree>
      <p:nvGrpSpPr>
        <p:cNvPr id="1" name="">
          <a:extLst>
            <a:ext uri="{FF2B5EF4-FFF2-40B4-BE49-F238E27FC236}">
              <a16:creationId xmlns:a16="http://schemas.microsoft.com/office/drawing/2014/main" id="{4B66CB84-B3B8-2889-0849-71A3DAA5AE4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F92CD62-70DA-1E87-C02C-4296E2D77FD3}"/>
              </a:ext>
            </a:extLst>
          </p:cNvPr>
          <p:cNvSpPr txBox="1"/>
          <p:nvPr/>
        </p:nvSpPr>
        <p:spPr>
          <a:xfrm>
            <a:off x="659241" y="1111945"/>
            <a:ext cx="10970784" cy="5016758"/>
          </a:xfrm>
          <a:prstGeom prst="rect">
            <a:avLst/>
          </a:prstGeom>
          <a:noFill/>
        </p:spPr>
        <p:txBody>
          <a:bodyPr wrap="square">
            <a:spAutoFit/>
          </a:bodyPr>
          <a:lstStyle/>
          <a:p>
            <a:pPr algn="just"/>
            <a:r>
              <a:rPr lang="en-US" sz="2000" b="1" u="sng" kern="100" dirty="0">
                <a:effectLst/>
                <a:latin typeface="Segoe UI" panose="020B0502040204020203" pitchFamily="34" charset="0"/>
                <a:ea typeface="Aptos" panose="020B0004020202020204" pitchFamily="34" charset="0"/>
                <a:cs typeface="Segoe UI" panose="020B0502040204020203" pitchFamily="34" charset="0"/>
              </a:rPr>
              <a:t>Project background and context</a:t>
            </a:r>
            <a:endParaRPr lang="en-IN" sz="2000" kern="100" dirty="0">
              <a:effectLst/>
              <a:latin typeface="Segoe UI" panose="020B0502040204020203" pitchFamily="34" charset="0"/>
              <a:ea typeface="Aptos" panose="020B0004020202020204" pitchFamily="34" charset="0"/>
              <a:cs typeface="Segoe UI" panose="020B0502040204020203" pitchFamily="34" charset="0"/>
            </a:endParaRPr>
          </a:p>
          <a:p>
            <a:pPr algn="just"/>
            <a:endParaRPr lang="en-IN" sz="2000" b="1" u="sng" dirty="0">
              <a:latin typeface="Segoe UI" panose="020B0502040204020203" pitchFamily="34" charset="0"/>
              <a:cs typeface="Segoe UI" panose="020B0502040204020203" pitchFamily="34" charset="0"/>
            </a:endParaRPr>
          </a:p>
          <a:p>
            <a:pPr algn="just"/>
            <a:r>
              <a:rPr lang="en-IN" sz="2000" b="1" u="sng" dirty="0">
                <a:effectLst/>
                <a:latin typeface="Segoe UI" panose="020B0502040204020203" pitchFamily="34" charset="0"/>
                <a:cs typeface="Segoe UI" panose="020B0502040204020203" pitchFamily="34" charset="0"/>
              </a:rPr>
              <a:t>Problem Statement</a:t>
            </a:r>
            <a:endParaRPr lang="en-IN" sz="2000" b="1" u="sng" dirty="0">
              <a:latin typeface="Segoe UI" panose="020B0502040204020203" pitchFamily="34" charset="0"/>
              <a:cs typeface="Segoe UI" panose="020B0502040204020203" pitchFamily="34" charset="0"/>
            </a:endParaRPr>
          </a:p>
          <a:p>
            <a:pPr algn="just"/>
            <a:endParaRPr lang="en-IN" sz="2000" dirty="0">
              <a:effectLst/>
              <a:latin typeface="Segoe UI" panose="020B0502040204020203" pitchFamily="34" charset="0"/>
              <a:cs typeface="Segoe UI" panose="020B0502040204020203" pitchFamily="34" charset="0"/>
            </a:endParaRPr>
          </a:p>
          <a:p>
            <a:pPr algn="just"/>
            <a:r>
              <a:rPr lang="en-IN" sz="2000" dirty="0">
                <a:effectLst/>
                <a:latin typeface="Segoe UI" panose="020B0502040204020203" pitchFamily="34" charset="0"/>
                <a:cs typeface="Segoe UI" panose="020B0502040204020203" pitchFamily="34" charset="0"/>
              </a:rPr>
              <a:t>The Agriculture business domain, as a vital part of the overall supply chain, is expected to highly evolve in the upcoming years via the developments, which are taking place on the side of the Future Internet. This dataset provides a huge amount of information on crop production in India ranging from several years. </a:t>
            </a:r>
          </a:p>
          <a:p>
            <a:pPr algn="just"/>
            <a:endParaRPr lang="en-IN" sz="2000" dirty="0">
              <a:latin typeface="Segoe UI" panose="020B0502040204020203" pitchFamily="34" charset="0"/>
              <a:cs typeface="Segoe UI" panose="020B0502040204020203" pitchFamily="34" charset="0"/>
            </a:endParaRPr>
          </a:p>
          <a:p>
            <a:pPr algn="just"/>
            <a:r>
              <a:rPr lang="en-IN" sz="2000" b="1" u="sng" dirty="0">
                <a:effectLst/>
                <a:latin typeface="Segoe UI" panose="020B0502040204020203" pitchFamily="34" charset="0"/>
                <a:cs typeface="Segoe UI" panose="020B0502040204020203" pitchFamily="34" charset="0"/>
              </a:rPr>
              <a:t>Task</a:t>
            </a:r>
          </a:p>
          <a:p>
            <a:pPr algn="just"/>
            <a:r>
              <a:rPr lang="en-IN" sz="2000" dirty="0">
                <a:effectLst/>
                <a:latin typeface="Segoe UI" panose="020B0502040204020203" pitchFamily="34" charset="0"/>
                <a:cs typeface="Segoe UI" panose="020B0502040204020203" pitchFamily="34" charset="0"/>
              </a:rPr>
              <a:t>Based on the Information the ultimate goal would be to predict crop production and find important insights highlighting key indicators and metrics that influence crop production. </a:t>
            </a:r>
          </a:p>
          <a:p>
            <a:pPr algn="just"/>
            <a:endParaRPr lang="en-IN" sz="2000" dirty="0">
              <a:effectLst/>
              <a:latin typeface="Segoe UI" panose="020B0502040204020203" pitchFamily="34" charset="0"/>
              <a:cs typeface="Segoe UI" panose="020B0502040204020203" pitchFamily="34" charset="0"/>
            </a:endParaRPr>
          </a:p>
          <a:p>
            <a:pPr algn="just"/>
            <a:r>
              <a:rPr lang="en-IN" sz="2000" dirty="0">
                <a:effectLst/>
                <a:latin typeface="Segoe UI" panose="020B0502040204020203" pitchFamily="34" charset="0"/>
                <a:cs typeface="Segoe UI" panose="020B0502040204020203" pitchFamily="34" charset="0"/>
              </a:rPr>
              <a:t>Make views and dashboards first and also make a story out of it.</a:t>
            </a:r>
          </a:p>
          <a:p>
            <a:pPr algn="just"/>
            <a:r>
              <a:rPr lang="en-IN" sz="2000" dirty="0">
                <a:effectLst/>
                <a:latin typeface="Segoe UI" panose="020B0502040204020203" pitchFamily="34" charset="0"/>
                <a:cs typeface="Segoe UI" panose="020B0502040204020203" pitchFamily="34" charset="0"/>
              </a:rPr>
              <a:t> </a:t>
            </a:r>
            <a:br>
              <a:rPr lang="en-IN" sz="2000" dirty="0">
                <a:effectLst/>
                <a:latin typeface="Segoe UI" panose="020B0502040204020203" pitchFamily="34" charset="0"/>
                <a:cs typeface="Segoe UI" panose="020B0502040204020203" pitchFamily="34" charset="0"/>
              </a:rPr>
            </a:br>
            <a:r>
              <a:rPr lang="en-IN" sz="2000" dirty="0">
                <a:latin typeface="Segoe UI" panose="020B0502040204020203" pitchFamily="34" charset="0"/>
                <a:cs typeface="Segoe UI" panose="020B0502040204020203" pitchFamily="34" charset="0"/>
              </a:rPr>
              <a:t>S</a:t>
            </a:r>
            <a:r>
              <a:rPr lang="en-IN" sz="2000" dirty="0">
                <a:effectLst/>
                <a:latin typeface="Segoe UI" panose="020B0502040204020203" pitchFamily="34" charset="0"/>
                <a:cs typeface="Segoe UI" panose="020B0502040204020203" pitchFamily="34" charset="0"/>
              </a:rPr>
              <a:t>hare the Tableau </a:t>
            </a:r>
            <a:r>
              <a:rPr lang="en-IN" sz="2000" dirty="0" err="1">
                <a:effectLst/>
                <a:latin typeface="Segoe UI" panose="020B0502040204020203" pitchFamily="34" charset="0"/>
                <a:cs typeface="Segoe UI" panose="020B0502040204020203" pitchFamily="34" charset="0"/>
              </a:rPr>
              <a:t>PublicLink</a:t>
            </a:r>
            <a:r>
              <a:rPr lang="en-IN" sz="2000" dirty="0">
                <a:effectLst/>
                <a:latin typeface="Segoe UI" panose="020B0502040204020203" pitchFamily="34" charset="0"/>
                <a:cs typeface="Segoe UI" panose="020B0502040204020203" pitchFamily="34" charset="0"/>
              </a:rPr>
              <a:t> of </a:t>
            </a:r>
            <a:r>
              <a:rPr lang="en-IN" sz="2000" dirty="0">
                <a:latin typeface="Segoe UI" panose="020B0502040204020203" pitchFamily="34" charset="0"/>
                <a:cs typeface="Segoe UI" panose="020B0502040204020203" pitchFamily="34" charset="0"/>
              </a:rPr>
              <a:t>the</a:t>
            </a:r>
            <a:r>
              <a:rPr lang="en-IN" sz="2000" dirty="0">
                <a:effectLst/>
                <a:latin typeface="Segoe UI" panose="020B0502040204020203" pitchFamily="34" charset="0"/>
                <a:cs typeface="Segoe UI" panose="020B0502040204020203" pitchFamily="34" charset="0"/>
              </a:rPr>
              <a:t> work </a:t>
            </a:r>
          </a:p>
        </p:txBody>
      </p:sp>
      <p:sp>
        <p:nvSpPr>
          <p:cNvPr id="5" name="TextBox 4">
            <a:extLst>
              <a:ext uri="{FF2B5EF4-FFF2-40B4-BE49-F238E27FC236}">
                <a16:creationId xmlns:a16="http://schemas.microsoft.com/office/drawing/2014/main" id="{CEF616E8-EFE3-D915-54B2-C7C0ABD740CF}"/>
              </a:ext>
            </a:extLst>
          </p:cNvPr>
          <p:cNvSpPr txBox="1"/>
          <p:nvPr/>
        </p:nvSpPr>
        <p:spPr>
          <a:xfrm>
            <a:off x="659241" y="390743"/>
            <a:ext cx="6096000" cy="523220"/>
          </a:xfrm>
          <a:prstGeom prst="rect">
            <a:avLst/>
          </a:prstGeom>
          <a:noFill/>
        </p:spPr>
        <p:txBody>
          <a:bodyPr wrap="square">
            <a:spAutoFit/>
          </a:bodyPr>
          <a:lstStyle/>
          <a:p>
            <a:r>
              <a:rPr lang="en-IN" sz="2800" kern="100" dirty="0">
                <a:solidFill>
                  <a:schemeClr val="tx2">
                    <a:lumMod val="75000"/>
                    <a:lumOff val="25000"/>
                  </a:schemeClr>
                </a:solidFill>
                <a:effectLst/>
                <a:latin typeface="Abadi" panose="020B0604020104020204" pitchFamily="34" charset="0"/>
                <a:ea typeface="Aptos" panose="020B0004020202020204" pitchFamily="34" charset="0"/>
                <a:cs typeface="Times New Roman" panose="02020603050405020304" pitchFamily="18" charset="0"/>
              </a:rPr>
              <a:t>Introduction</a:t>
            </a:r>
          </a:p>
        </p:txBody>
      </p:sp>
    </p:spTree>
    <p:extLst>
      <p:ext uri="{BB962C8B-B14F-4D97-AF65-F5344CB8AC3E}">
        <p14:creationId xmlns:p14="http://schemas.microsoft.com/office/powerpoint/2010/main" val="2844702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colorTemperature colorTemp="3855"/>
                    </a14:imgEffect>
                    <a14:imgEffect>
                      <a14:saturation sat="45000"/>
                    </a14:imgEffect>
                  </a14:imgLayer>
                </a14:imgProps>
              </a:ext>
            </a:extLst>
          </a:blip>
          <a:tile tx="0" ty="0" sx="100000" sy="100000" flip="none" algn="tl"/>
        </a:blipFill>
        <a:effectLst/>
      </p:bgPr>
    </p:bg>
    <p:spTree>
      <p:nvGrpSpPr>
        <p:cNvPr id="1" name="">
          <a:extLst>
            <a:ext uri="{FF2B5EF4-FFF2-40B4-BE49-F238E27FC236}">
              <a16:creationId xmlns:a16="http://schemas.microsoft.com/office/drawing/2014/main" id="{82211009-9556-69BA-92F4-BB00BEBA92CD}"/>
            </a:ext>
          </a:extLst>
        </p:cNvPr>
        <p:cNvGrpSpPr/>
        <p:nvPr/>
      </p:nvGrpSpPr>
      <p:grpSpPr>
        <a:xfrm>
          <a:off x="0" y="0"/>
          <a:ext cx="0" cy="0"/>
          <a:chOff x="0" y="0"/>
          <a:chExt cx="0" cy="0"/>
        </a:xfrm>
      </p:grpSpPr>
      <p:sp>
        <p:nvSpPr>
          <p:cNvPr id="2" name="TextBox 5">
            <a:extLst>
              <a:ext uri="{FF2B5EF4-FFF2-40B4-BE49-F238E27FC236}">
                <a16:creationId xmlns:a16="http://schemas.microsoft.com/office/drawing/2014/main" id="{555421B4-4DF8-EDEA-F4A0-398C0B2A00CA}"/>
              </a:ext>
            </a:extLst>
          </p:cNvPr>
          <p:cNvSpPr txBox="1"/>
          <p:nvPr/>
        </p:nvSpPr>
        <p:spPr>
          <a:xfrm>
            <a:off x="1156969" y="986473"/>
            <a:ext cx="1628972" cy="523220"/>
          </a:xfrm>
          <a:prstGeom prst="rect">
            <a:avLst/>
          </a:prstGeom>
          <a:solidFill>
            <a:srgbClr val="0948CB"/>
          </a:solidFill>
        </p:spPr>
        <p:txBody>
          <a:bodyPr wrap="none" rtlCol="0">
            <a:spAutoFit/>
          </a:bodyPr>
          <a:lstStyle/>
          <a:p>
            <a:r>
              <a:rPr lang="en-US" sz="2800" kern="1200" dirty="0">
                <a:solidFill>
                  <a:srgbClr val="FFFFFF"/>
                </a:solidFill>
                <a:effectLst/>
                <a:latin typeface="Aptos" panose="020B0004020202020204" pitchFamily="34" charset="0"/>
                <a:ea typeface="Aptos" panose="020B0004020202020204" pitchFamily="34" charset="0"/>
                <a:cs typeface="Times New Roman" panose="02020603050405020304" pitchFamily="18" charset="0"/>
              </a:rPr>
              <a:t>Section 1</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780018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colorTemperature colorTemp="3855"/>
                    </a14:imgEffect>
                    <a14:imgEffect>
                      <a14:saturation sat="45000"/>
                    </a14:imgEffect>
                  </a14:imgLayer>
                </a14:imgProps>
              </a:ext>
            </a:extLst>
          </a:blip>
          <a:tile tx="0" ty="0" sx="100000" sy="100000" flip="none" algn="tl"/>
        </a:blipFill>
        <a:effectLst/>
      </p:bgPr>
    </p:bg>
    <p:spTree>
      <p:nvGrpSpPr>
        <p:cNvPr id="1" name="">
          <a:extLst>
            <a:ext uri="{FF2B5EF4-FFF2-40B4-BE49-F238E27FC236}">
              <a16:creationId xmlns:a16="http://schemas.microsoft.com/office/drawing/2014/main" id="{B1CC417F-564D-0E0A-D7B6-CDD2A40B121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BE7017E-B10D-F35B-5686-852C37ED51BF}"/>
              </a:ext>
            </a:extLst>
          </p:cNvPr>
          <p:cNvSpPr txBox="1"/>
          <p:nvPr/>
        </p:nvSpPr>
        <p:spPr>
          <a:xfrm>
            <a:off x="682752" y="1031391"/>
            <a:ext cx="11032998" cy="5632311"/>
          </a:xfrm>
          <a:prstGeom prst="rect">
            <a:avLst/>
          </a:prstGeom>
          <a:noFill/>
        </p:spPr>
        <p:txBody>
          <a:bodyPr wrap="square">
            <a:spAutoFit/>
          </a:bodyPr>
          <a:lstStyle/>
          <a:p>
            <a:pPr algn="just">
              <a:tabLst>
                <a:tab pos="1260475" algn="l"/>
              </a:tabLst>
            </a:pPr>
            <a:r>
              <a:rPr lang="en-US" sz="2400" b="1" kern="100" dirty="0">
                <a:effectLst/>
                <a:latin typeface="Segoe UI" panose="020B0502040204020203" pitchFamily="34" charset="0"/>
                <a:ea typeface="Aptos" panose="020B0004020202020204" pitchFamily="34" charset="0"/>
                <a:cs typeface="Segoe UI" panose="020B0502040204020203" pitchFamily="34" charset="0"/>
              </a:rPr>
              <a:t>Executive Summary</a:t>
            </a:r>
          </a:p>
          <a:p>
            <a:pPr algn="just">
              <a:tabLst>
                <a:tab pos="1260475" algn="l"/>
              </a:tabLst>
            </a:pPr>
            <a:endParaRPr lang="en-IN" sz="2400" kern="100" dirty="0">
              <a:effectLst/>
              <a:latin typeface="Segoe UI" panose="020B0502040204020203" pitchFamily="34" charset="0"/>
              <a:ea typeface="Aptos" panose="020B0004020202020204" pitchFamily="34" charset="0"/>
              <a:cs typeface="Segoe UI" panose="020B0502040204020203" pitchFamily="34" charset="0"/>
            </a:endParaRPr>
          </a:p>
          <a:p>
            <a:pPr algn="just">
              <a:tabLst>
                <a:tab pos="1260475" algn="l"/>
              </a:tabLst>
            </a:pPr>
            <a:r>
              <a:rPr lang="en-US" sz="2400" b="1" kern="100" dirty="0">
                <a:effectLst/>
                <a:latin typeface="Segoe UI" panose="020B0502040204020203" pitchFamily="34" charset="0"/>
                <a:ea typeface="Aptos" panose="020B0004020202020204" pitchFamily="34" charset="0"/>
                <a:cs typeface="Segoe UI" panose="020B0502040204020203" pitchFamily="34" charset="0"/>
              </a:rPr>
              <a:t>Data collection methodology: </a:t>
            </a:r>
            <a:endParaRPr lang="en-IN" sz="2400" kern="100" dirty="0">
              <a:effectLst/>
              <a:latin typeface="Segoe UI" panose="020B0502040204020203" pitchFamily="34" charset="0"/>
              <a:ea typeface="Aptos" panose="020B0004020202020204" pitchFamily="34" charset="0"/>
              <a:cs typeface="Segoe UI" panose="020B0502040204020203" pitchFamily="34" charset="0"/>
            </a:endParaRPr>
          </a:p>
          <a:p>
            <a:pPr algn="just">
              <a:tabLst>
                <a:tab pos="1260475" algn="l"/>
              </a:tabLst>
            </a:pPr>
            <a:r>
              <a:rPr lang="en-US" sz="2400" kern="100" dirty="0">
                <a:effectLst/>
                <a:latin typeface="Segoe UI" panose="020B0502040204020203" pitchFamily="34" charset="0"/>
                <a:ea typeface="Aptos" panose="020B0004020202020204" pitchFamily="34" charset="0"/>
                <a:cs typeface="Segoe UI" panose="020B0502040204020203" pitchFamily="34" charset="0"/>
              </a:rPr>
              <a:t>Data was collected using the download link provided.</a:t>
            </a:r>
          </a:p>
          <a:p>
            <a:pPr algn="just">
              <a:tabLst>
                <a:tab pos="1260475" algn="l"/>
              </a:tabLst>
            </a:pPr>
            <a:endParaRPr lang="en-IN" sz="2400" kern="100" dirty="0">
              <a:effectLst/>
              <a:latin typeface="Segoe UI" panose="020B0502040204020203" pitchFamily="34" charset="0"/>
              <a:ea typeface="Aptos" panose="020B0004020202020204" pitchFamily="34" charset="0"/>
              <a:cs typeface="Segoe UI" panose="020B0502040204020203" pitchFamily="34" charset="0"/>
            </a:endParaRPr>
          </a:p>
          <a:p>
            <a:pPr algn="just">
              <a:tabLst>
                <a:tab pos="1260475" algn="l"/>
              </a:tabLst>
            </a:pPr>
            <a:r>
              <a:rPr lang="en-US" sz="2400" b="1" kern="100" dirty="0">
                <a:effectLst/>
                <a:latin typeface="Segoe UI" panose="020B0502040204020203" pitchFamily="34" charset="0"/>
                <a:ea typeface="Aptos" panose="020B0004020202020204" pitchFamily="34" charset="0"/>
                <a:cs typeface="Segoe UI" panose="020B0502040204020203" pitchFamily="34" charset="0"/>
              </a:rPr>
              <a:t>Perform data wrangling</a:t>
            </a:r>
            <a:endParaRPr lang="en-IN" sz="2400" kern="100" dirty="0">
              <a:effectLst/>
              <a:latin typeface="Segoe UI" panose="020B0502040204020203" pitchFamily="34" charset="0"/>
              <a:ea typeface="Aptos" panose="020B0004020202020204" pitchFamily="34" charset="0"/>
              <a:cs typeface="Segoe UI" panose="020B0502040204020203" pitchFamily="34" charset="0"/>
            </a:endParaRPr>
          </a:p>
          <a:p>
            <a:pPr algn="just">
              <a:tabLst>
                <a:tab pos="1260475" algn="l"/>
              </a:tabLst>
            </a:pPr>
            <a:r>
              <a:rPr lang="en-US" sz="2400" kern="100" dirty="0">
                <a:effectLst/>
                <a:latin typeface="Segoe UI" panose="020B0502040204020203" pitchFamily="34" charset="0"/>
                <a:ea typeface="Aptos" panose="020B0004020202020204" pitchFamily="34" charset="0"/>
                <a:cs typeface="Segoe UI" panose="020B0502040204020203" pitchFamily="34" charset="0"/>
              </a:rPr>
              <a:t>Wrangling done using Sampling data and dealing with Nulls, </a:t>
            </a:r>
            <a:r>
              <a:rPr lang="en-US" sz="2400" kern="100" dirty="0">
                <a:latin typeface="Segoe UI" panose="020B0502040204020203" pitchFamily="34" charset="0"/>
                <a:ea typeface="Aptos" panose="020B0004020202020204" pitchFamily="34" charset="0"/>
                <a:cs typeface="Segoe UI" panose="020B0502040204020203" pitchFamily="34" charset="0"/>
              </a:rPr>
              <a:t>‘0’ and blank values  and </a:t>
            </a:r>
            <a:r>
              <a:rPr lang="en-US" sz="2400" dirty="0">
                <a:solidFill>
                  <a:schemeClr val="accent3">
                    <a:lumMod val="25000"/>
                  </a:schemeClr>
                </a:solidFill>
                <a:latin typeface="Segoe UI" panose="020B0502040204020203" pitchFamily="34" charset="0"/>
                <a:cs typeface="Segoe UI" panose="020B0502040204020203" pitchFamily="34" charset="0"/>
              </a:rPr>
              <a:t>converting of certain data types.</a:t>
            </a:r>
            <a:endParaRPr lang="en-US" sz="2400" kern="100" dirty="0">
              <a:latin typeface="Segoe UI" panose="020B0502040204020203" pitchFamily="34" charset="0"/>
              <a:ea typeface="Aptos" panose="020B0004020202020204" pitchFamily="34" charset="0"/>
              <a:cs typeface="Segoe UI" panose="020B0502040204020203" pitchFamily="34" charset="0"/>
            </a:endParaRPr>
          </a:p>
          <a:p>
            <a:pPr algn="just">
              <a:tabLst>
                <a:tab pos="1260475" algn="l"/>
              </a:tabLst>
            </a:pPr>
            <a:endParaRPr lang="en-IN" sz="2400" kern="100" dirty="0">
              <a:effectLst/>
              <a:latin typeface="Segoe UI" panose="020B0502040204020203" pitchFamily="34" charset="0"/>
              <a:ea typeface="Aptos" panose="020B0004020202020204" pitchFamily="34" charset="0"/>
              <a:cs typeface="Segoe UI" panose="020B0502040204020203" pitchFamily="34" charset="0"/>
            </a:endParaRPr>
          </a:p>
          <a:p>
            <a:pPr algn="just">
              <a:tabLst>
                <a:tab pos="1260475" algn="l"/>
              </a:tabLst>
            </a:pPr>
            <a:r>
              <a:rPr lang="en-US" sz="2400" b="1" kern="100" dirty="0">
                <a:effectLst/>
                <a:latin typeface="Segoe UI" panose="020B0502040204020203" pitchFamily="34" charset="0"/>
                <a:ea typeface="Aptos" panose="020B0004020202020204" pitchFamily="34" charset="0"/>
                <a:cs typeface="Segoe UI" panose="020B0502040204020203" pitchFamily="34" charset="0"/>
              </a:rPr>
              <a:t>Perform exploratory data analysis (EDA) using dashboards </a:t>
            </a:r>
            <a:r>
              <a:rPr lang="en-US" sz="2400" b="1" kern="100" dirty="0" err="1">
                <a:effectLst/>
                <a:latin typeface="Segoe UI" panose="020B0502040204020203" pitchFamily="34" charset="0"/>
                <a:ea typeface="Aptos" panose="020B0004020202020204" pitchFamily="34" charset="0"/>
                <a:cs typeface="Segoe UI" panose="020B0502040204020203" pitchFamily="34" charset="0"/>
              </a:rPr>
              <a:t>visualisations</a:t>
            </a:r>
            <a:r>
              <a:rPr lang="en-US" sz="2400" b="1" kern="100" dirty="0">
                <a:effectLst/>
                <a:latin typeface="Segoe UI" panose="020B0502040204020203" pitchFamily="34" charset="0"/>
                <a:ea typeface="Aptos" panose="020B0004020202020204" pitchFamily="34" charset="0"/>
                <a:cs typeface="Segoe UI" panose="020B0502040204020203" pitchFamily="34" charset="0"/>
              </a:rPr>
              <a:t>. </a:t>
            </a:r>
          </a:p>
          <a:p>
            <a:pPr algn="just">
              <a:tabLst>
                <a:tab pos="1260475" algn="l"/>
              </a:tabLst>
            </a:pPr>
            <a:endParaRPr lang="en-IN" sz="2400" kern="100" dirty="0">
              <a:effectLst/>
              <a:latin typeface="Segoe UI" panose="020B0502040204020203" pitchFamily="34" charset="0"/>
              <a:ea typeface="Aptos" panose="020B0004020202020204" pitchFamily="34" charset="0"/>
              <a:cs typeface="Segoe UI" panose="020B0502040204020203" pitchFamily="34" charset="0"/>
            </a:endParaRPr>
          </a:p>
          <a:p>
            <a:pPr algn="just">
              <a:tabLst>
                <a:tab pos="1260475" algn="l"/>
              </a:tabLst>
            </a:pPr>
            <a:r>
              <a:rPr lang="en-US" sz="2400" b="1" kern="100" dirty="0">
                <a:effectLst/>
                <a:latin typeface="Segoe UI" panose="020B0502040204020203" pitchFamily="34" charset="0"/>
                <a:ea typeface="Aptos" panose="020B0004020202020204" pitchFamily="34" charset="0"/>
                <a:cs typeface="Segoe UI" panose="020B0502040204020203" pitchFamily="34" charset="0"/>
              </a:rPr>
              <a:t>Perform analysis of </a:t>
            </a:r>
            <a:r>
              <a:rPr lang="en-US" sz="2400" b="1" kern="100" dirty="0">
                <a:latin typeface="Segoe UI" panose="020B0502040204020203" pitchFamily="34" charset="0"/>
                <a:cs typeface="Segoe UI" panose="020B0502040204020203" pitchFamily="34" charset="0"/>
              </a:rPr>
              <a:t>factors affecting crop production and also predicting crop production. </a:t>
            </a:r>
            <a:endParaRPr lang="en-IN" sz="2400" b="1" kern="100" dirty="0">
              <a:latin typeface="Segoe UI" panose="020B0502040204020203" pitchFamily="34" charset="0"/>
              <a:cs typeface="Segoe UI" panose="020B0502040204020203" pitchFamily="34" charset="0"/>
            </a:endParaRPr>
          </a:p>
          <a:p>
            <a:pPr algn="just">
              <a:tabLst>
                <a:tab pos="1260475" algn="l"/>
              </a:tabLst>
            </a:pPr>
            <a:r>
              <a:rPr lang="en-US" sz="2400" kern="100" dirty="0">
                <a:effectLst/>
                <a:latin typeface="Segoe UI" panose="020B0502040204020203" pitchFamily="34" charset="0"/>
                <a:ea typeface="Aptos" panose="020B0004020202020204" pitchFamily="34" charset="0"/>
                <a:cs typeface="Segoe UI" panose="020B0502040204020203" pitchFamily="34" charset="0"/>
              </a:rPr>
              <a:t>By preparing charts in Tableau, dashboards</a:t>
            </a:r>
            <a:r>
              <a:rPr lang="en-US" sz="2400" kern="100" dirty="0">
                <a:latin typeface="Segoe UI" panose="020B0502040204020203" pitchFamily="34" charset="0"/>
                <a:ea typeface="Aptos" panose="020B0004020202020204" pitchFamily="34" charset="0"/>
                <a:cs typeface="Segoe UI" panose="020B0502040204020203" pitchFamily="34" charset="0"/>
              </a:rPr>
              <a:t> and the story a</a:t>
            </a:r>
            <a:r>
              <a:rPr lang="en-US" sz="2400" kern="100" dirty="0">
                <a:effectLst/>
                <a:latin typeface="Segoe UI" panose="020B0502040204020203" pitchFamily="34" charset="0"/>
                <a:ea typeface="Aptos" panose="020B0004020202020204" pitchFamily="34" charset="0"/>
                <a:cs typeface="Segoe UI" panose="020B0502040204020203" pitchFamily="34" charset="0"/>
              </a:rPr>
              <a:t>nalysis of factors affecting </a:t>
            </a:r>
            <a:r>
              <a:rPr lang="en-US" sz="2400" kern="100" dirty="0">
                <a:latin typeface="Segoe UI" panose="020B0502040204020203" pitchFamily="34" charset="0"/>
                <a:ea typeface="Aptos" panose="020B0004020202020204" pitchFamily="34" charset="0"/>
                <a:cs typeface="Segoe UI" panose="020B0502040204020203" pitchFamily="34" charset="0"/>
              </a:rPr>
              <a:t>crop production and also predicting crop production is done.</a:t>
            </a:r>
            <a:endParaRPr lang="en-IN" sz="2400" kern="100" dirty="0">
              <a:effectLst/>
              <a:latin typeface="Segoe UI" panose="020B0502040204020203" pitchFamily="34" charset="0"/>
              <a:ea typeface="Aptos" panose="020B0004020202020204" pitchFamily="34" charset="0"/>
              <a:cs typeface="Segoe UI" panose="020B0502040204020203" pitchFamily="34" charset="0"/>
            </a:endParaRPr>
          </a:p>
        </p:txBody>
      </p:sp>
      <p:sp>
        <p:nvSpPr>
          <p:cNvPr id="5" name="TextBox 4">
            <a:extLst>
              <a:ext uri="{FF2B5EF4-FFF2-40B4-BE49-F238E27FC236}">
                <a16:creationId xmlns:a16="http://schemas.microsoft.com/office/drawing/2014/main" id="{C9FFB764-423E-4E12-D193-1263CF7E0B26}"/>
              </a:ext>
            </a:extLst>
          </p:cNvPr>
          <p:cNvSpPr txBox="1"/>
          <p:nvPr/>
        </p:nvSpPr>
        <p:spPr>
          <a:xfrm>
            <a:off x="682752" y="394454"/>
            <a:ext cx="6096000" cy="523220"/>
          </a:xfrm>
          <a:prstGeom prst="rect">
            <a:avLst/>
          </a:prstGeom>
          <a:noFill/>
        </p:spPr>
        <p:txBody>
          <a:bodyPr wrap="square">
            <a:spAutoFit/>
          </a:bodyPr>
          <a:lstStyle/>
          <a:p>
            <a:pPr>
              <a:tabLst>
                <a:tab pos="1260475" algn="l"/>
              </a:tabLst>
            </a:pPr>
            <a:r>
              <a:rPr lang="en-IN" sz="2800" kern="100" dirty="0">
                <a:solidFill>
                  <a:schemeClr val="tx2">
                    <a:lumMod val="75000"/>
                    <a:lumOff val="25000"/>
                  </a:schemeClr>
                </a:solidFill>
                <a:effectLst/>
                <a:latin typeface="Abadi" panose="020B0604020104020204" pitchFamily="34" charset="0"/>
                <a:ea typeface="Aptos" panose="020B0004020202020204" pitchFamily="34" charset="0"/>
                <a:cs typeface="Times New Roman" panose="02020603050405020304" pitchFamily="18" charset="0"/>
              </a:rPr>
              <a:t>Methodology</a:t>
            </a:r>
          </a:p>
        </p:txBody>
      </p:sp>
    </p:spTree>
    <p:extLst>
      <p:ext uri="{BB962C8B-B14F-4D97-AF65-F5344CB8AC3E}">
        <p14:creationId xmlns:p14="http://schemas.microsoft.com/office/powerpoint/2010/main" val="3339760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colorTemperature colorTemp="3855"/>
                    </a14:imgEffect>
                    <a14:imgEffect>
                      <a14:saturation sat="45000"/>
                    </a14:imgEffect>
                  </a14:imgLayer>
                </a14:imgProps>
              </a:ext>
            </a:extLst>
          </a:blip>
          <a:tile tx="0" ty="0" sx="100000" sy="100000" flip="none" algn="tl"/>
        </a:blipFill>
        <a:effectLst/>
      </p:bgPr>
    </p:bg>
    <p:spTree>
      <p:nvGrpSpPr>
        <p:cNvPr id="1" name="">
          <a:extLst>
            <a:ext uri="{FF2B5EF4-FFF2-40B4-BE49-F238E27FC236}">
              <a16:creationId xmlns:a16="http://schemas.microsoft.com/office/drawing/2014/main" id="{3B01E6BD-99C6-85C1-4653-C25F1CADA3F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A955065-6223-B80A-803C-D6DB04A1E103}"/>
              </a:ext>
            </a:extLst>
          </p:cNvPr>
          <p:cNvSpPr txBox="1"/>
          <p:nvPr/>
        </p:nvSpPr>
        <p:spPr>
          <a:xfrm>
            <a:off x="1019174" y="1296514"/>
            <a:ext cx="10380345" cy="3970318"/>
          </a:xfrm>
          <a:prstGeom prst="rect">
            <a:avLst/>
          </a:prstGeom>
          <a:noFill/>
        </p:spPr>
        <p:txBody>
          <a:bodyPr wrap="square">
            <a:spAutoFit/>
          </a:bodyPr>
          <a:lstStyle/>
          <a:p>
            <a:pPr marL="450850" indent="-225425" algn="just">
              <a:buFont typeface="Arial" panose="020B0604020202020204" pitchFamily="34" charset="0"/>
              <a:buChar char="•"/>
              <a:tabLst>
                <a:tab pos="1260475" algn="l"/>
              </a:tabLst>
            </a:pPr>
            <a:r>
              <a:rPr lang="en-IN" sz="2800" kern="100" dirty="0">
                <a:latin typeface="Segoe UI" panose="020B0502040204020203" pitchFamily="34" charset="0"/>
                <a:cs typeface="Segoe UI" panose="020B0502040204020203" pitchFamily="34" charset="0"/>
              </a:rPr>
              <a:t>  </a:t>
            </a:r>
            <a:r>
              <a:rPr lang="en-US" sz="2800" kern="100" dirty="0">
                <a:latin typeface="Segoe UI" panose="020B0502040204020203" pitchFamily="34" charset="0"/>
                <a:cs typeface="Segoe UI" panose="020B0502040204020203" pitchFamily="34" charset="0"/>
              </a:rPr>
              <a:t>Data was collected using the download link provided.</a:t>
            </a:r>
          </a:p>
          <a:p>
            <a:pPr marL="457200" indent="-457200" algn="just">
              <a:buFont typeface="Arial" panose="020B0604020202020204" pitchFamily="34" charset="0"/>
              <a:buChar char="•"/>
              <a:tabLst>
                <a:tab pos="1260475" algn="l"/>
              </a:tabLst>
            </a:pPr>
            <a:endParaRPr lang="en-IN" sz="2800" kern="100" dirty="0">
              <a:latin typeface="Segoe UI" panose="020B0502040204020203" pitchFamily="34" charset="0"/>
              <a:cs typeface="Segoe UI" panose="020B0502040204020203" pitchFamily="34" charset="0"/>
            </a:endParaRPr>
          </a:p>
          <a:p>
            <a:pPr marL="635000" lvl="1" indent="-457200" algn="just">
              <a:buFont typeface="Arial" panose="020B0604020202020204" pitchFamily="34" charset="0"/>
              <a:buChar char="•"/>
              <a:tabLst>
                <a:tab pos="914400" algn="l"/>
                <a:tab pos="1260475" algn="l"/>
              </a:tabLst>
            </a:pPr>
            <a:r>
              <a:rPr lang="en-IN" sz="2800" kern="100" dirty="0">
                <a:latin typeface="Segoe UI" panose="020B0502040204020203" pitchFamily="34" charset="0"/>
                <a:cs typeface="Segoe UI" panose="020B0502040204020203" pitchFamily="34" charset="0"/>
              </a:rPr>
              <a:t>Inspecting Data: Check the types and initial content.</a:t>
            </a:r>
          </a:p>
          <a:p>
            <a:pPr marL="635000" lvl="1" indent="-457200" algn="just">
              <a:buFont typeface="Arial" panose="020B0604020202020204" pitchFamily="34" charset="0"/>
              <a:buChar char="•"/>
              <a:tabLst>
                <a:tab pos="914400" algn="l"/>
                <a:tab pos="1260475" algn="l"/>
              </a:tabLst>
            </a:pPr>
            <a:endParaRPr lang="en-IN" sz="2800" kern="100" dirty="0">
              <a:latin typeface="Segoe UI" panose="020B0502040204020203" pitchFamily="34" charset="0"/>
              <a:cs typeface="Segoe UI" panose="020B0502040204020203" pitchFamily="34" charset="0"/>
            </a:endParaRPr>
          </a:p>
          <a:p>
            <a:pPr marL="635000" lvl="0" indent="-457200" algn="just">
              <a:buFont typeface="Arial" panose="020B0604020202020204" pitchFamily="34" charset="0"/>
              <a:buChar char="•"/>
              <a:tabLst>
                <a:tab pos="457200" algn="l"/>
                <a:tab pos="1260475" algn="l"/>
              </a:tabLst>
            </a:pPr>
            <a:r>
              <a:rPr lang="en-US" sz="2800" kern="100" dirty="0">
                <a:latin typeface="Segoe UI" panose="020B0502040204020203" pitchFamily="34" charset="0"/>
                <a:cs typeface="Segoe UI" panose="020B0502040204020203" pitchFamily="34" charset="0"/>
              </a:rPr>
              <a:t>Wrangling done using Sampling data and dealing with  Nulls, ‘0’ and blank values.</a:t>
            </a:r>
          </a:p>
          <a:p>
            <a:pPr marL="635000" lvl="0" indent="-457200" algn="just">
              <a:buFont typeface="Arial" panose="020B0604020202020204" pitchFamily="34" charset="0"/>
              <a:buChar char="•"/>
              <a:tabLst>
                <a:tab pos="457200" algn="l"/>
                <a:tab pos="1260475" algn="l"/>
              </a:tabLst>
            </a:pPr>
            <a:endParaRPr lang="en-IN" sz="2800" kern="100" dirty="0">
              <a:latin typeface="Segoe UI" panose="020B0502040204020203" pitchFamily="34" charset="0"/>
              <a:cs typeface="Segoe UI" panose="020B0502040204020203" pitchFamily="34" charset="0"/>
            </a:endParaRPr>
          </a:p>
          <a:p>
            <a:pPr marL="635000" lvl="0" indent="-457200" algn="just">
              <a:buFont typeface="Arial" panose="020B0604020202020204" pitchFamily="34" charset="0"/>
              <a:buChar char="•"/>
              <a:tabLst>
                <a:tab pos="457200" algn="l"/>
                <a:tab pos="1260475" algn="l"/>
              </a:tabLst>
            </a:pPr>
            <a:r>
              <a:rPr lang="en-IN" sz="2800" kern="100" dirty="0">
                <a:latin typeface="Segoe UI" panose="020B0502040204020203" pitchFamily="34" charset="0"/>
                <a:cs typeface="Segoe UI" panose="020B0502040204020203" pitchFamily="34" charset="0"/>
              </a:rPr>
              <a:t>Data Type Conversion: Convert fields to the appropriate types.</a:t>
            </a:r>
          </a:p>
        </p:txBody>
      </p:sp>
      <p:sp>
        <p:nvSpPr>
          <p:cNvPr id="5" name="TextBox 4">
            <a:extLst>
              <a:ext uri="{FF2B5EF4-FFF2-40B4-BE49-F238E27FC236}">
                <a16:creationId xmlns:a16="http://schemas.microsoft.com/office/drawing/2014/main" id="{38A0ECB6-79D3-4775-2A34-2CF80CAD2296}"/>
              </a:ext>
            </a:extLst>
          </p:cNvPr>
          <p:cNvSpPr txBox="1"/>
          <p:nvPr/>
        </p:nvSpPr>
        <p:spPr>
          <a:xfrm>
            <a:off x="897636" y="596765"/>
            <a:ext cx="6096000" cy="523220"/>
          </a:xfrm>
          <a:prstGeom prst="rect">
            <a:avLst/>
          </a:prstGeom>
          <a:noFill/>
        </p:spPr>
        <p:txBody>
          <a:bodyPr wrap="square">
            <a:spAutoFit/>
          </a:bodyPr>
          <a:lstStyle/>
          <a:p>
            <a:pPr>
              <a:tabLst>
                <a:tab pos="1260475" algn="l"/>
              </a:tabLst>
            </a:pPr>
            <a:r>
              <a:rPr lang="en-IN" sz="2800" kern="100" dirty="0">
                <a:solidFill>
                  <a:schemeClr val="tx2">
                    <a:lumMod val="75000"/>
                    <a:lumOff val="25000"/>
                  </a:schemeClr>
                </a:solidFill>
                <a:effectLst/>
                <a:latin typeface="Abadi" panose="020B0604020104020204" pitchFamily="34" charset="0"/>
                <a:ea typeface="Aptos" panose="020B0004020202020204" pitchFamily="34" charset="0"/>
                <a:cs typeface="Times New Roman" panose="02020603050405020304" pitchFamily="18" charset="0"/>
              </a:rPr>
              <a:t>Data Collection and its Presentation</a:t>
            </a:r>
          </a:p>
        </p:txBody>
      </p:sp>
    </p:spTree>
    <p:extLst>
      <p:ext uri="{BB962C8B-B14F-4D97-AF65-F5344CB8AC3E}">
        <p14:creationId xmlns:p14="http://schemas.microsoft.com/office/powerpoint/2010/main" val="1413037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colorTemperature colorTemp="3855"/>
                    </a14:imgEffect>
                    <a14:imgEffect>
                      <a14:saturation sat="45000"/>
                    </a14:imgEffect>
                  </a14:imgLayer>
                </a14:imgProps>
              </a:ext>
            </a:extLst>
          </a:blip>
          <a:tile tx="0" ty="0" sx="100000" sy="100000" flip="none" algn="tl"/>
        </a:blipFill>
        <a:effectLst/>
      </p:bgPr>
    </p:bg>
    <p:spTree>
      <p:nvGrpSpPr>
        <p:cNvPr id="1" name="">
          <a:extLst>
            <a:ext uri="{FF2B5EF4-FFF2-40B4-BE49-F238E27FC236}">
              <a16:creationId xmlns:a16="http://schemas.microsoft.com/office/drawing/2014/main" id="{F518C978-A50B-D0FB-46C8-494E54371ED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F1F8915-AE61-EC3F-5F6D-E3FD0EC22777}"/>
              </a:ext>
            </a:extLst>
          </p:cNvPr>
          <p:cNvSpPr txBox="1"/>
          <p:nvPr/>
        </p:nvSpPr>
        <p:spPr>
          <a:xfrm>
            <a:off x="259555" y="775233"/>
            <a:ext cx="6096000" cy="461665"/>
          </a:xfrm>
          <a:prstGeom prst="rect">
            <a:avLst/>
          </a:prstGeom>
          <a:noFill/>
        </p:spPr>
        <p:txBody>
          <a:bodyPr wrap="square">
            <a:spAutoFit/>
          </a:bodyPr>
          <a:lstStyle/>
          <a:p>
            <a:pPr>
              <a:tabLst>
                <a:tab pos="1260475"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r>
              <a:rPr lang="en-IN" sz="2400" b="1" u="sng" kern="100" dirty="0">
                <a:effectLst/>
                <a:latin typeface="Segoe UI" panose="020B0502040204020203" pitchFamily="34" charset="0"/>
                <a:ea typeface="Aptos" panose="020B0004020202020204" pitchFamily="34" charset="0"/>
                <a:cs typeface="Segoe UI" panose="020B0502040204020203" pitchFamily="34" charset="0"/>
              </a:rPr>
              <a:t>Dashboards used to make Story - 1</a:t>
            </a:r>
            <a:r>
              <a:rPr lang="en-IN" sz="1800" b="1" u="sng" kern="100" dirty="0">
                <a:effectLst/>
                <a:latin typeface="Aptos" panose="020B0004020202020204" pitchFamily="34" charset="0"/>
                <a:ea typeface="Aptos" panose="020B0004020202020204" pitchFamily="34" charset="0"/>
                <a:cs typeface="Times New Roman" panose="02020603050405020304" pitchFamily="18" charset="0"/>
              </a:rPr>
              <a:t> </a:t>
            </a:r>
          </a:p>
        </p:txBody>
      </p:sp>
      <p:sp>
        <p:nvSpPr>
          <p:cNvPr id="5" name="TextBox 4">
            <a:extLst>
              <a:ext uri="{FF2B5EF4-FFF2-40B4-BE49-F238E27FC236}">
                <a16:creationId xmlns:a16="http://schemas.microsoft.com/office/drawing/2014/main" id="{61CB9A26-FB29-62DE-260F-D361F2F1AA0D}"/>
              </a:ext>
            </a:extLst>
          </p:cNvPr>
          <p:cNvSpPr txBox="1"/>
          <p:nvPr/>
        </p:nvSpPr>
        <p:spPr>
          <a:xfrm>
            <a:off x="259555" y="335566"/>
            <a:ext cx="6096000" cy="523220"/>
          </a:xfrm>
          <a:prstGeom prst="rect">
            <a:avLst/>
          </a:prstGeom>
          <a:noFill/>
        </p:spPr>
        <p:txBody>
          <a:bodyPr wrap="square">
            <a:spAutoFit/>
          </a:bodyPr>
          <a:lstStyle/>
          <a:p>
            <a:pPr>
              <a:tabLst>
                <a:tab pos="1260475" algn="l"/>
              </a:tabLst>
            </a:pPr>
            <a:r>
              <a:rPr lang="en-IN" sz="2800" kern="100" dirty="0">
                <a:solidFill>
                  <a:schemeClr val="tx2">
                    <a:lumMod val="75000"/>
                    <a:lumOff val="25000"/>
                  </a:schemeClr>
                </a:solidFill>
                <a:effectLst/>
                <a:latin typeface="Abadi" panose="020B0604020104020204" pitchFamily="34" charset="0"/>
                <a:ea typeface="Aptos" panose="020B0004020202020204" pitchFamily="34" charset="0"/>
                <a:cs typeface="Times New Roman" panose="02020603050405020304" pitchFamily="18" charset="0"/>
              </a:rPr>
              <a:t>EDA with Data Visualisation</a:t>
            </a:r>
          </a:p>
        </p:txBody>
      </p:sp>
      <p:pic>
        <p:nvPicPr>
          <p:cNvPr id="2" name="Picture 1">
            <a:extLst>
              <a:ext uri="{FF2B5EF4-FFF2-40B4-BE49-F238E27FC236}">
                <a16:creationId xmlns:a16="http://schemas.microsoft.com/office/drawing/2014/main" id="{2046234E-2C8C-DB7B-2C9B-027433370F6C}"/>
              </a:ext>
            </a:extLst>
          </p:cNvPr>
          <p:cNvPicPr>
            <a:picLocks noChangeAspect="1"/>
          </p:cNvPicPr>
          <p:nvPr/>
        </p:nvPicPr>
        <p:blipFill>
          <a:blip r:embed="rId4"/>
          <a:stretch>
            <a:fillRect/>
          </a:stretch>
        </p:blipFill>
        <p:spPr>
          <a:xfrm>
            <a:off x="409574" y="1330516"/>
            <a:ext cx="11406189" cy="5191918"/>
          </a:xfrm>
          <a:prstGeom prst="rect">
            <a:avLst/>
          </a:prstGeom>
        </p:spPr>
      </p:pic>
    </p:spTree>
    <p:extLst>
      <p:ext uri="{BB962C8B-B14F-4D97-AF65-F5344CB8AC3E}">
        <p14:creationId xmlns:p14="http://schemas.microsoft.com/office/powerpoint/2010/main" val="4280113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colorTemperature colorTemp="3855"/>
                    </a14:imgEffect>
                    <a14:imgEffect>
                      <a14:saturation sat="45000"/>
                    </a14:imgEffect>
                  </a14:imgLayer>
                </a14:imgProps>
              </a:ext>
            </a:extLst>
          </a:blip>
          <a:tile tx="0" ty="0" sx="100000" sy="100000" flip="none" algn="tl"/>
        </a:blipFill>
        <a:effectLst/>
      </p:bgPr>
    </p:bg>
    <p:spTree>
      <p:nvGrpSpPr>
        <p:cNvPr id="1" name="">
          <a:extLst>
            <a:ext uri="{FF2B5EF4-FFF2-40B4-BE49-F238E27FC236}">
              <a16:creationId xmlns:a16="http://schemas.microsoft.com/office/drawing/2014/main" id="{FC13D18F-DA7E-0C69-CA05-873B46DB1BC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4A76700-F298-1F5C-966B-6EB0AF3A20B2}"/>
              </a:ext>
            </a:extLst>
          </p:cNvPr>
          <p:cNvSpPr txBox="1"/>
          <p:nvPr/>
        </p:nvSpPr>
        <p:spPr>
          <a:xfrm>
            <a:off x="280225" y="738448"/>
            <a:ext cx="6096000" cy="461665"/>
          </a:xfrm>
          <a:prstGeom prst="rect">
            <a:avLst/>
          </a:prstGeom>
          <a:noFill/>
        </p:spPr>
        <p:txBody>
          <a:bodyPr wrap="square">
            <a:spAutoFit/>
          </a:bodyPr>
          <a:lstStyle/>
          <a:p>
            <a:pPr>
              <a:tabLst>
                <a:tab pos="1260475" algn="l"/>
              </a:tabLs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r>
              <a:rPr lang="en-IN" sz="2400" b="1" u="sng" kern="100" dirty="0">
                <a:effectLst/>
                <a:latin typeface="Segoe UI" panose="020B0502040204020203" pitchFamily="34" charset="0"/>
                <a:ea typeface="Aptos" panose="020B0004020202020204" pitchFamily="34" charset="0"/>
                <a:cs typeface="Segoe UI" panose="020B0502040204020203" pitchFamily="34" charset="0"/>
              </a:rPr>
              <a:t>Dashboards used to make Story - 2</a:t>
            </a:r>
            <a:r>
              <a:rPr lang="en-IN" sz="1800" b="1" u="sng" kern="100" dirty="0">
                <a:effectLst/>
                <a:latin typeface="Aptos" panose="020B0004020202020204" pitchFamily="34" charset="0"/>
                <a:ea typeface="Aptos" panose="020B0004020202020204" pitchFamily="34" charset="0"/>
                <a:cs typeface="Times New Roman" panose="02020603050405020304" pitchFamily="18" charset="0"/>
              </a:rPr>
              <a:t> </a:t>
            </a:r>
          </a:p>
        </p:txBody>
      </p:sp>
      <p:sp>
        <p:nvSpPr>
          <p:cNvPr id="5" name="TextBox 4">
            <a:extLst>
              <a:ext uri="{FF2B5EF4-FFF2-40B4-BE49-F238E27FC236}">
                <a16:creationId xmlns:a16="http://schemas.microsoft.com/office/drawing/2014/main" id="{85981FE9-D32D-DD36-5565-9A7BFB84AEA7}"/>
              </a:ext>
            </a:extLst>
          </p:cNvPr>
          <p:cNvSpPr txBox="1"/>
          <p:nvPr/>
        </p:nvSpPr>
        <p:spPr>
          <a:xfrm>
            <a:off x="280225" y="261995"/>
            <a:ext cx="6096000" cy="523220"/>
          </a:xfrm>
          <a:prstGeom prst="rect">
            <a:avLst/>
          </a:prstGeom>
          <a:noFill/>
        </p:spPr>
        <p:txBody>
          <a:bodyPr wrap="square">
            <a:spAutoFit/>
          </a:bodyPr>
          <a:lstStyle/>
          <a:p>
            <a:pPr>
              <a:tabLst>
                <a:tab pos="1260475" algn="l"/>
              </a:tabLst>
            </a:pPr>
            <a:r>
              <a:rPr lang="en-IN" sz="2800" kern="100" dirty="0">
                <a:solidFill>
                  <a:schemeClr val="tx2">
                    <a:lumMod val="75000"/>
                    <a:lumOff val="25000"/>
                  </a:schemeClr>
                </a:solidFill>
                <a:effectLst/>
                <a:latin typeface="Abadi" panose="020B0604020104020204" pitchFamily="34" charset="0"/>
                <a:ea typeface="Aptos" panose="020B0004020202020204" pitchFamily="34" charset="0"/>
                <a:cs typeface="Times New Roman" panose="02020603050405020304" pitchFamily="18" charset="0"/>
              </a:rPr>
              <a:t>EDA with Data Visualisation</a:t>
            </a:r>
          </a:p>
        </p:txBody>
      </p:sp>
      <p:pic>
        <p:nvPicPr>
          <p:cNvPr id="2" name="Picture 1">
            <a:extLst>
              <a:ext uri="{FF2B5EF4-FFF2-40B4-BE49-F238E27FC236}">
                <a16:creationId xmlns:a16="http://schemas.microsoft.com/office/drawing/2014/main" id="{7773B1C8-F358-3A46-5CE3-8E790629D924}"/>
              </a:ext>
            </a:extLst>
          </p:cNvPr>
          <p:cNvPicPr>
            <a:picLocks noChangeAspect="1"/>
          </p:cNvPicPr>
          <p:nvPr/>
        </p:nvPicPr>
        <p:blipFill>
          <a:blip r:embed="rId4"/>
          <a:stretch>
            <a:fillRect/>
          </a:stretch>
        </p:blipFill>
        <p:spPr>
          <a:xfrm>
            <a:off x="423863" y="1261668"/>
            <a:ext cx="11434762" cy="5334337"/>
          </a:xfrm>
          <a:prstGeom prst="rect">
            <a:avLst/>
          </a:prstGeom>
        </p:spPr>
      </p:pic>
    </p:spTree>
    <p:extLst>
      <p:ext uri="{BB962C8B-B14F-4D97-AF65-F5344CB8AC3E}">
        <p14:creationId xmlns:p14="http://schemas.microsoft.com/office/powerpoint/2010/main" val="253385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667</TotalTime>
  <Words>2024</Words>
  <Application>Microsoft Macintosh PowerPoint</Application>
  <PresentationFormat>Widescreen</PresentationFormat>
  <Paragraphs>125</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Abadi</vt:lpstr>
      <vt:lpstr>Aptos</vt:lpstr>
      <vt:lpstr>Aptos Display</vt:lpstr>
      <vt:lpstr>Arial</vt:lpstr>
      <vt:lpstr>Segoe UI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George Mathew</dc:creator>
  <cp:lastModifiedBy>George Mathew</cp:lastModifiedBy>
  <cp:revision>13</cp:revision>
  <dcterms:created xsi:type="dcterms:W3CDTF">2024-09-28T06:04:35Z</dcterms:created>
  <dcterms:modified xsi:type="dcterms:W3CDTF">2024-10-20T17:31:41Z</dcterms:modified>
</cp:coreProperties>
</file>