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61" r:id="rId4"/>
    <p:sldId id="262" r:id="rId5"/>
    <p:sldId id="281" r:id="rId6"/>
    <p:sldId id="282" r:id="rId7"/>
    <p:sldId id="263" r:id="rId8"/>
    <p:sldId id="265" r:id="rId9"/>
    <p:sldId id="264" r:id="rId10"/>
    <p:sldId id="266" r:id="rId11"/>
    <p:sldId id="276" r:id="rId12"/>
    <p:sldId id="277" r:id="rId13"/>
    <p:sldId id="267" r:id="rId14"/>
    <p:sldId id="268" r:id="rId15"/>
    <p:sldId id="284" r:id="rId16"/>
    <p:sldId id="269" r:id="rId17"/>
    <p:sldId id="271" r:id="rId18"/>
    <p:sldId id="280" r:id="rId19"/>
    <p:sldId id="283" r:id="rId20"/>
    <p:sldId id="286" r:id="rId21"/>
    <p:sldId id="272" r:id="rId22"/>
    <p:sldId id="288" r:id="rId23"/>
    <p:sldId id="289" r:id="rId24"/>
    <p:sldId id="28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3"/>
  </p:normalViewPr>
  <p:slideViewPr>
    <p:cSldViewPr snapToGrid="0">
      <p:cViewPr varScale="1">
        <p:scale>
          <a:sx n="105" d="100"/>
          <a:sy n="105" d="100"/>
        </p:scale>
        <p:origin x="8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FFD80-57F5-2C41-B462-856BEF51F43B}" type="datetimeFigureOut">
              <a:rPr lang="en-US" smtClean="0"/>
              <a:t>10/29/24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BF9FC-5D27-944D-9DCC-CDED069A880B}" type="slidenum">
              <a:rPr lang="en-US" smtClean="0"/>
              <a:t>‹#›</a:t>
            </a:fld>
            <a:endParaRPr lang="en-US"/>
          </a:p>
        </p:txBody>
      </p:sp>
    </p:spTree>
    <p:extLst>
      <p:ext uri="{BB962C8B-B14F-4D97-AF65-F5344CB8AC3E}">
        <p14:creationId xmlns:p14="http://schemas.microsoft.com/office/powerpoint/2010/main" val="88824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E53A-B587-D81A-1356-213853035F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323305-FA78-9F04-AAB1-5CE7ED34F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44C6D5-AA83-0408-A893-25E4B374C8BF}"/>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E3860E30-2410-1D53-FBA6-0A94D66F7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23739-607D-70FC-36B2-05335AD500EB}"/>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3632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DFF3-DEFB-DB8C-9285-37CC1D0A0F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E6DC99-12DF-9304-8490-492474B4A5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2240A1-B163-AE86-9DDB-BA0BAB8B10D9}"/>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E08A9600-3A5E-8B87-ED6E-44282FC8F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74E90-D087-DED7-6C62-389D74FB2245}"/>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0192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9A02C-EFDF-AE1C-F001-2AE534BF91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869E4C-2E2D-D427-0252-B62F9EA83E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0814DF-66F3-115E-BE03-CDA49C54351D}"/>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B1426170-4D18-9F5C-827C-18D22A559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48F9A-DE6B-1DC6-45C5-D25098970ACB}"/>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76851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B5DE-7174-F677-E96E-AE17666553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962821-27D0-E522-704F-837EB1C7CE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7400AA-6F7E-81EA-BA35-36FA8AAD6322}"/>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3C9548E4-B500-D24E-E360-7BBA0399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343C9-34C3-402A-5B9F-4B1E5BFAF387}"/>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167713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9B2E-E61E-5C07-1AA8-DAC8F19D82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9A236C-3CA8-0673-9EC6-7960E889CE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CED89D-9DC8-A4BB-A2FB-71F14CFACFFF}"/>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07A00952-09BF-B3AA-4F7E-1C8EF8982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575B8-2C36-E592-4DC9-F335FC26B68E}"/>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48747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DA1E-C30F-04D8-51E8-3ADB5AC336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8E5270-A8E5-C67A-C47D-A02761517D6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1E094DF-531E-7557-A5E4-E5ED6D55183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532CF8-AEFA-CC4E-0F00-D36B6B1A7581}"/>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6" name="Footer Placeholder 5">
            <a:extLst>
              <a:ext uri="{FF2B5EF4-FFF2-40B4-BE49-F238E27FC236}">
                <a16:creationId xmlns:a16="http://schemas.microsoft.com/office/drawing/2014/main" id="{E0BDA39D-B93A-A6F3-341B-2D834228A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6E987-5ED7-7CF7-A97B-1BC3A63D3EBC}"/>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77895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60D5-C3C5-1FCC-7941-7BDE6AA192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5C1BFD-571E-9B98-4E04-FE0249731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35BF74-C732-59B8-B10D-71298651FC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45D584-BF1C-8DEF-E99C-8CC9FF61D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666A66-3DB5-D3BF-4A25-0939B474E1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A6FA357-F87E-C988-D22A-B39DD77C721F}"/>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8" name="Footer Placeholder 7">
            <a:extLst>
              <a:ext uri="{FF2B5EF4-FFF2-40B4-BE49-F238E27FC236}">
                <a16:creationId xmlns:a16="http://schemas.microsoft.com/office/drawing/2014/main" id="{1936EFC1-E734-DFC6-05CF-CC61A6A4B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B34E38-83C3-98AC-2FE3-D9F3AB7048A1}"/>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419083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62CA-453B-8DD3-B910-2C606DC007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1D1275C-8B57-4A50-6484-FE704FE31E0F}"/>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4" name="Footer Placeholder 3">
            <a:extLst>
              <a:ext uri="{FF2B5EF4-FFF2-40B4-BE49-F238E27FC236}">
                <a16:creationId xmlns:a16="http://schemas.microsoft.com/office/drawing/2014/main" id="{39102135-2352-556D-E041-6B078888F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5253D-004B-F387-3D78-DF2197244D04}"/>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56124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14B2B-3D27-063E-FD2E-718AE6B60674}"/>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3" name="Footer Placeholder 2">
            <a:extLst>
              <a:ext uri="{FF2B5EF4-FFF2-40B4-BE49-F238E27FC236}">
                <a16:creationId xmlns:a16="http://schemas.microsoft.com/office/drawing/2014/main" id="{91FBE11F-E0D7-3AC7-6EA8-DDE7BCC6B7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370C8-751D-DDC0-B985-8F1ECDE9BCE7}"/>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63273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DB77-5D40-EB49-2A19-7F56D87793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73FFE8-8815-0EFD-2BDF-65548AB54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EF78F-5E19-96C2-8DDE-636BA9E77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8488F5-8B68-7C0B-1C45-72487312DFA6}"/>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6" name="Footer Placeholder 5">
            <a:extLst>
              <a:ext uri="{FF2B5EF4-FFF2-40B4-BE49-F238E27FC236}">
                <a16:creationId xmlns:a16="http://schemas.microsoft.com/office/drawing/2014/main" id="{EE526E20-07FE-A497-DA2E-EC578C689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18908-C77E-B96D-9AC1-DDD6A6086E34}"/>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52742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FCF-874C-7919-E94F-23160AF253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E41F73C-3F9A-DB08-1F68-37EB599B7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243D1-2D0D-DFDA-A806-73E49D18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83281A-D024-A4F3-F98D-E3BF5EF26F38}"/>
              </a:ext>
            </a:extLst>
          </p:cNvPr>
          <p:cNvSpPr>
            <a:spLocks noGrp="1"/>
          </p:cNvSpPr>
          <p:nvPr>
            <p:ph type="dt" sz="half" idx="10"/>
          </p:nvPr>
        </p:nvSpPr>
        <p:spPr/>
        <p:txBody>
          <a:bodyPr/>
          <a:lstStyle/>
          <a:p>
            <a:fld id="{F23C6235-5A47-7541-8A09-2A602342DA3D}" type="datetimeFigureOut">
              <a:rPr lang="en-US" smtClean="0"/>
              <a:t>10/29/24</a:t>
            </a:fld>
            <a:endParaRPr lang="en-US"/>
          </a:p>
        </p:txBody>
      </p:sp>
      <p:sp>
        <p:nvSpPr>
          <p:cNvPr id="6" name="Footer Placeholder 5">
            <a:extLst>
              <a:ext uri="{FF2B5EF4-FFF2-40B4-BE49-F238E27FC236}">
                <a16:creationId xmlns:a16="http://schemas.microsoft.com/office/drawing/2014/main" id="{E782304F-2DB6-3ED7-9BED-C4DB14607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1EFDA-753E-AB47-B1ED-936A390BAE5F}"/>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176190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4EE88-1780-068A-B4F0-D28B6AA31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B2E126-0C9B-9912-8F10-E7275440C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9E8523-BBD8-7743-2A80-A2C1A90D5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3C6235-5A47-7541-8A09-2A602342DA3D}" type="datetimeFigureOut">
              <a:rPr lang="en-US" smtClean="0"/>
              <a:t>10/29/24</a:t>
            </a:fld>
            <a:endParaRPr lang="en-US"/>
          </a:p>
        </p:txBody>
      </p:sp>
      <p:sp>
        <p:nvSpPr>
          <p:cNvPr id="5" name="Footer Placeholder 4">
            <a:extLst>
              <a:ext uri="{FF2B5EF4-FFF2-40B4-BE49-F238E27FC236}">
                <a16:creationId xmlns:a16="http://schemas.microsoft.com/office/drawing/2014/main" id="{F678F9DC-776A-3DDA-4D68-E67967D1F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BD9F3E-E478-4A54-EBCD-C2E4772F1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CF258B-313E-E24A-914E-A15DFDC75C61}" type="slidenum">
              <a:rPr lang="en-US" smtClean="0"/>
              <a:t>‹#›</a:t>
            </a:fld>
            <a:endParaRPr lang="en-US"/>
          </a:p>
        </p:txBody>
      </p:sp>
    </p:spTree>
    <p:extLst>
      <p:ext uri="{BB962C8B-B14F-4D97-AF65-F5344CB8AC3E}">
        <p14:creationId xmlns:p14="http://schemas.microsoft.com/office/powerpoint/2010/main" val="141897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2733"/>
                    </a14:imgEffect>
                    <a14:imgEffect>
                      <a14:saturation sat="64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DEAEB-EE7C-6A5E-E5CC-F56E844C2165}"/>
              </a:ext>
            </a:extLst>
          </p:cNvPr>
          <p:cNvPicPr>
            <a:picLocks noChangeAspect="1"/>
          </p:cNvPicPr>
          <p:nvPr/>
        </p:nvPicPr>
        <p:blipFill>
          <a:blip r:embed="rId4"/>
          <a:stretch>
            <a:fillRect/>
          </a:stretch>
        </p:blipFill>
        <p:spPr>
          <a:xfrm>
            <a:off x="268941" y="296508"/>
            <a:ext cx="3290071" cy="1181100"/>
          </a:xfrm>
          <a:prstGeom prst="rect">
            <a:avLst/>
          </a:prstGeom>
          <a:effectLst>
            <a:outerShdw blurRad="1163339" dist="50800" dir="5400000" algn="ctr" rotWithShape="0">
              <a:schemeClr val="accent2">
                <a:lumMod val="50000"/>
                <a:alpha val="0"/>
              </a:schemeClr>
            </a:outerShdw>
          </a:effectLst>
        </p:spPr>
      </p:pic>
      <p:sp>
        <p:nvSpPr>
          <p:cNvPr id="6" name="TextBox 5">
            <a:extLst>
              <a:ext uri="{FF2B5EF4-FFF2-40B4-BE49-F238E27FC236}">
                <a16:creationId xmlns:a16="http://schemas.microsoft.com/office/drawing/2014/main" id="{B0868713-A980-CF1B-7DD8-36BC94711373}"/>
              </a:ext>
            </a:extLst>
          </p:cNvPr>
          <p:cNvSpPr txBox="1"/>
          <p:nvPr/>
        </p:nvSpPr>
        <p:spPr>
          <a:xfrm>
            <a:off x="309831" y="2919841"/>
            <a:ext cx="3818708" cy="1384995"/>
          </a:xfrm>
          <a:prstGeom prst="rect">
            <a:avLst/>
          </a:prstGeom>
          <a:noFill/>
        </p:spPr>
        <p:txBody>
          <a:bodyPr wrap="square" rtlCol="0">
            <a:spAutoFit/>
          </a:bodyPr>
          <a:lstStyle/>
          <a:p>
            <a:pPr algn="ctr"/>
            <a:r>
              <a:rPr lang="en-US" sz="2800" b="1" dirty="0"/>
              <a:t>SUPPLY CHAIN MANAGEMENT DASHBOARD</a:t>
            </a:r>
          </a:p>
        </p:txBody>
      </p:sp>
      <p:sp>
        <p:nvSpPr>
          <p:cNvPr id="7" name="TextBox 6">
            <a:extLst>
              <a:ext uri="{FF2B5EF4-FFF2-40B4-BE49-F238E27FC236}">
                <a16:creationId xmlns:a16="http://schemas.microsoft.com/office/drawing/2014/main" id="{24F0F77D-D628-74FF-76D4-615041A53098}"/>
              </a:ext>
            </a:extLst>
          </p:cNvPr>
          <p:cNvSpPr txBox="1"/>
          <p:nvPr/>
        </p:nvSpPr>
        <p:spPr>
          <a:xfrm>
            <a:off x="309831" y="5789397"/>
            <a:ext cx="2978060" cy="707886"/>
          </a:xfrm>
          <a:prstGeom prst="rect">
            <a:avLst/>
          </a:prstGeom>
          <a:noFill/>
        </p:spPr>
        <p:txBody>
          <a:bodyPr wrap="square" lIns="91440" tIns="45720" rIns="91440" bIns="45720" rtlCol="0" anchor="t">
            <a:spAutoFit/>
          </a:bodyPr>
          <a:lstStyle/>
          <a:p>
            <a:r>
              <a:rPr lang="en-US" sz="2000" b="1" dirty="0">
                <a:latin typeface="Abadi"/>
                <a:ea typeface="SF Pro" pitchFamily="2" charset="0"/>
                <a:cs typeface="SF Pro" pitchFamily="2" charset="0"/>
              </a:rPr>
              <a:t>George Mathew</a:t>
            </a:r>
          </a:p>
          <a:p>
            <a:r>
              <a:rPr lang="en-US" sz="2000" b="1" dirty="0">
                <a:latin typeface="Abadi"/>
                <a:ea typeface="SF Pro" pitchFamily="2" charset="0"/>
                <a:cs typeface="SF Pro" pitchFamily="2" charset="0"/>
              </a:rPr>
              <a:t>25</a:t>
            </a:r>
            <a:r>
              <a:rPr lang="en-US" sz="2000" b="1" baseline="30000" dirty="0">
                <a:latin typeface="Abadi"/>
                <a:ea typeface="SF Pro" pitchFamily="2" charset="0"/>
                <a:cs typeface="SF Pro" pitchFamily="2" charset="0"/>
              </a:rPr>
              <a:t>th</a:t>
            </a:r>
            <a:r>
              <a:rPr lang="en-US" sz="2000" b="1" dirty="0">
                <a:latin typeface="Abadi"/>
                <a:ea typeface="SF Pro" pitchFamily="2" charset="0"/>
                <a:cs typeface="SF Pro" pitchFamily="2" charset="0"/>
              </a:rPr>
              <a:t> October 2024</a:t>
            </a:r>
            <a:endParaRPr lang="en-US" sz="2000" b="1" dirty="0">
              <a:latin typeface="Abadi" panose="020B0604020104020204" pitchFamily="34" charset="0"/>
              <a:ea typeface="SF Pro" pitchFamily="2" charset="0"/>
              <a:cs typeface="SF Pro" pitchFamily="2" charset="0"/>
            </a:endParaRPr>
          </a:p>
        </p:txBody>
      </p:sp>
      <p:pic>
        <p:nvPicPr>
          <p:cNvPr id="2" name="Picture 1">
            <a:extLst>
              <a:ext uri="{FF2B5EF4-FFF2-40B4-BE49-F238E27FC236}">
                <a16:creationId xmlns:a16="http://schemas.microsoft.com/office/drawing/2014/main" id="{5DF232CC-6673-5F78-859B-F14BC873CBE3}"/>
              </a:ext>
            </a:extLst>
          </p:cNvPr>
          <p:cNvPicPr>
            <a:picLocks noChangeAspect="1"/>
          </p:cNvPicPr>
          <p:nvPr/>
        </p:nvPicPr>
        <p:blipFill>
          <a:blip r:embed="rId5"/>
          <a:stretch>
            <a:fillRect/>
          </a:stretch>
        </p:blipFill>
        <p:spPr>
          <a:xfrm>
            <a:off x="4128539" y="296508"/>
            <a:ext cx="7612357" cy="6092100"/>
          </a:xfrm>
          <a:prstGeom prst="rect">
            <a:avLst/>
          </a:prstGeom>
        </p:spPr>
      </p:pic>
    </p:spTree>
    <p:extLst>
      <p:ext uri="{BB962C8B-B14F-4D97-AF65-F5344CB8AC3E}">
        <p14:creationId xmlns:p14="http://schemas.microsoft.com/office/powerpoint/2010/main" val="332455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F518C978-A50B-D0FB-46C8-494E54371E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1F8915-AE61-EC3F-5F6D-E3FD0EC22777}"/>
              </a:ext>
            </a:extLst>
          </p:cNvPr>
          <p:cNvSpPr txBox="1"/>
          <p:nvPr/>
        </p:nvSpPr>
        <p:spPr>
          <a:xfrm>
            <a:off x="259554" y="775233"/>
            <a:ext cx="6372894"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Page - 1</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61CB9A26-FB29-62DE-260F-D361F2F1AA0D}"/>
              </a:ext>
            </a:extLst>
          </p:cNvPr>
          <p:cNvSpPr txBox="1"/>
          <p:nvPr/>
        </p:nvSpPr>
        <p:spPr>
          <a:xfrm>
            <a:off x="259555" y="335566"/>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6" name="Picture 5">
            <a:extLst>
              <a:ext uri="{FF2B5EF4-FFF2-40B4-BE49-F238E27FC236}">
                <a16:creationId xmlns:a16="http://schemas.microsoft.com/office/drawing/2014/main" id="{71E1B504-FD19-85EA-E982-0F0A7A89F937}"/>
              </a:ext>
            </a:extLst>
          </p:cNvPr>
          <p:cNvPicPr>
            <a:picLocks noChangeAspect="1"/>
          </p:cNvPicPr>
          <p:nvPr/>
        </p:nvPicPr>
        <p:blipFill>
          <a:blip r:embed="rId4"/>
          <a:stretch>
            <a:fillRect/>
          </a:stretch>
        </p:blipFill>
        <p:spPr>
          <a:xfrm>
            <a:off x="395287" y="1298453"/>
            <a:ext cx="11406187" cy="5289732"/>
          </a:xfrm>
          <a:prstGeom prst="rect">
            <a:avLst/>
          </a:prstGeom>
        </p:spPr>
      </p:pic>
    </p:spTree>
    <p:extLst>
      <p:ext uri="{BB962C8B-B14F-4D97-AF65-F5344CB8AC3E}">
        <p14:creationId xmlns:p14="http://schemas.microsoft.com/office/powerpoint/2010/main" val="428011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FC13D18F-DA7E-0C69-CA05-873B46DB1B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A76700-F298-1F5C-966B-6EB0AF3A20B2}"/>
              </a:ext>
            </a:extLst>
          </p:cNvPr>
          <p:cNvSpPr txBox="1"/>
          <p:nvPr/>
        </p:nvSpPr>
        <p:spPr>
          <a:xfrm>
            <a:off x="280224" y="738448"/>
            <a:ext cx="6463475"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Page - 2</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85981FE9-D32D-DD36-5565-9A7BFB84AEA7}"/>
              </a:ext>
            </a:extLst>
          </p:cNvPr>
          <p:cNvSpPr txBox="1"/>
          <p:nvPr/>
        </p:nvSpPr>
        <p:spPr>
          <a:xfrm>
            <a:off x="280225" y="261995"/>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8" name="Picture 7" descr="A screenshot of a graph&#10;&#10;Description automatically generated">
            <a:extLst>
              <a:ext uri="{FF2B5EF4-FFF2-40B4-BE49-F238E27FC236}">
                <a16:creationId xmlns:a16="http://schemas.microsoft.com/office/drawing/2014/main" id="{1EA2674E-A2C2-3873-FB71-F74B1CC8E9A6}"/>
              </a:ext>
            </a:extLst>
          </p:cNvPr>
          <p:cNvPicPr>
            <a:picLocks noChangeAspect="1"/>
          </p:cNvPicPr>
          <p:nvPr/>
        </p:nvPicPr>
        <p:blipFill>
          <a:blip r:embed="rId4"/>
          <a:stretch>
            <a:fillRect/>
          </a:stretch>
        </p:blipFill>
        <p:spPr>
          <a:xfrm>
            <a:off x="385762" y="1200113"/>
            <a:ext cx="11401426" cy="5395892"/>
          </a:xfrm>
          <a:prstGeom prst="rect">
            <a:avLst/>
          </a:prstGeom>
        </p:spPr>
      </p:pic>
    </p:spTree>
    <p:extLst>
      <p:ext uri="{BB962C8B-B14F-4D97-AF65-F5344CB8AC3E}">
        <p14:creationId xmlns:p14="http://schemas.microsoft.com/office/powerpoint/2010/main" val="25338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2158B123-3DCC-05BA-9D4F-2EA277B9CD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BD817E-5593-0C25-620F-0CA78FFAFCA6}"/>
              </a:ext>
            </a:extLst>
          </p:cNvPr>
          <p:cNvSpPr txBox="1"/>
          <p:nvPr/>
        </p:nvSpPr>
        <p:spPr>
          <a:xfrm>
            <a:off x="251650" y="568571"/>
            <a:ext cx="6380798"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Page - 3</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5AB865A3-CFCA-52CD-6393-906CD3769AEB}"/>
              </a:ext>
            </a:extLst>
          </p:cNvPr>
          <p:cNvSpPr txBox="1"/>
          <p:nvPr/>
        </p:nvSpPr>
        <p:spPr>
          <a:xfrm>
            <a:off x="251650" y="179690"/>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7" name="Picture 6" descr="A pie chart with a number of people&#10;&#10;Description automatically generated">
            <a:extLst>
              <a:ext uri="{FF2B5EF4-FFF2-40B4-BE49-F238E27FC236}">
                <a16:creationId xmlns:a16="http://schemas.microsoft.com/office/drawing/2014/main" id="{886DC12F-7C7E-1815-700C-39C7CB330385}"/>
              </a:ext>
            </a:extLst>
          </p:cNvPr>
          <p:cNvPicPr>
            <a:picLocks noChangeAspect="1"/>
          </p:cNvPicPr>
          <p:nvPr/>
        </p:nvPicPr>
        <p:blipFill>
          <a:blip r:embed="rId4"/>
          <a:stretch>
            <a:fillRect/>
          </a:stretch>
        </p:blipFill>
        <p:spPr>
          <a:xfrm>
            <a:off x="400050" y="1091791"/>
            <a:ext cx="11430000" cy="5475401"/>
          </a:xfrm>
          <a:prstGeom prst="rect">
            <a:avLst/>
          </a:prstGeom>
        </p:spPr>
      </p:pic>
    </p:spTree>
    <p:extLst>
      <p:ext uri="{BB962C8B-B14F-4D97-AF65-F5344CB8AC3E}">
        <p14:creationId xmlns:p14="http://schemas.microsoft.com/office/powerpoint/2010/main" val="392616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12B7BC48-2E57-1486-0477-FF86B2139F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121C68-ED4E-4DC8-E32F-5510C63B44E1}"/>
              </a:ext>
            </a:extLst>
          </p:cNvPr>
          <p:cNvSpPr txBox="1"/>
          <p:nvPr/>
        </p:nvSpPr>
        <p:spPr>
          <a:xfrm>
            <a:off x="1185544" y="1015048"/>
            <a:ext cx="1700531" cy="523220"/>
          </a:xfrm>
          <a:prstGeom prst="rect">
            <a:avLst/>
          </a:prstGeom>
          <a:solidFill>
            <a:srgbClr val="0948CB"/>
          </a:solidFill>
        </p:spPr>
        <p:txBody>
          <a:bodyPr wrap="squar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2</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107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A21BA0BB-3431-7F12-081B-1160ED597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C9F905-F414-8264-236B-F6C76D5A7A6D}"/>
              </a:ext>
            </a:extLst>
          </p:cNvPr>
          <p:cNvSpPr txBox="1"/>
          <p:nvPr/>
        </p:nvSpPr>
        <p:spPr>
          <a:xfrm>
            <a:off x="597408" y="898695"/>
            <a:ext cx="6096000" cy="523220"/>
          </a:xfrm>
          <a:prstGeom prst="rect">
            <a:avLst/>
          </a:prstGeom>
          <a:noFill/>
        </p:spPr>
        <p:txBody>
          <a:bodyPr wrap="square">
            <a:spAutoFit/>
          </a:bodyPr>
          <a:lstStyle/>
          <a:p>
            <a:pPr>
              <a:tabLst>
                <a:tab pos="1260475" algn="l"/>
              </a:tabLst>
            </a:pPr>
            <a:r>
              <a:rPr lang="en-US" sz="2800" b="1" u="sng" kern="100" dirty="0">
                <a:effectLst/>
                <a:latin typeface="Segoe UI" panose="020B0502040204020203" pitchFamily="34" charset="0"/>
                <a:ea typeface="Aptos" panose="020B0004020202020204" pitchFamily="34" charset="0"/>
                <a:cs typeface="Segoe UI" panose="020B0502040204020203" pitchFamily="34" charset="0"/>
              </a:rPr>
              <a:t>Exploratory data analysis results</a:t>
            </a:r>
            <a:endParaRPr lang="en-IN" sz="2800" b="1" u="sng"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F538484D-528F-3B3A-5754-0655A903162D}"/>
              </a:ext>
            </a:extLst>
          </p:cNvPr>
          <p:cNvSpPr txBox="1"/>
          <p:nvPr/>
        </p:nvSpPr>
        <p:spPr>
          <a:xfrm>
            <a:off x="597408" y="492181"/>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Results</a:t>
            </a:r>
          </a:p>
        </p:txBody>
      </p:sp>
      <p:sp>
        <p:nvSpPr>
          <p:cNvPr id="8" name="TextBox 7">
            <a:extLst>
              <a:ext uri="{FF2B5EF4-FFF2-40B4-BE49-F238E27FC236}">
                <a16:creationId xmlns:a16="http://schemas.microsoft.com/office/drawing/2014/main" id="{73D89E20-C988-4F98-04D9-08F923161496}"/>
              </a:ext>
            </a:extLst>
          </p:cNvPr>
          <p:cNvSpPr txBox="1"/>
          <p:nvPr/>
        </p:nvSpPr>
        <p:spPr>
          <a:xfrm>
            <a:off x="597408" y="1505263"/>
            <a:ext cx="10863072" cy="4801314"/>
          </a:xfrm>
          <a:prstGeom prst="rect">
            <a:avLst/>
          </a:prstGeom>
          <a:noFill/>
        </p:spPr>
        <p:txBody>
          <a:bodyPr wrap="square">
            <a:spAutoFit/>
          </a:bodyPr>
          <a:lstStyle/>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Using Exploratory Data Analysis the </a:t>
            </a:r>
            <a:r>
              <a:rPr lang="en-US" sz="1800" kern="100" dirty="0">
                <a:latin typeface="Segoe UI" panose="020B0502040204020203" pitchFamily="34" charset="0"/>
                <a:ea typeface="Aptos" panose="020B0004020202020204" pitchFamily="34" charset="0"/>
                <a:cs typeface="Segoe UI" panose="020B0502040204020203" pitchFamily="34" charset="0"/>
              </a:rPr>
              <a:t>a</a:t>
            </a:r>
            <a:r>
              <a:rPr lang="en-US" sz="1800" kern="100" dirty="0">
                <a:effectLst/>
                <a:latin typeface="Segoe UI" panose="020B0502040204020203" pitchFamily="34" charset="0"/>
                <a:ea typeface="Aptos" panose="020B0004020202020204" pitchFamily="34" charset="0"/>
                <a:cs typeface="Segoe UI" panose="020B0502040204020203" pitchFamily="34" charset="0"/>
              </a:rPr>
              <a:t>nalysis of Product Performance and Supply Chain Efficiency</a:t>
            </a:r>
            <a:r>
              <a:rPr lang="en-US" sz="1800" kern="100" dirty="0">
                <a:latin typeface="Segoe UI" panose="020B0502040204020203" pitchFamily="34" charset="0"/>
                <a:ea typeface="Aptos" panose="020B0004020202020204" pitchFamily="34" charset="0"/>
                <a:cs typeface="Segoe UI" panose="020B0502040204020203" pitchFamily="34" charset="0"/>
              </a:rPr>
              <a:t> is done. </a:t>
            </a:r>
          </a:p>
          <a:p>
            <a:pPr marL="11113" lvl="1" algn="just">
              <a:tabLst>
                <a:tab pos="914400" algn="l"/>
              </a:tabLst>
            </a:pPr>
            <a:endParaRPr lang="en-US" sz="1800" b="1" u="sng"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Page - 1</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&gt;&gt; The  Bar chart </a:t>
            </a:r>
            <a:r>
              <a:rPr lang="en-US" kern="100" dirty="0">
                <a:latin typeface="Segoe UI" panose="020B0502040204020203" pitchFamily="34" charset="0"/>
                <a:ea typeface="Aptos" panose="020B0004020202020204" pitchFamily="34" charset="0"/>
                <a:cs typeface="Segoe UI" panose="020B0502040204020203" pitchFamily="34" charset="0"/>
              </a:rPr>
              <a:t>of</a:t>
            </a:r>
            <a:r>
              <a:rPr lang="en-US" sz="1800" kern="100" dirty="0">
                <a:effectLst/>
                <a:latin typeface="Segoe UI" panose="020B0502040204020203" pitchFamily="34" charset="0"/>
                <a:ea typeface="Aptos" panose="020B0004020202020204" pitchFamily="34" charset="0"/>
                <a:cs typeface="Segoe UI" panose="020B0502040204020203" pitchFamily="34" charset="0"/>
              </a:rPr>
              <a:t> Product sales shows ‘skincare’ as the product having the highest sales revenue of ₹ 241,628  </a:t>
            </a:r>
            <a:r>
              <a:rPr lang="en-US" kern="100" dirty="0">
                <a:latin typeface="Segoe UI" panose="020B0502040204020203" pitchFamily="34" charset="0"/>
                <a:ea typeface="Aptos" panose="020B0004020202020204" pitchFamily="34" charset="0"/>
                <a:cs typeface="Segoe UI" panose="020B0502040204020203" pitchFamily="34" charset="0"/>
              </a:rPr>
              <a:t>and the next being ’haircare’ with sales revenue of ₹ 174,455, the sales revenue of ‘cosmetics’ is ₹ 161521. </a:t>
            </a: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The line chart of product-wise as-well-as overall revenue analysis depicts an almost 45% line leading to the conclusion that over a period the sales revenue has been increasing consistently.  </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&gt;&gt; The  Bar chart of Price Distribution shows ‘</a:t>
            </a:r>
            <a:r>
              <a:rPr lang="en-US" kern="100" dirty="0">
                <a:latin typeface="Segoe UI" panose="020B0502040204020203" pitchFamily="34" charset="0"/>
                <a:ea typeface="Aptos" panose="020B0004020202020204" pitchFamily="34" charset="0"/>
                <a:cs typeface="Segoe UI" panose="020B0502040204020203" pitchFamily="34" charset="0"/>
              </a:rPr>
              <a:t>skincare’ as the product having the highest product sales in the price range ₹ 10 to ₹ 20 and ₹ 90 to ₹ 100 while that of ‘haircare</a:t>
            </a:r>
            <a:r>
              <a:rPr lang="en-US" sz="1800" kern="100" dirty="0">
                <a:effectLst/>
                <a:latin typeface="Segoe UI" panose="020B0502040204020203" pitchFamily="34" charset="0"/>
                <a:ea typeface="Aptos" panose="020B0004020202020204" pitchFamily="34" charset="0"/>
                <a:cs typeface="Segoe UI" panose="020B0502040204020203" pitchFamily="34" charset="0"/>
              </a:rPr>
              <a:t>’ it </a:t>
            </a:r>
            <a:r>
              <a:rPr lang="en-US" kern="100" dirty="0">
                <a:latin typeface="Segoe UI" panose="020B0502040204020203" pitchFamily="34" charset="0"/>
                <a:ea typeface="Aptos" panose="020B0004020202020204" pitchFamily="34" charset="0"/>
                <a:cs typeface="Segoe UI" panose="020B0502040204020203" pitchFamily="34" charset="0"/>
              </a:rPr>
              <a:t>is ₹ 65 to ₹ 80 and that of ‘cosmetics it is ₹ 0 to ₹ 5, ₹ 60, and ₹ 70 to ₹ 85.</a:t>
            </a: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The granular product-wise heat map for stock levels depicts the granular stock levels of each category of product and can be understood based on the visualization of the intensity of the </a:t>
            </a:r>
            <a:r>
              <a:rPr lang="en-US" kern="100" dirty="0" err="1">
                <a:latin typeface="Segoe UI" panose="020B0502040204020203" pitchFamily="34" charset="0"/>
                <a:ea typeface="Aptos" panose="020B0004020202020204" pitchFamily="34" charset="0"/>
                <a:cs typeface="Segoe UI" panose="020B0502040204020203" pitchFamily="34" charset="0"/>
              </a:rPr>
              <a:t>colour</a:t>
            </a:r>
            <a:r>
              <a:rPr lang="en-US" kern="100" dirty="0">
                <a:latin typeface="Segoe UI" panose="020B0502040204020203" pitchFamily="34" charset="0"/>
                <a:ea typeface="Aptos" panose="020B0004020202020204" pitchFamily="34" charset="0"/>
                <a:cs typeface="Segoe UI" panose="020B0502040204020203" pitchFamily="34" charset="0"/>
              </a:rPr>
              <a:t>.</a:t>
            </a:r>
            <a:endParaRPr lang="en-US" sz="1800"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endParaRPr lang="en-US" sz="1800"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Page - 2</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&gt;&gt; The Scatter plot of Lead times Vs Order quantities depicts that the Supplier 1 has the highest </a:t>
            </a:r>
            <a:r>
              <a:rPr lang="en-US" kern="100" dirty="0">
                <a:latin typeface="Segoe UI" panose="020B0502040204020203" pitchFamily="34" charset="0"/>
                <a:ea typeface="Aptos" panose="020B0004020202020204" pitchFamily="34" charset="0"/>
                <a:cs typeface="Segoe UI" panose="020B0502040204020203" pitchFamily="34" charset="0"/>
              </a:rPr>
              <a:t>lead time and Order quantities </a:t>
            </a:r>
            <a:r>
              <a:rPr lang="en-US" sz="1800" kern="100" dirty="0">
                <a:effectLst/>
                <a:latin typeface="Segoe UI" panose="020B0502040204020203" pitchFamily="34" charset="0"/>
                <a:ea typeface="Aptos" panose="020B0004020202020204" pitchFamily="34" charset="0"/>
                <a:cs typeface="Segoe UI" panose="020B0502040204020203" pitchFamily="34" charset="0"/>
              </a:rPr>
              <a:t>while the Supplier 3 has the lowest lead times and Order quantities.</a:t>
            </a:r>
          </a:p>
        </p:txBody>
      </p:sp>
    </p:spTree>
    <p:extLst>
      <p:ext uri="{BB962C8B-B14F-4D97-AF65-F5344CB8AC3E}">
        <p14:creationId xmlns:p14="http://schemas.microsoft.com/office/powerpoint/2010/main" val="18310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F92DCD5-7531-12EF-F9A0-E20CD73503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A740D9-1A73-FDB7-B260-D50587DC2511}"/>
              </a:ext>
            </a:extLst>
          </p:cNvPr>
          <p:cNvSpPr txBox="1"/>
          <p:nvPr/>
        </p:nvSpPr>
        <p:spPr>
          <a:xfrm>
            <a:off x="597408" y="842463"/>
            <a:ext cx="6096000" cy="523220"/>
          </a:xfrm>
          <a:prstGeom prst="rect">
            <a:avLst/>
          </a:prstGeom>
          <a:noFill/>
        </p:spPr>
        <p:txBody>
          <a:bodyPr wrap="square">
            <a:spAutoFit/>
          </a:bodyPr>
          <a:lstStyle/>
          <a:p>
            <a:pPr>
              <a:tabLst>
                <a:tab pos="1260475" algn="l"/>
              </a:tabLst>
            </a:pPr>
            <a:r>
              <a:rPr lang="en-US" sz="2800" b="1" u="sng" kern="100" dirty="0">
                <a:effectLst/>
                <a:latin typeface="Segoe UI" panose="020B0502040204020203" pitchFamily="34" charset="0"/>
                <a:ea typeface="Aptos" panose="020B0004020202020204" pitchFamily="34" charset="0"/>
                <a:cs typeface="Segoe UI" panose="020B0502040204020203" pitchFamily="34" charset="0"/>
              </a:rPr>
              <a:t>Exploratory data analysis results</a:t>
            </a:r>
            <a:endParaRPr lang="en-IN" sz="2800" b="1" u="sng"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3" name="TextBox 2">
            <a:extLst>
              <a:ext uri="{FF2B5EF4-FFF2-40B4-BE49-F238E27FC236}">
                <a16:creationId xmlns:a16="http://schemas.microsoft.com/office/drawing/2014/main" id="{DFDBC2D8-9005-7573-739D-CA2AFCCB3F9A}"/>
              </a:ext>
            </a:extLst>
          </p:cNvPr>
          <p:cNvSpPr txBox="1"/>
          <p:nvPr/>
        </p:nvSpPr>
        <p:spPr>
          <a:xfrm>
            <a:off x="597408" y="466152"/>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Results</a:t>
            </a:r>
          </a:p>
        </p:txBody>
      </p:sp>
      <p:sp>
        <p:nvSpPr>
          <p:cNvPr id="5" name="TextBox 4">
            <a:extLst>
              <a:ext uri="{FF2B5EF4-FFF2-40B4-BE49-F238E27FC236}">
                <a16:creationId xmlns:a16="http://schemas.microsoft.com/office/drawing/2014/main" id="{0D714E3F-B0D9-D1FB-A073-47E99F13E617}"/>
              </a:ext>
            </a:extLst>
          </p:cNvPr>
          <p:cNvSpPr txBox="1"/>
          <p:nvPr/>
        </p:nvSpPr>
        <p:spPr>
          <a:xfrm>
            <a:off x="597408" y="1386591"/>
            <a:ext cx="10997184" cy="5078313"/>
          </a:xfrm>
          <a:prstGeom prst="rect">
            <a:avLst/>
          </a:prstGeom>
          <a:noFill/>
        </p:spPr>
        <p:txBody>
          <a:bodyPr wrap="square">
            <a:spAutoFit/>
          </a:bodyPr>
          <a:lstStyle/>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Page – 2 </a:t>
            </a:r>
            <a:r>
              <a:rPr lang="en-US" sz="1800" b="1" u="sng" kern="100" dirty="0" err="1">
                <a:effectLst/>
                <a:latin typeface="Segoe UI" panose="020B0502040204020203" pitchFamily="34" charset="0"/>
                <a:ea typeface="Aptos" panose="020B0004020202020204" pitchFamily="34" charset="0"/>
                <a:cs typeface="Segoe UI" panose="020B0502040204020203" pitchFamily="34" charset="0"/>
              </a:rPr>
              <a:t>contd</a:t>
            </a: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a:t>
            </a: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a:t>
            </a:r>
            <a:r>
              <a:rPr lang="en-US" sz="1800" kern="100" dirty="0">
                <a:effectLst/>
                <a:latin typeface="Segoe UI" panose="020B0502040204020203" pitchFamily="34" charset="0"/>
                <a:ea typeface="Aptos" panose="020B0004020202020204" pitchFamily="34" charset="0"/>
                <a:cs typeface="Segoe UI" panose="020B0502040204020203" pitchFamily="34" charset="0"/>
              </a:rPr>
              <a:t>he Bar chart of Shipping costs by Carrier depicts that Carrier B has the highest shipping cost of ₹ 236.90 while Carrier C has a shipping cost of ₹ 162.38 and the Carrier A </a:t>
            </a:r>
            <a:r>
              <a:rPr lang="en-US" kern="100" dirty="0">
                <a:latin typeface="Segoe UI" panose="020B0502040204020203" pitchFamily="34" charset="0"/>
                <a:ea typeface="Aptos" panose="020B0004020202020204" pitchFamily="34" charset="0"/>
                <a:cs typeface="Segoe UI" panose="020B0502040204020203" pitchFamily="34" charset="0"/>
              </a:rPr>
              <a:t>has the lowest shipping cost of ₹ 155.54. </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&gt;&gt; The Dual Axis chart prepared for Manufacturing Efficiency shows the relation of Product Types to Production Volumes and Lead Times. </a:t>
            </a: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The Bar chart of defect rates location-wise shows that the highest defect rates of 57.14% is at the location Kolkata while the lowest defect rates of 33.43% is at the location Delhi.</a:t>
            </a:r>
          </a:p>
          <a:p>
            <a:pPr marL="11113" lvl="1" algn="just">
              <a:tabLst>
                <a:tab pos="914400" algn="l"/>
              </a:tabLst>
            </a:pPr>
            <a:endParaRPr lang="en-US" kern="100" dirty="0">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Page – 3</a:t>
            </a:r>
            <a:endParaRPr lang="en-US" kern="100" dirty="0">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The Pie chart of Demographic breakdown shows the Customer demographics “Unknown” having the largest value of 31 and another category ‘Non-binary’ having a value of 23. As these two categories constitute together constitute 54% of the total these were shown as separate categories. The reason for showing it as such is explained in detail in Appendix – 1. For the remaining categories Female with 25 and Male with 21 constitutes 46% of the demographic distribution.</a:t>
            </a:r>
          </a:p>
          <a:p>
            <a:pPr marL="11113" lvl="1" algn="just">
              <a:tabLst>
                <a:tab pos="914400" algn="l"/>
              </a:tabLst>
            </a:pPr>
            <a:r>
              <a:rPr lang="en-US" kern="100" dirty="0">
                <a:latin typeface="Segoe UI" panose="020B0502040204020203" pitchFamily="34" charset="0"/>
                <a:ea typeface="Aptos" panose="020B0004020202020204" pitchFamily="34" charset="0"/>
                <a:cs typeface="Segoe UI" panose="020B0502040204020203" pitchFamily="34" charset="0"/>
              </a:rPr>
              <a:t>&gt;&gt; The Tree map of Revenue by Demographics shows the revenue under different demographic categories as “Unknown” ₹ 173090, “Female” ₹ 161514, “Male” ₹ 126634, and “Non-binary” ₹ 116366, in the decreasing order.</a:t>
            </a:r>
          </a:p>
        </p:txBody>
      </p:sp>
    </p:spTree>
    <p:extLst>
      <p:ext uri="{BB962C8B-B14F-4D97-AF65-F5344CB8AC3E}">
        <p14:creationId xmlns:p14="http://schemas.microsoft.com/office/powerpoint/2010/main" val="342868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ABE72A58-BC99-B792-C009-30F115F8C1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8C9797-3227-C1D6-1458-4C0A4FA4ED4E}"/>
              </a:ext>
            </a:extLst>
          </p:cNvPr>
          <p:cNvSpPr txBox="1"/>
          <p:nvPr/>
        </p:nvSpPr>
        <p:spPr>
          <a:xfrm>
            <a:off x="1299845" y="986473"/>
            <a:ext cx="1628972" cy="523220"/>
          </a:xfrm>
          <a:prstGeom prst="rect">
            <a:avLst/>
          </a:prstGeom>
          <a:solidFill>
            <a:srgbClr val="0948CB"/>
          </a:solidFill>
        </p:spPr>
        <p:txBody>
          <a:bodyPr wrap="non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3</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9006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1EBCCFD4-C936-DF2E-F518-9F21101E4C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7BC649-AC7A-5DF2-CF81-0836B07D4896}"/>
              </a:ext>
            </a:extLst>
          </p:cNvPr>
          <p:cNvSpPr txBox="1"/>
          <p:nvPr/>
        </p:nvSpPr>
        <p:spPr>
          <a:xfrm>
            <a:off x="667131" y="892892"/>
            <a:ext cx="10857738" cy="5170646"/>
          </a:xfrm>
          <a:prstGeom prst="rect">
            <a:avLst/>
          </a:prstGeom>
          <a:noFill/>
        </p:spPr>
        <p:txBody>
          <a:bodyPr wrap="square">
            <a:spAutoFit/>
          </a:bodyPr>
          <a:lstStyle/>
          <a:p>
            <a:pPr algn="just">
              <a:tabLst>
                <a:tab pos="1260475" algn="l"/>
              </a:tabLst>
            </a:pPr>
            <a:r>
              <a:rPr lang="en-IN" sz="2200" kern="100" dirty="0">
                <a:effectLst/>
                <a:latin typeface="Segoe UI" panose="020B0502040204020203" pitchFamily="34" charset="0"/>
                <a:ea typeface="Aptos" panose="020B0004020202020204" pitchFamily="34" charset="0"/>
                <a:cs typeface="Segoe UI" panose="020B0502040204020203" pitchFamily="34" charset="0"/>
              </a:rPr>
              <a:t>At the beginning of the project, we defined the tasks that were to be performed.</a:t>
            </a:r>
          </a:p>
          <a:p>
            <a:pPr algn="just">
              <a:tabLst>
                <a:tab pos="1260475" algn="l"/>
              </a:tabLst>
            </a:pPr>
            <a:endParaRPr lang="en-IN" sz="2200" kern="100" dirty="0">
              <a:effectLst/>
              <a:latin typeface="Segoe UI" panose="020B0502040204020203" pitchFamily="34" charset="0"/>
              <a:ea typeface="Aptos" panose="020B0004020202020204" pitchFamily="34" charset="0"/>
              <a:cs typeface="Segoe UI" panose="020B0502040204020203" pitchFamily="34" charset="0"/>
            </a:endParaRPr>
          </a:p>
          <a:p>
            <a:pPr algn="just"/>
            <a:r>
              <a:rPr lang="en-IN" sz="2200" b="1" u="sng" dirty="0">
                <a:effectLst/>
                <a:latin typeface="Segoe UI" panose="020B0502040204020203" pitchFamily="34" charset="0"/>
                <a:cs typeface="Segoe UI" panose="020B0502040204020203" pitchFamily="34" charset="0"/>
              </a:rPr>
              <a:t>Task - 1</a:t>
            </a:r>
          </a:p>
          <a:p>
            <a:pPr algn="just"/>
            <a:endParaRPr lang="en-IN" sz="2200" b="1" u="sng" dirty="0">
              <a:effectLst/>
              <a:latin typeface="Segoe UI" panose="020B0502040204020203" pitchFamily="34" charset="0"/>
              <a:cs typeface="Segoe UI" panose="020B0502040204020203" pitchFamily="34" charset="0"/>
            </a:endParaRPr>
          </a:p>
          <a:p>
            <a:pPr algn="just"/>
            <a:r>
              <a:rPr lang="en-GB" sz="2200" b="1" dirty="0">
                <a:latin typeface="Segoe UI" panose="020B0502040204020203" pitchFamily="34" charset="0"/>
                <a:cs typeface="Segoe UI" panose="020B0502040204020203" pitchFamily="34" charset="0"/>
              </a:rPr>
              <a:t>Dataset Preparation:</a:t>
            </a:r>
            <a:endParaRPr lang="en-IN" sz="2200" b="1" dirty="0">
              <a:latin typeface="Segoe UI" panose="020B0502040204020203" pitchFamily="34" charset="0"/>
              <a:cs typeface="Segoe UI" panose="020B0502040204020203" pitchFamily="34" charset="0"/>
            </a:endParaRPr>
          </a:p>
          <a:p>
            <a:pPr algn="just"/>
            <a:r>
              <a:rPr lang="en-GB" sz="2200" dirty="0">
                <a:latin typeface="Segoe UI" panose="020B0502040204020203" pitchFamily="34" charset="0"/>
                <a:cs typeface="Segoe UI" panose="020B0502040204020203" pitchFamily="34" charset="0"/>
              </a:rPr>
              <a:t>&gt;&gt; Ensure that your dataset contains all the columns mentioned: Product Type, SKU,</a:t>
            </a:r>
            <a:r>
              <a:rPr lang="en-IN" sz="2200" dirty="0">
                <a:latin typeface="Segoe UI" panose="020B0502040204020203" pitchFamily="34" charset="0"/>
                <a:cs typeface="Segoe UI" panose="020B0502040204020203" pitchFamily="34" charset="0"/>
              </a:rPr>
              <a:t> </a:t>
            </a:r>
            <a:r>
              <a:rPr lang="en-GB" sz="2200" dirty="0">
                <a:latin typeface="Segoe UI" panose="020B0502040204020203" pitchFamily="34" charset="0"/>
                <a:cs typeface="Segoe UI" panose="020B0502040204020203" pitchFamily="34" charset="0"/>
              </a:rPr>
              <a:t>Price, Availability, Number of products sold, Revenue generated,</a:t>
            </a:r>
            <a:r>
              <a:rPr lang="en-IN" sz="2200" dirty="0">
                <a:latin typeface="Segoe UI" panose="020B0502040204020203" pitchFamily="34" charset="0"/>
                <a:cs typeface="Segoe UI" panose="020B0502040204020203" pitchFamily="34" charset="0"/>
              </a:rPr>
              <a:t> </a:t>
            </a:r>
            <a:r>
              <a:rPr lang="en-GB" sz="2200" dirty="0">
                <a:latin typeface="Segoe UI" panose="020B0502040204020203" pitchFamily="34" charset="0"/>
                <a:cs typeface="Segoe UI" panose="020B0502040204020203" pitchFamily="34" charset="0"/>
              </a:rPr>
              <a:t>Customer demographics, Stock levels, Lead times, Order quantities,</a:t>
            </a:r>
            <a:r>
              <a:rPr lang="en-IN" sz="2200" dirty="0">
                <a:latin typeface="Segoe UI" panose="020B0502040204020203" pitchFamily="34" charset="0"/>
                <a:cs typeface="Segoe UI" panose="020B0502040204020203" pitchFamily="34" charset="0"/>
              </a:rPr>
              <a:t> </a:t>
            </a:r>
            <a:r>
              <a:rPr lang="en-GB" sz="2200" dirty="0">
                <a:latin typeface="Segoe UI" panose="020B0502040204020203" pitchFamily="34" charset="0"/>
                <a:cs typeface="Segoe UI" panose="020B0502040204020203" pitchFamily="34" charset="0"/>
              </a:rPr>
              <a:t>Shipping times, Shipping carriers, Shipping costs, Supplier name,</a:t>
            </a:r>
            <a:r>
              <a:rPr lang="en-IN" sz="2200" dirty="0">
                <a:latin typeface="Segoe UI" panose="020B0502040204020203" pitchFamily="34" charset="0"/>
                <a:cs typeface="Segoe UI" panose="020B0502040204020203" pitchFamily="34" charset="0"/>
              </a:rPr>
              <a:t> </a:t>
            </a:r>
            <a:r>
              <a:rPr lang="en-GB" sz="2200" dirty="0">
                <a:latin typeface="Segoe UI" panose="020B0502040204020203" pitchFamily="34" charset="0"/>
                <a:cs typeface="Segoe UI" panose="020B0502040204020203" pitchFamily="34" charset="0"/>
              </a:rPr>
              <a:t>Location, Lead time, Production volumes, Manufacturing lead time,</a:t>
            </a:r>
            <a:r>
              <a:rPr lang="en-IN" sz="2200" dirty="0">
                <a:latin typeface="Segoe UI" panose="020B0502040204020203" pitchFamily="34" charset="0"/>
                <a:cs typeface="Segoe UI" panose="020B0502040204020203" pitchFamily="34" charset="0"/>
              </a:rPr>
              <a:t> </a:t>
            </a:r>
            <a:r>
              <a:rPr lang="en-GB" sz="2200" dirty="0">
                <a:latin typeface="Segoe UI" panose="020B0502040204020203" pitchFamily="34" charset="0"/>
                <a:cs typeface="Segoe UI" panose="020B0502040204020203" pitchFamily="34" charset="0"/>
              </a:rPr>
              <a:t>Manufacturing costs, Inspection results, Defect rates, Transportation modes, Routes, Costs.</a:t>
            </a:r>
          </a:p>
          <a:p>
            <a:pPr algn="just"/>
            <a:endParaRPr lang="en-GB" sz="2200" dirty="0">
              <a:latin typeface="Segoe UI" panose="020B0502040204020203" pitchFamily="34" charset="0"/>
              <a:cs typeface="Segoe UI" panose="020B0502040204020203" pitchFamily="34" charset="0"/>
            </a:endParaRPr>
          </a:p>
          <a:p>
            <a:pPr algn="just"/>
            <a:r>
              <a:rPr lang="en-GB" sz="2200" b="1" u="sng" dirty="0">
                <a:latin typeface="Segoe UI" panose="020B0502040204020203" pitchFamily="34" charset="0"/>
                <a:cs typeface="Segoe UI" panose="020B0502040204020203" pitchFamily="34" charset="0"/>
              </a:rPr>
              <a:t>Answer:</a:t>
            </a:r>
            <a:endParaRPr lang="en-IN" sz="2200" b="1" u="sng" dirty="0">
              <a:latin typeface="Segoe UI" panose="020B0502040204020203" pitchFamily="34" charset="0"/>
              <a:cs typeface="Segoe UI" panose="020B0502040204020203" pitchFamily="34" charset="0"/>
            </a:endParaRPr>
          </a:p>
          <a:p>
            <a:pPr algn="just"/>
            <a:r>
              <a:rPr lang="en-IN" sz="2200" dirty="0">
                <a:latin typeface="Segoe UI" panose="020B0502040204020203" pitchFamily="34" charset="0"/>
                <a:cs typeface="Segoe UI" panose="020B0502040204020203" pitchFamily="34" charset="0"/>
              </a:rPr>
              <a:t>Using SQLite in </a:t>
            </a:r>
            <a:r>
              <a:rPr lang="en-IN" sz="2200" dirty="0" err="1">
                <a:latin typeface="Segoe UI" panose="020B0502040204020203" pitchFamily="34" charset="0"/>
                <a:cs typeface="Segoe UI" panose="020B0502040204020203" pitchFamily="34" charset="0"/>
              </a:rPr>
              <a:t>DBeaver</a:t>
            </a:r>
            <a:r>
              <a:rPr lang="en-IN" sz="2200" dirty="0">
                <a:latin typeface="Segoe UI" panose="020B0502040204020203" pitchFamily="34" charset="0"/>
                <a:cs typeface="Segoe UI" panose="020B0502040204020203" pitchFamily="34" charset="0"/>
              </a:rPr>
              <a:t> the CSV data file was analysed and it was ensured that the data set contains all the columns mentioned.</a:t>
            </a:r>
          </a:p>
        </p:txBody>
      </p:sp>
      <p:sp>
        <p:nvSpPr>
          <p:cNvPr id="5" name="TextBox 4">
            <a:extLst>
              <a:ext uri="{FF2B5EF4-FFF2-40B4-BE49-F238E27FC236}">
                <a16:creationId xmlns:a16="http://schemas.microsoft.com/office/drawing/2014/main" id="{C61201C0-D971-CDFD-7C9B-6D5B175BA5C4}"/>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957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83E8C514-85EC-9635-249B-37E7523134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EC724C-15A0-2E9F-E355-8A37BFAD29D3}"/>
              </a:ext>
            </a:extLst>
          </p:cNvPr>
          <p:cNvSpPr txBox="1"/>
          <p:nvPr/>
        </p:nvSpPr>
        <p:spPr>
          <a:xfrm>
            <a:off x="667131" y="856017"/>
            <a:ext cx="10857738" cy="5570756"/>
          </a:xfrm>
          <a:prstGeom prst="rect">
            <a:avLst/>
          </a:prstGeom>
          <a:noFill/>
        </p:spPr>
        <p:txBody>
          <a:bodyPr wrap="square">
            <a:spAutoFit/>
          </a:bodyPr>
          <a:lstStyle/>
          <a:p>
            <a:pPr algn="just"/>
            <a:r>
              <a:rPr lang="en-IN" b="1" u="sng" dirty="0">
                <a:effectLst/>
                <a:latin typeface="Segoe UI" panose="020B0502040204020203" pitchFamily="34" charset="0"/>
                <a:cs typeface="Segoe UI" panose="020B0502040204020203" pitchFamily="34" charset="0"/>
              </a:rPr>
              <a:t>Task - 2</a:t>
            </a:r>
          </a:p>
          <a:p>
            <a:pPr algn="just"/>
            <a:endParaRPr lang="en-GB" sz="1000" i="1" kern="100" dirty="0">
              <a:effectLst/>
              <a:latin typeface="Aptos" panose="020B0004020202020204" pitchFamily="34" charset="0"/>
              <a:ea typeface="Aptos" panose="020B0004020202020204" pitchFamily="34" charset="0"/>
              <a:cs typeface="Times New Roman" panose="02020603050405020304" pitchFamily="18" charset="0"/>
            </a:endParaRPr>
          </a:p>
          <a:p>
            <a:pPr algn="just"/>
            <a:r>
              <a:rPr lang="en-GB" dirty="0">
                <a:latin typeface="Segoe UI" panose="020B0502040204020203" pitchFamily="34" charset="0"/>
                <a:cs typeface="Segoe UI" panose="020B0502040204020203" pitchFamily="34" charset="0"/>
              </a:rPr>
              <a:t>Create the following visualizations:</a:t>
            </a:r>
          </a:p>
          <a:p>
            <a:pPr algn="just">
              <a:tabLst>
                <a:tab pos="1260475" algn="l"/>
              </a:tabLst>
            </a:pPr>
            <a:r>
              <a:rPr lang="en-US" kern="100" dirty="0">
                <a:effectLst/>
                <a:latin typeface="Segoe UI" panose="020B0502040204020203" pitchFamily="34" charset="0"/>
                <a:cs typeface="Segoe UI" panose="020B0502040204020203" pitchFamily="34" charset="0"/>
              </a:rPr>
              <a:t>2.1. Product Performance Dashboard</a:t>
            </a:r>
          </a:p>
          <a:p>
            <a:pPr algn="just">
              <a:tabLst>
                <a:tab pos="1260475" algn="l"/>
              </a:tabLst>
            </a:pPr>
            <a:r>
              <a:rPr lang="en-US" kern="100" dirty="0">
                <a:latin typeface="Segoe UI" panose="020B0502040204020203" pitchFamily="34" charset="0"/>
                <a:cs typeface="Segoe UI" panose="020B0502040204020203" pitchFamily="34" charset="0"/>
              </a:rPr>
              <a:t>2.2. Supply Chain Efficiency Dashboard</a:t>
            </a:r>
          </a:p>
          <a:p>
            <a:pPr algn="just">
              <a:tabLst>
                <a:tab pos="1260475" algn="l"/>
              </a:tabLst>
            </a:pPr>
            <a:r>
              <a:rPr lang="en-US" kern="100" dirty="0">
                <a:effectLst/>
                <a:latin typeface="Segoe UI" panose="020B0502040204020203" pitchFamily="34" charset="0"/>
                <a:cs typeface="Segoe UI" panose="020B0502040204020203" pitchFamily="34" charset="0"/>
              </a:rPr>
              <a:t>2.3. Customer Demographics</a:t>
            </a:r>
          </a:p>
          <a:p>
            <a:pPr algn="just">
              <a:tabLst>
                <a:tab pos="1260475" algn="l"/>
              </a:tabLst>
            </a:pPr>
            <a:endParaRPr lang="en-US" sz="1000" kern="100" dirty="0">
              <a:latin typeface="Segoe UI" panose="020B0502040204020203" pitchFamily="34" charset="0"/>
              <a:cs typeface="Segoe UI" panose="020B0502040204020203" pitchFamily="34" charset="0"/>
            </a:endParaRPr>
          </a:p>
          <a:p>
            <a:pPr algn="just">
              <a:tabLst>
                <a:tab pos="1260475" algn="l"/>
              </a:tabLst>
            </a:pPr>
            <a:r>
              <a:rPr lang="en-US" b="1" u="sng" kern="100" dirty="0">
                <a:effectLst/>
                <a:latin typeface="Segoe UI" panose="020B0502040204020203" pitchFamily="34" charset="0"/>
                <a:cs typeface="Segoe UI" panose="020B0502040204020203" pitchFamily="34" charset="0"/>
              </a:rPr>
              <a:t>Answer:</a:t>
            </a:r>
          </a:p>
          <a:p>
            <a:pPr algn="just">
              <a:tabLst>
                <a:tab pos="1260475" algn="l"/>
              </a:tabLst>
            </a:pPr>
            <a:r>
              <a:rPr lang="en-US" kern="100" dirty="0">
                <a:latin typeface="Segoe UI" panose="020B0502040204020203" pitchFamily="34" charset="0"/>
                <a:cs typeface="Segoe UI" panose="020B0502040204020203" pitchFamily="34" charset="0"/>
              </a:rPr>
              <a:t>All the three dashboards were prepared and the images have been included on to the slides in this presentation.</a:t>
            </a:r>
          </a:p>
          <a:p>
            <a:pPr algn="just">
              <a:tabLst>
                <a:tab pos="1260475" algn="l"/>
              </a:tabLst>
            </a:pPr>
            <a:endParaRPr lang="en-US" kern="100" dirty="0">
              <a:latin typeface="Segoe UI" panose="020B0502040204020203" pitchFamily="34" charset="0"/>
              <a:cs typeface="Segoe UI" panose="020B0502040204020203" pitchFamily="34" charset="0"/>
            </a:endParaRPr>
          </a:p>
          <a:p>
            <a:pPr algn="just">
              <a:tabLst>
                <a:tab pos="1260475" algn="l"/>
              </a:tabLst>
            </a:pPr>
            <a:r>
              <a:rPr lang="en-US" sz="1800" kern="100" dirty="0">
                <a:effectLst/>
                <a:latin typeface="Segoe UI" panose="020B0502040204020203" pitchFamily="34" charset="0"/>
                <a:cs typeface="Segoe UI" panose="020B0502040204020203" pitchFamily="34" charset="0"/>
              </a:rPr>
              <a:t>The Tableau </a:t>
            </a:r>
            <a:r>
              <a:rPr lang="en-US" sz="1800" kern="100" dirty="0" err="1">
                <a:effectLst/>
                <a:latin typeface="Segoe UI" panose="020B0502040204020203" pitchFamily="34" charset="0"/>
                <a:cs typeface="Segoe UI" panose="020B0502040204020203" pitchFamily="34" charset="0"/>
              </a:rPr>
              <a:t>PublicLink</a:t>
            </a:r>
            <a:r>
              <a:rPr lang="en-US" sz="1800" kern="100" dirty="0">
                <a:effectLst/>
                <a:latin typeface="Segoe UI" panose="020B0502040204020203" pitchFamily="34" charset="0"/>
                <a:cs typeface="Segoe UI" panose="020B0502040204020203" pitchFamily="34" charset="0"/>
              </a:rPr>
              <a:t> of the work is</a:t>
            </a:r>
          </a:p>
          <a:p>
            <a:pPr algn="just">
              <a:tabLst>
                <a:tab pos="1260475" algn="l"/>
              </a:tabLst>
            </a:pPr>
            <a:r>
              <a:rPr lang="en-IN" sz="1800" dirty="0">
                <a:effectLst/>
                <a:latin typeface="Segoe UI" panose="020B0502040204020203" pitchFamily="34" charset="0"/>
                <a:cs typeface="Segoe UI" panose="020B0502040204020203" pitchFamily="34" charset="0"/>
              </a:rPr>
              <a:t>https://</a:t>
            </a:r>
            <a:r>
              <a:rPr lang="en-IN" sz="1800" dirty="0" err="1">
                <a:effectLst/>
                <a:latin typeface="Segoe UI" panose="020B0502040204020203" pitchFamily="34" charset="0"/>
                <a:cs typeface="Segoe UI" panose="020B0502040204020203" pitchFamily="34" charset="0"/>
              </a:rPr>
              <a:t>public.tableau.com</a:t>
            </a:r>
            <a:r>
              <a:rPr lang="en-IN" sz="1800" dirty="0">
                <a:effectLst/>
                <a:latin typeface="Segoe UI" panose="020B0502040204020203" pitchFamily="34" charset="0"/>
                <a:cs typeface="Segoe UI" panose="020B0502040204020203" pitchFamily="34" charset="0"/>
              </a:rPr>
              <a:t>/views/</a:t>
            </a:r>
            <a:r>
              <a:rPr lang="en-IN" sz="1800" dirty="0" err="1">
                <a:effectLst/>
                <a:latin typeface="Segoe UI" panose="020B0502040204020203" pitchFamily="34" charset="0"/>
                <a:cs typeface="Segoe UI" panose="020B0502040204020203" pitchFamily="34" charset="0"/>
              </a:rPr>
              <a:t>SupplyChainManagementDashboardWorkbook</a:t>
            </a:r>
            <a:r>
              <a:rPr lang="en-IN" sz="1800" dirty="0">
                <a:effectLst/>
                <a:latin typeface="Segoe UI" panose="020B0502040204020203" pitchFamily="34" charset="0"/>
                <a:cs typeface="Segoe UI" panose="020B0502040204020203" pitchFamily="34" charset="0"/>
              </a:rPr>
              <a:t>/Story1?:language=</a:t>
            </a:r>
            <a:r>
              <a:rPr lang="en-IN" sz="1800" dirty="0" err="1">
                <a:effectLst/>
                <a:latin typeface="Segoe UI" panose="020B0502040204020203" pitchFamily="34" charset="0"/>
                <a:cs typeface="Segoe UI" panose="020B0502040204020203" pitchFamily="34" charset="0"/>
              </a:rPr>
              <a:t>en</a:t>
            </a:r>
            <a:r>
              <a:rPr lang="en-IN" sz="1800" dirty="0">
                <a:effectLst/>
                <a:latin typeface="Segoe UI" panose="020B0502040204020203" pitchFamily="34" charset="0"/>
                <a:cs typeface="Segoe UI" panose="020B0502040204020203" pitchFamily="34" charset="0"/>
              </a:rPr>
              <a:t>-GB&amp;:</a:t>
            </a:r>
            <a:r>
              <a:rPr lang="en-IN" sz="1800" dirty="0" err="1">
                <a:effectLst/>
                <a:latin typeface="Segoe UI" panose="020B0502040204020203" pitchFamily="34" charset="0"/>
                <a:cs typeface="Segoe UI" panose="020B0502040204020203" pitchFamily="34" charset="0"/>
              </a:rPr>
              <a:t>sid</a:t>
            </a:r>
            <a:r>
              <a:rPr lang="en-IN" sz="1800" dirty="0">
                <a:effectLst/>
                <a:latin typeface="Segoe UI" panose="020B0502040204020203" pitchFamily="34" charset="0"/>
                <a:cs typeface="Segoe UI" panose="020B0502040204020203" pitchFamily="34" charset="0"/>
              </a:rPr>
              <a:t>=&amp;:redirect=auth&amp;:</a:t>
            </a:r>
            <a:r>
              <a:rPr lang="en-IN" sz="1800" dirty="0" err="1">
                <a:effectLst/>
                <a:latin typeface="Segoe UI" panose="020B0502040204020203" pitchFamily="34" charset="0"/>
                <a:cs typeface="Segoe UI" panose="020B0502040204020203" pitchFamily="34" charset="0"/>
              </a:rPr>
              <a:t>display_count</a:t>
            </a:r>
            <a:r>
              <a:rPr lang="en-IN" sz="1800" dirty="0">
                <a:effectLst/>
                <a:latin typeface="Segoe UI" panose="020B0502040204020203" pitchFamily="34" charset="0"/>
                <a:cs typeface="Segoe UI" panose="020B0502040204020203" pitchFamily="34" charset="0"/>
              </a:rPr>
              <a:t>=n&amp;:origin=</a:t>
            </a:r>
            <a:r>
              <a:rPr lang="en-IN" sz="1800" dirty="0" err="1">
                <a:effectLst/>
                <a:latin typeface="Segoe UI" panose="020B0502040204020203" pitchFamily="34" charset="0"/>
                <a:cs typeface="Segoe UI" panose="020B0502040204020203" pitchFamily="34" charset="0"/>
              </a:rPr>
              <a:t>viz_share_link</a:t>
            </a:r>
            <a:endParaRPr lang="en-IN" sz="1800" dirty="0">
              <a:effectLst/>
              <a:latin typeface="Segoe UI" panose="020B0502040204020203" pitchFamily="34" charset="0"/>
              <a:cs typeface="Segoe UI" panose="020B0502040204020203" pitchFamily="34" charset="0"/>
            </a:endParaRPr>
          </a:p>
          <a:p>
            <a:pPr algn="just">
              <a:tabLst>
                <a:tab pos="1260475" algn="l"/>
              </a:tabLst>
            </a:pPr>
            <a:endParaRPr lang="en-US" sz="1000" kern="100" dirty="0">
              <a:latin typeface="Segoe UI" panose="020B0502040204020203" pitchFamily="34" charset="0"/>
              <a:cs typeface="Segoe UI" panose="020B0502040204020203" pitchFamily="34" charset="0"/>
            </a:endParaRPr>
          </a:p>
          <a:p>
            <a:pPr algn="just"/>
            <a:r>
              <a:rPr lang="en-IN" b="1" u="sng" dirty="0">
                <a:effectLst/>
                <a:latin typeface="Segoe UI" panose="020B0502040204020203" pitchFamily="34" charset="0"/>
                <a:cs typeface="Segoe UI" panose="020B0502040204020203" pitchFamily="34" charset="0"/>
              </a:rPr>
              <a:t>Task - 3</a:t>
            </a:r>
          </a:p>
          <a:p>
            <a:pPr algn="just"/>
            <a:endParaRPr lang="en-IN" sz="1000" dirty="0">
              <a:latin typeface="Segoe UI" panose="020B0502040204020203" pitchFamily="34" charset="0"/>
              <a:cs typeface="Segoe UI" panose="020B0502040204020203" pitchFamily="34" charset="0"/>
            </a:endParaRPr>
          </a:p>
          <a:p>
            <a:pPr algn="just"/>
            <a:r>
              <a:rPr lang="en-GB" b="1" dirty="0">
                <a:latin typeface="Segoe UI" panose="020B0502040204020203" pitchFamily="34" charset="0"/>
                <a:cs typeface="Segoe UI" panose="020B0502040204020203" pitchFamily="34" charset="0"/>
              </a:rPr>
              <a:t>3.1. Analysis Questions:</a:t>
            </a:r>
          </a:p>
          <a:p>
            <a:pPr algn="just"/>
            <a:endParaRPr lang="en-IN" sz="1000" dirty="0">
              <a:latin typeface="Segoe UI" panose="020B0502040204020203" pitchFamily="34" charset="0"/>
              <a:cs typeface="Segoe UI" panose="020B0502040204020203" pitchFamily="34" charset="0"/>
            </a:endParaRPr>
          </a:p>
          <a:p>
            <a:pPr marL="457200" indent="-457200" algn="just">
              <a:buAutoNum type="alphaLcParenR"/>
            </a:pPr>
            <a:r>
              <a:rPr lang="en-GB" dirty="0">
                <a:latin typeface="Segoe UI" panose="020B0502040204020203" pitchFamily="34" charset="0"/>
                <a:cs typeface="Segoe UI" panose="020B0502040204020203" pitchFamily="34" charset="0"/>
              </a:rPr>
              <a:t>Which Product Type generates the highest revenue ?</a:t>
            </a:r>
          </a:p>
          <a:p>
            <a:pPr algn="just"/>
            <a:r>
              <a:rPr lang="en-GB" b="1" u="sng" dirty="0">
                <a:latin typeface="Segoe UI" panose="020B0502040204020203" pitchFamily="34" charset="0"/>
                <a:cs typeface="Segoe UI" panose="020B0502040204020203" pitchFamily="34" charset="0"/>
              </a:rPr>
              <a:t>Answer:</a:t>
            </a:r>
          </a:p>
          <a:p>
            <a:pPr algn="just"/>
            <a:r>
              <a:rPr lang="en-US" kern="100" dirty="0">
                <a:latin typeface="Segoe UI" panose="020B0502040204020203" pitchFamily="34" charset="0"/>
                <a:ea typeface="Aptos" panose="020B0004020202020204" pitchFamily="34" charset="0"/>
                <a:cs typeface="Segoe UI" panose="020B0502040204020203" pitchFamily="34" charset="0"/>
              </a:rPr>
              <a:t>S</a:t>
            </a:r>
            <a:r>
              <a:rPr lang="en-US" kern="100" dirty="0">
                <a:effectLst/>
                <a:latin typeface="Segoe UI" panose="020B0502040204020203" pitchFamily="34" charset="0"/>
                <a:ea typeface="Aptos" panose="020B0004020202020204" pitchFamily="34" charset="0"/>
                <a:cs typeface="Segoe UI" panose="020B0502040204020203" pitchFamily="34" charset="0"/>
              </a:rPr>
              <a:t>kincare is the product having the highest sales revenue of ₹ 241,628</a:t>
            </a:r>
          </a:p>
        </p:txBody>
      </p:sp>
      <p:sp>
        <p:nvSpPr>
          <p:cNvPr id="5" name="TextBox 4">
            <a:extLst>
              <a:ext uri="{FF2B5EF4-FFF2-40B4-BE49-F238E27FC236}">
                <a16:creationId xmlns:a16="http://schemas.microsoft.com/office/drawing/2014/main" id="{C5877A99-D2E9-4611-1F19-A6C82A81F86B}"/>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8882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705F625F-BF9D-968B-5055-33349F8611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506FDE-4F8A-F03F-6008-2AD134EB5DBA}"/>
              </a:ext>
            </a:extLst>
          </p:cNvPr>
          <p:cNvSpPr txBox="1"/>
          <p:nvPr/>
        </p:nvSpPr>
        <p:spPr>
          <a:xfrm>
            <a:off x="667131" y="892892"/>
            <a:ext cx="10805160" cy="5547673"/>
          </a:xfrm>
          <a:prstGeom prst="rect">
            <a:avLst/>
          </a:prstGeom>
          <a:noFill/>
        </p:spPr>
        <p:txBody>
          <a:bodyPr wrap="square">
            <a:spAutoFit/>
          </a:bodyPr>
          <a:lstStyle/>
          <a:p>
            <a:pPr algn="just"/>
            <a:r>
              <a:rPr lang="en-IN" sz="1800" b="1" u="sng" dirty="0">
                <a:effectLst/>
                <a:latin typeface="Segoe UI" panose="020B0502040204020203" pitchFamily="34" charset="0"/>
                <a:cs typeface="Segoe UI" panose="020B0502040204020203" pitchFamily="34" charset="0"/>
              </a:rPr>
              <a:t>Task - 3</a:t>
            </a:r>
          </a:p>
          <a:p>
            <a:pPr algn="just"/>
            <a:endParaRPr lang="en-IN" sz="1050" dirty="0">
              <a:latin typeface="Segoe UI" panose="020B0502040204020203" pitchFamily="34" charset="0"/>
              <a:cs typeface="Segoe UI" panose="020B0502040204020203" pitchFamily="34" charset="0"/>
            </a:endParaRPr>
          </a:p>
          <a:p>
            <a:pPr algn="just"/>
            <a:r>
              <a:rPr lang="en-GB" sz="1800" b="1" dirty="0">
                <a:latin typeface="Segoe UI" panose="020B0502040204020203" pitchFamily="34" charset="0"/>
                <a:cs typeface="Segoe UI" panose="020B0502040204020203" pitchFamily="34" charset="0"/>
              </a:rPr>
              <a:t>3.1. Analysis Questions: </a:t>
            </a:r>
            <a:r>
              <a:rPr lang="en-GB" sz="1800" b="1" dirty="0" err="1">
                <a:latin typeface="Segoe UI" panose="020B0502040204020203" pitchFamily="34" charset="0"/>
                <a:cs typeface="Segoe UI" panose="020B0502040204020203" pitchFamily="34" charset="0"/>
              </a:rPr>
              <a:t>contd</a:t>
            </a:r>
            <a:r>
              <a:rPr lang="en-GB" sz="1800" b="1" dirty="0">
                <a:latin typeface="Segoe UI" panose="020B0502040204020203" pitchFamily="34" charset="0"/>
                <a:cs typeface="Segoe UI" panose="020B0502040204020203" pitchFamily="34" charset="0"/>
              </a:rPr>
              <a:t>/-</a:t>
            </a:r>
            <a:endParaRPr lang="en-GB" sz="1800" dirty="0">
              <a:latin typeface="Segoe UI" panose="020B0502040204020203" pitchFamily="34" charset="0"/>
              <a:cs typeface="Segoe UI" panose="020B0502040204020203" pitchFamily="34" charset="0"/>
            </a:endParaRPr>
          </a:p>
          <a:p>
            <a:pPr algn="just"/>
            <a:endParaRPr lang="en-GB" sz="1000" dirty="0">
              <a:latin typeface="Segoe UI" panose="020B0502040204020203" pitchFamily="34" charset="0"/>
              <a:cs typeface="Segoe UI" panose="020B0502040204020203" pitchFamily="34" charset="0"/>
            </a:endParaRPr>
          </a:p>
          <a:p>
            <a:pPr algn="just"/>
            <a:r>
              <a:rPr lang="en-GB" sz="1800" dirty="0">
                <a:latin typeface="Segoe UI" panose="020B0502040204020203" pitchFamily="34" charset="0"/>
                <a:cs typeface="Segoe UI" panose="020B0502040204020203" pitchFamily="34" charset="0"/>
              </a:rPr>
              <a:t>b) Are there any significant correlations between Lead times and Order quantities ?</a:t>
            </a:r>
          </a:p>
          <a:p>
            <a:pPr algn="just"/>
            <a:r>
              <a:rPr lang="en-GB" sz="1800" b="1" u="sng" dirty="0">
                <a:latin typeface="Segoe UI" panose="020B0502040204020203" pitchFamily="34" charset="0"/>
                <a:cs typeface="Segoe UI" panose="020B0502040204020203" pitchFamily="34" charset="0"/>
              </a:rPr>
              <a:t>Answer:</a:t>
            </a:r>
          </a:p>
          <a:p>
            <a:pPr algn="just"/>
            <a:r>
              <a:rPr lang="en-US" sz="1800" kern="100" dirty="0">
                <a:latin typeface="Segoe UI" panose="020B0502040204020203" pitchFamily="34" charset="0"/>
                <a:ea typeface="Aptos" panose="020B0004020202020204" pitchFamily="34" charset="0"/>
                <a:cs typeface="Segoe UI" panose="020B0502040204020203" pitchFamily="34" charset="0"/>
              </a:rPr>
              <a:t>On drawing a trend-line we observe that the points in the scatter plot are very near to the trend line which is almost having 45% gradient from which we can conclude that there is significant correlation between Lead times and Order quantities as with increase in Order quantities the Lead times also increases. </a:t>
            </a:r>
            <a:endParaRPr lang="en-IN" sz="1800" b="1" u="sng" dirty="0">
              <a:latin typeface="Segoe UI" panose="020B0502040204020203" pitchFamily="34" charset="0"/>
              <a:cs typeface="Segoe UI" panose="020B0502040204020203" pitchFamily="34" charset="0"/>
            </a:endParaRPr>
          </a:p>
          <a:p>
            <a:pPr algn="just"/>
            <a:endParaRPr lang="en-IN" sz="1000" dirty="0">
              <a:latin typeface="Segoe UI" panose="020B0502040204020203" pitchFamily="34" charset="0"/>
              <a:cs typeface="Segoe UI" panose="020B0502040204020203" pitchFamily="34" charset="0"/>
            </a:endParaRPr>
          </a:p>
          <a:p>
            <a:pPr algn="just"/>
            <a:r>
              <a:rPr lang="en-GB" sz="1800" dirty="0">
                <a:latin typeface="Segoe UI" panose="020B0502040204020203" pitchFamily="34" charset="0"/>
                <a:cs typeface="Segoe UI" panose="020B0502040204020203" pitchFamily="34" charset="0"/>
              </a:rPr>
              <a:t>c) How do Shipping costs vary by Shipping carrier and Location ?</a:t>
            </a:r>
          </a:p>
          <a:p>
            <a:pPr algn="just"/>
            <a:r>
              <a:rPr lang="en-GB" sz="1800" b="1" u="sng" dirty="0">
                <a:latin typeface="Segoe UI" panose="020B0502040204020203" pitchFamily="34" charset="0"/>
                <a:cs typeface="Segoe UI" panose="020B0502040204020203" pitchFamily="34" charset="0"/>
              </a:rPr>
              <a:t>Answer:</a:t>
            </a:r>
          </a:p>
          <a:p>
            <a:pPr algn="just"/>
            <a:r>
              <a:rPr lang="en-US" sz="1800" kern="100" dirty="0">
                <a:latin typeface="Segoe UI" panose="020B0502040204020203" pitchFamily="34" charset="0"/>
                <a:ea typeface="Aptos" panose="020B0004020202020204" pitchFamily="34" charset="0"/>
                <a:cs typeface="Segoe UI" panose="020B0502040204020203" pitchFamily="34" charset="0"/>
              </a:rPr>
              <a:t>Yes, the shipping costs vary by Shipping carrier and Location. </a:t>
            </a:r>
            <a:r>
              <a:rPr lang="en-US" sz="1800" kern="100" dirty="0">
                <a:effectLst/>
                <a:latin typeface="Segoe UI" panose="020B0502040204020203" pitchFamily="34" charset="0"/>
                <a:ea typeface="Aptos" panose="020B0004020202020204" pitchFamily="34" charset="0"/>
                <a:cs typeface="Segoe UI" panose="020B0502040204020203" pitchFamily="34" charset="0"/>
              </a:rPr>
              <a:t>Carrier B has the highest shipping cost of ₹ 236.90 while Carrier C has a shipping cost of ₹ 162.38 and the Carrier A </a:t>
            </a:r>
            <a:r>
              <a:rPr lang="en-US" kern="100" dirty="0">
                <a:latin typeface="Segoe UI" panose="020B0502040204020203" pitchFamily="34" charset="0"/>
                <a:ea typeface="Aptos" panose="020B0004020202020204" pitchFamily="34" charset="0"/>
                <a:cs typeface="Segoe UI" panose="020B0502040204020203" pitchFamily="34" charset="0"/>
              </a:rPr>
              <a:t>has the lowest shipping cost of ₹ 155.54. </a:t>
            </a:r>
          </a:p>
          <a:p>
            <a:pPr algn="just"/>
            <a:r>
              <a:rPr lang="en-US" kern="100" dirty="0">
                <a:latin typeface="Segoe UI" panose="020B0502040204020203" pitchFamily="34" charset="0"/>
                <a:ea typeface="Aptos" panose="020B0004020202020204" pitchFamily="34" charset="0"/>
                <a:cs typeface="Segoe UI" panose="020B0502040204020203" pitchFamily="34" charset="0"/>
              </a:rPr>
              <a:t>Location-wise the shipping costs varies; the highest shipping cost is of Carrier B for Kolkata location of ₹ 66.09 and the lowest is of Carrier C for Bangalore location of ₹ 17.27. For Carrier A the highest shipping cost is for Bangalore of ₹ 39.66 and lowest is for Delhi of ₹ 25.33. For Carrier B the highest shipping cost is for Kolkata of ₹ 66.09 and lowest is for Chennai of ₹ 28.01. For Carrier C the highest shipping cost is for Kolkata of ₹ 50.29 and lowest is for Bangalore of ₹ 17.27. </a:t>
            </a:r>
          </a:p>
        </p:txBody>
      </p:sp>
      <p:sp>
        <p:nvSpPr>
          <p:cNvPr id="6" name="TextBox 5">
            <a:extLst>
              <a:ext uri="{FF2B5EF4-FFF2-40B4-BE49-F238E27FC236}">
                <a16:creationId xmlns:a16="http://schemas.microsoft.com/office/drawing/2014/main" id="{026546FD-C236-0F68-E8F2-85886470527D}"/>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547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21CEBF-E34A-1D30-1BA1-ECEC5940822F}"/>
              </a:ext>
            </a:extLst>
          </p:cNvPr>
          <p:cNvSpPr txBox="1"/>
          <p:nvPr/>
        </p:nvSpPr>
        <p:spPr>
          <a:xfrm>
            <a:off x="902208" y="1343025"/>
            <a:ext cx="6198108" cy="3970318"/>
          </a:xfrm>
          <a:prstGeom prst="rect">
            <a:avLst/>
          </a:prstGeom>
          <a:noFill/>
        </p:spPr>
        <p:txBody>
          <a:bodyPr wrap="square">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800" kern="100" dirty="0">
                <a:effectLst/>
                <a:latin typeface="Segoe UI" panose="020B0502040204020203" pitchFamily="34" charset="0"/>
                <a:ea typeface="Aptos" panose="020B0004020202020204" pitchFamily="34" charset="0"/>
                <a:cs typeface="Segoe UI" panose="020B0502040204020203" pitchFamily="34" charset="0"/>
              </a:rPr>
              <a:t>Executive Summary</a:t>
            </a:r>
          </a:p>
          <a:p>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Introduction</a:t>
            </a:r>
          </a:p>
          <a:p>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Methodology</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endParaRPr lang="en-US"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Results</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endParaRPr lang="en-US"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Conclusion</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9B4194AB-A799-1EB5-798B-D1E37FD4E6FB}"/>
              </a:ext>
            </a:extLst>
          </p:cNvPr>
          <p:cNvSpPr txBox="1"/>
          <p:nvPr/>
        </p:nvSpPr>
        <p:spPr>
          <a:xfrm>
            <a:off x="902208" y="376893"/>
            <a:ext cx="6096000" cy="523220"/>
          </a:xfrm>
          <a:prstGeom prst="rect">
            <a:avLst/>
          </a:prstGeom>
          <a:noFill/>
        </p:spPr>
        <p:txBody>
          <a:bodyPr wrap="square">
            <a:spAutoFit/>
          </a:bodyPr>
          <a:lstStyle/>
          <a:p>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Outline</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8300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88748633-6C29-2048-12BB-9C9F0E137D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5E647E-15F8-8173-95A3-FCFEEB69DA01}"/>
              </a:ext>
            </a:extLst>
          </p:cNvPr>
          <p:cNvSpPr txBox="1"/>
          <p:nvPr/>
        </p:nvSpPr>
        <p:spPr>
          <a:xfrm>
            <a:off x="487681" y="640913"/>
            <a:ext cx="11231880" cy="6217087"/>
          </a:xfrm>
          <a:prstGeom prst="rect">
            <a:avLst/>
          </a:prstGeom>
          <a:noFill/>
        </p:spPr>
        <p:txBody>
          <a:bodyPr wrap="square">
            <a:spAutoFit/>
          </a:bodyPr>
          <a:lstStyle/>
          <a:p>
            <a:pPr algn="just"/>
            <a:r>
              <a:rPr lang="en-IN" sz="1600" b="1" u="sng" dirty="0">
                <a:effectLst/>
                <a:latin typeface="Segoe UI" panose="020B0502040204020203" pitchFamily="34" charset="0"/>
                <a:cs typeface="Segoe UI" panose="020B0502040204020203" pitchFamily="34" charset="0"/>
              </a:rPr>
              <a:t>Task - 3</a:t>
            </a:r>
          </a:p>
          <a:p>
            <a:pPr algn="just"/>
            <a:endParaRPr lang="en-IN" sz="1000" dirty="0">
              <a:latin typeface="Segoe UI" panose="020B0502040204020203" pitchFamily="34" charset="0"/>
              <a:cs typeface="Segoe UI" panose="020B0502040204020203" pitchFamily="34" charset="0"/>
            </a:endParaRPr>
          </a:p>
          <a:p>
            <a:pPr algn="just"/>
            <a:r>
              <a:rPr lang="en-GB" sz="1600" b="1" dirty="0">
                <a:latin typeface="Segoe UI" panose="020B0502040204020203" pitchFamily="34" charset="0"/>
                <a:cs typeface="Segoe UI" panose="020B0502040204020203" pitchFamily="34" charset="0"/>
              </a:rPr>
              <a:t>3.1. Analysis Questions: </a:t>
            </a:r>
            <a:r>
              <a:rPr lang="en-GB" sz="1600" b="1" dirty="0" err="1">
                <a:latin typeface="Segoe UI" panose="020B0502040204020203" pitchFamily="34" charset="0"/>
                <a:cs typeface="Segoe UI" panose="020B0502040204020203" pitchFamily="34" charset="0"/>
              </a:rPr>
              <a:t>contd</a:t>
            </a:r>
            <a:r>
              <a:rPr lang="en-GB" sz="1600" b="1" dirty="0">
                <a:latin typeface="Segoe UI" panose="020B0502040204020203" pitchFamily="34" charset="0"/>
                <a:cs typeface="Segoe UI" panose="020B0502040204020203" pitchFamily="34" charset="0"/>
              </a:rPr>
              <a:t>/-</a:t>
            </a:r>
            <a:endParaRPr lang="en-GB" sz="1600" dirty="0">
              <a:latin typeface="Segoe UI" panose="020B0502040204020203" pitchFamily="34" charset="0"/>
              <a:cs typeface="Segoe UI" panose="020B0502040204020203" pitchFamily="34" charset="0"/>
            </a:endParaRPr>
          </a:p>
          <a:p>
            <a:pPr algn="just"/>
            <a:endParaRPr lang="en-GB" sz="10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d) Which suppliers have the most efficient manufacturing processes based on</a:t>
            </a:r>
            <a:r>
              <a:rPr lang="en-IN" sz="1600" dirty="0">
                <a:latin typeface="Segoe UI" panose="020B0502040204020203" pitchFamily="34" charset="0"/>
                <a:cs typeface="Segoe UI" panose="020B0502040204020203" pitchFamily="34" charset="0"/>
              </a:rPr>
              <a:t> </a:t>
            </a:r>
            <a:r>
              <a:rPr lang="en-GB" sz="1600" dirty="0">
                <a:latin typeface="Segoe UI" panose="020B0502040204020203" pitchFamily="34" charset="0"/>
                <a:cs typeface="Segoe UI" panose="020B0502040204020203" pitchFamily="34" charset="0"/>
              </a:rPr>
              <a:t>Manufacturing lead time and Production volumes ?</a:t>
            </a:r>
          </a:p>
          <a:p>
            <a:pPr algn="just"/>
            <a:r>
              <a:rPr lang="en-GB" sz="1600" b="1" u="sng" dirty="0">
                <a:latin typeface="Segoe UI" panose="020B0502040204020203" pitchFamily="34" charset="0"/>
                <a:cs typeface="Segoe UI" panose="020B0502040204020203" pitchFamily="34" charset="0"/>
              </a:rPr>
              <a:t>Answer:</a:t>
            </a:r>
          </a:p>
          <a:p>
            <a:pPr algn="just"/>
            <a:r>
              <a:rPr lang="en-US" sz="1600" kern="100" dirty="0">
                <a:latin typeface="Segoe UI" panose="020B0502040204020203" pitchFamily="34" charset="0"/>
                <a:ea typeface="Aptos" panose="020B0004020202020204" pitchFamily="34" charset="0"/>
                <a:cs typeface="Segoe UI" panose="020B0502040204020203" pitchFamily="34" charset="0"/>
              </a:rPr>
              <a:t>In the manufacturing efficiency chart showing the Supplier-wise Lead times line and Supplier-wise Production volume line which we created using using Dual Axis chart, we can look for the apparent gap between the two lines, however, a better way to find out the supplier having the most efficient manufacturing process is to created a calculated filed for “lead time for 100 units’ and find out the supplier with the lowest value. This we can do using the text table which depicts as below :</a:t>
            </a:r>
          </a:p>
          <a:p>
            <a:pPr algn="just"/>
            <a:endParaRPr lang="en-US" kern="100" dirty="0">
              <a:latin typeface="Segoe UI" panose="020B0502040204020203" pitchFamily="34" charset="0"/>
              <a:ea typeface="Aptos" panose="020B0004020202020204" pitchFamily="34" charset="0"/>
              <a:cs typeface="Segoe UI" panose="020B0502040204020203" pitchFamily="34" charset="0"/>
            </a:endParaRPr>
          </a:p>
          <a:p>
            <a:pPr algn="just"/>
            <a:endParaRPr lang="en-US" sz="1800" kern="100" dirty="0">
              <a:latin typeface="Segoe UI" panose="020B0502040204020203" pitchFamily="34" charset="0"/>
              <a:ea typeface="Aptos" panose="020B0004020202020204" pitchFamily="34" charset="0"/>
              <a:cs typeface="Segoe UI" panose="020B0502040204020203" pitchFamily="34" charset="0"/>
            </a:endParaRPr>
          </a:p>
          <a:p>
            <a:pPr algn="just"/>
            <a:endParaRPr lang="en-US" kern="100" dirty="0">
              <a:latin typeface="Segoe UI" panose="020B0502040204020203" pitchFamily="34" charset="0"/>
              <a:ea typeface="Aptos" panose="020B0004020202020204" pitchFamily="34" charset="0"/>
              <a:cs typeface="Segoe UI" panose="020B0502040204020203" pitchFamily="34" charset="0"/>
            </a:endParaRPr>
          </a:p>
          <a:p>
            <a:pPr algn="just"/>
            <a:endParaRPr lang="en-US" sz="1800" kern="100" dirty="0">
              <a:latin typeface="Segoe UI" panose="020B0502040204020203" pitchFamily="34" charset="0"/>
              <a:ea typeface="Aptos" panose="020B0004020202020204" pitchFamily="34" charset="0"/>
              <a:cs typeface="Segoe UI" panose="020B0502040204020203" pitchFamily="34" charset="0"/>
            </a:endParaRPr>
          </a:p>
          <a:p>
            <a:pPr algn="just"/>
            <a:endParaRPr lang="en-US" kern="100" dirty="0">
              <a:latin typeface="Segoe UI" panose="020B0502040204020203" pitchFamily="34" charset="0"/>
              <a:ea typeface="Aptos" panose="020B0004020202020204" pitchFamily="34" charset="0"/>
              <a:cs typeface="Segoe UI" panose="020B0502040204020203" pitchFamily="34" charset="0"/>
            </a:endParaRPr>
          </a:p>
          <a:p>
            <a:pPr algn="just"/>
            <a:endParaRPr lang="en-US" sz="1000" kern="100" dirty="0">
              <a:latin typeface="Segoe UI" panose="020B0502040204020203" pitchFamily="34" charset="0"/>
              <a:ea typeface="Aptos" panose="020B0004020202020204" pitchFamily="34" charset="0"/>
              <a:cs typeface="Segoe UI" panose="020B0502040204020203" pitchFamily="34" charset="0"/>
            </a:endParaRPr>
          </a:p>
          <a:p>
            <a:pPr algn="just"/>
            <a:r>
              <a:rPr lang="en-US" sz="1600" kern="100" dirty="0">
                <a:latin typeface="Segoe UI" panose="020B0502040204020203" pitchFamily="34" charset="0"/>
                <a:ea typeface="Aptos" panose="020B0004020202020204" pitchFamily="34" charset="0"/>
                <a:cs typeface="Segoe UI" panose="020B0502040204020203" pitchFamily="34" charset="0"/>
              </a:rPr>
              <a:t> We find that in case of supplier 3 the lead time for 100 units is the lowest at 51, so we can conclude that Supplier 3 has the most efficient manufacturing process.</a:t>
            </a:r>
          </a:p>
          <a:p>
            <a:pPr algn="just"/>
            <a:endParaRPr lang="en-IN" sz="10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e) What demographic group contributes the most to sales ?</a:t>
            </a:r>
          </a:p>
          <a:p>
            <a:pPr algn="just"/>
            <a:r>
              <a:rPr lang="en-GB" sz="1600" b="1" u="sng" dirty="0">
                <a:latin typeface="Segoe UI" panose="020B0502040204020203" pitchFamily="34" charset="0"/>
                <a:cs typeface="Segoe UI" panose="020B0502040204020203" pitchFamily="34" charset="0"/>
              </a:rPr>
              <a:t>Answer:</a:t>
            </a:r>
          </a:p>
          <a:p>
            <a:pPr marL="11113" lvl="1" algn="just">
              <a:tabLst>
                <a:tab pos="914400" algn="l"/>
              </a:tabLst>
            </a:pPr>
            <a:r>
              <a:rPr lang="en-US" sz="1600" kern="100" dirty="0">
                <a:latin typeface="Segoe UI" panose="020B0502040204020203" pitchFamily="34" charset="0"/>
                <a:ea typeface="Aptos" panose="020B0004020202020204" pitchFamily="34" charset="0"/>
                <a:cs typeface="Segoe UI" panose="020B0502040204020203" pitchFamily="34" charset="0"/>
              </a:rPr>
              <a:t>We have created a Tree map of Revenue by Demographics showing the revenue under different demographic categories as “Unknown” ₹ 173090, “Female” ₹ 161514, “Male” ₹ 126634, and “Non-binary” ₹ 116366, in the decreasing order. Therefore, the group ‘Unknown’ contributes the most to sales.</a:t>
            </a:r>
          </a:p>
        </p:txBody>
      </p:sp>
      <p:pic>
        <p:nvPicPr>
          <p:cNvPr id="4" name="Picture 3">
            <a:extLst>
              <a:ext uri="{FF2B5EF4-FFF2-40B4-BE49-F238E27FC236}">
                <a16:creationId xmlns:a16="http://schemas.microsoft.com/office/drawing/2014/main" id="{DC085587-1301-87A6-8770-DB3AE1E6C16C}"/>
              </a:ext>
            </a:extLst>
          </p:cNvPr>
          <p:cNvPicPr>
            <a:picLocks noChangeAspect="1"/>
          </p:cNvPicPr>
          <p:nvPr/>
        </p:nvPicPr>
        <p:blipFill>
          <a:blip r:embed="rId4"/>
          <a:stretch>
            <a:fillRect/>
          </a:stretch>
        </p:blipFill>
        <p:spPr>
          <a:xfrm>
            <a:off x="596074" y="3230880"/>
            <a:ext cx="10999852" cy="1371600"/>
          </a:xfrm>
          <a:prstGeom prst="rect">
            <a:avLst/>
          </a:prstGeom>
        </p:spPr>
      </p:pic>
      <p:sp>
        <p:nvSpPr>
          <p:cNvPr id="5" name="TextBox 4">
            <a:extLst>
              <a:ext uri="{FF2B5EF4-FFF2-40B4-BE49-F238E27FC236}">
                <a16:creationId xmlns:a16="http://schemas.microsoft.com/office/drawing/2014/main" id="{4C6FD428-FC7C-D5F7-7628-F7E188B283CB}"/>
              </a:ext>
            </a:extLst>
          </p:cNvPr>
          <p:cNvSpPr txBox="1"/>
          <p:nvPr/>
        </p:nvSpPr>
        <p:spPr>
          <a:xfrm>
            <a:off x="487681" y="18679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03859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C7024CE-2EFA-C49C-2D52-A0BD6D8861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2CEFB0-2853-F856-6C95-DD3FC24BAF2F}"/>
              </a:ext>
            </a:extLst>
          </p:cNvPr>
          <p:cNvSpPr txBox="1"/>
          <p:nvPr/>
        </p:nvSpPr>
        <p:spPr>
          <a:xfrm>
            <a:off x="667131" y="856017"/>
            <a:ext cx="10695813" cy="5663089"/>
          </a:xfrm>
          <a:prstGeom prst="rect">
            <a:avLst/>
          </a:prstGeom>
          <a:noFill/>
        </p:spPr>
        <p:txBody>
          <a:bodyPr wrap="square">
            <a:spAutoFit/>
          </a:bodyPr>
          <a:lstStyle/>
          <a:p>
            <a:pPr algn="just"/>
            <a:r>
              <a:rPr lang="en-IN" b="1" kern="100" dirty="0">
                <a:latin typeface="Segoe UI" panose="020B0502040204020203" pitchFamily="34" charset="0"/>
                <a:cs typeface="Segoe UI" panose="020B0502040204020203" pitchFamily="34" charset="0"/>
              </a:rPr>
              <a:t>In Data Wrangling Step, using SQLite in </a:t>
            </a:r>
            <a:r>
              <a:rPr lang="en-IN" b="1" kern="100" dirty="0" err="1">
                <a:latin typeface="Segoe UI" panose="020B0502040204020203" pitchFamily="34" charset="0"/>
                <a:cs typeface="Segoe UI" panose="020B0502040204020203" pitchFamily="34" charset="0"/>
              </a:rPr>
              <a:t>DBeaver</a:t>
            </a:r>
            <a:r>
              <a:rPr lang="en-IN" b="1" kern="100" dirty="0">
                <a:latin typeface="Segoe UI" panose="020B0502040204020203" pitchFamily="34" charset="0"/>
                <a:cs typeface="Segoe UI" panose="020B0502040204020203" pitchFamily="34" charset="0"/>
              </a:rPr>
              <a:t> the following queries were run and the sample output is as under :</a:t>
            </a:r>
          </a:p>
          <a:p>
            <a:pPr algn="just"/>
            <a:endParaRPr lang="en-IN" sz="1000"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endParaRPr lang="en-IN" b="1" kern="100" dirty="0">
              <a:latin typeface="Segoe UI" panose="020B0502040204020203" pitchFamily="34" charset="0"/>
              <a:cs typeface="Segoe UI" panose="020B0502040204020203" pitchFamily="34" charset="0"/>
            </a:endParaRPr>
          </a:p>
          <a:p>
            <a:pPr algn="just"/>
            <a:r>
              <a:rPr lang="en-IN" b="1" kern="100" dirty="0">
                <a:latin typeface="Segoe UI" panose="020B0502040204020203" pitchFamily="34" charset="0"/>
                <a:cs typeface="Segoe UI" panose="020B0502040204020203" pitchFamily="34" charset="0"/>
              </a:rPr>
              <a:t>The Fields were also examined, the fields with their details and the steps taken post analysis are :</a:t>
            </a:r>
          </a:p>
          <a:p>
            <a:pPr algn="just"/>
            <a:endParaRPr lang="en-IN" sz="1000" b="1" kern="100" dirty="0">
              <a:latin typeface="Segoe UI" panose="020B0502040204020203" pitchFamily="34" charset="0"/>
              <a:cs typeface="Segoe UI" panose="020B0502040204020203" pitchFamily="34" charset="0"/>
            </a:endParaRPr>
          </a:p>
          <a:p>
            <a:r>
              <a:rPr lang="en-US" b="1" u="sng" kern="100" dirty="0">
                <a:latin typeface="Segoe UI" panose="020B0502040204020203" pitchFamily="34" charset="0"/>
                <a:cs typeface="Segoe UI" panose="020B0502040204020203" pitchFamily="34" charset="0"/>
              </a:rPr>
              <a:t>Field Name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Sample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Data Type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‘0’ / null / blank</a:t>
            </a:r>
            <a:endParaRPr lang="en-IN" b="1" u="sng" kern="100" dirty="0">
              <a:latin typeface="Segoe UI" panose="020B0502040204020203" pitchFamily="34" charset="0"/>
              <a:cs typeface="Segoe UI" panose="020B0502040204020203" pitchFamily="34" charset="0"/>
            </a:endParaRPr>
          </a:p>
          <a:p>
            <a:r>
              <a:rPr lang="en-IN" kern="100" dirty="0">
                <a:latin typeface="Segoe UI" panose="020B0502040204020203" pitchFamily="34" charset="0"/>
                <a:cs typeface="Segoe UI" panose="020B0502040204020203" pitchFamily="34" charset="0"/>
              </a:rPr>
              <a:t>'Product Type',       	haircare   		VARCHAR(50)		NIL		</a:t>
            </a:r>
          </a:p>
          <a:p>
            <a:r>
              <a:rPr lang="en-IN" kern="100" dirty="0">
                <a:latin typeface="Segoe UI" panose="020B0502040204020203" pitchFamily="34" charset="0"/>
                <a:cs typeface="Segoe UI" panose="020B0502040204020203" pitchFamily="34" charset="0"/>
              </a:rPr>
              <a:t>‘SKU',			SKU0			VARCHAR(50)		 NIL 	</a:t>
            </a:r>
          </a:p>
          <a:p>
            <a:r>
              <a:rPr lang="en-IN" kern="100" dirty="0">
                <a:latin typeface="Segoe UI" panose="020B0502040204020203" pitchFamily="34" charset="0"/>
                <a:cs typeface="Segoe UI" panose="020B0502040204020203" pitchFamily="34" charset="0"/>
              </a:rPr>
              <a:t>'Price',			69.80800554211577	REAL			 NIL</a:t>
            </a:r>
          </a:p>
          <a:p>
            <a:r>
              <a:rPr lang="en-IN" kern="100" dirty="0">
                <a:latin typeface="Segoe UI" panose="020B0502040204020203" pitchFamily="34" charset="0"/>
                <a:cs typeface="Segoe UI" panose="020B0502040204020203" pitchFamily="34" charset="0"/>
              </a:rPr>
              <a:t>'Availability', 		55			INTEGER			 NIL</a:t>
            </a:r>
          </a:p>
        </p:txBody>
      </p:sp>
      <p:sp>
        <p:nvSpPr>
          <p:cNvPr id="4" name="TextBox 3">
            <a:extLst>
              <a:ext uri="{FF2B5EF4-FFF2-40B4-BE49-F238E27FC236}">
                <a16:creationId xmlns:a16="http://schemas.microsoft.com/office/drawing/2014/main" id="{8B798D5B-7A16-55AE-CC34-295697D0D849}"/>
              </a:ext>
            </a:extLst>
          </p:cNvPr>
          <p:cNvSpPr txBox="1"/>
          <p:nvPr/>
        </p:nvSpPr>
        <p:spPr>
          <a:xfrm>
            <a:off x="667131" y="260090"/>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 - 1</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692661B-D168-2966-C655-F814DCB0CDD5}"/>
              </a:ext>
            </a:extLst>
          </p:cNvPr>
          <p:cNvPicPr>
            <a:picLocks noChangeAspect="1"/>
          </p:cNvPicPr>
          <p:nvPr/>
        </p:nvPicPr>
        <p:blipFill>
          <a:blip r:embed="rId4"/>
          <a:stretch>
            <a:fillRect/>
          </a:stretch>
        </p:blipFill>
        <p:spPr>
          <a:xfrm>
            <a:off x="829056" y="1581785"/>
            <a:ext cx="10429494" cy="1701800"/>
          </a:xfrm>
          <a:prstGeom prst="rect">
            <a:avLst/>
          </a:prstGeom>
        </p:spPr>
      </p:pic>
      <p:pic>
        <p:nvPicPr>
          <p:cNvPr id="5" name="Picture 4">
            <a:extLst>
              <a:ext uri="{FF2B5EF4-FFF2-40B4-BE49-F238E27FC236}">
                <a16:creationId xmlns:a16="http://schemas.microsoft.com/office/drawing/2014/main" id="{8AB83BC0-4D6A-3021-61D6-137508ABAD5C}"/>
              </a:ext>
            </a:extLst>
          </p:cNvPr>
          <p:cNvPicPr>
            <a:picLocks noChangeAspect="1"/>
          </p:cNvPicPr>
          <p:nvPr/>
        </p:nvPicPr>
        <p:blipFill>
          <a:blip r:embed="rId5"/>
          <a:stretch>
            <a:fillRect/>
          </a:stretch>
        </p:blipFill>
        <p:spPr>
          <a:xfrm>
            <a:off x="829056" y="3429000"/>
            <a:ext cx="4025900" cy="1041400"/>
          </a:xfrm>
          <a:prstGeom prst="rect">
            <a:avLst/>
          </a:prstGeom>
        </p:spPr>
      </p:pic>
    </p:spTree>
    <p:extLst>
      <p:ext uri="{BB962C8B-B14F-4D97-AF65-F5344CB8AC3E}">
        <p14:creationId xmlns:p14="http://schemas.microsoft.com/office/powerpoint/2010/main" val="3407588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F0A36883-DB64-171A-0E62-632E418EFC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2CDF9A-70E2-93FF-45EF-D56FF80748F8}"/>
              </a:ext>
            </a:extLst>
          </p:cNvPr>
          <p:cNvSpPr txBox="1"/>
          <p:nvPr/>
        </p:nvSpPr>
        <p:spPr>
          <a:xfrm>
            <a:off x="667131" y="892892"/>
            <a:ext cx="10991469" cy="5355312"/>
          </a:xfrm>
          <a:prstGeom prst="rect">
            <a:avLst/>
          </a:prstGeom>
          <a:noFill/>
        </p:spPr>
        <p:txBody>
          <a:bodyPr wrap="square">
            <a:spAutoFit/>
          </a:bodyPr>
          <a:lstStyle/>
          <a:p>
            <a:pPr algn="just"/>
            <a:r>
              <a:rPr lang="en-IN" b="1" kern="100" dirty="0">
                <a:latin typeface="Segoe UI" panose="020B0502040204020203" pitchFamily="34" charset="0"/>
                <a:cs typeface="Segoe UI" panose="020B0502040204020203" pitchFamily="34" charset="0"/>
              </a:rPr>
              <a:t>The Fields were also examined, the fields with their details and the steps taken post analysis are :</a:t>
            </a:r>
          </a:p>
          <a:p>
            <a:pPr algn="just"/>
            <a:r>
              <a:rPr lang="en-IN" b="1" kern="100" dirty="0" err="1">
                <a:latin typeface="Segoe UI" panose="020B0502040204020203" pitchFamily="34" charset="0"/>
                <a:cs typeface="Segoe UI" panose="020B0502040204020203" pitchFamily="34" charset="0"/>
              </a:rPr>
              <a:t>contd</a:t>
            </a:r>
            <a:r>
              <a:rPr lang="en-IN" b="1" kern="100" dirty="0">
                <a:latin typeface="Segoe UI" panose="020B0502040204020203" pitchFamily="34" charset="0"/>
                <a:cs typeface="Segoe UI" panose="020B0502040204020203" pitchFamily="34" charset="0"/>
              </a:rPr>
              <a:t>/-</a:t>
            </a:r>
          </a:p>
          <a:p>
            <a:pPr algn="just"/>
            <a:endParaRPr lang="en-IN" b="1" kern="100" dirty="0">
              <a:latin typeface="Segoe UI" panose="020B0502040204020203" pitchFamily="34" charset="0"/>
              <a:cs typeface="Segoe UI" panose="020B0502040204020203" pitchFamily="34" charset="0"/>
            </a:endParaRPr>
          </a:p>
          <a:p>
            <a:r>
              <a:rPr lang="en-US" b="1" u="sng" kern="100" dirty="0">
                <a:latin typeface="Segoe UI" panose="020B0502040204020203" pitchFamily="34" charset="0"/>
                <a:cs typeface="Segoe UI" panose="020B0502040204020203" pitchFamily="34" charset="0"/>
              </a:rPr>
              <a:t>Field Name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Sample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Data Type</a:t>
            </a:r>
            <a:r>
              <a:rPr lang="en-US" b="1" kern="100" dirty="0">
                <a:latin typeface="Segoe UI" panose="020B0502040204020203" pitchFamily="34" charset="0"/>
                <a:cs typeface="Segoe UI" panose="020B0502040204020203" pitchFamily="34" charset="0"/>
              </a:rPr>
              <a:t>		</a:t>
            </a:r>
            <a:r>
              <a:rPr lang="en-US" b="1" u="sng" kern="100" dirty="0">
                <a:latin typeface="Segoe UI" panose="020B0502040204020203" pitchFamily="34" charset="0"/>
                <a:cs typeface="Segoe UI" panose="020B0502040204020203" pitchFamily="34" charset="0"/>
              </a:rPr>
              <a:t>‘0’ / null / blank</a:t>
            </a:r>
            <a:r>
              <a:rPr lang="en-IN" kern="100" dirty="0">
                <a:latin typeface="Segoe UI" panose="020B0502040204020203" pitchFamily="34" charset="0"/>
                <a:cs typeface="Segoe UI" panose="020B0502040204020203" pitchFamily="34" charset="0"/>
              </a:rPr>
              <a:t>	</a:t>
            </a:r>
          </a:p>
          <a:p>
            <a:r>
              <a:rPr lang="en-IN" kern="100" dirty="0">
                <a:latin typeface="Segoe UI" panose="020B0502040204020203" pitchFamily="34" charset="0"/>
                <a:cs typeface="Segoe UI" panose="020B0502040204020203" pitchFamily="34" charset="0"/>
              </a:rPr>
              <a:t>'Number of products sold', 	803			INTEGER		 	NIL</a:t>
            </a:r>
          </a:p>
          <a:p>
            <a:r>
              <a:rPr lang="en-IN" kern="100" dirty="0">
                <a:latin typeface="Segoe UI" panose="020B0502040204020203" pitchFamily="34" charset="0"/>
                <a:cs typeface="Segoe UI" panose="020B0502040204020203" pitchFamily="34" charset="0"/>
              </a:rPr>
              <a:t>'Revenue generated', 	8661.996792392383	REAL			 NIL</a:t>
            </a:r>
          </a:p>
          <a:p>
            <a:r>
              <a:rPr lang="en-IN" kern="100" dirty="0">
                <a:latin typeface="Segoe UI" panose="020B0502040204020203" pitchFamily="34" charset="0"/>
                <a:cs typeface="Segoe UI" panose="020B0502040204020203" pitchFamily="34" charset="0"/>
              </a:rPr>
              <a:t>'Customer demographics', 	Non-binary / Male / 	VARCHAR(50)		 NIL 	</a:t>
            </a:r>
          </a:p>
          <a:p>
            <a:pPr marL="1371600" indent="457200"/>
            <a:r>
              <a:rPr lang="en-IN" kern="100" dirty="0">
                <a:latin typeface="Segoe UI" panose="020B0502040204020203" pitchFamily="34" charset="0"/>
                <a:cs typeface="Segoe UI" panose="020B0502040204020203" pitchFamily="34" charset="0"/>
              </a:rPr>
              <a:t>	Female / Unknown</a:t>
            </a:r>
          </a:p>
          <a:p>
            <a:r>
              <a:rPr lang="en-IN" kern="100" dirty="0">
                <a:latin typeface="Segoe UI" panose="020B0502040204020203" pitchFamily="34" charset="0"/>
                <a:cs typeface="Segoe UI" panose="020B0502040204020203" pitchFamily="34" charset="0"/>
              </a:rPr>
              <a:t>'Stock levels', 		58			INTEGER		 	NIL</a:t>
            </a:r>
          </a:p>
          <a:p>
            <a:r>
              <a:rPr lang="en-IN" kern="100" dirty="0">
                <a:latin typeface="Segoe UI" panose="020B0502040204020203" pitchFamily="34" charset="0"/>
                <a:cs typeface="Segoe UI" panose="020B0502040204020203" pitchFamily="34" charset="0"/>
              </a:rPr>
              <a:t>'Lead times', 		7			INTEGER		 	NIL</a:t>
            </a:r>
          </a:p>
          <a:p>
            <a:r>
              <a:rPr lang="en-IN" kern="100" dirty="0">
                <a:latin typeface="Segoe UI" panose="020B0502040204020203" pitchFamily="34" charset="0"/>
                <a:cs typeface="Segoe UI" panose="020B0502040204020203" pitchFamily="34" charset="0"/>
              </a:rPr>
              <a:t>'Order quantities', 	96			INTEGER		 	NIL</a:t>
            </a:r>
          </a:p>
          <a:p>
            <a:r>
              <a:rPr lang="en-IN" kern="100" dirty="0">
                <a:latin typeface="Segoe UI" panose="020B0502040204020203" pitchFamily="34" charset="0"/>
                <a:cs typeface="Segoe UI" panose="020B0502040204020203" pitchFamily="34" charset="0"/>
              </a:rPr>
              <a:t>'Shipping times', 		4			INTEGER		 	NIL</a:t>
            </a:r>
          </a:p>
          <a:p>
            <a:r>
              <a:rPr lang="en-IN" kern="100" dirty="0">
                <a:latin typeface="Segoe UI" panose="020B0502040204020203" pitchFamily="34" charset="0"/>
                <a:cs typeface="Segoe UI" panose="020B0502040204020203" pitchFamily="34" charset="0"/>
              </a:rPr>
              <a:t>'Shipping carriers', 	Carrier B			VARCHAR(50)		 NIL 	</a:t>
            </a:r>
          </a:p>
          <a:p>
            <a:r>
              <a:rPr lang="en-IN" kern="100" dirty="0">
                <a:latin typeface="Segoe UI" panose="020B0502040204020203" pitchFamily="34" charset="0"/>
                <a:cs typeface="Segoe UI" panose="020B0502040204020203" pitchFamily="34" charset="0"/>
              </a:rPr>
              <a:t>'Shipping costs', 		2.956572139430807	REAL			 NIL</a:t>
            </a:r>
          </a:p>
          <a:p>
            <a:r>
              <a:rPr lang="en-IN" kern="100" dirty="0">
                <a:latin typeface="Segoe UI" panose="020B0502040204020203" pitchFamily="34" charset="0"/>
                <a:cs typeface="Segoe UI" panose="020B0502040204020203" pitchFamily="34" charset="0"/>
              </a:rPr>
              <a:t>'Supplier name',		Supplier 3		VARCHAR(50)		 NIL</a:t>
            </a:r>
          </a:p>
          <a:p>
            <a:r>
              <a:rPr lang="en-IN" kern="100" dirty="0">
                <a:latin typeface="Segoe UI" panose="020B0502040204020203" pitchFamily="34" charset="0"/>
                <a:cs typeface="Segoe UI" panose="020B0502040204020203" pitchFamily="34" charset="0"/>
              </a:rPr>
              <a:t>'Location', 		Mumbai			VARCHAR(50)		 NIL 	</a:t>
            </a:r>
          </a:p>
          <a:p>
            <a:r>
              <a:rPr lang="en-IN" kern="100" dirty="0">
                <a:latin typeface="Segoe UI" panose="020B0502040204020203" pitchFamily="34" charset="0"/>
                <a:cs typeface="Segoe UI" panose="020B0502040204020203" pitchFamily="34" charset="0"/>
              </a:rPr>
              <a:t>'Lead time', 		23			INTEGER		 	NIL</a:t>
            </a:r>
          </a:p>
          <a:p>
            <a:r>
              <a:rPr lang="en-IN" kern="100" dirty="0">
                <a:latin typeface="Segoe UI" panose="020B0502040204020203" pitchFamily="34" charset="0"/>
                <a:cs typeface="Segoe UI" panose="020B0502040204020203" pitchFamily="34" charset="0"/>
              </a:rPr>
              <a:t>'Production volumes', 	215			INTEGER		 	NIL</a:t>
            </a:r>
          </a:p>
          <a:p>
            <a:r>
              <a:rPr lang="en-IN" kern="100" dirty="0">
                <a:latin typeface="Segoe UI" panose="020B0502040204020203" pitchFamily="34" charset="0"/>
                <a:cs typeface="Segoe UI" panose="020B0502040204020203" pitchFamily="34" charset="0"/>
              </a:rPr>
              <a:t>'Manufacturing lead time', 	29			INTEGER		 	NIL</a:t>
            </a:r>
          </a:p>
        </p:txBody>
      </p:sp>
      <p:sp>
        <p:nvSpPr>
          <p:cNvPr id="4" name="TextBox 3">
            <a:extLst>
              <a:ext uri="{FF2B5EF4-FFF2-40B4-BE49-F238E27FC236}">
                <a16:creationId xmlns:a16="http://schemas.microsoft.com/office/drawing/2014/main" id="{1AAC07FF-F539-C8FC-6ADE-1F1BD86C2195}"/>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 - 1</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21190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B650DC91-592C-E535-05E7-5BCA2A6681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8073B0-8C5A-97CD-52AB-32210BAFC855}"/>
              </a:ext>
            </a:extLst>
          </p:cNvPr>
          <p:cNvSpPr txBox="1"/>
          <p:nvPr/>
        </p:nvSpPr>
        <p:spPr>
          <a:xfrm>
            <a:off x="667131" y="892892"/>
            <a:ext cx="10695813" cy="5324535"/>
          </a:xfrm>
          <a:prstGeom prst="rect">
            <a:avLst/>
          </a:prstGeom>
          <a:noFill/>
        </p:spPr>
        <p:txBody>
          <a:bodyPr wrap="square">
            <a:spAutoFit/>
          </a:bodyPr>
          <a:lstStyle/>
          <a:p>
            <a:pPr algn="just"/>
            <a:r>
              <a:rPr lang="en-IN" sz="2000" b="1" kern="100" dirty="0">
                <a:latin typeface="Segoe UI" panose="020B0502040204020203" pitchFamily="34" charset="0"/>
                <a:cs typeface="Segoe UI" panose="020B0502040204020203" pitchFamily="34" charset="0"/>
              </a:rPr>
              <a:t>The Fields were also examined, the fields with their details and the steps taken post analysis are : </a:t>
            </a:r>
            <a:r>
              <a:rPr lang="en-IN" sz="2000" b="1" kern="100" dirty="0" err="1">
                <a:latin typeface="Segoe UI" panose="020B0502040204020203" pitchFamily="34" charset="0"/>
                <a:cs typeface="Segoe UI" panose="020B0502040204020203" pitchFamily="34" charset="0"/>
              </a:rPr>
              <a:t>contd</a:t>
            </a:r>
            <a:r>
              <a:rPr lang="en-IN" sz="2000" b="1" kern="100" dirty="0">
                <a:latin typeface="Segoe UI" panose="020B0502040204020203" pitchFamily="34" charset="0"/>
                <a:cs typeface="Segoe UI" panose="020B0502040204020203" pitchFamily="34" charset="0"/>
              </a:rPr>
              <a:t>/-</a:t>
            </a:r>
          </a:p>
          <a:p>
            <a:pPr algn="just"/>
            <a:endParaRPr lang="en-IN" sz="2000" b="1" kern="100" dirty="0">
              <a:latin typeface="Segoe UI" panose="020B0502040204020203" pitchFamily="34" charset="0"/>
              <a:cs typeface="Segoe UI" panose="020B0502040204020203" pitchFamily="34" charset="0"/>
            </a:endParaRPr>
          </a:p>
          <a:p>
            <a:r>
              <a:rPr lang="en-US" sz="2000" b="1" u="sng" kern="100" dirty="0">
                <a:latin typeface="Segoe UI" panose="020B0502040204020203" pitchFamily="34" charset="0"/>
                <a:cs typeface="Segoe UI" panose="020B0502040204020203" pitchFamily="34" charset="0"/>
              </a:rPr>
              <a:t>Field Name</a:t>
            </a:r>
            <a:r>
              <a:rPr lang="en-US" sz="2000" b="1" kern="100" dirty="0">
                <a:latin typeface="Segoe UI" panose="020B0502040204020203" pitchFamily="34" charset="0"/>
                <a:cs typeface="Segoe UI" panose="020B0502040204020203" pitchFamily="34" charset="0"/>
              </a:rPr>
              <a:t>		</a:t>
            </a:r>
            <a:r>
              <a:rPr lang="en-US" sz="2000" b="1" u="sng" kern="100" dirty="0">
                <a:latin typeface="Segoe UI" panose="020B0502040204020203" pitchFamily="34" charset="0"/>
                <a:cs typeface="Segoe UI" panose="020B0502040204020203" pitchFamily="34" charset="0"/>
              </a:rPr>
              <a:t>Sample</a:t>
            </a:r>
            <a:r>
              <a:rPr lang="en-US" sz="2000" b="1" kern="100" dirty="0">
                <a:latin typeface="Segoe UI" panose="020B0502040204020203" pitchFamily="34" charset="0"/>
                <a:cs typeface="Segoe UI" panose="020B0502040204020203" pitchFamily="34" charset="0"/>
              </a:rPr>
              <a:t>			</a:t>
            </a:r>
            <a:r>
              <a:rPr lang="en-US" sz="2000" b="1" u="sng" kern="100" dirty="0">
                <a:latin typeface="Segoe UI" panose="020B0502040204020203" pitchFamily="34" charset="0"/>
                <a:cs typeface="Segoe UI" panose="020B0502040204020203" pitchFamily="34" charset="0"/>
              </a:rPr>
              <a:t>Data Type</a:t>
            </a:r>
            <a:r>
              <a:rPr lang="en-US" sz="2000" b="1" kern="100" dirty="0">
                <a:latin typeface="Segoe UI" panose="020B0502040204020203" pitchFamily="34" charset="0"/>
                <a:cs typeface="Segoe UI" panose="020B0502040204020203" pitchFamily="34" charset="0"/>
              </a:rPr>
              <a:t>		</a:t>
            </a:r>
            <a:r>
              <a:rPr lang="en-US" sz="2000" b="1" u="sng" kern="100" dirty="0">
                <a:latin typeface="Segoe UI" panose="020B0502040204020203" pitchFamily="34" charset="0"/>
                <a:cs typeface="Segoe UI" panose="020B0502040204020203" pitchFamily="34" charset="0"/>
              </a:rPr>
              <a:t>‘0’ / null / </a:t>
            </a:r>
            <a:r>
              <a:rPr lang="en-US" sz="2000" b="1" u="sng" kern="100" dirty="0" err="1">
                <a:latin typeface="Segoe UI" panose="020B0502040204020203" pitchFamily="34" charset="0"/>
                <a:cs typeface="Segoe UI" panose="020B0502040204020203" pitchFamily="34" charset="0"/>
              </a:rPr>
              <a:t>blan</a:t>
            </a:r>
            <a:r>
              <a:rPr lang="en-IN" sz="2000" kern="100" dirty="0">
                <a:latin typeface="Segoe UI" panose="020B0502040204020203" pitchFamily="34" charset="0"/>
                <a:cs typeface="Segoe UI" panose="020B0502040204020203" pitchFamily="34" charset="0"/>
              </a:rPr>
              <a:t>	</a:t>
            </a:r>
          </a:p>
          <a:p>
            <a:r>
              <a:rPr lang="en-IN" sz="2000" kern="100" dirty="0">
                <a:latin typeface="Segoe UI" panose="020B0502040204020203" pitchFamily="34" charset="0"/>
                <a:cs typeface="Segoe UI" panose="020B0502040204020203" pitchFamily="34" charset="0"/>
              </a:rPr>
              <a:t>'Manufacturing costs', 	46.27987924050832	REAL			 NIL</a:t>
            </a:r>
          </a:p>
          <a:p>
            <a:r>
              <a:rPr lang="en-IN" sz="2000" kern="100" dirty="0">
                <a:latin typeface="Segoe UI" panose="020B0502040204020203" pitchFamily="34" charset="0"/>
                <a:cs typeface="Segoe UI" panose="020B0502040204020203" pitchFamily="34" charset="0"/>
              </a:rPr>
              <a:t>'Inspection results', 	Pending / Fail		VARCHAR(50)		 NIL 	</a:t>
            </a:r>
          </a:p>
          <a:p>
            <a:r>
              <a:rPr lang="en-IN" sz="2000" kern="100" dirty="0">
                <a:latin typeface="Segoe UI" panose="020B0502040204020203" pitchFamily="34" charset="0"/>
                <a:cs typeface="Segoe UI" panose="020B0502040204020203" pitchFamily="34" charset="0"/>
              </a:rPr>
              <a:t>'Defect rates', 		0.22641036084992516	REAL			 NIL</a:t>
            </a:r>
          </a:p>
          <a:p>
            <a:r>
              <a:rPr lang="en-IN" sz="2000" kern="100" dirty="0">
                <a:latin typeface="Segoe UI" panose="020B0502040204020203" pitchFamily="34" charset="0"/>
                <a:cs typeface="Segoe UI" panose="020B0502040204020203" pitchFamily="34" charset="0"/>
              </a:rPr>
              <a:t>'Transportation modes', 	Road / Air / Rail / Sea	VARCHAR(50)		 NIL 	</a:t>
            </a:r>
          </a:p>
          <a:p>
            <a:r>
              <a:rPr lang="en-IN" sz="2000" kern="100" dirty="0">
                <a:latin typeface="Segoe UI" panose="020B0502040204020203" pitchFamily="34" charset="0"/>
                <a:cs typeface="Segoe UI" panose="020B0502040204020203" pitchFamily="34" charset="0"/>
              </a:rPr>
              <a:t>'Routes', 		Route B			VARCHAR(50)		 NIL 	</a:t>
            </a:r>
          </a:p>
          <a:p>
            <a:r>
              <a:rPr lang="en-IN" sz="2000" kern="100" dirty="0">
                <a:latin typeface="Segoe UI" panose="020B0502040204020203" pitchFamily="34" charset="0"/>
                <a:cs typeface="Segoe UI" panose="020B0502040204020203" pitchFamily="34" charset="0"/>
              </a:rPr>
              <a:t>'Costs'.			187.75207545920392	REAL			 NIL</a:t>
            </a:r>
          </a:p>
          <a:p>
            <a:r>
              <a:rPr lang="en-IN" sz="2000" kern="100" dirty="0">
                <a:latin typeface="Segoe UI" panose="020B0502040204020203" pitchFamily="34" charset="0"/>
                <a:cs typeface="Segoe UI" panose="020B0502040204020203" pitchFamily="34" charset="0"/>
              </a:rPr>
              <a:t> </a:t>
            </a:r>
          </a:p>
          <a:p>
            <a:pPr algn="just"/>
            <a:r>
              <a:rPr lang="en-IN" sz="2000" kern="100" dirty="0">
                <a:latin typeface="Segoe UI" panose="020B0502040204020203" pitchFamily="34" charset="0"/>
                <a:cs typeface="Segoe UI" panose="020B0502040204020203" pitchFamily="34" charset="0"/>
              </a:rPr>
              <a:t>On analysis of the data we find that the numbers of different values in ‘Customer demographics’ field as Female = 25, Male = 21, Non-binary = 23, Unknown = 31 i.e. Unknown and Non-binary being 23% and 31% respectively. Given that more than 50% of the data is either "Non-binary" or "Unknown," we should not discard them. The choice between merging them into a broader category like "Other/Unspecified" or redistributing them proportionally to "Male" and "Female" depends on our analysis goals:</a:t>
            </a:r>
          </a:p>
        </p:txBody>
      </p:sp>
      <p:sp>
        <p:nvSpPr>
          <p:cNvPr id="4" name="TextBox 3">
            <a:extLst>
              <a:ext uri="{FF2B5EF4-FFF2-40B4-BE49-F238E27FC236}">
                <a16:creationId xmlns:a16="http://schemas.microsoft.com/office/drawing/2014/main" id="{4C5591E9-9262-92F6-22FD-532E99471D22}"/>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 - 1</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1944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72EF7D62-96D2-F583-C75C-7774E70628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E67E90-0EB1-FC94-5E8F-77F9DBAB0CA3}"/>
              </a:ext>
            </a:extLst>
          </p:cNvPr>
          <p:cNvSpPr txBox="1"/>
          <p:nvPr/>
        </p:nvSpPr>
        <p:spPr>
          <a:xfrm>
            <a:off x="581786" y="914400"/>
            <a:ext cx="10964037" cy="4524315"/>
          </a:xfrm>
          <a:prstGeom prst="rect">
            <a:avLst/>
          </a:prstGeom>
          <a:noFill/>
        </p:spPr>
        <p:txBody>
          <a:bodyPr wrap="square">
            <a:spAutoFit/>
          </a:bodyPr>
          <a:lstStyle/>
          <a:p>
            <a:pPr algn="just"/>
            <a:r>
              <a:rPr lang="en-IN" sz="1800" b="1" kern="100" dirty="0">
                <a:latin typeface="Segoe UI" panose="020B0502040204020203" pitchFamily="34" charset="0"/>
                <a:cs typeface="Segoe UI" panose="020B0502040204020203" pitchFamily="34" charset="0"/>
              </a:rPr>
              <a:t>The Fields were also examined, the fields with their details and the steps taken post analysis are : </a:t>
            </a:r>
            <a:r>
              <a:rPr lang="en-IN" sz="1800" b="1" kern="100" dirty="0" err="1">
                <a:latin typeface="Segoe UI" panose="020B0502040204020203" pitchFamily="34" charset="0"/>
                <a:cs typeface="Segoe UI" panose="020B0502040204020203" pitchFamily="34" charset="0"/>
              </a:rPr>
              <a:t>contd</a:t>
            </a:r>
            <a:r>
              <a:rPr lang="en-IN" sz="1800" b="1" kern="100" dirty="0">
                <a:latin typeface="Segoe UI" panose="020B0502040204020203" pitchFamily="34" charset="0"/>
                <a:cs typeface="Segoe UI" panose="020B0502040204020203" pitchFamily="34" charset="0"/>
              </a:rPr>
              <a:t>/-</a:t>
            </a:r>
          </a:p>
          <a:p>
            <a:pPr algn="just"/>
            <a:endParaRPr lang="en-IN" sz="1800" b="1" kern="100" dirty="0">
              <a:latin typeface="Segoe UI" panose="020B0502040204020203" pitchFamily="34" charset="0"/>
              <a:cs typeface="Segoe UI" panose="020B0502040204020203" pitchFamily="34" charset="0"/>
            </a:endParaRPr>
          </a:p>
          <a:p>
            <a:pPr marL="342900" lvl="0" indent="-342900" algn="just">
              <a:buSzPts val="1000"/>
              <a:buFont typeface="Symbol" pitchFamily="2" charset="2"/>
              <a:buChar char=""/>
              <a:tabLst>
                <a:tab pos="457200" algn="l"/>
              </a:tabLst>
            </a:pPr>
            <a:r>
              <a:rPr lang="en-IN" sz="1800" kern="100" dirty="0">
                <a:latin typeface="Segoe UI" panose="020B0502040204020203" pitchFamily="34" charset="0"/>
                <a:cs typeface="Segoe UI" panose="020B0502040204020203" pitchFamily="34" charset="0"/>
              </a:rPr>
              <a:t>If simplicity and clarity are important, merging into "Other/Unspecified" might be a good approach.</a:t>
            </a:r>
          </a:p>
          <a:p>
            <a:pPr marL="342900" lvl="0" indent="-342900" algn="just">
              <a:buSzPts val="1000"/>
              <a:buFont typeface="Symbol" pitchFamily="2" charset="2"/>
              <a:buChar char=""/>
              <a:tabLst>
                <a:tab pos="457200" algn="l"/>
              </a:tabLst>
            </a:pPr>
            <a:r>
              <a:rPr lang="en-IN" sz="1800" kern="100" dirty="0">
                <a:latin typeface="Segoe UI" panose="020B0502040204020203" pitchFamily="34" charset="0"/>
                <a:cs typeface="Segoe UI" panose="020B0502040204020203" pitchFamily="34" charset="0"/>
              </a:rPr>
              <a:t>If we want to work with the data in its most detailed form, we can keep them as separate categories and report the findings accordingly.</a:t>
            </a:r>
          </a:p>
          <a:p>
            <a:pPr marL="342900" lvl="0" indent="-342900" algn="just">
              <a:buSzPts val="1000"/>
              <a:buFont typeface="Symbol" pitchFamily="2" charset="2"/>
              <a:buChar char=""/>
              <a:tabLst>
                <a:tab pos="457200" algn="l"/>
              </a:tabLst>
            </a:pPr>
            <a:endParaRPr lang="en-IN" sz="1800" kern="100" dirty="0">
              <a:latin typeface="Segoe UI" panose="020B0502040204020203" pitchFamily="34" charset="0"/>
              <a:cs typeface="Segoe UI" panose="020B0502040204020203" pitchFamily="34" charset="0"/>
            </a:endParaRPr>
          </a:p>
          <a:p>
            <a:pPr algn="just"/>
            <a:r>
              <a:rPr lang="en-IN" sz="1800" kern="100" dirty="0">
                <a:latin typeface="Segoe UI" panose="020B0502040204020203" pitchFamily="34" charset="0"/>
                <a:cs typeface="Segoe UI" panose="020B0502040204020203" pitchFamily="34" charset="0"/>
              </a:rPr>
              <a:t>As we feel that removing or replacing these values could bias the analysis, we have retained them and have handled the visualization in Tableau:</a:t>
            </a:r>
          </a:p>
          <a:p>
            <a:pPr algn="just"/>
            <a:endParaRPr lang="en-IN" sz="1800" kern="100" dirty="0">
              <a:latin typeface="Segoe UI" panose="020B0502040204020203" pitchFamily="34" charset="0"/>
              <a:cs typeface="Segoe UI" panose="020B0502040204020203" pitchFamily="34" charset="0"/>
            </a:endParaRPr>
          </a:p>
          <a:p>
            <a:pPr marL="342900" lvl="0" indent="-342900" algn="just">
              <a:buSzPts val="1000"/>
              <a:buFont typeface="Symbol" pitchFamily="2" charset="2"/>
              <a:buChar char=""/>
              <a:tabLst>
                <a:tab pos="457200" algn="l"/>
              </a:tabLst>
            </a:pPr>
            <a:r>
              <a:rPr lang="en-IN" sz="1800" kern="100" dirty="0">
                <a:latin typeface="Segoe UI" panose="020B0502040204020203" pitchFamily="34" charset="0"/>
                <a:cs typeface="Segoe UI" panose="020B0502040204020203" pitchFamily="34" charset="0"/>
              </a:rPr>
              <a:t>In Tableau, we have created a separate category for "Non-binary" and "Unknown" but have highlighted that these may represent unknown or alternative gender identities.</a:t>
            </a:r>
          </a:p>
          <a:p>
            <a:pPr marL="342900" lvl="0" indent="-342900" algn="just">
              <a:buSzPts val="1000"/>
              <a:buFont typeface="Symbol" pitchFamily="2" charset="2"/>
              <a:buChar char=""/>
              <a:tabLst>
                <a:tab pos="457200" algn="l"/>
              </a:tabLst>
            </a:pPr>
            <a:r>
              <a:rPr lang="en-IN" sz="1800" kern="100" dirty="0">
                <a:latin typeface="Segoe UI" panose="020B0502040204020203" pitchFamily="34" charset="0"/>
                <a:cs typeface="Segoe UI" panose="020B0502040204020203" pitchFamily="34" charset="0"/>
              </a:rPr>
              <a:t>This could give us a more inclusive and informative analysis.</a:t>
            </a:r>
          </a:p>
          <a:p>
            <a:pPr marL="342900" lvl="0" indent="-342900" algn="just">
              <a:buSzPts val="1000"/>
              <a:buFont typeface="Symbol" pitchFamily="2" charset="2"/>
              <a:buChar char=""/>
              <a:tabLst>
                <a:tab pos="457200" algn="l"/>
              </a:tabLst>
            </a:pPr>
            <a:endParaRPr lang="en-IN" sz="1800" kern="100" dirty="0">
              <a:latin typeface="Segoe UI" panose="020B0502040204020203" pitchFamily="34" charset="0"/>
              <a:cs typeface="Segoe UI" panose="020B0502040204020203" pitchFamily="34" charset="0"/>
            </a:endParaRPr>
          </a:p>
          <a:p>
            <a:pPr lvl="0" algn="just">
              <a:buSzPts val="1000"/>
              <a:tabLst>
                <a:tab pos="457200" algn="l"/>
              </a:tabLst>
            </a:pPr>
            <a:r>
              <a:rPr lang="en-IN" sz="1800" kern="100" dirty="0">
                <a:latin typeface="Segoe UI" panose="020B0502040204020203" pitchFamily="34" charset="0"/>
                <a:cs typeface="Segoe UI" panose="020B0502040204020203" pitchFamily="34" charset="0"/>
              </a:rPr>
              <a:t>Thus, after examining the dataset (csv file) using SQLite we have concluded that no such data wrangling is, required and the csv file can be uploaded into Tableau for preparation of Charts and making the story. </a:t>
            </a:r>
          </a:p>
        </p:txBody>
      </p:sp>
      <p:sp>
        <p:nvSpPr>
          <p:cNvPr id="4" name="TextBox 3">
            <a:extLst>
              <a:ext uri="{FF2B5EF4-FFF2-40B4-BE49-F238E27FC236}">
                <a16:creationId xmlns:a16="http://schemas.microsoft.com/office/drawing/2014/main" id="{31C931E0-D8EF-1B24-988E-1E63C4EEEC02}"/>
              </a:ext>
            </a:extLst>
          </p:cNvPr>
          <p:cNvSpPr txBox="1"/>
          <p:nvPr/>
        </p:nvSpPr>
        <p:spPr>
          <a:xfrm>
            <a:off x="581787" y="296520"/>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 - 1</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52001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6EA97C43-2929-D68F-5B79-96946686C1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54A3EA-B0B0-9EDE-2600-EFC651E87887}"/>
              </a:ext>
            </a:extLst>
          </p:cNvPr>
          <p:cNvSpPr txBox="1"/>
          <p:nvPr/>
        </p:nvSpPr>
        <p:spPr>
          <a:xfrm>
            <a:off x="3048000" y="3108883"/>
            <a:ext cx="6096000" cy="1015663"/>
          </a:xfrm>
          <a:prstGeom prst="rect">
            <a:avLst/>
          </a:prstGeom>
          <a:noFill/>
        </p:spPr>
        <p:txBody>
          <a:bodyPr wrap="square">
            <a:spAutoFit/>
          </a:bodyPr>
          <a:lstStyle/>
          <a:p>
            <a:pPr algn="ctr">
              <a:tabLst>
                <a:tab pos="12604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6000" b="1" kern="100" dirty="0">
                <a:effectLst/>
                <a:latin typeface="Abadi" panose="020B0604020104020204" pitchFamily="34" charset="0"/>
                <a:ea typeface="Aptos" panose="020B0004020202020204" pitchFamily="34" charset="0"/>
                <a:cs typeface="Times New Roman" panose="02020603050405020304" pitchFamily="18" charset="0"/>
              </a:rPr>
              <a:t>THANK YOU</a:t>
            </a:r>
            <a:endParaRPr lang="en-IN" sz="6000" kern="100" dirty="0">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7331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0465AD1F-2F98-44F6-0915-DE7D9A8935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6F81D2-3F97-B643-9D0C-E5FE1A993AF6}"/>
              </a:ext>
            </a:extLst>
          </p:cNvPr>
          <p:cNvSpPr txBox="1"/>
          <p:nvPr/>
        </p:nvSpPr>
        <p:spPr>
          <a:xfrm>
            <a:off x="671513" y="1351508"/>
            <a:ext cx="11087099" cy="4893647"/>
          </a:xfrm>
          <a:prstGeom prst="rect">
            <a:avLst/>
          </a:prstGeom>
          <a:noFill/>
        </p:spPr>
        <p:txBody>
          <a:bodyPr wrap="square">
            <a:spAutoFit/>
          </a:bodyPr>
          <a:lstStyle/>
          <a:p>
            <a:pPr algn="just"/>
            <a:r>
              <a:rPr lang="en-US" sz="2400" b="1" kern="100" dirty="0">
                <a:effectLst/>
                <a:latin typeface="Segoe UI" panose="020B0502040204020203" pitchFamily="34" charset="0"/>
                <a:ea typeface="Aptos" panose="020B0004020202020204" pitchFamily="34" charset="0"/>
                <a:cs typeface="Segoe UI" panose="020B0502040204020203" pitchFamily="34" charset="0"/>
              </a:rPr>
              <a:t>Summary of methodologies</a:t>
            </a:r>
          </a:p>
          <a:p>
            <a:pPr algn="just"/>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Collection through csv file downloaded using link for Exploratory Data Analysis and </a:t>
            </a:r>
            <a:r>
              <a:rPr lang="en-US" sz="2400" kern="100" dirty="0" err="1">
                <a:effectLst/>
                <a:latin typeface="Segoe UI" panose="020B0502040204020203" pitchFamily="34" charset="0"/>
                <a:ea typeface="Aptos" panose="020B0004020202020204" pitchFamily="34" charset="0"/>
                <a:cs typeface="Segoe UI" panose="020B0502040204020203" pitchFamily="34" charset="0"/>
              </a:rPr>
              <a:t>analysing</a:t>
            </a:r>
            <a:r>
              <a:rPr lang="en-US" sz="2400" kern="100" dirty="0">
                <a:effectLst/>
                <a:latin typeface="Segoe UI" panose="020B0502040204020203" pitchFamily="34" charset="0"/>
                <a:ea typeface="Aptos" panose="020B0004020202020204" pitchFamily="34" charset="0"/>
                <a:cs typeface="Segoe UI" panose="020B0502040204020203" pitchFamily="34" charset="0"/>
              </a:rPr>
              <a:t> Product Performance and Supply Chain Efficiency.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Wrangling after importing data into </a:t>
            </a:r>
            <a:r>
              <a:rPr lang="en-US" sz="2400" kern="100" dirty="0">
                <a:latin typeface="Segoe UI" panose="020B0502040204020203" pitchFamily="34" charset="0"/>
                <a:ea typeface="Aptos" panose="020B0004020202020204" pitchFamily="34" charset="0"/>
                <a:cs typeface="Segoe UI" panose="020B0502040204020203" pitchFamily="34" charset="0"/>
              </a:rPr>
              <a:t>SQLite</a:t>
            </a:r>
            <a:r>
              <a:rPr lang="en-US" sz="2400" kern="100" dirty="0">
                <a:effectLst/>
                <a:latin typeface="Segoe UI" panose="020B0502040204020203" pitchFamily="34" charset="0"/>
                <a:ea typeface="Aptos" panose="020B0004020202020204" pitchFamily="34" charset="0"/>
                <a:cs typeface="Segoe UI" panose="020B0502040204020203" pitchFamily="34" charset="0"/>
              </a:rPr>
              <a:t> and using </a:t>
            </a:r>
            <a:r>
              <a:rPr lang="en-US" sz="2400" kern="100" dirty="0">
                <a:latin typeface="Segoe UI" panose="020B0502040204020203" pitchFamily="34" charset="0"/>
                <a:ea typeface="Aptos" panose="020B0004020202020204" pitchFamily="34" charset="0"/>
                <a:cs typeface="Segoe UI" panose="020B0502040204020203" pitchFamily="34" charset="0"/>
              </a:rPr>
              <a:t>SQL</a:t>
            </a:r>
            <a:r>
              <a:rPr lang="en-US" sz="2400" kern="100" dirty="0">
                <a:effectLst/>
                <a:latin typeface="Segoe UI" panose="020B0502040204020203" pitchFamily="34" charset="0"/>
                <a:ea typeface="Aptos" panose="020B0004020202020204" pitchFamily="34" charset="0"/>
                <a:cs typeface="Segoe UI" panose="020B0502040204020203" pitchFamily="34" charset="0"/>
              </a:rPr>
              <a:t> for sampling data, dealing with Nulls, ‘0’ and blank values.</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Exploratory Data Analysis by creation of visualization dashboards and story in Tableau. </a:t>
            </a:r>
          </a:p>
          <a:p>
            <a:pPr marL="742950" lvl="1" indent="-285750" algn="just">
              <a:buFont typeface="Times New Roman" panose="02020603050405020304" pitchFamily="18" charset="0"/>
              <a:buChar char="-"/>
              <a:tabLst>
                <a:tab pos="914400"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r>
              <a:rPr lang="en-US" sz="2400" b="1" kern="100" dirty="0">
                <a:effectLst/>
                <a:latin typeface="Segoe UI" panose="020B0502040204020203" pitchFamily="34" charset="0"/>
                <a:ea typeface="Aptos" panose="020B0004020202020204" pitchFamily="34" charset="0"/>
                <a:cs typeface="Segoe UI" panose="020B0502040204020203" pitchFamily="34" charset="0"/>
              </a:rPr>
              <a:t>Summary of all results</a:t>
            </a:r>
          </a:p>
          <a:p>
            <a:pPr algn="just"/>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Exploratory Data Analysis result.</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Analysis of Product Performance and Supply Chain Efficiency</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DEEAB022-D953-29C9-3E9B-7613C784736F}"/>
              </a:ext>
            </a:extLst>
          </p:cNvPr>
          <p:cNvSpPr txBox="1"/>
          <p:nvPr/>
        </p:nvSpPr>
        <p:spPr>
          <a:xfrm>
            <a:off x="671513" y="466308"/>
            <a:ext cx="6096000" cy="523220"/>
          </a:xfrm>
          <a:prstGeom prst="rect">
            <a:avLst/>
          </a:prstGeom>
          <a:noFill/>
        </p:spPr>
        <p:txBody>
          <a:bodyPr wrap="square">
            <a:spAutoFit/>
          </a:bodyPr>
          <a:lstStyle/>
          <a:p>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Executive Summary</a:t>
            </a:r>
            <a:endParaRPr lang="en-US" sz="2800" dirty="0">
              <a:solidFill>
                <a:schemeClr val="tx2">
                  <a:lumMod val="75000"/>
                  <a:lumOff val="25000"/>
                </a:schemeClr>
              </a:solidFill>
              <a:latin typeface="Abadi" panose="020B0604020104020204" pitchFamily="34" charset="0"/>
            </a:endParaRPr>
          </a:p>
        </p:txBody>
      </p:sp>
    </p:spTree>
    <p:extLst>
      <p:ext uri="{BB962C8B-B14F-4D97-AF65-F5344CB8AC3E}">
        <p14:creationId xmlns:p14="http://schemas.microsoft.com/office/powerpoint/2010/main" val="261700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4B66CB84-B3B8-2889-0849-71A3DAA5AE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92CD62-70DA-1E87-C02C-4296E2D77FD3}"/>
              </a:ext>
            </a:extLst>
          </p:cNvPr>
          <p:cNvSpPr txBox="1"/>
          <p:nvPr/>
        </p:nvSpPr>
        <p:spPr>
          <a:xfrm>
            <a:off x="610608" y="913963"/>
            <a:ext cx="10970784" cy="5632311"/>
          </a:xfrm>
          <a:prstGeom prst="rect">
            <a:avLst/>
          </a:prstGeom>
          <a:noFill/>
        </p:spPr>
        <p:txBody>
          <a:bodyPr wrap="square">
            <a:spAutoFit/>
          </a:bodyPr>
          <a:lstStyle/>
          <a:p>
            <a:pPr algn="just"/>
            <a:r>
              <a:rPr lang="en-US" sz="2000" b="1" u="sng" kern="100" dirty="0">
                <a:effectLst/>
                <a:latin typeface="Segoe UI" panose="020B0502040204020203" pitchFamily="34" charset="0"/>
                <a:ea typeface="Aptos" panose="020B0004020202020204" pitchFamily="34" charset="0"/>
                <a:cs typeface="Segoe UI" panose="020B0502040204020203" pitchFamily="34" charset="0"/>
              </a:rPr>
              <a:t>Project background and context</a:t>
            </a:r>
          </a:p>
          <a:p>
            <a:pPr algn="just"/>
            <a:endParaRPr lang="en-IN" sz="2000" b="1" u="sng" dirty="0">
              <a:latin typeface="Segoe UI" panose="020B0502040204020203" pitchFamily="34" charset="0"/>
              <a:cs typeface="Segoe UI" panose="020B0502040204020203" pitchFamily="34" charset="0"/>
            </a:endParaRPr>
          </a:p>
          <a:p>
            <a:pPr algn="just"/>
            <a:r>
              <a:rPr lang="en-IN" sz="2000" b="1" u="sng" dirty="0">
                <a:effectLst/>
                <a:latin typeface="Segoe UI" panose="020B0502040204020203" pitchFamily="34" charset="0"/>
                <a:cs typeface="Segoe UI" panose="020B0502040204020203" pitchFamily="34" charset="0"/>
              </a:rPr>
              <a:t>Problem Statement</a:t>
            </a:r>
            <a:endParaRPr lang="en-IN" sz="2000" b="1" u="sng" dirty="0">
              <a:latin typeface="Segoe UI" panose="020B0502040204020203" pitchFamily="34" charset="0"/>
              <a:cs typeface="Segoe UI" panose="020B0502040204020203" pitchFamily="34" charset="0"/>
            </a:endParaRPr>
          </a:p>
          <a:p>
            <a:pPr algn="just"/>
            <a:endParaRPr lang="en-IN" sz="2000" dirty="0">
              <a:effectLst/>
              <a:latin typeface="Segoe UI" panose="020B0502040204020203" pitchFamily="34" charset="0"/>
              <a:cs typeface="Segoe UI" panose="020B0502040204020203" pitchFamily="34" charset="0"/>
            </a:endParaRPr>
          </a:p>
          <a:p>
            <a:pPr algn="just"/>
            <a:r>
              <a:rPr lang="en-GB" sz="2000" dirty="0">
                <a:latin typeface="Segoe UI" panose="020B0502040204020203" pitchFamily="34" charset="0"/>
                <a:cs typeface="Segoe UI" panose="020B0502040204020203" pitchFamily="34" charset="0"/>
              </a:rPr>
              <a:t>Supply chain analytics is a valuable part of data-driven decision-making in various industries such as</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manufacturing, retail, healthcare, and logistics. It is the process of collecting, </a:t>
            </a:r>
            <a:r>
              <a:rPr lang="en-GB" sz="2000" dirty="0" err="1">
                <a:latin typeface="Segoe UI" panose="020B0502040204020203" pitchFamily="34" charset="0"/>
                <a:cs typeface="Segoe UI" panose="020B0502040204020203" pitchFamily="34" charset="0"/>
              </a:rPr>
              <a:t>analyzing</a:t>
            </a:r>
            <a:r>
              <a:rPr lang="en-GB" sz="2000" dirty="0">
                <a:latin typeface="Segoe UI" panose="020B0502040204020203" pitchFamily="34" charset="0"/>
                <a:cs typeface="Segoe UI" panose="020B0502040204020203" pitchFamily="34" charset="0"/>
              </a:rPr>
              <a:t> and interpreting</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data related to the movement of products and services from suppliers to customers. The dataset collected from a Fashion and Beauty startup is based on the supply</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chain of Makeup products. </a:t>
            </a:r>
          </a:p>
          <a:p>
            <a:pPr algn="just"/>
            <a:endParaRPr lang="en-IN" sz="2000" dirty="0">
              <a:latin typeface="Segoe UI" panose="020B0502040204020203" pitchFamily="34" charset="0"/>
              <a:cs typeface="Segoe UI" panose="020B0502040204020203" pitchFamily="34" charset="0"/>
            </a:endParaRPr>
          </a:p>
          <a:p>
            <a:pPr algn="just"/>
            <a:r>
              <a:rPr lang="en-IN" sz="2000" b="1" u="sng" dirty="0">
                <a:effectLst/>
                <a:latin typeface="Segoe UI" panose="020B0502040204020203" pitchFamily="34" charset="0"/>
                <a:cs typeface="Segoe UI" panose="020B0502040204020203" pitchFamily="34" charset="0"/>
              </a:rPr>
              <a:t>Task - 1</a:t>
            </a:r>
          </a:p>
          <a:p>
            <a:pPr algn="just"/>
            <a:endParaRPr lang="en-IN" sz="2000" b="1" u="sng" dirty="0">
              <a:effectLst/>
              <a:latin typeface="Segoe UI" panose="020B0502040204020203" pitchFamily="34" charset="0"/>
              <a:cs typeface="Segoe UI" panose="020B0502040204020203" pitchFamily="34" charset="0"/>
            </a:endParaRPr>
          </a:p>
          <a:p>
            <a:pPr algn="just"/>
            <a:r>
              <a:rPr lang="en-GB" sz="2000" b="1" dirty="0">
                <a:latin typeface="Segoe UI" panose="020B0502040204020203" pitchFamily="34" charset="0"/>
                <a:cs typeface="Segoe UI" panose="020B0502040204020203" pitchFamily="34" charset="0"/>
              </a:rPr>
              <a:t>Dataset Preparation:</a:t>
            </a:r>
            <a:endParaRPr lang="en-IN" sz="2000" b="1" dirty="0">
              <a:latin typeface="Segoe UI" panose="020B0502040204020203" pitchFamily="34" charset="0"/>
              <a:cs typeface="Segoe UI" panose="020B0502040204020203" pitchFamily="34" charset="0"/>
            </a:endParaRPr>
          </a:p>
          <a:p>
            <a:pPr algn="just"/>
            <a:r>
              <a:rPr lang="en-GB" sz="2000" dirty="0">
                <a:latin typeface="Segoe UI" panose="020B0502040204020203" pitchFamily="34" charset="0"/>
                <a:cs typeface="Segoe UI" panose="020B0502040204020203" pitchFamily="34" charset="0"/>
              </a:rPr>
              <a:t>&gt;&gt; Ensure that your dataset contains all the columns mentioned: Product Type, SKU,</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Price, Availability, Number of products sold, Revenue generated,</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Customer demographics, Stock levels, Lead times, Order quantities,</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Shipping times, Shipping carriers, Shipping costs, Supplier name,</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Location, Lead time, Production volumes, Manufacturing lead time,</a:t>
            </a:r>
            <a:r>
              <a:rPr lang="en-IN" sz="2000"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Manufacturing costs, Inspection results, Defect rates, Transportation modes, Routes, Costs.</a:t>
            </a:r>
            <a:endParaRPr lang="en-IN" sz="20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EF616E8-EFE3-D915-54B2-C7C0ABD740CF}"/>
              </a:ext>
            </a:extLst>
          </p:cNvPr>
          <p:cNvSpPr txBox="1"/>
          <p:nvPr/>
        </p:nvSpPr>
        <p:spPr>
          <a:xfrm>
            <a:off x="659241" y="390743"/>
            <a:ext cx="6096000" cy="523220"/>
          </a:xfrm>
          <a:prstGeom prst="rect">
            <a:avLst/>
          </a:prstGeom>
          <a:noFill/>
        </p:spPr>
        <p:txBody>
          <a:bodyPr wrap="square">
            <a:spAutoFit/>
          </a:bodyPr>
          <a:lstStyle/>
          <a:p>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Introduction</a:t>
            </a:r>
          </a:p>
        </p:txBody>
      </p:sp>
    </p:spTree>
    <p:extLst>
      <p:ext uri="{BB962C8B-B14F-4D97-AF65-F5344CB8AC3E}">
        <p14:creationId xmlns:p14="http://schemas.microsoft.com/office/powerpoint/2010/main" val="284470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7D8824F7-FDFE-8FD9-2483-31EF8FA6A0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22BFE0-52AE-F65F-6D24-F31F582F9B36}"/>
              </a:ext>
            </a:extLst>
          </p:cNvPr>
          <p:cNvSpPr txBox="1"/>
          <p:nvPr/>
        </p:nvSpPr>
        <p:spPr>
          <a:xfrm>
            <a:off x="810768" y="466540"/>
            <a:ext cx="10771632" cy="6186309"/>
          </a:xfrm>
          <a:prstGeom prst="rect">
            <a:avLst/>
          </a:prstGeom>
          <a:noFill/>
        </p:spPr>
        <p:txBody>
          <a:bodyPr wrap="square">
            <a:spAutoFit/>
          </a:bodyPr>
          <a:lstStyle/>
          <a:p>
            <a:pPr algn="just"/>
            <a:r>
              <a:rPr lang="en-US" sz="1800" b="1" u="sng" kern="100" dirty="0">
                <a:effectLst/>
                <a:latin typeface="Segoe UI" panose="020B0502040204020203" pitchFamily="34" charset="0"/>
                <a:ea typeface="Aptos" panose="020B0004020202020204" pitchFamily="34" charset="0"/>
                <a:cs typeface="Segoe UI" panose="020B0502040204020203" pitchFamily="34" charset="0"/>
              </a:rPr>
              <a:t>Project background and context </a:t>
            </a:r>
            <a:r>
              <a:rPr lang="en-US" sz="1800" b="1" u="sng" kern="100" dirty="0" err="1">
                <a:effectLst/>
                <a:latin typeface="Segoe UI" panose="020B0502040204020203" pitchFamily="34" charset="0"/>
                <a:ea typeface="Aptos" panose="020B0004020202020204" pitchFamily="34" charset="0"/>
                <a:cs typeface="Segoe UI" panose="020B0502040204020203" pitchFamily="34" charset="0"/>
              </a:rPr>
              <a:t>contd</a:t>
            </a: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a:t>
            </a:r>
          </a:p>
          <a:p>
            <a:pPr algn="just"/>
            <a:endParaRPr lang="en-IN" sz="1800" b="1" u="sng" dirty="0">
              <a:effectLst/>
              <a:latin typeface="Segoe UI" panose="020B0502040204020203" pitchFamily="34" charset="0"/>
              <a:cs typeface="Segoe UI" panose="020B0502040204020203" pitchFamily="34" charset="0"/>
            </a:endParaRPr>
          </a:p>
          <a:p>
            <a:pPr algn="just"/>
            <a:r>
              <a:rPr lang="en-IN" sz="1800" b="1" u="sng" dirty="0">
                <a:effectLst/>
                <a:latin typeface="Segoe UI" panose="020B0502040204020203" pitchFamily="34" charset="0"/>
                <a:cs typeface="Segoe UI" panose="020B0502040204020203" pitchFamily="34" charset="0"/>
              </a:rPr>
              <a:t>Task - 2</a:t>
            </a:r>
          </a:p>
          <a:p>
            <a:pPr algn="just"/>
            <a:endParaRPr lang="en-GB" sz="1800" i="1" kern="100" dirty="0">
              <a:effectLst/>
              <a:latin typeface="Aptos" panose="020B0004020202020204" pitchFamily="34" charset="0"/>
              <a:ea typeface="Aptos" panose="020B0004020202020204" pitchFamily="34" charset="0"/>
              <a:cs typeface="Times New Roman" panose="02020603050405020304" pitchFamily="18" charset="0"/>
            </a:endParaRPr>
          </a:p>
          <a:p>
            <a:pPr algn="just"/>
            <a:r>
              <a:rPr lang="en-GB" dirty="0">
                <a:latin typeface="Segoe UI" panose="020B0502040204020203" pitchFamily="34" charset="0"/>
                <a:cs typeface="Segoe UI" panose="020B0502040204020203" pitchFamily="34" charset="0"/>
              </a:rPr>
              <a:t>Create the following visualizations:</a:t>
            </a:r>
          </a:p>
          <a:p>
            <a:pPr algn="just"/>
            <a:endParaRPr lang="en-IN" dirty="0">
              <a:latin typeface="Segoe UI" panose="020B0502040204020203" pitchFamily="34" charset="0"/>
              <a:cs typeface="Segoe UI" panose="020B0502040204020203" pitchFamily="34" charset="0"/>
            </a:endParaRPr>
          </a:p>
          <a:p>
            <a:pPr algn="just"/>
            <a:r>
              <a:rPr lang="en-GB" b="1" dirty="0">
                <a:latin typeface="Segoe UI" panose="020B0502040204020203" pitchFamily="34" charset="0"/>
                <a:cs typeface="Segoe UI" panose="020B0502040204020203" pitchFamily="34" charset="0"/>
              </a:rPr>
              <a:t>2.1. Product Performance Dashboard:</a:t>
            </a:r>
            <a:endParaRPr lang="en-IN" b="1"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a) Product Sales: Create a bar chart showing Number of products sold for each</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Product Type.</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b) Revenue Analysis: Create a line chart showing Revenue generated over time. Filter by</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Product Type to see how different products are performing.</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c) Price Distribution: Use a histogram to show the distribution of Price for different</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Product Types.</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d) Stock Levels: Create a heat map to visualize Stock levels across different SKU and</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Product Type.</a:t>
            </a:r>
          </a:p>
          <a:p>
            <a:pPr algn="just"/>
            <a:endParaRPr lang="en-IN" dirty="0">
              <a:latin typeface="Segoe UI" panose="020B0502040204020203" pitchFamily="34" charset="0"/>
              <a:cs typeface="Segoe UI" panose="020B0502040204020203" pitchFamily="34" charset="0"/>
            </a:endParaRPr>
          </a:p>
          <a:p>
            <a:pPr algn="just"/>
            <a:r>
              <a:rPr lang="en-GB" b="1" dirty="0">
                <a:latin typeface="Segoe UI" panose="020B0502040204020203" pitchFamily="34" charset="0"/>
                <a:cs typeface="Segoe UI" panose="020B0502040204020203" pitchFamily="34" charset="0"/>
              </a:rPr>
              <a:t>2.2. Supply Chain Efficiency Dashboard:</a:t>
            </a:r>
            <a:endParaRPr lang="en-IN" b="1"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a) Lead Times vs. Order Quantities: Use a scatter plot to </a:t>
            </a:r>
            <a:r>
              <a:rPr lang="en-GB" dirty="0" err="1">
                <a:latin typeface="Segoe UI" panose="020B0502040204020203" pitchFamily="34" charset="0"/>
                <a:cs typeface="Segoe UI" panose="020B0502040204020203" pitchFamily="34" charset="0"/>
              </a:rPr>
              <a:t>analyze</a:t>
            </a:r>
            <a:r>
              <a:rPr lang="en-GB" dirty="0">
                <a:latin typeface="Segoe UI" panose="020B0502040204020203" pitchFamily="34" charset="0"/>
                <a:cs typeface="Segoe UI" panose="020B0502040204020203" pitchFamily="34" charset="0"/>
              </a:rPr>
              <a:t> the relationship between</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Lead times and Order quantities across different Supplier names.</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b) Shipping Costs by Carrier: Create a bar chart showing Shipping costs per Shipping</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carrier. Filter by Location to see regional differences.</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c) Manufacturing Efficiency: Create a dual-axis chart with Manufacturing lead time on</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one axis and Production volumes on the other to </a:t>
            </a:r>
            <a:r>
              <a:rPr lang="en-GB" dirty="0" err="1">
                <a:latin typeface="Segoe UI" panose="020B0502040204020203" pitchFamily="34" charset="0"/>
                <a:cs typeface="Segoe UI" panose="020B0502040204020203" pitchFamily="34" charset="0"/>
              </a:rPr>
              <a:t>analyze</a:t>
            </a:r>
            <a:r>
              <a:rPr lang="en-GB" dirty="0">
                <a:latin typeface="Segoe UI" panose="020B0502040204020203" pitchFamily="34" charset="0"/>
                <a:cs typeface="Segoe UI" panose="020B0502040204020203" pitchFamily="34" charset="0"/>
              </a:rPr>
              <a:t> manufacturing efficiency over</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time.</a:t>
            </a:r>
            <a:endParaRPr lang="en-IN" dirty="0">
              <a:latin typeface="Segoe UI" panose="020B0502040204020203" pitchFamily="34" charset="0"/>
              <a:cs typeface="Segoe UI" panose="020B0502040204020203" pitchFamily="34" charset="0"/>
            </a:endParaRPr>
          </a:p>
          <a:p>
            <a:pPr algn="just"/>
            <a:r>
              <a:rPr lang="en-GB" dirty="0">
                <a:latin typeface="Segoe UI" panose="020B0502040204020203" pitchFamily="34" charset="0"/>
                <a:cs typeface="Segoe UI" panose="020B0502040204020203" pitchFamily="34" charset="0"/>
              </a:rPr>
              <a:t>d) Defect Rates: Create a pie chart or a bar chart to visualize Defect rates by Supplier</a:t>
            </a:r>
            <a:r>
              <a:rPr lang="en-IN" dirty="0">
                <a:latin typeface="Segoe UI" panose="020B0502040204020203" pitchFamily="34" charset="0"/>
                <a:cs typeface="Segoe UI" panose="020B0502040204020203" pitchFamily="34" charset="0"/>
              </a:rPr>
              <a:t> </a:t>
            </a:r>
            <a:r>
              <a:rPr lang="en-GB" dirty="0">
                <a:latin typeface="Segoe UI" panose="020B0502040204020203" pitchFamily="34" charset="0"/>
                <a:cs typeface="Segoe UI" panose="020B0502040204020203" pitchFamily="34" charset="0"/>
              </a:rPr>
              <a:t>name or Location.</a:t>
            </a:r>
          </a:p>
          <a:p>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29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0017C13A-7BBA-4F38-0FC4-04374F4789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3B3E8C-B442-368B-A7AF-875034DF9B72}"/>
              </a:ext>
            </a:extLst>
          </p:cNvPr>
          <p:cNvSpPr txBox="1"/>
          <p:nvPr/>
        </p:nvSpPr>
        <p:spPr>
          <a:xfrm>
            <a:off x="816864" y="628233"/>
            <a:ext cx="10911840" cy="5601533"/>
          </a:xfrm>
          <a:prstGeom prst="rect">
            <a:avLst/>
          </a:prstGeom>
          <a:noFill/>
        </p:spPr>
        <p:txBody>
          <a:bodyPr wrap="square">
            <a:spAutoFit/>
          </a:bodyPr>
          <a:lstStyle/>
          <a:p>
            <a:pPr algn="just"/>
            <a:r>
              <a:rPr lang="en-US" sz="1600" b="1" u="sng" kern="100" dirty="0">
                <a:effectLst/>
                <a:latin typeface="Segoe UI" panose="020B0502040204020203" pitchFamily="34" charset="0"/>
                <a:ea typeface="Aptos" panose="020B0004020202020204" pitchFamily="34" charset="0"/>
                <a:cs typeface="Segoe UI" panose="020B0502040204020203" pitchFamily="34" charset="0"/>
              </a:rPr>
              <a:t>Project background and context </a:t>
            </a:r>
            <a:r>
              <a:rPr lang="en-US" sz="1600" b="1" u="sng" kern="100" dirty="0" err="1">
                <a:effectLst/>
                <a:latin typeface="Segoe UI" panose="020B0502040204020203" pitchFamily="34" charset="0"/>
                <a:ea typeface="Aptos" panose="020B0004020202020204" pitchFamily="34" charset="0"/>
                <a:cs typeface="Segoe UI" panose="020B0502040204020203" pitchFamily="34" charset="0"/>
              </a:rPr>
              <a:t>contd</a:t>
            </a:r>
            <a:r>
              <a:rPr lang="en-US" sz="1600" b="1" u="sng" kern="100" dirty="0">
                <a:effectLst/>
                <a:latin typeface="Segoe UI" panose="020B0502040204020203" pitchFamily="34" charset="0"/>
                <a:ea typeface="Aptos" panose="020B0004020202020204" pitchFamily="34" charset="0"/>
                <a:cs typeface="Segoe UI" panose="020B0502040204020203" pitchFamily="34" charset="0"/>
              </a:rPr>
              <a:t>/-</a:t>
            </a:r>
          </a:p>
          <a:p>
            <a:pPr algn="just"/>
            <a:endParaRPr lang="en-IN" sz="1000" b="1" u="sng" dirty="0">
              <a:effectLst/>
              <a:latin typeface="Segoe UI" panose="020B0502040204020203" pitchFamily="34" charset="0"/>
              <a:cs typeface="Segoe UI" panose="020B0502040204020203" pitchFamily="34" charset="0"/>
            </a:endParaRPr>
          </a:p>
          <a:p>
            <a:pPr algn="just"/>
            <a:r>
              <a:rPr lang="en-IN" sz="1600" b="1" u="sng" dirty="0">
                <a:effectLst/>
                <a:latin typeface="Segoe UI" panose="020B0502040204020203" pitchFamily="34" charset="0"/>
                <a:cs typeface="Segoe UI" panose="020B0502040204020203" pitchFamily="34" charset="0"/>
              </a:rPr>
              <a:t>Task - 2</a:t>
            </a:r>
          </a:p>
          <a:p>
            <a:pPr algn="just"/>
            <a:endParaRPr lang="en-IN" sz="1000" b="1" u="sng" dirty="0">
              <a:effectLst/>
              <a:latin typeface="Segoe UI" panose="020B0502040204020203" pitchFamily="34" charset="0"/>
              <a:cs typeface="Segoe UI" panose="020B0502040204020203" pitchFamily="34" charset="0"/>
            </a:endParaRPr>
          </a:p>
          <a:p>
            <a:pPr algn="just"/>
            <a:r>
              <a:rPr lang="en-GB" sz="1600" b="1" dirty="0">
                <a:latin typeface="Segoe UI" panose="020B0502040204020203" pitchFamily="34" charset="0"/>
                <a:cs typeface="Segoe UI" panose="020B0502040204020203" pitchFamily="34" charset="0"/>
              </a:rPr>
              <a:t>2.3. Customer Demographics:</a:t>
            </a:r>
            <a:endParaRPr lang="en-IN" sz="1600" b="1"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a) Demographic Breakdown: Create a demographic distribution chart (such as a pie chart or</a:t>
            </a:r>
            <a:r>
              <a:rPr lang="en-IN" sz="1600" dirty="0">
                <a:latin typeface="Segoe UI" panose="020B0502040204020203" pitchFamily="34" charset="0"/>
                <a:cs typeface="Segoe UI" panose="020B0502040204020203" pitchFamily="34" charset="0"/>
              </a:rPr>
              <a:t> </a:t>
            </a:r>
            <a:r>
              <a:rPr lang="en-GB" sz="1600" dirty="0">
                <a:latin typeface="Segoe UI" panose="020B0502040204020203" pitchFamily="34" charset="0"/>
                <a:cs typeface="Segoe UI" panose="020B0502040204020203" pitchFamily="34" charset="0"/>
              </a:rPr>
              <a:t>stacked bar chart) to show the breakdown of customers by age group, gender, or other</a:t>
            </a:r>
            <a:r>
              <a:rPr lang="en-IN" sz="1600" dirty="0">
                <a:latin typeface="Segoe UI" panose="020B0502040204020203" pitchFamily="34" charset="0"/>
                <a:cs typeface="Segoe UI" panose="020B0502040204020203" pitchFamily="34" charset="0"/>
              </a:rPr>
              <a:t> </a:t>
            </a:r>
            <a:r>
              <a:rPr lang="en-GB" sz="1600" dirty="0">
                <a:latin typeface="Segoe UI" panose="020B0502040204020203" pitchFamily="34" charset="0"/>
                <a:cs typeface="Segoe UI" panose="020B0502040204020203" pitchFamily="34" charset="0"/>
              </a:rPr>
              <a:t>available demographics.</a:t>
            </a:r>
            <a:endParaRPr lang="en-IN" sz="16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b) Revenue by Demographics: Use a </a:t>
            </a:r>
            <a:r>
              <a:rPr lang="en-GB" sz="1600" dirty="0" err="1">
                <a:latin typeface="Segoe UI" panose="020B0502040204020203" pitchFamily="34" charset="0"/>
                <a:cs typeface="Segoe UI" panose="020B0502040204020203" pitchFamily="34" charset="0"/>
              </a:rPr>
              <a:t>treemap</a:t>
            </a:r>
            <a:r>
              <a:rPr lang="en-GB" sz="1600" dirty="0">
                <a:latin typeface="Segoe UI" panose="020B0502040204020203" pitchFamily="34" charset="0"/>
                <a:cs typeface="Segoe UI" panose="020B0502040204020203" pitchFamily="34" charset="0"/>
              </a:rPr>
              <a:t> to show Revenue generated segmented</a:t>
            </a:r>
            <a:r>
              <a:rPr lang="en-IN" sz="1600" dirty="0">
                <a:latin typeface="Segoe UI" panose="020B0502040204020203" pitchFamily="34" charset="0"/>
                <a:cs typeface="Segoe UI" panose="020B0502040204020203" pitchFamily="34" charset="0"/>
              </a:rPr>
              <a:t> </a:t>
            </a:r>
            <a:r>
              <a:rPr lang="en-GB" sz="1600" dirty="0">
                <a:latin typeface="Segoe UI" panose="020B0502040204020203" pitchFamily="34" charset="0"/>
                <a:cs typeface="Segoe UI" panose="020B0502040204020203" pitchFamily="34" charset="0"/>
              </a:rPr>
              <a:t>by Customer demographics.</a:t>
            </a:r>
          </a:p>
          <a:p>
            <a:pPr algn="just"/>
            <a:endParaRPr lang="en-IN" sz="1000" dirty="0">
              <a:latin typeface="Segoe UI" panose="020B0502040204020203" pitchFamily="34" charset="0"/>
              <a:cs typeface="Segoe UI" panose="020B0502040204020203" pitchFamily="34" charset="0"/>
            </a:endParaRPr>
          </a:p>
          <a:p>
            <a:pPr algn="just"/>
            <a:r>
              <a:rPr lang="en-IN" sz="1600" b="1" u="sng" dirty="0">
                <a:effectLst/>
                <a:latin typeface="Segoe UI" panose="020B0502040204020203" pitchFamily="34" charset="0"/>
                <a:cs typeface="Segoe UI" panose="020B0502040204020203" pitchFamily="34" charset="0"/>
              </a:rPr>
              <a:t>Task - 3</a:t>
            </a:r>
          </a:p>
          <a:p>
            <a:pPr algn="just"/>
            <a:endParaRPr lang="en-IN" sz="1000" dirty="0">
              <a:latin typeface="Segoe UI" panose="020B0502040204020203" pitchFamily="34" charset="0"/>
              <a:cs typeface="Segoe UI" panose="020B0502040204020203" pitchFamily="34" charset="0"/>
            </a:endParaRPr>
          </a:p>
          <a:p>
            <a:pPr algn="just"/>
            <a:r>
              <a:rPr lang="en-GB" sz="1600" b="1" dirty="0">
                <a:latin typeface="Segoe UI" panose="020B0502040204020203" pitchFamily="34" charset="0"/>
                <a:cs typeface="Segoe UI" panose="020B0502040204020203" pitchFamily="34" charset="0"/>
              </a:rPr>
              <a:t>3.1. Analysis Questions:</a:t>
            </a:r>
          </a:p>
          <a:p>
            <a:pPr algn="just"/>
            <a:endParaRPr lang="en-IN" sz="10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a) Which Product Type generates the highest revenue ?</a:t>
            </a:r>
            <a:endParaRPr lang="en-IN" sz="16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b) Are there any significant correlations between Lead times and Order quantities ?</a:t>
            </a:r>
            <a:endParaRPr lang="en-IN" sz="16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c) How do Shipping costs vary by Shipping carrier and Location ?</a:t>
            </a:r>
            <a:endParaRPr lang="en-IN" sz="16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d) Which suppliers have the most efficient manufacturing processes based on</a:t>
            </a:r>
            <a:r>
              <a:rPr lang="en-IN" sz="1600" dirty="0">
                <a:latin typeface="Segoe UI" panose="020B0502040204020203" pitchFamily="34" charset="0"/>
                <a:cs typeface="Segoe UI" panose="020B0502040204020203" pitchFamily="34" charset="0"/>
              </a:rPr>
              <a:t> </a:t>
            </a:r>
            <a:r>
              <a:rPr lang="en-GB" sz="1600" dirty="0">
                <a:latin typeface="Segoe UI" panose="020B0502040204020203" pitchFamily="34" charset="0"/>
                <a:cs typeface="Segoe UI" panose="020B0502040204020203" pitchFamily="34" charset="0"/>
              </a:rPr>
              <a:t>Manufacturing lead time and Production volumes ?</a:t>
            </a:r>
            <a:endParaRPr lang="en-IN" sz="1600"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e) What demographic group contributes the most to sales ?</a:t>
            </a:r>
          </a:p>
          <a:p>
            <a:pPr algn="just"/>
            <a:endParaRPr lang="en-GB" sz="1000" dirty="0">
              <a:latin typeface="Segoe UI" panose="020B0502040204020203" pitchFamily="34" charset="0"/>
              <a:cs typeface="Segoe UI" panose="020B0502040204020203" pitchFamily="34" charset="0"/>
            </a:endParaRPr>
          </a:p>
          <a:p>
            <a:pPr algn="just"/>
            <a:r>
              <a:rPr lang="en-IN" sz="1600" b="1" u="sng" dirty="0">
                <a:effectLst/>
                <a:latin typeface="Segoe UI" panose="020B0502040204020203" pitchFamily="34" charset="0"/>
                <a:cs typeface="Segoe UI" panose="020B0502040204020203" pitchFamily="34" charset="0"/>
              </a:rPr>
              <a:t>Task - 4</a:t>
            </a:r>
          </a:p>
          <a:p>
            <a:pPr algn="just"/>
            <a:endParaRPr lang="en-IN" sz="1000" dirty="0">
              <a:latin typeface="Segoe UI" panose="020B0502040204020203" pitchFamily="34" charset="0"/>
              <a:cs typeface="Segoe UI" panose="020B0502040204020203" pitchFamily="34" charset="0"/>
            </a:endParaRPr>
          </a:p>
          <a:p>
            <a:pPr algn="just"/>
            <a:r>
              <a:rPr lang="en-GB" sz="1600" b="1" dirty="0">
                <a:latin typeface="Segoe UI" panose="020B0502040204020203" pitchFamily="34" charset="0"/>
                <a:cs typeface="Segoe UI" panose="020B0502040204020203" pitchFamily="34" charset="0"/>
              </a:rPr>
              <a:t>4.1. Storytelling:</a:t>
            </a:r>
            <a:endParaRPr lang="en-IN" sz="1600" b="1" dirty="0">
              <a:latin typeface="Segoe UI" panose="020B0502040204020203" pitchFamily="34" charset="0"/>
              <a:cs typeface="Segoe UI" panose="020B0502040204020203" pitchFamily="34" charset="0"/>
            </a:endParaRPr>
          </a:p>
          <a:p>
            <a:pPr algn="just"/>
            <a:r>
              <a:rPr lang="en-GB" sz="1600" dirty="0">
                <a:latin typeface="Segoe UI" panose="020B0502040204020203" pitchFamily="34" charset="0"/>
                <a:cs typeface="Segoe UI" panose="020B0502040204020203" pitchFamily="34" charset="0"/>
              </a:rPr>
              <a:t>&gt;&gt; Combine the above visualizations into a Tableau story that walks through product performance and supply chain efficiency, highlighting key insights.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58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82211009-9556-69BA-92F4-BB00BEBA92CD}"/>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555421B4-4DF8-EDEA-F4A0-398C0B2A00CA}"/>
              </a:ext>
            </a:extLst>
          </p:cNvPr>
          <p:cNvSpPr txBox="1"/>
          <p:nvPr/>
        </p:nvSpPr>
        <p:spPr>
          <a:xfrm>
            <a:off x="1156969" y="986473"/>
            <a:ext cx="1628972" cy="523220"/>
          </a:xfrm>
          <a:prstGeom prst="rect">
            <a:avLst/>
          </a:prstGeom>
          <a:solidFill>
            <a:srgbClr val="0948CB"/>
          </a:solidFill>
        </p:spPr>
        <p:txBody>
          <a:bodyPr wrap="non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1</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8001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B1CC417F-564D-0E0A-D7B6-CDD2A40B12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E7017E-B10D-F35B-5686-852C37ED51BF}"/>
              </a:ext>
            </a:extLst>
          </p:cNvPr>
          <p:cNvSpPr txBox="1"/>
          <p:nvPr/>
        </p:nvSpPr>
        <p:spPr>
          <a:xfrm>
            <a:off x="682752" y="1031391"/>
            <a:ext cx="11032998" cy="5632311"/>
          </a:xfrm>
          <a:prstGeom prst="rect">
            <a:avLst/>
          </a:prstGeom>
          <a:noFill/>
        </p:spPr>
        <p:txBody>
          <a:bodyPr wrap="square">
            <a:spAutoFit/>
          </a:bodyPr>
          <a:lstStyle/>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Executive Summary</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Data collection methodology: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was collected using the download link provided.</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data wrangling</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Wrangling done using Sampling data and dealing with Nulls, </a:t>
            </a:r>
            <a:r>
              <a:rPr lang="en-US" sz="2400" kern="100" dirty="0">
                <a:latin typeface="Segoe UI" panose="020B0502040204020203" pitchFamily="34" charset="0"/>
                <a:ea typeface="Aptos" panose="020B0004020202020204" pitchFamily="34" charset="0"/>
                <a:cs typeface="Segoe UI" panose="020B0502040204020203" pitchFamily="34" charset="0"/>
              </a:rPr>
              <a:t>‘0’ and blank values</a:t>
            </a:r>
            <a:r>
              <a:rPr lang="en-US" sz="2400" dirty="0">
                <a:solidFill>
                  <a:schemeClr val="accent3">
                    <a:lumMod val="25000"/>
                  </a:schemeClr>
                </a:solidFill>
                <a:latin typeface="Segoe UI" panose="020B0502040204020203" pitchFamily="34" charset="0"/>
                <a:cs typeface="Segoe UI" panose="020B0502040204020203" pitchFamily="34" charset="0"/>
              </a:rPr>
              <a:t>.</a:t>
            </a:r>
            <a:endParaRPr lang="en-US" sz="2400" kern="100" dirty="0">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exploratory data analysis (EDA) using dashboards </a:t>
            </a:r>
            <a:r>
              <a:rPr lang="en-US" sz="2400" b="1" kern="100" dirty="0" err="1">
                <a:effectLst/>
                <a:latin typeface="Segoe UI" panose="020B0502040204020203" pitchFamily="34" charset="0"/>
                <a:ea typeface="Aptos" panose="020B0004020202020204" pitchFamily="34" charset="0"/>
                <a:cs typeface="Segoe UI" panose="020B0502040204020203" pitchFamily="34" charset="0"/>
              </a:rPr>
              <a:t>visualisations</a:t>
            </a:r>
            <a:r>
              <a:rPr lang="en-US" sz="2400" b="1" kern="100" dirty="0">
                <a:effectLst/>
                <a:latin typeface="Segoe UI" panose="020B0502040204020203" pitchFamily="34" charset="0"/>
                <a:ea typeface="Aptos" panose="020B0004020202020204" pitchFamily="34" charset="0"/>
                <a:cs typeface="Segoe UI" panose="020B0502040204020203" pitchFamily="34" charset="0"/>
              </a:rPr>
              <a:t>. </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analysis of </a:t>
            </a:r>
            <a:r>
              <a:rPr lang="en-US" sz="2400" b="1" kern="100" dirty="0">
                <a:latin typeface="Segoe UI" panose="020B0502040204020203" pitchFamily="34" charset="0"/>
                <a:cs typeface="Segoe UI" panose="020B0502040204020203" pitchFamily="34" charset="0"/>
              </a:rPr>
              <a:t>factors affecting crop production and also predicting crop production. </a:t>
            </a:r>
            <a:endParaRPr lang="en-IN" sz="2400" b="1" kern="100" dirty="0">
              <a:latin typeface="Segoe UI" panose="020B0502040204020203"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By preparing charts in Tableau, dashboards</a:t>
            </a:r>
            <a:r>
              <a:rPr lang="en-US" sz="2400" kern="100" dirty="0">
                <a:latin typeface="Segoe UI" panose="020B0502040204020203" pitchFamily="34" charset="0"/>
                <a:ea typeface="Aptos" panose="020B0004020202020204" pitchFamily="34" charset="0"/>
                <a:cs typeface="Segoe UI" panose="020B0502040204020203" pitchFamily="34" charset="0"/>
              </a:rPr>
              <a:t> and the story, a</a:t>
            </a:r>
            <a:r>
              <a:rPr lang="en-US" sz="2400" kern="100" dirty="0">
                <a:effectLst/>
                <a:latin typeface="Segoe UI" panose="020B0502040204020203" pitchFamily="34" charset="0"/>
                <a:ea typeface="Aptos" panose="020B0004020202020204" pitchFamily="34" charset="0"/>
                <a:cs typeface="Segoe UI" panose="020B0502040204020203" pitchFamily="34" charset="0"/>
              </a:rPr>
              <a:t>nalysis of Product Performance and Supply Chain Efficiency</a:t>
            </a:r>
            <a:r>
              <a:rPr lang="en-US" sz="2400" kern="100" dirty="0">
                <a:latin typeface="Segoe UI" panose="020B0502040204020203" pitchFamily="34" charset="0"/>
                <a:ea typeface="Aptos" panose="020B0004020202020204" pitchFamily="34" charset="0"/>
                <a:cs typeface="Segoe UI" panose="020B0502040204020203" pitchFamily="34" charset="0"/>
              </a:rPr>
              <a:t> is done.</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C9FFB764-423E-4E12-D193-1263CF7E0B26}"/>
              </a:ext>
            </a:extLst>
          </p:cNvPr>
          <p:cNvSpPr txBox="1"/>
          <p:nvPr/>
        </p:nvSpPr>
        <p:spPr>
          <a:xfrm>
            <a:off x="682752" y="394454"/>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Methodology</a:t>
            </a:r>
          </a:p>
        </p:txBody>
      </p:sp>
    </p:spTree>
    <p:extLst>
      <p:ext uri="{BB962C8B-B14F-4D97-AF65-F5344CB8AC3E}">
        <p14:creationId xmlns:p14="http://schemas.microsoft.com/office/powerpoint/2010/main" val="33397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B01E6BD-99C6-85C1-4653-C25F1CADA3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955065-6223-B80A-803C-D6DB04A1E103}"/>
              </a:ext>
            </a:extLst>
          </p:cNvPr>
          <p:cNvSpPr txBox="1"/>
          <p:nvPr/>
        </p:nvSpPr>
        <p:spPr>
          <a:xfrm>
            <a:off x="1019174" y="1296514"/>
            <a:ext cx="10380345" cy="3970318"/>
          </a:xfrm>
          <a:prstGeom prst="rect">
            <a:avLst/>
          </a:prstGeom>
          <a:noFill/>
        </p:spPr>
        <p:txBody>
          <a:bodyPr wrap="square">
            <a:spAutoFit/>
          </a:bodyPr>
          <a:lstStyle/>
          <a:p>
            <a:pPr marL="450850" indent="-225425" algn="just">
              <a:buFont typeface="Arial" panose="020B0604020202020204" pitchFamily="34" charset="0"/>
              <a:buChar char="•"/>
              <a:tabLst>
                <a:tab pos="1260475" algn="l"/>
              </a:tabLst>
            </a:pPr>
            <a:r>
              <a:rPr lang="en-IN" sz="2800" kern="100" dirty="0">
                <a:latin typeface="Segoe UI" panose="020B0502040204020203" pitchFamily="34" charset="0"/>
                <a:cs typeface="Segoe UI" panose="020B0502040204020203" pitchFamily="34" charset="0"/>
              </a:rPr>
              <a:t>  </a:t>
            </a:r>
            <a:r>
              <a:rPr lang="en-US" sz="2800" kern="100" dirty="0">
                <a:latin typeface="Segoe UI" panose="020B0502040204020203" pitchFamily="34" charset="0"/>
                <a:cs typeface="Segoe UI" panose="020B0502040204020203" pitchFamily="34" charset="0"/>
              </a:rPr>
              <a:t>Data was collected using the download link provided.</a:t>
            </a:r>
          </a:p>
          <a:p>
            <a:pPr marL="457200" indent="-457200" algn="just">
              <a:buFont typeface="Arial" panose="020B0604020202020204" pitchFamily="34" charset="0"/>
              <a:buChar char="•"/>
              <a:tabLst>
                <a:tab pos="1260475" algn="l"/>
              </a:tabLst>
            </a:pPr>
            <a:endParaRPr lang="en-IN" sz="2800" kern="100" dirty="0">
              <a:latin typeface="Segoe UI" panose="020B0502040204020203" pitchFamily="34" charset="0"/>
              <a:cs typeface="Segoe UI" panose="020B0502040204020203" pitchFamily="34" charset="0"/>
            </a:endParaRPr>
          </a:p>
          <a:p>
            <a:pPr marL="635000" lvl="1" indent="-457200" algn="just">
              <a:buFont typeface="Arial" panose="020B0604020202020204" pitchFamily="34" charset="0"/>
              <a:buChar char="•"/>
              <a:tabLst>
                <a:tab pos="914400" algn="l"/>
                <a:tab pos="1260475" algn="l"/>
              </a:tabLst>
            </a:pPr>
            <a:r>
              <a:rPr lang="en-IN" sz="2800" kern="100" dirty="0">
                <a:latin typeface="Segoe UI" panose="020B0502040204020203" pitchFamily="34" charset="0"/>
                <a:cs typeface="Segoe UI" panose="020B0502040204020203" pitchFamily="34" charset="0"/>
              </a:rPr>
              <a:t>Inspecting Data: Check the types and initial content.</a:t>
            </a:r>
          </a:p>
          <a:p>
            <a:pPr marL="635000" lvl="1" indent="-457200" algn="just">
              <a:buFont typeface="Arial" panose="020B0604020202020204" pitchFamily="34" charset="0"/>
              <a:buChar char="•"/>
              <a:tabLst>
                <a:tab pos="914400" algn="l"/>
                <a:tab pos="1260475" algn="l"/>
              </a:tabLst>
            </a:pPr>
            <a:endParaRPr lang="en-IN" sz="2800" kern="100" dirty="0">
              <a:latin typeface="Segoe UI" panose="020B0502040204020203" pitchFamily="34" charset="0"/>
              <a:cs typeface="Segoe UI" panose="020B0502040204020203" pitchFamily="34" charset="0"/>
            </a:endParaRPr>
          </a:p>
          <a:p>
            <a:pPr marL="635000" lvl="0" indent="-457200" algn="just">
              <a:buFont typeface="Arial" panose="020B0604020202020204" pitchFamily="34" charset="0"/>
              <a:buChar char="•"/>
              <a:tabLst>
                <a:tab pos="457200" algn="l"/>
                <a:tab pos="1260475" algn="l"/>
              </a:tabLst>
            </a:pPr>
            <a:r>
              <a:rPr lang="en-US" sz="2800" kern="100" dirty="0">
                <a:latin typeface="Segoe UI" panose="020B0502040204020203" pitchFamily="34" charset="0"/>
                <a:cs typeface="Segoe UI" panose="020B0502040204020203" pitchFamily="34" charset="0"/>
              </a:rPr>
              <a:t>Wrangling done using Sampling data and dealing with  Nulls, ‘0’ and blank values. (Details as per Appendix – 1)</a:t>
            </a:r>
          </a:p>
          <a:p>
            <a:pPr marL="635000" lvl="0" indent="-457200" algn="just">
              <a:buFont typeface="Arial" panose="020B0604020202020204" pitchFamily="34" charset="0"/>
              <a:buChar char="•"/>
              <a:tabLst>
                <a:tab pos="457200" algn="l"/>
                <a:tab pos="1260475" algn="l"/>
              </a:tabLst>
            </a:pPr>
            <a:endParaRPr lang="en-US" sz="2800" kern="100" dirty="0">
              <a:latin typeface="Segoe UI" panose="020B0502040204020203" pitchFamily="34" charset="0"/>
              <a:cs typeface="Segoe UI" panose="020B0502040204020203" pitchFamily="34" charset="0"/>
            </a:endParaRPr>
          </a:p>
          <a:p>
            <a:pPr marL="635000" lvl="0" indent="-457200" algn="just">
              <a:buFont typeface="Arial" panose="020B0604020202020204" pitchFamily="34" charset="0"/>
              <a:buChar char="•"/>
              <a:tabLst>
                <a:tab pos="457200" algn="l"/>
                <a:tab pos="1260475" algn="l"/>
              </a:tabLst>
            </a:pPr>
            <a:r>
              <a:rPr lang="en-IN" sz="2800" kern="100" dirty="0">
                <a:latin typeface="Segoe UI" panose="020B0502040204020203" pitchFamily="34" charset="0"/>
                <a:cs typeface="Segoe UI" panose="020B0502040204020203" pitchFamily="34" charset="0"/>
              </a:rPr>
              <a:t>Creation of Calculated Fields: Calculated fields were created for preparation of various charts.</a:t>
            </a:r>
          </a:p>
        </p:txBody>
      </p:sp>
      <p:sp>
        <p:nvSpPr>
          <p:cNvPr id="5" name="TextBox 4">
            <a:extLst>
              <a:ext uri="{FF2B5EF4-FFF2-40B4-BE49-F238E27FC236}">
                <a16:creationId xmlns:a16="http://schemas.microsoft.com/office/drawing/2014/main" id="{38A0ECB6-79D3-4775-2A34-2CF80CAD2296}"/>
              </a:ext>
            </a:extLst>
          </p:cNvPr>
          <p:cNvSpPr txBox="1"/>
          <p:nvPr/>
        </p:nvSpPr>
        <p:spPr>
          <a:xfrm>
            <a:off x="897636" y="596765"/>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Data Collection and its Presentation</a:t>
            </a:r>
          </a:p>
        </p:txBody>
      </p:sp>
    </p:spTree>
    <p:extLst>
      <p:ext uri="{BB962C8B-B14F-4D97-AF65-F5344CB8AC3E}">
        <p14:creationId xmlns:p14="http://schemas.microsoft.com/office/powerpoint/2010/main" val="1413037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7093</TotalTime>
  <Words>2885</Words>
  <Application>Microsoft Macintosh PowerPoint</Application>
  <PresentationFormat>Widescreen</PresentationFormat>
  <Paragraphs>255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Abadi</vt:lpstr>
      <vt:lpstr>Aptos</vt:lpstr>
      <vt:lpstr>Aptos Display</vt:lpstr>
      <vt:lpstr>Arial</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Mathew</dc:creator>
  <cp:lastModifiedBy>George Mathew</cp:lastModifiedBy>
  <cp:revision>21</cp:revision>
  <dcterms:created xsi:type="dcterms:W3CDTF">2024-09-28T06:04:35Z</dcterms:created>
  <dcterms:modified xsi:type="dcterms:W3CDTF">2024-10-30T06:44:58Z</dcterms:modified>
</cp:coreProperties>
</file>