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82" r:id="rId5"/>
    <p:sldId id="271" r:id="rId6"/>
    <p:sldId id="258" r:id="rId7"/>
    <p:sldId id="259" r:id="rId8"/>
    <p:sldId id="260" r:id="rId9"/>
    <p:sldId id="262" r:id="rId10"/>
    <p:sldId id="268" r:id="rId11"/>
    <p:sldId id="263" r:id="rId12"/>
    <p:sldId id="264" r:id="rId13"/>
    <p:sldId id="265" r:id="rId14"/>
    <p:sldId id="272" r:id="rId15"/>
    <p:sldId id="273" r:id="rId16"/>
    <p:sldId id="269" r:id="rId17"/>
    <p:sldId id="274" r:id="rId18"/>
    <p:sldId id="275" r:id="rId19"/>
    <p:sldId id="276" r:id="rId20"/>
    <p:sldId id="280" r:id="rId21"/>
    <p:sldId id="279" r:id="rId22"/>
    <p:sldId id="277" r:id="rId23"/>
    <p:sldId id="278" r:id="rId24"/>
    <p:sldId id="261" r:id="rId25"/>
    <p:sldId id="281" r:id="rId26"/>
    <p:sldId id="266" r:id="rId27"/>
    <p:sldId id="26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DEC5"/>
    <a:srgbClr val="B8860B"/>
    <a:srgbClr val="E7E6E6"/>
    <a:srgbClr val="FF0000"/>
    <a:srgbClr val="2F7AB6"/>
    <a:srgbClr val="5F93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40EC7-6F67-4B75-A39A-609978A63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3FB11-6DA9-453A-A865-49D45B8B1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344DB-B32C-48FA-ADFD-541E33548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DCAF-FBB0-4A54-A587-6FF394A0ACBF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9F2FD-1CE9-4C90-A149-BF6319CAC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E812F-5CE8-4CB9-B388-2D5E57AD7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4B6B-5370-4A46-9FAB-431220B11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59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76C44-9397-4D0F-8C03-AF4421565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B109-345C-413A-9F28-7CD0F34BE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1F283-A751-402A-896F-915EA37B4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DCAF-FBB0-4A54-A587-6FF394A0ACBF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59D6D-E06A-4742-A79D-B80BA27DE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C8887-6BFC-4A5C-9020-5BBE3AB72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4B6B-5370-4A46-9FAB-431220B11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78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739F80-6F5D-42A6-A69A-ABD018524E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E0AB91-71C1-4F2E-9E6C-8540A8748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2E5DE-B78C-4BFB-9DD7-8A7E5CE53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DCAF-FBB0-4A54-A587-6FF394A0ACBF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7D23F-D0A3-4801-8A5E-148F9C367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651D3-C639-4B57-A08C-FE8A3C6FD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4B6B-5370-4A46-9FAB-431220B11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80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ECA2D-D39A-4711-A244-DE1A57AB9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7F427-6563-4510-9C64-74779D49F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F1298-B847-42D4-84ED-19B1B7C34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DCAF-FBB0-4A54-A587-6FF394A0ACBF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0BC99-7073-4EB6-BA25-2EF851736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DC80B-709E-4F31-A5B6-FDCAFA2C7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4B6B-5370-4A46-9FAB-431220B11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1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5E61D-D8FC-4E0E-B9D1-F546AACB7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4E9CE-8A6F-4B63-8CD4-0B6F0A72E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49445-10CA-4A0E-BFD5-323A8FDA4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DCAF-FBB0-4A54-A587-6FF394A0ACBF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AB92E-64D7-481E-A6BA-C8CB7D163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F7FC4-0819-488E-89B7-FA944BBA0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4B6B-5370-4A46-9FAB-431220B11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13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8287D-1F10-40E1-BB85-9DE5E6815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495F9-FABF-4284-9A85-F8647B958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3B326-66B6-4011-BEAE-915441966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79074-38E9-410A-AD21-E612D94C5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DCAF-FBB0-4A54-A587-6FF394A0ACBF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CEBEB-9835-4B68-93EF-EBCC3AC2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34ACF-245B-45D4-B983-0B6CC1AE5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4B6B-5370-4A46-9FAB-431220B11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28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11059-70CF-4C95-857A-3D4B397EB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C2AB1-6D56-4377-B7ED-DDA08CA26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DA4263-346A-456C-90F3-9E1C1C6F9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609095-D8CE-4AEE-8EF9-95D98363BA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592528-A6D0-47F3-A76B-358B9146E3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D1B934-0CEE-4E61-A1E1-879499F04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DCAF-FBB0-4A54-A587-6FF394A0ACBF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DA55D1-827E-4CB4-97F2-1F5A2378E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52DD99-90DC-4BCA-A750-35C391535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4B6B-5370-4A46-9FAB-431220B11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38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D3BEA-9432-4336-8E20-195242454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CAD990-B5D1-4BD9-9042-28FCBC2AB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DCAF-FBB0-4A54-A587-6FF394A0ACBF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0701A-77D5-45A2-ACF1-2AF3E5C36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7A6716-67A5-4C64-8D8F-46C77C9D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4B6B-5370-4A46-9FAB-431220B11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3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78E7AD-39FB-4758-9039-6765885D5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DCAF-FBB0-4A54-A587-6FF394A0ACBF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C577E5-C484-48A9-B88F-6EBF02BEF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7CEFC6-742C-4F67-AF43-F9331810A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4B6B-5370-4A46-9FAB-431220B11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5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18421-E7FC-4565-9F74-17E95D276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364F4-4E74-4771-BFFA-ED6D67FB2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85376E-BC3B-45A7-9AD4-05F804DE2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65C65-618D-4383-9F44-A9CFA0257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DCAF-FBB0-4A54-A587-6FF394A0ACBF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4DC29-CA27-4C1D-95DB-D53EFE94D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7F5DF-93BD-4153-87FA-8CEE8EC04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4B6B-5370-4A46-9FAB-431220B11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18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507E3-CABE-4AE9-A038-A67FB316C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7BE43C-4617-4B9C-80A2-89CC56E9D8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23B7B6-1D68-4E24-9D6A-6653FC9F3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928C7-3CE7-4443-9998-9CEC3D1C3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DCAF-FBB0-4A54-A587-6FF394A0ACBF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7789D-2152-4BE8-80F3-D6482E966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C5DFA-3F4A-4190-8937-F3C0CE425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4B6B-5370-4A46-9FAB-431220B11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4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D59692-DAB1-4696-96E0-DD6E57A9E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5926E-EEBC-4758-AE15-B56EF2B45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E9FEE-1AC9-44C1-8F9E-D571053BBE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6DCAF-FBB0-4A54-A587-6FF394A0ACBF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CCFE5-9949-4F69-A238-4D6FAB6F8D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180C5-1C24-452F-951D-B690FB2C41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04B6B-5370-4A46-9FAB-431220B11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75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371/journal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9F02FD-FF9D-43F1-8EEE-7C110773AA21}"/>
              </a:ext>
            </a:extLst>
          </p:cNvPr>
          <p:cNvSpPr txBox="1"/>
          <p:nvPr/>
        </p:nvSpPr>
        <p:spPr>
          <a:xfrm>
            <a:off x="1010094" y="1765004"/>
            <a:ext cx="9771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Do Gene Expression Profiles Differ Based on Time-Course RNA-seq Data Between Drug-Sensitive and –Resistant Glioma Cell Lines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D9734B-3134-4BAE-BA10-509D9D1D954E}"/>
              </a:ext>
            </a:extLst>
          </p:cNvPr>
          <p:cNvSpPr txBox="1"/>
          <p:nvPr/>
        </p:nvSpPr>
        <p:spPr>
          <a:xfrm>
            <a:off x="7963787" y="5092996"/>
            <a:ext cx="1851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Data: 04/14/2019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417C9-7BD4-4735-9EB7-63095877B750}"/>
              </a:ext>
            </a:extLst>
          </p:cNvPr>
          <p:cNvSpPr txBox="1"/>
          <p:nvPr/>
        </p:nvSpPr>
        <p:spPr>
          <a:xfrm>
            <a:off x="7974419" y="5560828"/>
            <a:ext cx="2655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Presenter: </a:t>
            </a:r>
            <a:r>
              <a:rPr lang="en-US" dirty="0" err="1"/>
              <a:t>Zhuoyang</a:t>
            </a:r>
            <a:r>
              <a:rPr lang="en-US" dirty="0"/>
              <a:t> Chen</a:t>
            </a:r>
          </a:p>
        </p:txBody>
      </p:sp>
    </p:spTree>
    <p:extLst>
      <p:ext uri="{BB962C8B-B14F-4D97-AF65-F5344CB8AC3E}">
        <p14:creationId xmlns:p14="http://schemas.microsoft.com/office/powerpoint/2010/main" val="356007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C613F9-DEE1-4EEF-AF50-E8BF2554EDE9}"/>
              </a:ext>
            </a:extLst>
          </p:cNvPr>
          <p:cNvSpPr txBox="1"/>
          <p:nvPr/>
        </p:nvSpPr>
        <p:spPr>
          <a:xfrm>
            <a:off x="542260" y="520996"/>
            <a:ext cx="3021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Quality Control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6F161C-C8CE-488D-96D9-D89B81BE87DC}"/>
              </a:ext>
            </a:extLst>
          </p:cNvPr>
          <p:cNvGrpSpPr/>
          <p:nvPr/>
        </p:nvGrpSpPr>
        <p:grpSpPr>
          <a:xfrm>
            <a:off x="8070316" y="2233247"/>
            <a:ext cx="1411426" cy="800155"/>
            <a:chOff x="9239693" y="3323492"/>
            <a:chExt cx="1411426" cy="80015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FBE449C-9BFA-4BEF-AC17-D564354637F8}"/>
                </a:ext>
              </a:extLst>
            </p:cNvPr>
            <p:cNvSpPr/>
            <p:nvPr/>
          </p:nvSpPr>
          <p:spPr>
            <a:xfrm>
              <a:off x="9239693" y="3807273"/>
              <a:ext cx="233916" cy="2339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60AB705-EBA6-45AE-874B-C05F85B15742}"/>
                </a:ext>
              </a:extLst>
            </p:cNvPr>
            <p:cNvSpPr/>
            <p:nvPr/>
          </p:nvSpPr>
          <p:spPr>
            <a:xfrm>
              <a:off x="9239693" y="3411619"/>
              <a:ext cx="233916" cy="233916"/>
            </a:xfrm>
            <a:prstGeom prst="ellipse">
              <a:avLst/>
            </a:prstGeom>
            <a:solidFill>
              <a:srgbClr val="2F7A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06F2302-DC20-4919-99B7-C7D8CE8F9C18}"/>
                </a:ext>
              </a:extLst>
            </p:cNvPr>
            <p:cNvSpPr txBox="1"/>
            <p:nvPr/>
          </p:nvSpPr>
          <p:spPr>
            <a:xfrm>
              <a:off x="9618785" y="3323492"/>
              <a:ext cx="1017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Sensitive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FD512B5-40DE-430C-B3EE-483906B5681D}"/>
                </a:ext>
              </a:extLst>
            </p:cNvPr>
            <p:cNvSpPr txBox="1"/>
            <p:nvPr/>
          </p:nvSpPr>
          <p:spPr>
            <a:xfrm>
              <a:off x="9618785" y="3754315"/>
              <a:ext cx="1032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Resistant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4DAA423-C6C9-4E54-B860-CF6D07E9BB4C}"/>
              </a:ext>
            </a:extLst>
          </p:cNvPr>
          <p:cNvSpPr txBox="1"/>
          <p:nvPr/>
        </p:nvSpPr>
        <p:spPr>
          <a:xfrm>
            <a:off x="7948246" y="4193930"/>
            <a:ext cx="3988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Overrepresented sequences only take up</a:t>
            </a:r>
          </a:p>
          <a:p>
            <a:r>
              <a:rPr lang="en-US" dirty="0"/>
              <a:t>a small portion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0DF0AB-60E9-46F5-9DB4-36D0D49D1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24354"/>
            <a:ext cx="7266843" cy="484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80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C613F9-DEE1-4EEF-AF50-E8BF2554EDE9}"/>
              </a:ext>
            </a:extLst>
          </p:cNvPr>
          <p:cNvSpPr txBox="1"/>
          <p:nvPr/>
        </p:nvSpPr>
        <p:spPr>
          <a:xfrm>
            <a:off x="542260" y="520996"/>
            <a:ext cx="5841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Quality Control On Alignments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6F161C-C8CE-488D-96D9-D89B81BE87DC}"/>
              </a:ext>
            </a:extLst>
          </p:cNvPr>
          <p:cNvGrpSpPr/>
          <p:nvPr/>
        </p:nvGrpSpPr>
        <p:grpSpPr>
          <a:xfrm>
            <a:off x="9099016" y="2479432"/>
            <a:ext cx="1411426" cy="800155"/>
            <a:chOff x="9239693" y="3323492"/>
            <a:chExt cx="1411426" cy="80015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FBE449C-9BFA-4BEF-AC17-D564354637F8}"/>
                </a:ext>
              </a:extLst>
            </p:cNvPr>
            <p:cNvSpPr/>
            <p:nvPr/>
          </p:nvSpPr>
          <p:spPr>
            <a:xfrm>
              <a:off x="9239693" y="3807273"/>
              <a:ext cx="233916" cy="2339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60AB705-EBA6-45AE-874B-C05F85B15742}"/>
                </a:ext>
              </a:extLst>
            </p:cNvPr>
            <p:cNvSpPr/>
            <p:nvPr/>
          </p:nvSpPr>
          <p:spPr>
            <a:xfrm>
              <a:off x="9239693" y="3411619"/>
              <a:ext cx="233916" cy="233916"/>
            </a:xfrm>
            <a:prstGeom prst="ellipse">
              <a:avLst/>
            </a:prstGeom>
            <a:solidFill>
              <a:srgbClr val="2F7A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06F2302-DC20-4919-99B7-C7D8CE8F9C18}"/>
                </a:ext>
              </a:extLst>
            </p:cNvPr>
            <p:cNvSpPr txBox="1"/>
            <p:nvPr/>
          </p:nvSpPr>
          <p:spPr>
            <a:xfrm>
              <a:off x="9618785" y="3323492"/>
              <a:ext cx="1017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Sensitive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FD512B5-40DE-430C-B3EE-483906B5681D}"/>
                </a:ext>
              </a:extLst>
            </p:cNvPr>
            <p:cNvSpPr txBox="1"/>
            <p:nvPr/>
          </p:nvSpPr>
          <p:spPr>
            <a:xfrm>
              <a:off x="9618785" y="3754315"/>
              <a:ext cx="1032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Resistant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46B5E0B-BF29-46B5-8907-A912B94A9F75}"/>
              </a:ext>
            </a:extLst>
          </p:cNvPr>
          <p:cNvSpPr txBox="1"/>
          <p:nvPr/>
        </p:nvSpPr>
        <p:spPr>
          <a:xfrm>
            <a:off x="8906606" y="3894992"/>
            <a:ext cx="2362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mapping ratio</a:t>
            </a:r>
          </a:p>
          <a:p>
            <a:r>
              <a:rPr lang="en-US" dirty="0"/>
              <a:t>Sequencing depth </a:t>
            </a:r>
            <a:r>
              <a:rPr lang="en-US" dirty="0" err="1"/>
              <a:t>13M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F5D112-B8FE-47B8-BF74-C62F259B5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77" y="1508370"/>
            <a:ext cx="8024445" cy="534963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3195E7-604B-4216-B891-FFFF33FD65B1}"/>
              </a:ext>
            </a:extLst>
          </p:cNvPr>
          <p:cNvCxnSpPr>
            <a:cxnSpLocks/>
          </p:cNvCxnSpPr>
          <p:nvPr/>
        </p:nvCxnSpPr>
        <p:spPr>
          <a:xfrm flipH="1" flipV="1">
            <a:off x="7367955" y="5134708"/>
            <a:ext cx="1072660" cy="61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09CE11A-3BB2-4EA6-B69C-140DB2707A27}"/>
              </a:ext>
            </a:extLst>
          </p:cNvPr>
          <p:cNvSpPr txBox="1"/>
          <p:nvPr/>
        </p:nvSpPr>
        <p:spPr>
          <a:xfrm>
            <a:off x="8496629" y="5328138"/>
            <a:ext cx="38073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 for the problematic sample</a:t>
            </a:r>
          </a:p>
          <a:p>
            <a:r>
              <a:rPr lang="en-US" dirty="0"/>
              <a:t>the minimum overlap for mapping is 3</a:t>
            </a:r>
          </a:p>
          <a:p>
            <a:r>
              <a:rPr lang="en-US" dirty="0"/>
              <a:t>bases in STAR</a:t>
            </a:r>
          </a:p>
        </p:txBody>
      </p:sp>
    </p:spTree>
    <p:extLst>
      <p:ext uri="{BB962C8B-B14F-4D97-AF65-F5344CB8AC3E}">
        <p14:creationId xmlns:p14="http://schemas.microsoft.com/office/powerpoint/2010/main" val="2433170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C613F9-DEE1-4EEF-AF50-E8BF2554EDE9}"/>
              </a:ext>
            </a:extLst>
          </p:cNvPr>
          <p:cNvSpPr txBox="1"/>
          <p:nvPr/>
        </p:nvSpPr>
        <p:spPr>
          <a:xfrm>
            <a:off x="542260" y="520996"/>
            <a:ext cx="3021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Quality Control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6F161C-C8CE-488D-96D9-D89B81BE87DC}"/>
              </a:ext>
            </a:extLst>
          </p:cNvPr>
          <p:cNvGrpSpPr/>
          <p:nvPr/>
        </p:nvGrpSpPr>
        <p:grpSpPr>
          <a:xfrm>
            <a:off x="9415539" y="2927839"/>
            <a:ext cx="1411426" cy="800155"/>
            <a:chOff x="9239693" y="3323492"/>
            <a:chExt cx="1411426" cy="80015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FBE449C-9BFA-4BEF-AC17-D564354637F8}"/>
                </a:ext>
              </a:extLst>
            </p:cNvPr>
            <p:cNvSpPr/>
            <p:nvPr/>
          </p:nvSpPr>
          <p:spPr>
            <a:xfrm>
              <a:off x="9239693" y="3807273"/>
              <a:ext cx="233916" cy="2339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60AB705-EBA6-45AE-874B-C05F85B15742}"/>
                </a:ext>
              </a:extLst>
            </p:cNvPr>
            <p:cNvSpPr/>
            <p:nvPr/>
          </p:nvSpPr>
          <p:spPr>
            <a:xfrm>
              <a:off x="9239693" y="3411619"/>
              <a:ext cx="233916" cy="233916"/>
            </a:xfrm>
            <a:prstGeom prst="ellipse">
              <a:avLst/>
            </a:prstGeom>
            <a:solidFill>
              <a:srgbClr val="2F7A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06F2302-DC20-4919-99B7-C7D8CE8F9C18}"/>
                </a:ext>
              </a:extLst>
            </p:cNvPr>
            <p:cNvSpPr txBox="1"/>
            <p:nvPr/>
          </p:nvSpPr>
          <p:spPr>
            <a:xfrm>
              <a:off x="9618785" y="3323492"/>
              <a:ext cx="1017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Sensitive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FD512B5-40DE-430C-B3EE-483906B5681D}"/>
                </a:ext>
              </a:extLst>
            </p:cNvPr>
            <p:cNvSpPr txBox="1"/>
            <p:nvPr/>
          </p:nvSpPr>
          <p:spPr>
            <a:xfrm>
              <a:off x="9618785" y="3754315"/>
              <a:ext cx="1032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Resistant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46B5E0B-BF29-46B5-8907-A912B94A9F75}"/>
              </a:ext>
            </a:extLst>
          </p:cNvPr>
          <p:cNvSpPr txBox="1"/>
          <p:nvPr/>
        </p:nvSpPr>
        <p:spPr>
          <a:xfrm>
            <a:off x="8546122" y="4677508"/>
            <a:ext cx="3156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small portion of reads are mapped to CDS, number around </a:t>
            </a:r>
            <a:r>
              <a:rPr lang="en-US" dirty="0" err="1"/>
              <a:t>2.5M</a:t>
            </a:r>
            <a:r>
              <a:rPr lang="en-US" dirty="0"/>
              <a:t> each sample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82EAE8-27B5-4065-BDBD-7B79EAE07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84" y="1232878"/>
            <a:ext cx="8173916" cy="544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297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C613F9-DEE1-4EEF-AF50-E8BF2554EDE9}"/>
              </a:ext>
            </a:extLst>
          </p:cNvPr>
          <p:cNvSpPr txBox="1"/>
          <p:nvPr/>
        </p:nvSpPr>
        <p:spPr>
          <a:xfrm>
            <a:off x="542260" y="520996"/>
            <a:ext cx="3021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Quality Control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6F161C-C8CE-488D-96D9-D89B81BE87DC}"/>
              </a:ext>
            </a:extLst>
          </p:cNvPr>
          <p:cNvGrpSpPr/>
          <p:nvPr/>
        </p:nvGrpSpPr>
        <p:grpSpPr>
          <a:xfrm>
            <a:off x="9204524" y="2857501"/>
            <a:ext cx="1411426" cy="800155"/>
            <a:chOff x="9239693" y="3323492"/>
            <a:chExt cx="1411426" cy="80015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FBE449C-9BFA-4BEF-AC17-D564354637F8}"/>
                </a:ext>
              </a:extLst>
            </p:cNvPr>
            <p:cNvSpPr/>
            <p:nvPr/>
          </p:nvSpPr>
          <p:spPr>
            <a:xfrm>
              <a:off x="9239693" y="3807273"/>
              <a:ext cx="233916" cy="2339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60AB705-EBA6-45AE-874B-C05F85B15742}"/>
                </a:ext>
              </a:extLst>
            </p:cNvPr>
            <p:cNvSpPr/>
            <p:nvPr/>
          </p:nvSpPr>
          <p:spPr>
            <a:xfrm>
              <a:off x="9239693" y="3411619"/>
              <a:ext cx="233916" cy="233916"/>
            </a:xfrm>
            <a:prstGeom prst="ellipse">
              <a:avLst/>
            </a:prstGeom>
            <a:solidFill>
              <a:srgbClr val="2F7A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06F2302-DC20-4919-99B7-C7D8CE8F9C18}"/>
                </a:ext>
              </a:extLst>
            </p:cNvPr>
            <p:cNvSpPr txBox="1"/>
            <p:nvPr/>
          </p:nvSpPr>
          <p:spPr>
            <a:xfrm>
              <a:off x="9618785" y="3323492"/>
              <a:ext cx="1017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Sensitive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FD512B5-40DE-430C-B3EE-483906B5681D}"/>
                </a:ext>
              </a:extLst>
            </p:cNvPr>
            <p:cNvSpPr txBox="1"/>
            <p:nvPr/>
          </p:nvSpPr>
          <p:spPr>
            <a:xfrm>
              <a:off x="9618785" y="3754315"/>
              <a:ext cx="1032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Resistant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46B5E0B-BF29-46B5-8907-A912B94A9F75}"/>
              </a:ext>
            </a:extLst>
          </p:cNvPr>
          <p:cNvSpPr txBox="1"/>
          <p:nvPr/>
        </p:nvSpPr>
        <p:spPr>
          <a:xfrm>
            <a:off x="8897815" y="4950069"/>
            <a:ext cx="315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distinct bias observed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23C07C-97DF-42E2-8054-AED8A2EE4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68" y="1408723"/>
            <a:ext cx="7751885" cy="516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043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9974B5A1-7B84-4E2F-B160-2B5711E07319}"/>
              </a:ext>
            </a:extLst>
          </p:cNvPr>
          <p:cNvGrpSpPr/>
          <p:nvPr/>
        </p:nvGrpSpPr>
        <p:grpSpPr>
          <a:xfrm>
            <a:off x="1547446" y="1573823"/>
            <a:ext cx="2572613" cy="584775"/>
            <a:chOff x="1037492" y="1582615"/>
            <a:chExt cx="2572613" cy="58477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9A786E6-A10F-455B-9D41-45614892EB20}"/>
                </a:ext>
              </a:extLst>
            </p:cNvPr>
            <p:cNvSpPr txBox="1"/>
            <p:nvPr/>
          </p:nvSpPr>
          <p:spPr>
            <a:xfrm>
              <a:off x="1450731" y="1582615"/>
              <a:ext cx="21593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bg2">
                      <a:lumMod val="90000"/>
                    </a:schemeClr>
                  </a:solidFill>
                </a:rPr>
                <a:t>Background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A2A18E4-D3C6-4FEA-ABE8-A2DA7271E15A}"/>
                </a:ext>
              </a:extLst>
            </p:cNvPr>
            <p:cNvSpPr/>
            <p:nvPr/>
          </p:nvSpPr>
          <p:spPr>
            <a:xfrm>
              <a:off x="1037492" y="1802423"/>
              <a:ext cx="175846" cy="175846"/>
            </a:xfrm>
            <a:prstGeom prst="ellipse">
              <a:avLst/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B4CB723-5510-4BAB-A288-4903B93DDD62}"/>
              </a:ext>
            </a:extLst>
          </p:cNvPr>
          <p:cNvGrpSpPr/>
          <p:nvPr/>
        </p:nvGrpSpPr>
        <p:grpSpPr>
          <a:xfrm>
            <a:off x="1547446" y="2356339"/>
            <a:ext cx="3126674" cy="584775"/>
            <a:chOff x="1037492" y="2083777"/>
            <a:chExt cx="3126674" cy="58477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6869B00-0E99-4C01-9A62-288028D74523}"/>
                </a:ext>
              </a:extLst>
            </p:cNvPr>
            <p:cNvSpPr txBox="1"/>
            <p:nvPr/>
          </p:nvSpPr>
          <p:spPr>
            <a:xfrm>
              <a:off x="1450731" y="2083777"/>
              <a:ext cx="27134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bg2">
                      <a:lumMod val="90000"/>
                    </a:schemeClr>
                  </a:solidFill>
                </a:rPr>
                <a:t>Quality Control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01997C2-DFE8-4AB1-8F8B-2F2CB6FB6DE3}"/>
                </a:ext>
              </a:extLst>
            </p:cNvPr>
            <p:cNvSpPr/>
            <p:nvPr/>
          </p:nvSpPr>
          <p:spPr>
            <a:xfrm>
              <a:off x="1037492" y="2303585"/>
              <a:ext cx="175846" cy="175846"/>
            </a:xfrm>
            <a:prstGeom prst="ellipse">
              <a:avLst/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28FDE4A-DD91-455B-ABF5-51AA2E5E9D1C}"/>
              </a:ext>
            </a:extLst>
          </p:cNvPr>
          <p:cNvGrpSpPr/>
          <p:nvPr/>
        </p:nvGrpSpPr>
        <p:grpSpPr>
          <a:xfrm>
            <a:off x="1547446" y="3174023"/>
            <a:ext cx="1940645" cy="584775"/>
            <a:chOff x="1037492" y="2646485"/>
            <a:chExt cx="1940645" cy="58477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06FB4C-8474-410E-A447-BED4B187C4B0}"/>
                </a:ext>
              </a:extLst>
            </p:cNvPr>
            <p:cNvSpPr txBox="1"/>
            <p:nvPr/>
          </p:nvSpPr>
          <p:spPr>
            <a:xfrm>
              <a:off x="1450731" y="2646485"/>
              <a:ext cx="15274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Analysis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19B1BBD-CFEA-43F2-8F35-A7CA6F1F5B05}"/>
                </a:ext>
              </a:extLst>
            </p:cNvPr>
            <p:cNvSpPr/>
            <p:nvPr/>
          </p:nvSpPr>
          <p:spPr>
            <a:xfrm>
              <a:off x="1037492" y="2839916"/>
              <a:ext cx="175846" cy="17584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3FC57AF-EB87-469C-B661-A1B3B08B0CBB}"/>
              </a:ext>
            </a:extLst>
          </p:cNvPr>
          <p:cNvGrpSpPr/>
          <p:nvPr/>
        </p:nvGrpSpPr>
        <p:grpSpPr>
          <a:xfrm>
            <a:off x="1547446" y="3921369"/>
            <a:ext cx="2422122" cy="584775"/>
            <a:chOff x="1037492" y="3209193"/>
            <a:chExt cx="2422122" cy="58477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1CDEF6C-F6BF-4A80-8386-7000A6620860}"/>
                </a:ext>
              </a:extLst>
            </p:cNvPr>
            <p:cNvSpPr txBox="1"/>
            <p:nvPr/>
          </p:nvSpPr>
          <p:spPr>
            <a:xfrm>
              <a:off x="1450731" y="3209193"/>
              <a:ext cx="200888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bg2">
                      <a:lumMod val="90000"/>
                    </a:schemeClr>
                  </a:solidFill>
                </a:rPr>
                <a:t>Conclusion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162168A-57B4-4CC5-BD88-A0D72F978787}"/>
                </a:ext>
              </a:extLst>
            </p:cNvPr>
            <p:cNvSpPr/>
            <p:nvPr/>
          </p:nvSpPr>
          <p:spPr>
            <a:xfrm>
              <a:off x="1037492" y="3420208"/>
              <a:ext cx="175846" cy="17584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71243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1A030C-65AB-42A0-922C-A035DC97D23C}"/>
              </a:ext>
            </a:extLst>
          </p:cNvPr>
          <p:cNvSpPr txBox="1"/>
          <p:nvPr/>
        </p:nvSpPr>
        <p:spPr>
          <a:xfrm flipH="1">
            <a:off x="694591" y="358728"/>
            <a:ext cx="6137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Analysis - </a:t>
            </a:r>
            <a:r>
              <a:rPr lang="en-US" altLang="zh-CN" sz="3200" dirty="0" err="1"/>
              <a:t>PCA</a:t>
            </a:r>
            <a:endParaRPr lang="en-US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360BCA-B039-48F5-80A7-BED92ED9BF61}"/>
              </a:ext>
            </a:extLst>
          </p:cNvPr>
          <p:cNvSpPr txBox="1"/>
          <p:nvPr/>
        </p:nvSpPr>
        <p:spPr>
          <a:xfrm>
            <a:off x="2259623" y="6093069"/>
            <a:ext cx="723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overall </a:t>
            </a:r>
            <a:r>
              <a:rPr lang="en-US" dirty="0" err="1"/>
              <a:t>PCA</a:t>
            </a:r>
            <a:r>
              <a:rPr lang="en-US" dirty="0"/>
              <a:t> cannot distinguish time-course difference between cell lines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C67F08-2910-4EBA-9EA8-C04C3DD5C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64" y="1765055"/>
            <a:ext cx="5689537" cy="39059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C2C1DFD-3F10-4095-84D2-880442D8D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235" y="1716332"/>
            <a:ext cx="5389319" cy="397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00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1A030C-65AB-42A0-922C-A035DC97D23C}"/>
              </a:ext>
            </a:extLst>
          </p:cNvPr>
          <p:cNvSpPr txBox="1"/>
          <p:nvPr/>
        </p:nvSpPr>
        <p:spPr>
          <a:xfrm flipH="1">
            <a:off x="694591" y="358728"/>
            <a:ext cx="6137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Analysis - </a:t>
            </a:r>
            <a:r>
              <a:rPr lang="en-US" altLang="zh-CN" sz="3200" dirty="0" err="1"/>
              <a:t>PCA</a:t>
            </a:r>
            <a:endParaRPr lang="en-US" sz="32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FD8317F-27E1-4DCD-95C7-6506E12C14EE}"/>
              </a:ext>
            </a:extLst>
          </p:cNvPr>
          <p:cNvGrpSpPr/>
          <p:nvPr/>
        </p:nvGrpSpPr>
        <p:grpSpPr>
          <a:xfrm>
            <a:off x="1242641" y="1213339"/>
            <a:ext cx="9387259" cy="4903178"/>
            <a:chOff x="1242641" y="1213339"/>
            <a:chExt cx="9387259" cy="490317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6F53D45-5C4F-4529-A7B8-3F1890ECAE30}"/>
                </a:ext>
              </a:extLst>
            </p:cNvPr>
            <p:cNvGrpSpPr/>
            <p:nvPr/>
          </p:nvGrpSpPr>
          <p:grpSpPr>
            <a:xfrm>
              <a:off x="1242641" y="1626571"/>
              <a:ext cx="9387259" cy="4489946"/>
              <a:chOff x="741479" y="1565025"/>
              <a:chExt cx="9387259" cy="4489946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02D33E91-DA17-4370-90D2-8F9839F017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1479" y="1565025"/>
                <a:ext cx="4489946" cy="4489946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F56425D7-DDBC-492F-B2C3-E782BC0251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27245" y="1617784"/>
                <a:ext cx="4401493" cy="4401493"/>
              </a:xfrm>
              <a:prstGeom prst="rect">
                <a:avLst/>
              </a:prstGeom>
            </p:spPr>
          </p:pic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A4CA8C3-ECEF-4974-89B8-2661D20A0138}"/>
                </a:ext>
              </a:extLst>
            </p:cNvPr>
            <p:cNvSpPr txBox="1"/>
            <p:nvPr/>
          </p:nvSpPr>
          <p:spPr>
            <a:xfrm>
              <a:off x="2910254" y="1213339"/>
              <a:ext cx="1017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Sensitive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9E7FA38-60E0-4F50-A654-7C9DD1B05066}"/>
                </a:ext>
              </a:extLst>
            </p:cNvPr>
            <p:cNvSpPr txBox="1"/>
            <p:nvPr/>
          </p:nvSpPr>
          <p:spPr>
            <a:xfrm>
              <a:off x="7983415" y="1213339"/>
              <a:ext cx="1032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Resistant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F360BCA-B039-48F5-80A7-BED92ED9BF61}"/>
              </a:ext>
            </a:extLst>
          </p:cNvPr>
          <p:cNvSpPr txBox="1"/>
          <p:nvPr/>
        </p:nvSpPr>
        <p:spPr>
          <a:xfrm>
            <a:off x="2180492" y="6260123"/>
            <a:ext cx="700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Resistant cell has a tendency of going back to the original state (position)</a:t>
            </a:r>
          </a:p>
        </p:txBody>
      </p:sp>
    </p:spTree>
    <p:extLst>
      <p:ext uri="{BB962C8B-B14F-4D97-AF65-F5344CB8AC3E}">
        <p14:creationId xmlns:p14="http://schemas.microsoft.com/office/powerpoint/2010/main" val="2895159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1A030C-65AB-42A0-922C-A035DC97D23C}"/>
              </a:ext>
            </a:extLst>
          </p:cNvPr>
          <p:cNvSpPr txBox="1"/>
          <p:nvPr/>
        </p:nvSpPr>
        <p:spPr>
          <a:xfrm flipH="1">
            <a:off x="694590" y="358728"/>
            <a:ext cx="8862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Analysis - </a:t>
            </a:r>
            <a:r>
              <a:rPr lang="en-US" altLang="zh-CN" sz="3200" dirty="0" err="1"/>
              <a:t>TCG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4B23EF-52AA-4B55-8828-4E9D6F2510F1}"/>
              </a:ext>
            </a:extLst>
          </p:cNvPr>
          <p:cNvSpPr txBox="1"/>
          <p:nvPr/>
        </p:nvSpPr>
        <p:spPr>
          <a:xfrm>
            <a:off x="685800" y="2286000"/>
            <a:ext cx="41912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Two conditions (threshold set empirically):</a:t>
            </a:r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en-US" dirty="0"/>
              <a:t>Max counts across time larger than 10</a:t>
            </a:r>
          </a:p>
          <a:p>
            <a:pPr marL="342900" indent="-342900">
              <a:buAutoNum type="arabicPeriod"/>
            </a:pPr>
            <a:r>
              <a:rPr lang="en-US" dirty="0"/>
              <a:t>fold change within a gene larger than 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A13145-F52B-4A82-9DA9-6E83866B0FBB}"/>
              </a:ext>
            </a:extLst>
          </p:cNvPr>
          <p:cNvSpPr/>
          <p:nvPr/>
        </p:nvSpPr>
        <p:spPr>
          <a:xfrm>
            <a:off x="662300" y="1459495"/>
            <a:ext cx="5222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Select </a:t>
            </a:r>
            <a:r>
              <a:rPr lang="en-US" altLang="zh-CN" sz="2400" dirty="0" err="1"/>
              <a:t>TCGs</a:t>
            </a:r>
            <a:r>
              <a:rPr lang="en-US" altLang="zh-CN" sz="2400" dirty="0"/>
              <a:t> (temporally changing genes)</a:t>
            </a:r>
            <a:endParaRPr lang="en-US" sz="24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AD2CDD6-30DF-4B49-9024-60F7EC78EC02}"/>
              </a:ext>
            </a:extLst>
          </p:cNvPr>
          <p:cNvGrpSpPr/>
          <p:nvPr/>
        </p:nvGrpSpPr>
        <p:grpSpPr>
          <a:xfrm>
            <a:off x="3015763" y="4177180"/>
            <a:ext cx="6356838" cy="2425899"/>
            <a:chOff x="2664070" y="4377945"/>
            <a:chExt cx="4701819" cy="1794310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C0EAE2E-36DC-4498-B4CD-7517F0B30A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0885" y="4378569"/>
              <a:ext cx="0" cy="13364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CF66B07-45DC-44F0-BF99-4C939CD0E469}"/>
                </a:ext>
              </a:extLst>
            </p:cNvPr>
            <p:cNvCxnSpPr>
              <a:cxnSpLocks/>
            </p:cNvCxnSpPr>
            <p:nvPr/>
          </p:nvCxnSpPr>
          <p:spPr>
            <a:xfrm>
              <a:off x="3560884" y="5714999"/>
              <a:ext cx="18815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CE56BE-1838-47DF-A2F1-F66661401AD5}"/>
                </a:ext>
              </a:extLst>
            </p:cNvPr>
            <p:cNvSpPr/>
            <p:nvPr/>
          </p:nvSpPr>
          <p:spPr>
            <a:xfrm>
              <a:off x="3754316" y="4658647"/>
              <a:ext cx="1318846" cy="861524"/>
            </a:xfrm>
            <a:custGeom>
              <a:avLst/>
              <a:gdLst>
                <a:gd name="connsiteX0" fmla="*/ 0 w 1318846"/>
                <a:gd name="connsiteY0" fmla="*/ 827752 h 861524"/>
                <a:gd name="connsiteX1" fmla="*/ 659423 w 1318846"/>
                <a:gd name="connsiteY1" fmla="*/ 581568 h 861524"/>
                <a:gd name="connsiteX2" fmla="*/ 791307 w 1318846"/>
                <a:gd name="connsiteY2" fmla="*/ 845337 h 861524"/>
                <a:gd name="connsiteX3" fmla="*/ 1099038 w 1318846"/>
                <a:gd name="connsiteY3" fmla="*/ 10068 h 861524"/>
                <a:gd name="connsiteX4" fmla="*/ 1318846 w 1318846"/>
                <a:gd name="connsiteY4" fmla="*/ 458475 h 861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8846" h="861524">
                  <a:moveTo>
                    <a:pt x="0" y="827752"/>
                  </a:moveTo>
                  <a:cubicBezTo>
                    <a:pt x="263769" y="703194"/>
                    <a:pt x="527539" y="578637"/>
                    <a:pt x="659423" y="581568"/>
                  </a:cubicBezTo>
                  <a:cubicBezTo>
                    <a:pt x="791307" y="584499"/>
                    <a:pt x="718038" y="940587"/>
                    <a:pt x="791307" y="845337"/>
                  </a:cubicBezTo>
                  <a:cubicBezTo>
                    <a:pt x="864576" y="750087"/>
                    <a:pt x="1011115" y="74545"/>
                    <a:pt x="1099038" y="10068"/>
                  </a:cubicBezTo>
                  <a:cubicBezTo>
                    <a:pt x="1186961" y="-54409"/>
                    <a:pt x="1252903" y="202033"/>
                    <a:pt x="1318846" y="45847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792D05A-A06F-4331-8A79-62B73963E4AF}"/>
                </a:ext>
              </a:extLst>
            </p:cNvPr>
            <p:cNvCxnSpPr/>
            <p:nvPr/>
          </p:nvCxnSpPr>
          <p:spPr>
            <a:xfrm>
              <a:off x="3622431" y="4642338"/>
              <a:ext cx="1565031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EF60D6C-7FCF-4B8A-A2ED-CC92528D1718}"/>
                </a:ext>
              </a:extLst>
            </p:cNvPr>
            <p:cNvSpPr txBox="1"/>
            <p:nvPr/>
          </p:nvSpPr>
          <p:spPr>
            <a:xfrm>
              <a:off x="2664070" y="4950069"/>
              <a:ext cx="8381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Counts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B418675-5182-4FF7-B88E-230AEF6AABE6}"/>
                </a:ext>
              </a:extLst>
            </p:cNvPr>
            <p:cNvSpPr txBox="1"/>
            <p:nvPr/>
          </p:nvSpPr>
          <p:spPr>
            <a:xfrm>
              <a:off x="4097216" y="5802923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Time</a:t>
              </a:r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A456A74-E032-4829-AC2C-7CF3ED7E84A2}"/>
                </a:ext>
              </a:extLst>
            </p:cNvPr>
            <p:cNvSpPr txBox="1"/>
            <p:nvPr/>
          </p:nvSpPr>
          <p:spPr>
            <a:xfrm>
              <a:off x="4053095" y="4377945"/>
              <a:ext cx="1085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max &gt; 10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6CBDBBC-33B5-4A13-8F71-FE0623FC8C88}"/>
                </a:ext>
              </a:extLst>
            </p:cNvPr>
            <p:cNvCxnSpPr/>
            <p:nvPr/>
          </p:nvCxnSpPr>
          <p:spPr>
            <a:xfrm>
              <a:off x="3622431" y="5530361"/>
              <a:ext cx="1565031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ight Brace 23">
              <a:extLst>
                <a:ext uri="{FF2B5EF4-FFF2-40B4-BE49-F238E27FC236}">
                  <a16:creationId xmlns:a16="http://schemas.microsoft.com/office/drawing/2014/main" id="{47778CDB-39E3-4C4B-9874-C592DA2F62D8}"/>
                </a:ext>
              </a:extLst>
            </p:cNvPr>
            <p:cNvSpPr/>
            <p:nvPr/>
          </p:nvSpPr>
          <p:spPr>
            <a:xfrm>
              <a:off x="5416061" y="4747846"/>
              <a:ext cx="193431" cy="68580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511CA5D-BC1E-4818-BF80-293EA3107799}"/>
                </a:ext>
              </a:extLst>
            </p:cNvPr>
            <p:cNvSpPr txBox="1"/>
            <p:nvPr/>
          </p:nvSpPr>
          <p:spPr>
            <a:xfrm>
              <a:off x="5700433" y="4947052"/>
              <a:ext cx="16654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altLang="zh-CN" dirty="0"/>
                <a:t>fold change</a:t>
              </a:r>
              <a:r>
                <a:rPr lang="en-US" dirty="0"/>
                <a:t> &gt;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3879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1A030C-65AB-42A0-922C-A035DC97D23C}"/>
              </a:ext>
            </a:extLst>
          </p:cNvPr>
          <p:cNvSpPr txBox="1"/>
          <p:nvPr/>
        </p:nvSpPr>
        <p:spPr>
          <a:xfrm flipH="1">
            <a:off x="694590" y="358728"/>
            <a:ext cx="8862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Analysis - heatmap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4B23EF-52AA-4B55-8828-4E9D6F2510F1}"/>
              </a:ext>
            </a:extLst>
          </p:cNvPr>
          <p:cNvSpPr txBox="1"/>
          <p:nvPr/>
        </p:nvSpPr>
        <p:spPr>
          <a:xfrm>
            <a:off x="3691363" y="6109950"/>
            <a:ext cx="394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Different expression profiles across time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99EB85-9DA1-4BA6-8ED5-C14E60A0B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302" y="1717648"/>
            <a:ext cx="3510210" cy="35487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023C52-B2D0-47EB-BDA1-5B5D1EC2B4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209" y="1657337"/>
            <a:ext cx="3660819" cy="37010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311B8B-5B5E-4B5B-AB8B-A5937A7662DC}"/>
              </a:ext>
            </a:extLst>
          </p:cNvPr>
          <p:cNvSpPr txBox="1"/>
          <p:nvPr/>
        </p:nvSpPr>
        <p:spPr>
          <a:xfrm>
            <a:off x="2834640" y="1280160"/>
            <a:ext cx="101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Sensitive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D8B9A9-684A-4432-8F7D-46B2AEE4BAB3}"/>
              </a:ext>
            </a:extLst>
          </p:cNvPr>
          <p:cNvSpPr txBox="1"/>
          <p:nvPr/>
        </p:nvSpPr>
        <p:spPr>
          <a:xfrm>
            <a:off x="7251192" y="1243584"/>
            <a:ext cx="116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Resistant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DBEF02-B3A8-4DD3-B9CC-AF4298CE9585}"/>
              </a:ext>
            </a:extLst>
          </p:cNvPr>
          <p:cNvSpPr txBox="1"/>
          <p:nvPr/>
        </p:nvSpPr>
        <p:spPr>
          <a:xfrm>
            <a:off x="2743200" y="5532120"/>
            <a:ext cx="133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~ 1100 </a:t>
            </a:r>
            <a:r>
              <a:rPr lang="en-US" dirty="0" err="1"/>
              <a:t>TCGs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0C35A7-D400-4220-9F0A-C279DBC71656}"/>
              </a:ext>
            </a:extLst>
          </p:cNvPr>
          <p:cNvSpPr txBox="1"/>
          <p:nvPr/>
        </p:nvSpPr>
        <p:spPr>
          <a:xfrm>
            <a:off x="7077456" y="5522976"/>
            <a:ext cx="133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~ 1300 </a:t>
            </a:r>
            <a:r>
              <a:rPr lang="en-US" dirty="0" err="1"/>
              <a:t>TCGs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B7CB82-6D4A-4A68-93B1-11F416A115D1}"/>
              </a:ext>
            </a:extLst>
          </p:cNvPr>
          <p:cNvSpPr txBox="1"/>
          <p:nvPr/>
        </p:nvSpPr>
        <p:spPr>
          <a:xfrm>
            <a:off x="9873762" y="3209192"/>
            <a:ext cx="19655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values scaled: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divided by the max</a:t>
            </a:r>
          </a:p>
          <a:p>
            <a:r>
              <a:rPr lang="en-US" dirty="0"/>
              <a:t>expression level</a:t>
            </a:r>
          </a:p>
        </p:txBody>
      </p:sp>
    </p:spTree>
    <p:extLst>
      <p:ext uri="{BB962C8B-B14F-4D97-AF65-F5344CB8AC3E}">
        <p14:creationId xmlns:p14="http://schemas.microsoft.com/office/powerpoint/2010/main" val="2978415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1A030C-65AB-42A0-922C-A035DC97D23C}"/>
              </a:ext>
            </a:extLst>
          </p:cNvPr>
          <p:cNvSpPr txBox="1"/>
          <p:nvPr/>
        </p:nvSpPr>
        <p:spPr>
          <a:xfrm flipH="1">
            <a:off x="694590" y="358728"/>
            <a:ext cx="8862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Analysis - </a:t>
            </a:r>
            <a:r>
              <a:rPr lang="en-US" altLang="zh-CN" sz="3200" dirty="0" err="1"/>
              <a:t>hier</a:t>
            </a:r>
            <a:r>
              <a:rPr lang="en-US" altLang="zh-CN" sz="3200" dirty="0"/>
              <a:t> clustering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4B23EF-52AA-4B55-8828-4E9D6F2510F1}"/>
              </a:ext>
            </a:extLst>
          </p:cNvPr>
          <p:cNvSpPr txBox="1"/>
          <p:nvPr/>
        </p:nvSpPr>
        <p:spPr>
          <a:xfrm>
            <a:off x="1757054" y="5767050"/>
            <a:ext cx="8828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Expression profiles show that expression of resistant cells approach closer to the baseline expression after treatment, although oscillation can be observed in both cells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BB49FA-48FD-4525-AC26-DABBCC96D8D3}"/>
              </a:ext>
            </a:extLst>
          </p:cNvPr>
          <p:cNvGrpSpPr/>
          <p:nvPr/>
        </p:nvGrpSpPr>
        <p:grpSpPr>
          <a:xfrm>
            <a:off x="503044" y="1474654"/>
            <a:ext cx="10654396" cy="4027266"/>
            <a:chOff x="503044" y="1474654"/>
            <a:chExt cx="10654396" cy="402726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6737F65-5751-42E6-98FD-EEA95E85E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044" y="1491708"/>
              <a:ext cx="5282296" cy="396172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091CE23-FF4E-4502-97A1-0E4AB2DAA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7752" y="1474654"/>
              <a:ext cx="5369688" cy="402726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969D79B-ABAF-4023-A25C-DAED480268DF}"/>
                </a:ext>
              </a:extLst>
            </p:cNvPr>
            <p:cNvSpPr txBox="1"/>
            <p:nvPr/>
          </p:nvSpPr>
          <p:spPr>
            <a:xfrm>
              <a:off x="3402623" y="1503485"/>
              <a:ext cx="1960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             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8741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9974B5A1-7B84-4E2F-B160-2B5711E07319}"/>
              </a:ext>
            </a:extLst>
          </p:cNvPr>
          <p:cNvGrpSpPr/>
          <p:nvPr/>
        </p:nvGrpSpPr>
        <p:grpSpPr>
          <a:xfrm>
            <a:off x="1547446" y="1573823"/>
            <a:ext cx="2572613" cy="584775"/>
            <a:chOff x="1037492" y="1582615"/>
            <a:chExt cx="2572613" cy="58477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9A786E6-A10F-455B-9D41-45614892EB20}"/>
                </a:ext>
              </a:extLst>
            </p:cNvPr>
            <p:cNvSpPr txBox="1"/>
            <p:nvPr/>
          </p:nvSpPr>
          <p:spPr>
            <a:xfrm>
              <a:off x="1450731" y="1582615"/>
              <a:ext cx="21593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Background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A2A18E4-D3C6-4FEA-ABE8-A2DA7271E15A}"/>
                </a:ext>
              </a:extLst>
            </p:cNvPr>
            <p:cNvSpPr/>
            <p:nvPr/>
          </p:nvSpPr>
          <p:spPr>
            <a:xfrm>
              <a:off x="1037492" y="1802423"/>
              <a:ext cx="175846" cy="17584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B4CB723-5510-4BAB-A288-4903B93DDD62}"/>
              </a:ext>
            </a:extLst>
          </p:cNvPr>
          <p:cNvGrpSpPr/>
          <p:nvPr/>
        </p:nvGrpSpPr>
        <p:grpSpPr>
          <a:xfrm>
            <a:off x="1547446" y="2356339"/>
            <a:ext cx="3126674" cy="584775"/>
            <a:chOff x="1037492" y="2083777"/>
            <a:chExt cx="3126674" cy="58477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6869B00-0E99-4C01-9A62-288028D74523}"/>
                </a:ext>
              </a:extLst>
            </p:cNvPr>
            <p:cNvSpPr txBox="1"/>
            <p:nvPr/>
          </p:nvSpPr>
          <p:spPr>
            <a:xfrm>
              <a:off x="1450731" y="2083777"/>
              <a:ext cx="27134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bg2">
                      <a:lumMod val="90000"/>
                    </a:schemeClr>
                  </a:solidFill>
                </a:rPr>
                <a:t>Quality Control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01997C2-DFE8-4AB1-8F8B-2F2CB6FB6DE3}"/>
                </a:ext>
              </a:extLst>
            </p:cNvPr>
            <p:cNvSpPr/>
            <p:nvPr/>
          </p:nvSpPr>
          <p:spPr>
            <a:xfrm>
              <a:off x="1037492" y="2303585"/>
              <a:ext cx="175846" cy="17584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28FDE4A-DD91-455B-ABF5-51AA2E5E9D1C}"/>
              </a:ext>
            </a:extLst>
          </p:cNvPr>
          <p:cNvGrpSpPr/>
          <p:nvPr/>
        </p:nvGrpSpPr>
        <p:grpSpPr>
          <a:xfrm>
            <a:off x="1547446" y="3174023"/>
            <a:ext cx="1940645" cy="584775"/>
            <a:chOff x="1037492" y="2646485"/>
            <a:chExt cx="1940645" cy="58477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06FB4C-8474-410E-A447-BED4B187C4B0}"/>
                </a:ext>
              </a:extLst>
            </p:cNvPr>
            <p:cNvSpPr txBox="1"/>
            <p:nvPr/>
          </p:nvSpPr>
          <p:spPr>
            <a:xfrm>
              <a:off x="1450731" y="2646485"/>
              <a:ext cx="15274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bg2">
                      <a:lumMod val="90000"/>
                    </a:schemeClr>
                  </a:solidFill>
                </a:rPr>
                <a:t>Analysis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19B1BBD-CFEA-43F2-8F35-A7CA6F1F5B05}"/>
                </a:ext>
              </a:extLst>
            </p:cNvPr>
            <p:cNvSpPr/>
            <p:nvPr/>
          </p:nvSpPr>
          <p:spPr>
            <a:xfrm>
              <a:off x="1037492" y="2839916"/>
              <a:ext cx="175846" cy="17584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3FC57AF-EB87-469C-B661-A1B3B08B0CBB}"/>
              </a:ext>
            </a:extLst>
          </p:cNvPr>
          <p:cNvGrpSpPr/>
          <p:nvPr/>
        </p:nvGrpSpPr>
        <p:grpSpPr>
          <a:xfrm>
            <a:off x="1547446" y="3921369"/>
            <a:ext cx="2422122" cy="584775"/>
            <a:chOff x="1037492" y="3209193"/>
            <a:chExt cx="2422122" cy="58477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1CDEF6C-F6BF-4A80-8386-7000A6620860}"/>
                </a:ext>
              </a:extLst>
            </p:cNvPr>
            <p:cNvSpPr txBox="1"/>
            <p:nvPr/>
          </p:nvSpPr>
          <p:spPr>
            <a:xfrm>
              <a:off x="1450731" y="3209193"/>
              <a:ext cx="200888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bg2">
                      <a:lumMod val="90000"/>
                    </a:schemeClr>
                  </a:solidFill>
                </a:rPr>
                <a:t>Conclusion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162168A-57B4-4CC5-BD88-A0D72F978787}"/>
                </a:ext>
              </a:extLst>
            </p:cNvPr>
            <p:cNvSpPr/>
            <p:nvPr/>
          </p:nvSpPr>
          <p:spPr>
            <a:xfrm>
              <a:off x="1037492" y="3420208"/>
              <a:ext cx="175846" cy="17584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22477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1A030C-65AB-42A0-922C-A035DC97D23C}"/>
              </a:ext>
            </a:extLst>
          </p:cNvPr>
          <p:cNvSpPr txBox="1"/>
          <p:nvPr/>
        </p:nvSpPr>
        <p:spPr>
          <a:xfrm flipH="1">
            <a:off x="694590" y="358728"/>
            <a:ext cx="8862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Analysis - Monotonicity </a:t>
            </a:r>
            <a:r>
              <a:rPr lang="en-US" altLang="zh-CN" sz="3200" dirty="0" err="1"/>
              <a:t>v.s</a:t>
            </a:r>
            <a:r>
              <a:rPr lang="en-US" altLang="zh-CN" sz="3200" dirty="0"/>
              <a:t>. Adaptive scores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4B23EF-52AA-4B55-8828-4E9D6F2510F1}"/>
              </a:ext>
            </a:extLst>
          </p:cNvPr>
          <p:cNvSpPr txBox="1"/>
          <p:nvPr/>
        </p:nvSpPr>
        <p:spPr>
          <a:xfrm>
            <a:off x="5317939" y="5745677"/>
            <a:ext cx="8828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 significant difference on Adaptive score by Wilcox test</a:t>
            </a:r>
          </a:p>
          <a:p>
            <a:r>
              <a:rPr lang="en-US" altLang="zh-CN" dirty="0"/>
              <a:t>Hard to captured the higher adaptive scores of resistant cells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4D8029-F878-4F37-B1BD-DB8D872A9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06" y="1049085"/>
            <a:ext cx="4845252" cy="4822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8538B9-D2DB-4BC4-97FF-99EF1F8DF6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403" y="1875285"/>
            <a:ext cx="3178097" cy="31630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C0B16C-2AF6-4609-8AC2-ECE1C78159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333" y="1856233"/>
            <a:ext cx="3175996" cy="316096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3F62B2EA-4E2B-4EE6-B78A-A3A0B64B75F2}"/>
              </a:ext>
            </a:extLst>
          </p:cNvPr>
          <p:cNvGrpSpPr/>
          <p:nvPr/>
        </p:nvGrpSpPr>
        <p:grpSpPr>
          <a:xfrm>
            <a:off x="3526068" y="1767605"/>
            <a:ext cx="1269726" cy="650686"/>
            <a:chOff x="6049108" y="4572000"/>
            <a:chExt cx="1269726" cy="6506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582DFBB-7C2E-40D1-90B8-F5C048E334F6}"/>
                </a:ext>
              </a:extLst>
            </p:cNvPr>
            <p:cNvSpPr/>
            <p:nvPr/>
          </p:nvSpPr>
          <p:spPr>
            <a:xfrm>
              <a:off x="6049108" y="4668715"/>
              <a:ext cx="193431" cy="193431"/>
            </a:xfrm>
            <a:prstGeom prst="ellipse">
              <a:avLst/>
            </a:prstGeom>
            <a:solidFill>
              <a:srgbClr val="B886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989FBBE-486C-41DC-8319-888119410696}"/>
                </a:ext>
              </a:extLst>
            </p:cNvPr>
            <p:cNvSpPr/>
            <p:nvPr/>
          </p:nvSpPr>
          <p:spPr>
            <a:xfrm>
              <a:off x="6049108" y="4941277"/>
              <a:ext cx="193431" cy="193431"/>
            </a:xfrm>
            <a:prstGeom prst="ellipse">
              <a:avLst/>
            </a:prstGeom>
            <a:solidFill>
              <a:srgbClr val="98DE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7490BCE-B5A8-4BA3-BEA2-5980EB913B5C}"/>
                </a:ext>
              </a:extLst>
            </p:cNvPr>
            <p:cNvSpPr txBox="1"/>
            <p:nvPr/>
          </p:nvSpPr>
          <p:spPr>
            <a:xfrm>
              <a:off x="6286500" y="4572000"/>
              <a:ext cx="1017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Sensitive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50F7731-BF07-43EF-92B2-2AC73FE3549C}"/>
                </a:ext>
              </a:extLst>
            </p:cNvPr>
            <p:cNvSpPr txBox="1"/>
            <p:nvPr/>
          </p:nvSpPr>
          <p:spPr>
            <a:xfrm>
              <a:off x="6286500" y="4853354"/>
              <a:ext cx="1032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Resistant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C737F28-5E19-43E6-9F4B-E96B1F6F700C}"/>
              </a:ext>
            </a:extLst>
          </p:cNvPr>
          <p:cNvSpPr txBox="1"/>
          <p:nvPr/>
        </p:nvSpPr>
        <p:spPr>
          <a:xfrm>
            <a:off x="5410083" y="1603014"/>
            <a:ext cx="2901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Mono: end point / max point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B66240-D1A6-4470-A742-6D090C65BB18}"/>
              </a:ext>
            </a:extLst>
          </p:cNvPr>
          <p:cNvSpPr txBox="1"/>
          <p:nvPr/>
        </p:nvSpPr>
        <p:spPr>
          <a:xfrm>
            <a:off x="8371284" y="1603014"/>
            <a:ext cx="3652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Adaptive</a:t>
            </a:r>
            <a:r>
              <a:rPr lang="en-US" dirty="0"/>
              <a:t>: max change / (end – start) </a:t>
            </a:r>
          </a:p>
        </p:txBody>
      </p:sp>
    </p:spTree>
    <p:extLst>
      <p:ext uri="{BB962C8B-B14F-4D97-AF65-F5344CB8AC3E}">
        <p14:creationId xmlns:p14="http://schemas.microsoft.com/office/powerpoint/2010/main" val="4816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1A030C-65AB-42A0-922C-A035DC97D23C}"/>
              </a:ext>
            </a:extLst>
          </p:cNvPr>
          <p:cNvSpPr txBox="1"/>
          <p:nvPr/>
        </p:nvSpPr>
        <p:spPr>
          <a:xfrm flipH="1">
            <a:off x="694590" y="358728"/>
            <a:ext cx="8862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Analysis - Monotonicity </a:t>
            </a:r>
            <a:r>
              <a:rPr lang="en-US" altLang="zh-CN" sz="3200" dirty="0" err="1"/>
              <a:t>v.s</a:t>
            </a:r>
            <a:r>
              <a:rPr lang="en-US" altLang="zh-CN" sz="3200" dirty="0"/>
              <a:t>. Adaptive scores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4B23EF-52AA-4B55-8828-4E9D6F2510F1}"/>
              </a:ext>
            </a:extLst>
          </p:cNvPr>
          <p:cNvSpPr txBox="1"/>
          <p:nvPr/>
        </p:nvSpPr>
        <p:spPr>
          <a:xfrm>
            <a:off x="1757054" y="6273215"/>
            <a:ext cx="8828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Difference can be observed between two cells on adaptive scores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4D8029-F878-4F37-B1BD-DB8D872A9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06" y="1049085"/>
            <a:ext cx="4845252" cy="4822325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3F62B2EA-4E2B-4EE6-B78A-A3A0B64B75F2}"/>
              </a:ext>
            </a:extLst>
          </p:cNvPr>
          <p:cNvGrpSpPr/>
          <p:nvPr/>
        </p:nvGrpSpPr>
        <p:grpSpPr>
          <a:xfrm>
            <a:off x="3527474" y="1882609"/>
            <a:ext cx="1269726" cy="650686"/>
            <a:chOff x="6049108" y="4572000"/>
            <a:chExt cx="1269726" cy="6506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582DFBB-7C2E-40D1-90B8-F5C048E334F6}"/>
                </a:ext>
              </a:extLst>
            </p:cNvPr>
            <p:cNvSpPr/>
            <p:nvPr/>
          </p:nvSpPr>
          <p:spPr>
            <a:xfrm>
              <a:off x="6049108" y="4668715"/>
              <a:ext cx="193431" cy="193431"/>
            </a:xfrm>
            <a:prstGeom prst="ellipse">
              <a:avLst/>
            </a:prstGeom>
            <a:solidFill>
              <a:srgbClr val="B886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989FBBE-486C-41DC-8319-888119410696}"/>
                </a:ext>
              </a:extLst>
            </p:cNvPr>
            <p:cNvSpPr/>
            <p:nvPr/>
          </p:nvSpPr>
          <p:spPr>
            <a:xfrm>
              <a:off x="6049108" y="4941277"/>
              <a:ext cx="193431" cy="193431"/>
            </a:xfrm>
            <a:prstGeom prst="ellipse">
              <a:avLst/>
            </a:prstGeom>
            <a:solidFill>
              <a:srgbClr val="98DE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7490BCE-B5A8-4BA3-BEA2-5980EB913B5C}"/>
                </a:ext>
              </a:extLst>
            </p:cNvPr>
            <p:cNvSpPr txBox="1"/>
            <p:nvPr/>
          </p:nvSpPr>
          <p:spPr>
            <a:xfrm>
              <a:off x="6286500" y="4572000"/>
              <a:ext cx="1017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Sensitive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50F7731-BF07-43EF-92B2-2AC73FE3549C}"/>
                </a:ext>
              </a:extLst>
            </p:cNvPr>
            <p:cNvSpPr txBox="1"/>
            <p:nvPr/>
          </p:nvSpPr>
          <p:spPr>
            <a:xfrm>
              <a:off x="6286500" y="4853354"/>
              <a:ext cx="1032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Resistant</a:t>
              </a: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D67646D2-8502-473F-A60E-94BAA19E31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368" y="1065281"/>
            <a:ext cx="5034024" cy="501020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7013830-8AC2-43E8-B5A7-03980702A24F}"/>
              </a:ext>
            </a:extLst>
          </p:cNvPr>
          <p:cNvSpPr txBox="1"/>
          <p:nvPr/>
        </p:nvSpPr>
        <p:spPr>
          <a:xfrm>
            <a:off x="5929532" y="1178170"/>
            <a:ext cx="2546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Sensitive Adaptive Scores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E48442-20D5-4F48-A5E8-343922ACB9E8}"/>
              </a:ext>
            </a:extLst>
          </p:cNvPr>
          <p:cNvSpPr txBox="1"/>
          <p:nvPr/>
        </p:nvSpPr>
        <p:spPr>
          <a:xfrm>
            <a:off x="8986794" y="1178170"/>
            <a:ext cx="25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Resistant </a:t>
            </a:r>
            <a:r>
              <a:rPr lang="en-US" altLang="zh-CN" dirty="0"/>
              <a:t>Adaptive Scores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549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9974B5A1-7B84-4E2F-B160-2B5711E07319}"/>
              </a:ext>
            </a:extLst>
          </p:cNvPr>
          <p:cNvGrpSpPr/>
          <p:nvPr/>
        </p:nvGrpSpPr>
        <p:grpSpPr>
          <a:xfrm>
            <a:off x="1547446" y="1573823"/>
            <a:ext cx="2572613" cy="584775"/>
            <a:chOff x="1037492" y="1582615"/>
            <a:chExt cx="2572613" cy="58477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9A786E6-A10F-455B-9D41-45614892EB20}"/>
                </a:ext>
              </a:extLst>
            </p:cNvPr>
            <p:cNvSpPr txBox="1"/>
            <p:nvPr/>
          </p:nvSpPr>
          <p:spPr>
            <a:xfrm>
              <a:off x="1450731" y="1582615"/>
              <a:ext cx="21593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bg2">
                      <a:lumMod val="90000"/>
                    </a:schemeClr>
                  </a:solidFill>
                </a:rPr>
                <a:t>Background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A2A18E4-D3C6-4FEA-ABE8-A2DA7271E15A}"/>
                </a:ext>
              </a:extLst>
            </p:cNvPr>
            <p:cNvSpPr/>
            <p:nvPr/>
          </p:nvSpPr>
          <p:spPr>
            <a:xfrm>
              <a:off x="1037492" y="1802423"/>
              <a:ext cx="175846" cy="175846"/>
            </a:xfrm>
            <a:prstGeom prst="ellipse">
              <a:avLst/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B4CB723-5510-4BAB-A288-4903B93DDD62}"/>
              </a:ext>
            </a:extLst>
          </p:cNvPr>
          <p:cNvGrpSpPr/>
          <p:nvPr/>
        </p:nvGrpSpPr>
        <p:grpSpPr>
          <a:xfrm>
            <a:off x="1547446" y="2356339"/>
            <a:ext cx="3126674" cy="584775"/>
            <a:chOff x="1037492" y="2083777"/>
            <a:chExt cx="3126674" cy="58477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6869B00-0E99-4C01-9A62-288028D74523}"/>
                </a:ext>
              </a:extLst>
            </p:cNvPr>
            <p:cNvSpPr txBox="1"/>
            <p:nvPr/>
          </p:nvSpPr>
          <p:spPr>
            <a:xfrm>
              <a:off x="1450731" y="2083777"/>
              <a:ext cx="27134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bg2">
                      <a:lumMod val="90000"/>
                    </a:schemeClr>
                  </a:solidFill>
                </a:rPr>
                <a:t>Quality Control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01997C2-DFE8-4AB1-8F8B-2F2CB6FB6DE3}"/>
                </a:ext>
              </a:extLst>
            </p:cNvPr>
            <p:cNvSpPr/>
            <p:nvPr/>
          </p:nvSpPr>
          <p:spPr>
            <a:xfrm>
              <a:off x="1037492" y="2303585"/>
              <a:ext cx="175846" cy="175846"/>
            </a:xfrm>
            <a:prstGeom prst="ellipse">
              <a:avLst/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28FDE4A-DD91-455B-ABF5-51AA2E5E9D1C}"/>
              </a:ext>
            </a:extLst>
          </p:cNvPr>
          <p:cNvGrpSpPr/>
          <p:nvPr/>
        </p:nvGrpSpPr>
        <p:grpSpPr>
          <a:xfrm>
            <a:off x="1547446" y="3174023"/>
            <a:ext cx="1940645" cy="584775"/>
            <a:chOff x="1037492" y="2646485"/>
            <a:chExt cx="1940645" cy="58477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06FB4C-8474-410E-A447-BED4B187C4B0}"/>
                </a:ext>
              </a:extLst>
            </p:cNvPr>
            <p:cNvSpPr txBox="1"/>
            <p:nvPr/>
          </p:nvSpPr>
          <p:spPr>
            <a:xfrm>
              <a:off x="1450731" y="2646485"/>
              <a:ext cx="15274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bg2">
                      <a:lumMod val="90000"/>
                    </a:schemeClr>
                  </a:solidFill>
                </a:rPr>
                <a:t>Analysis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19B1BBD-CFEA-43F2-8F35-A7CA6F1F5B05}"/>
                </a:ext>
              </a:extLst>
            </p:cNvPr>
            <p:cNvSpPr/>
            <p:nvPr/>
          </p:nvSpPr>
          <p:spPr>
            <a:xfrm>
              <a:off x="1037492" y="2839916"/>
              <a:ext cx="175846" cy="175846"/>
            </a:xfrm>
            <a:prstGeom prst="ellipse">
              <a:avLst/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3FC57AF-EB87-469C-B661-A1B3B08B0CBB}"/>
              </a:ext>
            </a:extLst>
          </p:cNvPr>
          <p:cNvGrpSpPr/>
          <p:nvPr/>
        </p:nvGrpSpPr>
        <p:grpSpPr>
          <a:xfrm>
            <a:off x="1547446" y="3921369"/>
            <a:ext cx="2422122" cy="584775"/>
            <a:chOff x="1037492" y="3209193"/>
            <a:chExt cx="2422122" cy="58477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1CDEF6C-F6BF-4A80-8386-7000A6620860}"/>
                </a:ext>
              </a:extLst>
            </p:cNvPr>
            <p:cNvSpPr txBox="1"/>
            <p:nvPr/>
          </p:nvSpPr>
          <p:spPr>
            <a:xfrm>
              <a:off x="1450731" y="3209193"/>
              <a:ext cx="200888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Conclusion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162168A-57B4-4CC5-BD88-A0D72F978787}"/>
                </a:ext>
              </a:extLst>
            </p:cNvPr>
            <p:cNvSpPr/>
            <p:nvPr/>
          </p:nvSpPr>
          <p:spPr>
            <a:xfrm>
              <a:off x="1037492" y="3420208"/>
              <a:ext cx="175846" cy="17584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7017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1A030C-65AB-42A0-922C-A035DC97D23C}"/>
              </a:ext>
            </a:extLst>
          </p:cNvPr>
          <p:cNvSpPr txBox="1"/>
          <p:nvPr/>
        </p:nvSpPr>
        <p:spPr>
          <a:xfrm flipH="1">
            <a:off x="694591" y="358728"/>
            <a:ext cx="6137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Conclusion</a:t>
            </a:r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067F8D-2853-4C6B-9A9A-9DC1FF89B676}"/>
              </a:ext>
            </a:extLst>
          </p:cNvPr>
          <p:cNvSpPr txBox="1"/>
          <p:nvPr/>
        </p:nvSpPr>
        <p:spPr>
          <a:xfrm>
            <a:off x="800100" y="1793631"/>
            <a:ext cx="8097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Gene expression profiles are different between drug-sensitive and -resistant cells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3659B9-15B3-4EA1-81D9-65A153930F0C}"/>
              </a:ext>
            </a:extLst>
          </p:cNvPr>
          <p:cNvSpPr txBox="1"/>
          <p:nvPr/>
        </p:nvSpPr>
        <p:spPr>
          <a:xfrm>
            <a:off x="800100" y="2356338"/>
            <a:ext cx="8713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Differences cannot be captured by </a:t>
            </a:r>
            <a:r>
              <a:rPr lang="en-US" altLang="zh-CN" dirty="0" err="1"/>
              <a:t>PCA</a:t>
            </a:r>
            <a:r>
              <a:rPr lang="en-US" altLang="zh-CN" dirty="0"/>
              <a:t> on overall genes expression, but different patterns 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shown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 err="1"/>
              <a:t>PCA</a:t>
            </a:r>
            <a:r>
              <a:rPr lang="zh-CN" altLang="en-US" dirty="0"/>
              <a:t> </a:t>
            </a:r>
            <a:r>
              <a:rPr lang="en-US" altLang="zh-CN" dirty="0"/>
              <a:t>across genes within different cell lines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B0C556-1AB0-4FC3-85ED-3BD35A08139C}"/>
              </a:ext>
            </a:extLst>
          </p:cNvPr>
          <p:cNvSpPr txBox="1"/>
          <p:nvPr/>
        </p:nvSpPr>
        <p:spPr>
          <a:xfrm>
            <a:off x="800100" y="3156438"/>
            <a:ext cx="8713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 avoid obscuration by other genes, select </a:t>
            </a:r>
            <a:r>
              <a:rPr lang="en-US" altLang="zh-CN" dirty="0" err="1"/>
              <a:t>TCGs</a:t>
            </a:r>
            <a:r>
              <a:rPr lang="en-US" altLang="zh-CN" dirty="0"/>
              <a:t>, which could be potentially responsible for drug resistance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E88267-CB2F-4D5B-B47A-3180701D1A92}"/>
              </a:ext>
            </a:extLst>
          </p:cNvPr>
          <p:cNvSpPr txBox="1"/>
          <p:nvPr/>
        </p:nvSpPr>
        <p:spPr>
          <a:xfrm>
            <a:off x="800100" y="3894992"/>
            <a:ext cx="871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Heatmap and clustered gene expression curves shows different expression profiles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5A01D1-545F-4F6D-86EF-04FDD0A05449}"/>
              </a:ext>
            </a:extLst>
          </p:cNvPr>
          <p:cNvSpPr txBox="1"/>
          <p:nvPr/>
        </p:nvSpPr>
        <p:spPr>
          <a:xfrm>
            <a:off x="800100" y="4388768"/>
            <a:ext cx="871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Difference on monotonicity and adaptive scores measurement</a:t>
            </a:r>
          </a:p>
        </p:txBody>
      </p:sp>
    </p:spTree>
    <p:extLst>
      <p:ext uri="{BB962C8B-B14F-4D97-AF65-F5344CB8AC3E}">
        <p14:creationId xmlns:p14="http://schemas.microsoft.com/office/powerpoint/2010/main" val="19833395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72AD8D-8B96-468B-826B-AF3BFF496A4D}"/>
              </a:ext>
            </a:extLst>
          </p:cNvPr>
          <p:cNvSpPr txBox="1"/>
          <p:nvPr/>
        </p:nvSpPr>
        <p:spPr>
          <a:xfrm>
            <a:off x="3288323" y="2074984"/>
            <a:ext cx="51513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654D7E-2FCF-4742-9290-2BD84951AAF1}"/>
              </a:ext>
            </a:extLst>
          </p:cNvPr>
          <p:cNvSpPr txBox="1"/>
          <p:nvPr/>
        </p:nvSpPr>
        <p:spPr>
          <a:xfrm>
            <a:off x="5187462" y="3842239"/>
            <a:ext cx="14061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5486940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DB407A-C849-40C8-B8D0-1E3EB11FA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391" y="1370436"/>
            <a:ext cx="6851271" cy="49481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849BD6-B2E7-4238-AD64-4BC20A4FAB38}"/>
              </a:ext>
            </a:extLst>
          </p:cNvPr>
          <p:cNvSpPr txBox="1"/>
          <p:nvPr/>
        </p:nvSpPr>
        <p:spPr>
          <a:xfrm>
            <a:off x="835269" y="413238"/>
            <a:ext cx="540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After Building the network, node degrees are measured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DA7318-6866-4992-A0F7-528BE6CF3D0F}"/>
              </a:ext>
            </a:extLst>
          </p:cNvPr>
          <p:cNvSpPr txBox="1"/>
          <p:nvPr/>
        </p:nvSpPr>
        <p:spPr>
          <a:xfrm>
            <a:off x="7385539" y="3877408"/>
            <a:ext cx="4541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Higher degree is expected in resistant network</a:t>
            </a:r>
          </a:p>
          <a:p>
            <a:r>
              <a:rPr lang="en-US" dirty="0"/>
              <a:t>but not shown in the figure</a:t>
            </a:r>
          </a:p>
        </p:txBody>
      </p:sp>
    </p:spTree>
    <p:extLst>
      <p:ext uri="{BB962C8B-B14F-4D97-AF65-F5344CB8AC3E}">
        <p14:creationId xmlns:p14="http://schemas.microsoft.com/office/powerpoint/2010/main" val="4233031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1A030C-65AB-42A0-922C-A035DC97D23C}"/>
              </a:ext>
            </a:extLst>
          </p:cNvPr>
          <p:cNvSpPr txBox="1"/>
          <p:nvPr/>
        </p:nvSpPr>
        <p:spPr>
          <a:xfrm flipH="1">
            <a:off x="694591" y="358728"/>
            <a:ext cx="6137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Raw Data Quality Control Summary</a:t>
            </a:r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067F8D-2853-4C6B-9A9A-9DC1FF89B676}"/>
              </a:ext>
            </a:extLst>
          </p:cNvPr>
          <p:cNvSpPr txBox="1"/>
          <p:nvPr/>
        </p:nvSpPr>
        <p:spPr>
          <a:xfrm>
            <a:off x="800100" y="1793631"/>
            <a:ext cx="3398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High overall sequencing quality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3659B9-15B3-4EA1-81D9-65A153930F0C}"/>
              </a:ext>
            </a:extLst>
          </p:cNvPr>
          <p:cNvSpPr txBox="1"/>
          <p:nvPr/>
        </p:nvSpPr>
        <p:spPr>
          <a:xfrm>
            <a:off x="800100" y="2356338"/>
            <a:ext cx="3146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Reasonable duplication level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115033-BF77-4C16-B59D-2525EA7F531A}"/>
              </a:ext>
            </a:extLst>
          </p:cNvPr>
          <p:cNvSpPr txBox="1"/>
          <p:nvPr/>
        </p:nvSpPr>
        <p:spPr>
          <a:xfrm>
            <a:off x="803031" y="2921977"/>
            <a:ext cx="3789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Low overrepresented reads portion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4C800A-B1C6-4793-BA6A-99E4D9EF3E2F}"/>
              </a:ext>
            </a:extLst>
          </p:cNvPr>
          <p:cNvSpPr txBox="1"/>
          <p:nvPr/>
        </p:nvSpPr>
        <p:spPr>
          <a:xfrm>
            <a:off x="803031" y="3484685"/>
            <a:ext cx="4381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No adapters detected (figures not shown)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C7DEAD-61E8-4B09-9868-6C309636BC3C}"/>
              </a:ext>
            </a:extLst>
          </p:cNvPr>
          <p:cNvSpPr txBox="1"/>
          <p:nvPr/>
        </p:nvSpPr>
        <p:spPr>
          <a:xfrm>
            <a:off x="803031" y="4865077"/>
            <a:ext cx="7660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Sample </a:t>
            </a:r>
            <a:r>
              <a:rPr lang="en-US" altLang="zh-CN" dirty="0" err="1"/>
              <a:t>resistant_48_R1</a:t>
            </a:r>
            <a:r>
              <a:rPr lang="en-US" altLang="zh-CN" dirty="0"/>
              <a:t> has unrecognized based due to sequencer problems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A01E1-5E61-4272-8E57-E649323B3ED9}"/>
              </a:ext>
            </a:extLst>
          </p:cNvPr>
          <p:cNvSpPr txBox="1"/>
          <p:nvPr/>
        </p:nvSpPr>
        <p:spPr>
          <a:xfrm>
            <a:off x="1107831" y="5451231"/>
            <a:ext cx="8152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Whether this problem would badly influence alignment should be carefully checked !</a:t>
            </a:r>
          </a:p>
        </p:txBody>
      </p:sp>
    </p:spTree>
    <p:extLst>
      <p:ext uri="{BB962C8B-B14F-4D97-AF65-F5344CB8AC3E}">
        <p14:creationId xmlns:p14="http://schemas.microsoft.com/office/powerpoint/2010/main" val="33191895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1A030C-65AB-42A0-922C-A035DC97D23C}"/>
              </a:ext>
            </a:extLst>
          </p:cNvPr>
          <p:cNvSpPr txBox="1"/>
          <p:nvPr/>
        </p:nvSpPr>
        <p:spPr>
          <a:xfrm flipH="1">
            <a:off x="694590" y="358728"/>
            <a:ext cx="7455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Alignment Quality Control Summary</a:t>
            </a:r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067F8D-2853-4C6B-9A9A-9DC1FF89B676}"/>
              </a:ext>
            </a:extLst>
          </p:cNvPr>
          <p:cNvSpPr txBox="1"/>
          <p:nvPr/>
        </p:nvSpPr>
        <p:spPr>
          <a:xfrm>
            <a:off x="800100" y="1793631"/>
            <a:ext cx="2203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High mapping rate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3659B9-15B3-4EA1-81D9-65A153930F0C}"/>
              </a:ext>
            </a:extLst>
          </p:cNvPr>
          <p:cNvSpPr txBox="1"/>
          <p:nvPr/>
        </p:nvSpPr>
        <p:spPr>
          <a:xfrm>
            <a:off x="800100" y="2356338"/>
            <a:ext cx="3742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No obvious 5’ and 3’ bias observed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C7DEAD-61E8-4B09-9868-6C309636BC3C}"/>
              </a:ext>
            </a:extLst>
          </p:cNvPr>
          <p:cNvSpPr txBox="1"/>
          <p:nvPr/>
        </p:nvSpPr>
        <p:spPr>
          <a:xfrm>
            <a:off x="803031" y="4495801"/>
            <a:ext cx="2724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Low CDS mapping reads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F0AF9C-D85D-4068-AEE2-E6C4B3E2A6F2}"/>
              </a:ext>
            </a:extLst>
          </p:cNvPr>
          <p:cNvSpPr txBox="1"/>
          <p:nvPr/>
        </p:nvSpPr>
        <p:spPr>
          <a:xfrm>
            <a:off x="1046285" y="3138853"/>
            <a:ext cx="8955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Based on the alignment results, sample </a:t>
            </a:r>
            <a:r>
              <a:rPr lang="en-US" altLang="zh-CN" dirty="0" err="1"/>
              <a:t>resistant_48_R1</a:t>
            </a:r>
            <a:r>
              <a:rPr lang="en-US" altLang="zh-CN" dirty="0"/>
              <a:t> could be retained for further analysis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070959-0421-4FB1-B24C-96B7BDB35188}"/>
              </a:ext>
            </a:extLst>
          </p:cNvPr>
          <p:cNvSpPr txBox="1"/>
          <p:nvPr/>
        </p:nvSpPr>
        <p:spPr>
          <a:xfrm>
            <a:off x="1063869" y="5055577"/>
            <a:ext cx="8673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reads around </a:t>
            </a:r>
            <a:r>
              <a:rPr lang="en-US" dirty="0" err="1"/>
              <a:t>2.5M</a:t>
            </a:r>
            <a:r>
              <a:rPr lang="en-US" dirty="0"/>
              <a:t> for each sample would be enough for feature counting, thanks to </a:t>
            </a:r>
          </a:p>
          <a:p>
            <a:r>
              <a:rPr lang="en-US" dirty="0"/>
              <a:t>a high sequencing depth</a:t>
            </a:r>
          </a:p>
        </p:txBody>
      </p:sp>
    </p:spTree>
    <p:extLst>
      <p:ext uri="{BB962C8B-B14F-4D97-AF65-F5344CB8AC3E}">
        <p14:creationId xmlns:p14="http://schemas.microsoft.com/office/powerpoint/2010/main" val="1612958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C613F9-DEE1-4EEF-AF50-E8BF2554EDE9}"/>
              </a:ext>
            </a:extLst>
          </p:cNvPr>
          <p:cNvSpPr txBox="1"/>
          <p:nvPr/>
        </p:nvSpPr>
        <p:spPr>
          <a:xfrm>
            <a:off x="542260" y="520996"/>
            <a:ext cx="2403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Background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AB2DDB-A1B2-40DC-979B-B3CB7B7B3739}"/>
              </a:ext>
            </a:extLst>
          </p:cNvPr>
          <p:cNvSpPr txBox="1"/>
          <p:nvPr/>
        </p:nvSpPr>
        <p:spPr>
          <a:xfrm>
            <a:off x="584790" y="1860698"/>
            <a:ext cx="6859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Glioma cell lines treated with drug </a:t>
            </a:r>
            <a:r>
              <a:rPr lang="en-US" dirty="0" err="1"/>
              <a:t>dbcAMP</a:t>
            </a:r>
            <a:r>
              <a:rPr lang="en-US" dirty="0"/>
              <a:t> (differentiation therapy)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CEAC5B-4808-4B8B-9447-BC2C0C5A27C3}"/>
              </a:ext>
            </a:extLst>
          </p:cNvPr>
          <p:cNvSpPr txBox="1"/>
          <p:nvPr/>
        </p:nvSpPr>
        <p:spPr>
          <a:xfrm>
            <a:off x="584790" y="2392326"/>
            <a:ext cx="10479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Through experiments, </a:t>
            </a:r>
            <a:r>
              <a:rPr lang="en-US" dirty="0" err="1"/>
              <a:t>DBTRG</a:t>
            </a:r>
            <a:r>
              <a:rPr lang="en-US" dirty="0"/>
              <a:t> is sensitive to the drug and </a:t>
            </a:r>
            <a:r>
              <a:rPr lang="en-US" dirty="0" err="1"/>
              <a:t>LN18</a:t>
            </a:r>
            <a:r>
              <a:rPr lang="en-US" dirty="0"/>
              <a:t> is resistant, cell line </a:t>
            </a:r>
            <a:r>
              <a:rPr lang="en-US" dirty="0" err="1"/>
              <a:t>U87</a:t>
            </a:r>
            <a:r>
              <a:rPr lang="en-US" dirty="0"/>
              <a:t> is used as test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ED891C-149D-42E3-A43D-351743CD39AE}"/>
              </a:ext>
            </a:extLst>
          </p:cNvPr>
          <p:cNvSpPr txBox="1"/>
          <p:nvPr/>
        </p:nvSpPr>
        <p:spPr>
          <a:xfrm>
            <a:off x="584791" y="2955851"/>
            <a:ext cx="9755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RNA-seq </a:t>
            </a:r>
            <a:r>
              <a:rPr lang="en-US" altLang="zh-CN" dirty="0"/>
              <a:t>samples</a:t>
            </a:r>
            <a:r>
              <a:rPr lang="en-US" dirty="0"/>
              <a:t> were collected at time </a:t>
            </a:r>
            <a:r>
              <a:rPr lang="en-US" dirty="0" err="1"/>
              <a:t>0h</a:t>
            </a:r>
            <a:r>
              <a:rPr lang="en-US" dirty="0"/>
              <a:t>, </a:t>
            </a:r>
            <a:r>
              <a:rPr lang="en-US" dirty="0" err="1"/>
              <a:t>6h</a:t>
            </a:r>
            <a:r>
              <a:rPr lang="en-US" dirty="0"/>
              <a:t>, </a:t>
            </a:r>
            <a:r>
              <a:rPr lang="en-US" dirty="0" err="1"/>
              <a:t>12h</a:t>
            </a:r>
            <a:r>
              <a:rPr lang="en-US" dirty="0"/>
              <a:t>, </a:t>
            </a:r>
            <a:r>
              <a:rPr lang="en-US" dirty="0" err="1"/>
              <a:t>24h</a:t>
            </a:r>
            <a:r>
              <a:rPr lang="en-US" dirty="0"/>
              <a:t> and </a:t>
            </a:r>
            <a:r>
              <a:rPr lang="en-US" dirty="0" err="1"/>
              <a:t>48h</a:t>
            </a:r>
            <a:r>
              <a:rPr lang="en-US" dirty="0"/>
              <a:t> after treatment for all 3 cell lines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B8E959-A65F-4A39-9B34-E00A56D07486}"/>
              </a:ext>
            </a:extLst>
          </p:cNvPr>
          <p:cNvSpPr txBox="1"/>
          <p:nvPr/>
        </p:nvSpPr>
        <p:spPr>
          <a:xfrm>
            <a:off x="474786" y="6207370"/>
            <a:ext cx="10779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Zhang J, Zhu W, Wang Q, Gu J, Huang </a:t>
            </a:r>
            <a:r>
              <a:rPr lang="en-US" sz="1200" dirty="0" err="1"/>
              <a:t>LF</a:t>
            </a:r>
            <a:r>
              <a:rPr lang="en-US" sz="1200" dirty="0"/>
              <a:t>, Sun X (2019) Differential regulatory </a:t>
            </a:r>
            <a:r>
              <a:rPr lang="en-US" sz="1200" dirty="0" err="1"/>
              <a:t>networkbased</a:t>
            </a:r>
            <a:r>
              <a:rPr lang="en-US" sz="1200" dirty="0"/>
              <a:t> quantification and prioritization of key genes underlying cancer drug resistance based on </a:t>
            </a:r>
            <a:r>
              <a:rPr lang="en-US" sz="1200" dirty="0" err="1"/>
              <a:t>timecourse</a:t>
            </a:r>
            <a:r>
              <a:rPr lang="en-US" sz="1200" dirty="0"/>
              <a:t> RNA-seq data. </a:t>
            </a:r>
            <a:r>
              <a:rPr lang="en-US" sz="1200" dirty="0" err="1"/>
              <a:t>PLoS</a:t>
            </a:r>
            <a:r>
              <a:rPr lang="en-US" sz="1200" dirty="0"/>
              <a:t> </a:t>
            </a:r>
            <a:r>
              <a:rPr lang="en-US" sz="1200" dirty="0" err="1"/>
              <a:t>Comput</a:t>
            </a:r>
            <a:r>
              <a:rPr lang="en-US" sz="1200" dirty="0"/>
              <a:t> Biol 15(11): </a:t>
            </a:r>
            <a:r>
              <a:rPr lang="en-US" sz="1200" dirty="0" err="1"/>
              <a:t>e1007435</a:t>
            </a:r>
            <a:r>
              <a:rPr lang="en-US" sz="1200" dirty="0"/>
              <a:t>. </a:t>
            </a:r>
            <a:r>
              <a:rPr lang="en-US" sz="1200" dirty="0">
                <a:hlinkClick r:id="rId2"/>
              </a:rPr>
              <a:t>https://</a:t>
            </a:r>
            <a:r>
              <a:rPr lang="en-US" sz="1200" dirty="0" err="1">
                <a:hlinkClick r:id="rId2"/>
              </a:rPr>
              <a:t>doi.org</a:t>
            </a:r>
            <a:r>
              <a:rPr lang="en-US" sz="1200" dirty="0">
                <a:hlinkClick r:id="rId2"/>
              </a:rPr>
              <a:t>/10.1371/journal</a:t>
            </a:r>
            <a:r>
              <a:rPr lang="en-US" sz="1200" dirty="0"/>
              <a:t>. </a:t>
            </a:r>
            <a:r>
              <a:rPr lang="en-US" sz="1200" dirty="0" err="1"/>
              <a:t>pcbi.1007435</a:t>
            </a:r>
            <a:endParaRPr lang="en-US" sz="12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0CDED70-84D7-4EEA-9F93-4B25069B1A39}"/>
              </a:ext>
            </a:extLst>
          </p:cNvPr>
          <p:cNvGrpSpPr/>
          <p:nvPr/>
        </p:nvGrpSpPr>
        <p:grpSpPr>
          <a:xfrm>
            <a:off x="2022231" y="4422531"/>
            <a:ext cx="1266092" cy="800100"/>
            <a:chOff x="2022231" y="4422531"/>
            <a:chExt cx="1266092" cy="8001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97B1098-AAEB-4C6C-9DE7-0FD313D23BAC}"/>
                </a:ext>
              </a:extLst>
            </p:cNvPr>
            <p:cNvSpPr/>
            <p:nvPr/>
          </p:nvSpPr>
          <p:spPr>
            <a:xfrm>
              <a:off x="2022231" y="4422531"/>
              <a:ext cx="1266092" cy="8001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B759190-AABB-4ECB-A2FF-9B6DE7AA8795}"/>
                </a:ext>
              </a:extLst>
            </p:cNvPr>
            <p:cNvSpPr/>
            <p:nvPr/>
          </p:nvSpPr>
          <p:spPr>
            <a:xfrm>
              <a:off x="2233247" y="4730261"/>
              <a:ext cx="184638" cy="19343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3578E5-9462-49D3-9CAB-B13F34B42134}"/>
              </a:ext>
            </a:extLst>
          </p:cNvPr>
          <p:cNvCxnSpPr>
            <a:cxnSpLocks/>
          </p:cNvCxnSpPr>
          <p:nvPr/>
        </p:nvCxnSpPr>
        <p:spPr>
          <a:xfrm>
            <a:off x="3464169" y="4791808"/>
            <a:ext cx="12221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F6B3EF5-02F8-4327-81B2-95C2E91662A9}"/>
              </a:ext>
            </a:extLst>
          </p:cNvPr>
          <p:cNvCxnSpPr>
            <a:cxnSpLocks/>
          </p:cNvCxnSpPr>
          <p:nvPr/>
        </p:nvCxnSpPr>
        <p:spPr>
          <a:xfrm flipV="1">
            <a:off x="4703885" y="4176346"/>
            <a:ext cx="1503484" cy="606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925576F-5153-4F6A-8131-E18A3A93B8E6}"/>
              </a:ext>
            </a:extLst>
          </p:cNvPr>
          <p:cNvCxnSpPr>
            <a:cxnSpLocks/>
          </p:cNvCxnSpPr>
          <p:nvPr/>
        </p:nvCxnSpPr>
        <p:spPr>
          <a:xfrm>
            <a:off x="4721469" y="4800600"/>
            <a:ext cx="1468833" cy="624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C0AF23C-6FF4-45AB-801D-1DCE8D4A7951}"/>
              </a:ext>
            </a:extLst>
          </p:cNvPr>
          <p:cNvSpPr txBox="1"/>
          <p:nvPr/>
        </p:nvSpPr>
        <p:spPr>
          <a:xfrm>
            <a:off x="3525715" y="4369777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dbcAMP</a:t>
            </a:r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2E423EA-59F0-4CA2-9F64-46EB32682F5B}"/>
              </a:ext>
            </a:extLst>
          </p:cNvPr>
          <p:cNvGrpSpPr/>
          <p:nvPr/>
        </p:nvGrpSpPr>
        <p:grpSpPr>
          <a:xfrm>
            <a:off x="6734908" y="3974123"/>
            <a:ext cx="1371600" cy="272561"/>
            <a:chOff x="6224954" y="4018085"/>
            <a:chExt cx="1371600" cy="272561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59D7836-AF1B-4070-8E6C-93F2153E3576}"/>
                </a:ext>
              </a:extLst>
            </p:cNvPr>
            <p:cNvSpPr/>
            <p:nvPr/>
          </p:nvSpPr>
          <p:spPr>
            <a:xfrm>
              <a:off x="6224954" y="4018085"/>
              <a:ext cx="1371600" cy="27256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0B63878-C64C-42DE-9C8D-2C7C6D82685A}"/>
                </a:ext>
              </a:extLst>
            </p:cNvPr>
            <p:cNvSpPr/>
            <p:nvPr/>
          </p:nvSpPr>
          <p:spPr>
            <a:xfrm>
              <a:off x="6471139" y="4097216"/>
              <a:ext cx="131885" cy="12309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47BE705-6FFC-42A0-9F3E-6E25A6264774}"/>
              </a:ext>
            </a:extLst>
          </p:cNvPr>
          <p:cNvGrpSpPr/>
          <p:nvPr/>
        </p:nvGrpSpPr>
        <p:grpSpPr>
          <a:xfrm>
            <a:off x="6778869" y="5064369"/>
            <a:ext cx="1266092" cy="800100"/>
            <a:chOff x="2022231" y="4422531"/>
            <a:chExt cx="1266092" cy="80010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C6019D9-0C3F-46A8-86E0-89DF4F942E7E}"/>
                </a:ext>
              </a:extLst>
            </p:cNvPr>
            <p:cNvSpPr/>
            <p:nvPr/>
          </p:nvSpPr>
          <p:spPr>
            <a:xfrm>
              <a:off x="2022231" y="4422531"/>
              <a:ext cx="1266092" cy="8001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CA13C17-D170-4EC5-A1D7-4E88C388C99A}"/>
                </a:ext>
              </a:extLst>
            </p:cNvPr>
            <p:cNvSpPr/>
            <p:nvPr/>
          </p:nvSpPr>
          <p:spPr>
            <a:xfrm>
              <a:off x="2233247" y="4730261"/>
              <a:ext cx="184638" cy="19343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5C283D1-35ED-4824-9BCC-75716FC265C3}"/>
              </a:ext>
            </a:extLst>
          </p:cNvPr>
          <p:cNvSpPr txBox="1"/>
          <p:nvPr/>
        </p:nvSpPr>
        <p:spPr>
          <a:xfrm rot="20269509">
            <a:off x="4844560" y="4026877"/>
            <a:ext cx="1348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differentiate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700BA3-FB5C-4B9A-AF52-94225563EF88}"/>
              </a:ext>
            </a:extLst>
          </p:cNvPr>
          <p:cNvSpPr txBox="1"/>
          <p:nvPr/>
        </p:nvSpPr>
        <p:spPr>
          <a:xfrm rot="1436017">
            <a:off x="4765430" y="5187462"/>
            <a:ext cx="1591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undifferentiate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94894EC-AEAE-49B3-9328-FF3FFF1C27EC}"/>
              </a:ext>
            </a:extLst>
          </p:cNvPr>
          <p:cNvSpPr txBox="1"/>
          <p:nvPr/>
        </p:nvSpPr>
        <p:spPr>
          <a:xfrm>
            <a:off x="8379069" y="3894992"/>
            <a:ext cx="1504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drug-sensitive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845D12-63D9-48DA-A162-1FEDFF02F703}"/>
              </a:ext>
            </a:extLst>
          </p:cNvPr>
          <p:cNvSpPr txBox="1"/>
          <p:nvPr/>
        </p:nvSpPr>
        <p:spPr>
          <a:xfrm>
            <a:off x="8379069" y="5292969"/>
            <a:ext cx="1491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drug-resistant</a:t>
            </a:r>
          </a:p>
        </p:txBody>
      </p:sp>
    </p:spTree>
    <p:extLst>
      <p:ext uri="{BB962C8B-B14F-4D97-AF65-F5344CB8AC3E}">
        <p14:creationId xmlns:p14="http://schemas.microsoft.com/office/powerpoint/2010/main" val="2339020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C613F9-DEE1-4EEF-AF50-E8BF2554EDE9}"/>
              </a:ext>
            </a:extLst>
          </p:cNvPr>
          <p:cNvSpPr txBox="1"/>
          <p:nvPr/>
        </p:nvSpPr>
        <p:spPr>
          <a:xfrm>
            <a:off x="542260" y="520996"/>
            <a:ext cx="1888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Question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AB2DDB-A1B2-40DC-979B-B3CB7B7B3739}"/>
              </a:ext>
            </a:extLst>
          </p:cNvPr>
          <p:cNvSpPr txBox="1"/>
          <p:nvPr/>
        </p:nvSpPr>
        <p:spPr>
          <a:xfrm>
            <a:off x="584790" y="1860698"/>
            <a:ext cx="8876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capture difference on expressions of drug-sensitive and drug-resistant across time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F7B026-459E-4692-BE70-FF194E42483B}"/>
              </a:ext>
            </a:extLst>
          </p:cNvPr>
          <p:cNvSpPr txBox="1"/>
          <p:nvPr/>
        </p:nvSpPr>
        <p:spPr>
          <a:xfrm>
            <a:off x="584790" y="2449782"/>
            <a:ext cx="502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</a:t>
            </a:r>
            <a:r>
              <a:rPr lang="en-US" altLang="zh-CN" dirty="0"/>
              <a:t>measure the robustness of resistant cells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843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9974B5A1-7B84-4E2F-B160-2B5711E07319}"/>
              </a:ext>
            </a:extLst>
          </p:cNvPr>
          <p:cNvGrpSpPr/>
          <p:nvPr/>
        </p:nvGrpSpPr>
        <p:grpSpPr>
          <a:xfrm>
            <a:off x="1547446" y="1573823"/>
            <a:ext cx="2572613" cy="584775"/>
            <a:chOff x="1037492" y="1582615"/>
            <a:chExt cx="2572613" cy="58477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9A786E6-A10F-455B-9D41-45614892EB20}"/>
                </a:ext>
              </a:extLst>
            </p:cNvPr>
            <p:cNvSpPr txBox="1"/>
            <p:nvPr/>
          </p:nvSpPr>
          <p:spPr>
            <a:xfrm>
              <a:off x="1450731" y="1582615"/>
              <a:ext cx="21593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bg2">
                      <a:lumMod val="90000"/>
                    </a:schemeClr>
                  </a:solidFill>
                </a:rPr>
                <a:t>Background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A2A18E4-D3C6-4FEA-ABE8-A2DA7271E15A}"/>
                </a:ext>
              </a:extLst>
            </p:cNvPr>
            <p:cNvSpPr/>
            <p:nvPr/>
          </p:nvSpPr>
          <p:spPr>
            <a:xfrm>
              <a:off x="1037492" y="1802423"/>
              <a:ext cx="175846" cy="175846"/>
            </a:xfrm>
            <a:prstGeom prst="ellipse">
              <a:avLst/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B4CB723-5510-4BAB-A288-4903B93DDD62}"/>
              </a:ext>
            </a:extLst>
          </p:cNvPr>
          <p:cNvGrpSpPr/>
          <p:nvPr/>
        </p:nvGrpSpPr>
        <p:grpSpPr>
          <a:xfrm>
            <a:off x="1547446" y="2356339"/>
            <a:ext cx="3126674" cy="584775"/>
            <a:chOff x="1037492" y="2083777"/>
            <a:chExt cx="3126674" cy="58477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6869B00-0E99-4C01-9A62-288028D74523}"/>
                </a:ext>
              </a:extLst>
            </p:cNvPr>
            <p:cNvSpPr txBox="1"/>
            <p:nvPr/>
          </p:nvSpPr>
          <p:spPr>
            <a:xfrm>
              <a:off x="1450731" y="2083777"/>
              <a:ext cx="27134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Quality Control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01997C2-DFE8-4AB1-8F8B-2F2CB6FB6DE3}"/>
                </a:ext>
              </a:extLst>
            </p:cNvPr>
            <p:cNvSpPr/>
            <p:nvPr/>
          </p:nvSpPr>
          <p:spPr>
            <a:xfrm>
              <a:off x="1037492" y="2303585"/>
              <a:ext cx="175846" cy="17584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28FDE4A-DD91-455B-ABF5-51AA2E5E9D1C}"/>
              </a:ext>
            </a:extLst>
          </p:cNvPr>
          <p:cNvGrpSpPr/>
          <p:nvPr/>
        </p:nvGrpSpPr>
        <p:grpSpPr>
          <a:xfrm>
            <a:off x="1547446" y="3174023"/>
            <a:ext cx="1940645" cy="584775"/>
            <a:chOff x="1037492" y="2646485"/>
            <a:chExt cx="1940645" cy="58477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06FB4C-8474-410E-A447-BED4B187C4B0}"/>
                </a:ext>
              </a:extLst>
            </p:cNvPr>
            <p:cNvSpPr txBox="1"/>
            <p:nvPr/>
          </p:nvSpPr>
          <p:spPr>
            <a:xfrm>
              <a:off x="1450731" y="2646485"/>
              <a:ext cx="15274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bg2">
                      <a:lumMod val="90000"/>
                    </a:schemeClr>
                  </a:solidFill>
                </a:rPr>
                <a:t>Analysis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19B1BBD-CFEA-43F2-8F35-A7CA6F1F5B05}"/>
                </a:ext>
              </a:extLst>
            </p:cNvPr>
            <p:cNvSpPr/>
            <p:nvPr/>
          </p:nvSpPr>
          <p:spPr>
            <a:xfrm>
              <a:off x="1037492" y="2839916"/>
              <a:ext cx="175846" cy="17584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3FC57AF-EB87-469C-B661-A1B3B08B0CBB}"/>
              </a:ext>
            </a:extLst>
          </p:cNvPr>
          <p:cNvGrpSpPr/>
          <p:nvPr/>
        </p:nvGrpSpPr>
        <p:grpSpPr>
          <a:xfrm>
            <a:off x="1547446" y="3921369"/>
            <a:ext cx="2422122" cy="584775"/>
            <a:chOff x="1037492" y="3209193"/>
            <a:chExt cx="2422122" cy="58477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1CDEF6C-F6BF-4A80-8386-7000A6620860}"/>
                </a:ext>
              </a:extLst>
            </p:cNvPr>
            <p:cNvSpPr txBox="1"/>
            <p:nvPr/>
          </p:nvSpPr>
          <p:spPr>
            <a:xfrm>
              <a:off x="1450731" y="3209193"/>
              <a:ext cx="200888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bg2">
                      <a:lumMod val="90000"/>
                    </a:schemeClr>
                  </a:solidFill>
                </a:rPr>
                <a:t>Conclusion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162168A-57B4-4CC5-BD88-A0D72F978787}"/>
                </a:ext>
              </a:extLst>
            </p:cNvPr>
            <p:cNvSpPr/>
            <p:nvPr/>
          </p:nvSpPr>
          <p:spPr>
            <a:xfrm>
              <a:off x="1037492" y="3420208"/>
              <a:ext cx="175846" cy="17584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52162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C613F9-DEE1-4EEF-AF50-E8BF2554EDE9}"/>
              </a:ext>
            </a:extLst>
          </p:cNvPr>
          <p:cNvSpPr txBox="1"/>
          <p:nvPr/>
        </p:nvSpPr>
        <p:spPr>
          <a:xfrm>
            <a:off x="542260" y="520996"/>
            <a:ext cx="5550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Quality Control On Raw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1B5DDB-4D46-4DE3-BD24-EFF1C2E55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435395"/>
            <a:ext cx="7723667" cy="5149111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66F161C-C8CE-488D-96D9-D89B81BE87DC}"/>
              </a:ext>
            </a:extLst>
          </p:cNvPr>
          <p:cNvGrpSpPr/>
          <p:nvPr/>
        </p:nvGrpSpPr>
        <p:grpSpPr>
          <a:xfrm>
            <a:off x="9274862" y="2224454"/>
            <a:ext cx="1411426" cy="800155"/>
            <a:chOff x="9239693" y="3323492"/>
            <a:chExt cx="1411426" cy="80015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FBE449C-9BFA-4BEF-AC17-D564354637F8}"/>
                </a:ext>
              </a:extLst>
            </p:cNvPr>
            <p:cNvSpPr/>
            <p:nvPr/>
          </p:nvSpPr>
          <p:spPr>
            <a:xfrm>
              <a:off x="9239693" y="3807273"/>
              <a:ext cx="233916" cy="2339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60AB705-EBA6-45AE-874B-C05F85B15742}"/>
                </a:ext>
              </a:extLst>
            </p:cNvPr>
            <p:cNvSpPr/>
            <p:nvPr/>
          </p:nvSpPr>
          <p:spPr>
            <a:xfrm>
              <a:off x="9239693" y="3411619"/>
              <a:ext cx="233916" cy="233916"/>
            </a:xfrm>
            <a:prstGeom prst="ellipse">
              <a:avLst/>
            </a:prstGeom>
            <a:solidFill>
              <a:srgbClr val="2F7A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06F2302-DC20-4919-99B7-C7D8CE8F9C18}"/>
                </a:ext>
              </a:extLst>
            </p:cNvPr>
            <p:cNvSpPr txBox="1"/>
            <p:nvPr/>
          </p:nvSpPr>
          <p:spPr>
            <a:xfrm>
              <a:off x="9618785" y="3323492"/>
              <a:ext cx="1017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Sensitive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FD512B5-40DE-430C-B3EE-483906B5681D}"/>
                </a:ext>
              </a:extLst>
            </p:cNvPr>
            <p:cNvSpPr txBox="1"/>
            <p:nvPr/>
          </p:nvSpPr>
          <p:spPr>
            <a:xfrm>
              <a:off x="9618785" y="3754315"/>
              <a:ext cx="1032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Resistant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4DAA423-C6C9-4E54-B860-CF6D07E9BB4C}"/>
              </a:ext>
            </a:extLst>
          </p:cNvPr>
          <p:cNvSpPr txBox="1"/>
          <p:nvPr/>
        </p:nvSpPr>
        <p:spPr>
          <a:xfrm>
            <a:off x="9117623" y="4062046"/>
            <a:ext cx="205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overall quality: High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6B5E0B-BF29-46B5-8907-A912B94A9F75}"/>
              </a:ext>
            </a:extLst>
          </p:cNvPr>
          <p:cNvSpPr txBox="1"/>
          <p:nvPr/>
        </p:nvSpPr>
        <p:spPr>
          <a:xfrm>
            <a:off x="8906608" y="4589585"/>
            <a:ext cx="2719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Anomaly: </a:t>
            </a:r>
            <a:r>
              <a:rPr lang="en-US" dirty="0" err="1"/>
              <a:t>resistant_48_R1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243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C613F9-DEE1-4EEF-AF50-E8BF2554EDE9}"/>
              </a:ext>
            </a:extLst>
          </p:cNvPr>
          <p:cNvSpPr txBox="1"/>
          <p:nvPr/>
        </p:nvSpPr>
        <p:spPr>
          <a:xfrm>
            <a:off x="542260" y="520996"/>
            <a:ext cx="3021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Quality Control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6F161C-C8CE-488D-96D9-D89B81BE87DC}"/>
              </a:ext>
            </a:extLst>
          </p:cNvPr>
          <p:cNvGrpSpPr/>
          <p:nvPr/>
        </p:nvGrpSpPr>
        <p:grpSpPr>
          <a:xfrm>
            <a:off x="5476584" y="632328"/>
            <a:ext cx="748882" cy="482024"/>
            <a:chOff x="9239693" y="3182531"/>
            <a:chExt cx="1334030" cy="85865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FBE449C-9BFA-4BEF-AC17-D564354637F8}"/>
                </a:ext>
              </a:extLst>
            </p:cNvPr>
            <p:cNvSpPr/>
            <p:nvPr/>
          </p:nvSpPr>
          <p:spPr>
            <a:xfrm>
              <a:off x="9239693" y="3807273"/>
              <a:ext cx="233916" cy="2339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60AB705-EBA6-45AE-874B-C05F85B15742}"/>
                </a:ext>
              </a:extLst>
            </p:cNvPr>
            <p:cNvSpPr/>
            <p:nvPr/>
          </p:nvSpPr>
          <p:spPr>
            <a:xfrm>
              <a:off x="9239693" y="3411619"/>
              <a:ext cx="233916" cy="233916"/>
            </a:xfrm>
            <a:prstGeom prst="ellipse">
              <a:avLst/>
            </a:prstGeom>
            <a:solidFill>
              <a:srgbClr val="2F7A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06F2302-DC20-4919-99B7-C7D8CE8F9C18}"/>
                </a:ext>
              </a:extLst>
            </p:cNvPr>
            <p:cNvSpPr txBox="1"/>
            <p:nvPr/>
          </p:nvSpPr>
          <p:spPr>
            <a:xfrm>
              <a:off x="9556136" y="3182531"/>
              <a:ext cx="1017587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Sensitive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FD512B5-40DE-430C-B3EE-483906B5681D}"/>
                </a:ext>
              </a:extLst>
            </p:cNvPr>
            <p:cNvSpPr txBox="1"/>
            <p:nvPr/>
          </p:nvSpPr>
          <p:spPr>
            <a:xfrm>
              <a:off x="9524811" y="3597693"/>
              <a:ext cx="1032335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Resistant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46B5E0B-BF29-46B5-8907-A912B94A9F75}"/>
              </a:ext>
            </a:extLst>
          </p:cNvPr>
          <p:cNvSpPr txBox="1"/>
          <p:nvPr/>
        </p:nvSpPr>
        <p:spPr>
          <a:xfrm>
            <a:off x="6743699" y="5811716"/>
            <a:ext cx="3775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quality caused by N content</a:t>
            </a:r>
          </a:p>
          <a:p>
            <a:r>
              <a:rPr lang="en-US" altLang="zh-CN" dirty="0"/>
              <a:t>Illumina assigns N with </a:t>
            </a:r>
            <a:r>
              <a:rPr lang="en-US" altLang="zh-CN" dirty="0" err="1"/>
              <a:t>Phred</a:t>
            </a:r>
            <a:r>
              <a:rPr lang="en-US" altLang="zh-CN" dirty="0"/>
              <a:t> score 33</a:t>
            </a:r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ADE03A5-41B5-4A7F-ABB7-FAED84964870}"/>
              </a:ext>
            </a:extLst>
          </p:cNvPr>
          <p:cNvGrpSpPr/>
          <p:nvPr/>
        </p:nvGrpSpPr>
        <p:grpSpPr>
          <a:xfrm>
            <a:off x="82062" y="1283677"/>
            <a:ext cx="5457092" cy="5293362"/>
            <a:chOff x="1145931" y="1283677"/>
            <a:chExt cx="5457092" cy="529336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8540866-44B2-4FC3-B46E-7F45235189EA}"/>
                </a:ext>
              </a:extLst>
            </p:cNvPr>
            <p:cNvGrpSpPr/>
            <p:nvPr/>
          </p:nvGrpSpPr>
          <p:grpSpPr>
            <a:xfrm>
              <a:off x="1145931" y="1283677"/>
              <a:ext cx="5457092" cy="5293362"/>
              <a:chOff x="952500" y="0"/>
              <a:chExt cx="5457092" cy="5293362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B462E76A-C2D3-4D43-BAFB-B634C18631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2500" y="0"/>
                <a:ext cx="5439508" cy="3626339"/>
              </a:xfrm>
              <a:prstGeom prst="rect">
                <a:avLst/>
              </a:prstGeom>
            </p:spPr>
          </p:pic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D8FE8334-DABB-42F4-BD9C-D34CF79E9107}"/>
                  </a:ext>
                </a:extLst>
              </p:cNvPr>
              <p:cNvGrpSpPr/>
              <p:nvPr/>
            </p:nvGrpSpPr>
            <p:grpSpPr>
              <a:xfrm>
                <a:off x="1014046" y="3068517"/>
                <a:ext cx="5395546" cy="2224845"/>
                <a:chOff x="952500" y="4273061"/>
                <a:chExt cx="5618285" cy="2347547"/>
              </a:xfrm>
            </p:grpSpPr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32E4BBCA-E44C-418C-94BB-2C0540C569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46948"/>
                <a:stretch/>
              </p:blipFill>
              <p:spPr>
                <a:xfrm>
                  <a:off x="952500" y="4273061"/>
                  <a:ext cx="5618285" cy="1987061"/>
                </a:xfrm>
                <a:prstGeom prst="rect">
                  <a:avLst/>
                </a:prstGeom>
              </p:spPr>
            </p:pic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B070C965-E61F-4DD1-8ADD-EC768F3E5F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91080"/>
                <a:stretch/>
              </p:blipFill>
              <p:spPr>
                <a:xfrm>
                  <a:off x="952500" y="6286499"/>
                  <a:ext cx="5618285" cy="334109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913F4F8-011C-41C2-9849-DB1CE1977AB3}"/>
                </a:ext>
              </a:extLst>
            </p:cNvPr>
            <p:cNvCxnSpPr/>
            <p:nvPr/>
          </p:nvCxnSpPr>
          <p:spPr>
            <a:xfrm>
              <a:off x="5345723" y="2716823"/>
              <a:ext cx="0" cy="298059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B808A9C-93C7-44CA-AA31-DD8ED798ECCB}"/>
                </a:ext>
              </a:extLst>
            </p:cNvPr>
            <p:cNvCxnSpPr>
              <a:cxnSpLocks/>
            </p:cNvCxnSpPr>
            <p:nvPr/>
          </p:nvCxnSpPr>
          <p:spPr>
            <a:xfrm>
              <a:off x="4870939" y="2549769"/>
              <a:ext cx="0" cy="314764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BFEB9FA-26BF-4E14-ACE4-45956694A21B}"/>
                </a:ext>
              </a:extLst>
            </p:cNvPr>
            <p:cNvCxnSpPr>
              <a:cxnSpLocks/>
            </p:cNvCxnSpPr>
            <p:nvPr/>
          </p:nvCxnSpPr>
          <p:spPr>
            <a:xfrm>
              <a:off x="4264270" y="2708031"/>
              <a:ext cx="0" cy="298938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051370-1E77-44FD-A909-9FD8D9172B27}"/>
                </a:ext>
              </a:extLst>
            </p:cNvPr>
            <p:cNvCxnSpPr>
              <a:cxnSpLocks/>
            </p:cNvCxnSpPr>
            <p:nvPr/>
          </p:nvCxnSpPr>
          <p:spPr>
            <a:xfrm>
              <a:off x="3745524" y="2708031"/>
              <a:ext cx="0" cy="298938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51A5087-30E7-4E42-8187-5FD4B69D5F92}"/>
              </a:ext>
            </a:extLst>
          </p:cNvPr>
          <p:cNvGrpSpPr/>
          <p:nvPr/>
        </p:nvGrpSpPr>
        <p:grpSpPr>
          <a:xfrm>
            <a:off x="5656385" y="1354015"/>
            <a:ext cx="5934807" cy="3956538"/>
            <a:chOff x="5656385" y="2277208"/>
            <a:chExt cx="5934807" cy="3956538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CC28ED97-2E30-4923-94B9-E9571D82D3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6385" y="2277208"/>
              <a:ext cx="5934807" cy="3956538"/>
            </a:xfrm>
            <a:prstGeom prst="rect">
              <a:avLst/>
            </a:prstGeom>
          </p:spPr>
        </p:pic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B521C6A-637E-4D9F-B68F-296C8A82DF85}"/>
                </a:ext>
              </a:extLst>
            </p:cNvPr>
            <p:cNvCxnSpPr/>
            <p:nvPr/>
          </p:nvCxnSpPr>
          <p:spPr>
            <a:xfrm>
              <a:off x="10075985" y="4448908"/>
              <a:ext cx="298938" cy="2373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A9F7DA1-24AA-49AF-9257-E474CD7D24E8}"/>
                </a:ext>
              </a:extLst>
            </p:cNvPr>
            <p:cNvSpPr txBox="1"/>
            <p:nvPr/>
          </p:nvSpPr>
          <p:spPr>
            <a:xfrm>
              <a:off x="9231923" y="4053253"/>
              <a:ext cx="10264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Phred</a:t>
              </a:r>
              <a:r>
                <a:rPr lang="en-US" altLang="zh-CN" dirty="0"/>
                <a:t> 33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28769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C613F9-DEE1-4EEF-AF50-E8BF2554EDE9}"/>
              </a:ext>
            </a:extLst>
          </p:cNvPr>
          <p:cNvSpPr txBox="1"/>
          <p:nvPr/>
        </p:nvSpPr>
        <p:spPr>
          <a:xfrm>
            <a:off x="542260" y="520996"/>
            <a:ext cx="3021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Quality Control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6F161C-C8CE-488D-96D9-D89B81BE87DC}"/>
              </a:ext>
            </a:extLst>
          </p:cNvPr>
          <p:cNvGrpSpPr/>
          <p:nvPr/>
        </p:nvGrpSpPr>
        <p:grpSpPr>
          <a:xfrm>
            <a:off x="8070316" y="2233247"/>
            <a:ext cx="1411426" cy="800155"/>
            <a:chOff x="9239693" y="3323492"/>
            <a:chExt cx="1411426" cy="80015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FBE449C-9BFA-4BEF-AC17-D564354637F8}"/>
                </a:ext>
              </a:extLst>
            </p:cNvPr>
            <p:cNvSpPr/>
            <p:nvPr/>
          </p:nvSpPr>
          <p:spPr>
            <a:xfrm>
              <a:off x="9239693" y="3807273"/>
              <a:ext cx="233916" cy="2339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60AB705-EBA6-45AE-874B-C05F85B15742}"/>
                </a:ext>
              </a:extLst>
            </p:cNvPr>
            <p:cNvSpPr/>
            <p:nvPr/>
          </p:nvSpPr>
          <p:spPr>
            <a:xfrm>
              <a:off x="9239693" y="3411619"/>
              <a:ext cx="233916" cy="233916"/>
            </a:xfrm>
            <a:prstGeom prst="ellipse">
              <a:avLst/>
            </a:prstGeom>
            <a:solidFill>
              <a:srgbClr val="2F7A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06F2302-DC20-4919-99B7-C7D8CE8F9C18}"/>
                </a:ext>
              </a:extLst>
            </p:cNvPr>
            <p:cNvSpPr txBox="1"/>
            <p:nvPr/>
          </p:nvSpPr>
          <p:spPr>
            <a:xfrm>
              <a:off x="9618785" y="3323492"/>
              <a:ext cx="1017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Sensitive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FD512B5-40DE-430C-B3EE-483906B5681D}"/>
                </a:ext>
              </a:extLst>
            </p:cNvPr>
            <p:cNvSpPr txBox="1"/>
            <p:nvPr/>
          </p:nvSpPr>
          <p:spPr>
            <a:xfrm>
              <a:off x="9618785" y="3754315"/>
              <a:ext cx="1032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Resistant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4DAA423-C6C9-4E54-B860-CF6D07E9BB4C}"/>
              </a:ext>
            </a:extLst>
          </p:cNvPr>
          <p:cNvSpPr txBox="1"/>
          <p:nvPr/>
        </p:nvSpPr>
        <p:spPr>
          <a:xfrm>
            <a:off x="7842738" y="4123592"/>
            <a:ext cx="2887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duplicates are expected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6B5E0B-BF29-46B5-8907-A912B94A9F75}"/>
              </a:ext>
            </a:extLst>
          </p:cNvPr>
          <p:cNvSpPr txBox="1"/>
          <p:nvPr/>
        </p:nvSpPr>
        <p:spPr>
          <a:xfrm>
            <a:off x="7860323" y="4941277"/>
            <a:ext cx="3852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Anomaly </a:t>
            </a:r>
            <a:r>
              <a:rPr lang="en-US" dirty="0" err="1"/>
              <a:t>resistant_48_R1</a:t>
            </a:r>
            <a:endParaRPr lang="en-US" dirty="0"/>
          </a:p>
          <a:p>
            <a:r>
              <a:rPr lang="en-US" dirty="0"/>
              <a:t>low duplicates are caused by N content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3878AC-F323-46E6-B94A-62C2A80D6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38" y="1661745"/>
            <a:ext cx="6897566" cy="459837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00912A6-E314-4D90-B33D-C0763A46DC54}"/>
              </a:ext>
            </a:extLst>
          </p:cNvPr>
          <p:cNvCxnSpPr>
            <a:cxnSpLocks/>
          </p:cNvCxnSpPr>
          <p:nvPr/>
        </p:nvCxnSpPr>
        <p:spPr>
          <a:xfrm flipH="1">
            <a:off x="1732084" y="2910254"/>
            <a:ext cx="413239" cy="272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5183308-8BB5-4724-8013-E02C0940B530}"/>
              </a:ext>
            </a:extLst>
          </p:cNvPr>
          <p:cNvSpPr txBox="1"/>
          <p:nvPr/>
        </p:nvSpPr>
        <p:spPr>
          <a:xfrm>
            <a:off x="2101362" y="2461846"/>
            <a:ext cx="1695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resistant_48_R1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609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8400A9-FD97-4BB5-A110-7AC2D7085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70" y="1055076"/>
            <a:ext cx="7206278" cy="54300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1A030C-65AB-42A0-922C-A035DC97D23C}"/>
              </a:ext>
            </a:extLst>
          </p:cNvPr>
          <p:cNvSpPr txBox="1"/>
          <p:nvPr/>
        </p:nvSpPr>
        <p:spPr>
          <a:xfrm flipH="1">
            <a:off x="694592" y="358728"/>
            <a:ext cx="4246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Inspect </a:t>
            </a:r>
            <a:r>
              <a:rPr lang="en-US" sz="3200" dirty="0" err="1"/>
              <a:t>resistant_48_R1</a:t>
            </a:r>
            <a:r>
              <a:rPr lang="en-US" altLang="zh-CN" sz="3200" dirty="0"/>
              <a:t>  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E992C8-C577-4FB4-8BD4-0CE57F450252}"/>
              </a:ext>
            </a:extLst>
          </p:cNvPr>
          <p:cNvSpPr txBox="1"/>
          <p:nvPr/>
        </p:nvSpPr>
        <p:spPr>
          <a:xfrm>
            <a:off x="8141677" y="3771899"/>
            <a:ext cx="3763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Block of cells are abnormal</a:t>
            </a:r>
          </a:p>
          <a:p>
            <a:endParaRPr lang="en-US" dirty="0"/>
          </a:p>
          <a:p>
            <a:r>
              <a:rPr lang="en-US" dirty="0"/>
              <a:t>Indicates something going wrong with the glass slide or sequencer</a:t>
            </a:r>
          </a:p>
        </p:txBody>
      </p:sp>
    </p:spTree>
    <p:extLst>
      <p:ext uri="{BB962C8B-B14F-4D97-AF65-F5344CB8AC3E}">
        <p14:creationId xmlns:p14="http://schemas.microsoft.com/office/powerpoint/2010/main" val="2052535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749</Words>
  <Application>Microsoft Office PowerPoint</Application>
  <PresentationFormat>Widescreen</PresentationFormat>
  <Paragraphs>142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ZHUOYANG</dc:creator>
  <cp:lastModifiedBy>CHEN ZHUOYANG</cp:lastModifiedBy>
  <cp:revision>47</cp:revision>
  <dcterms:created xsi:type="dcterms:W3CDTF">2020-04-12T23:40:31Z</dcterms:created>
  <dcterms:modified xsi:type="dcterms:W3CDTF">2020-04-14T18:38:28Z</dcterms:modified>
</cp:coreProperties>
</file>