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58" r:id="rId6"/>
    <p:sldId id="259" r:id="rId7"/>
    <p:sldId id="260" r:id="rId8"/>
    <p:sldId id="262" r:id="rId9"/>
    <p:sldId id="268" r:id="rId10"/>
    <p:sldId id="266" r:id="rId11"/>
    <p:sldId id="263" r:id="rId12"/>
    <p:sldId id="264" r:id="rId13"/>
    <p:sldId id="265" r:id="rId14"/>
    <p:sldId id="267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0000"/>
    <a:srgbClr val="2F7AB6"/>
    <a:srgbClr val="5F9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EC7-6F67-4B75-A39A-609978A6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3FB11-6DA9-453A-A865-49D45B8B1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44DB-B32C-48FA-ADFD-541E3354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F2FD-1CE9-4C90-A149-BF6319CA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812F-5CE8-4CB9-B388-2D5E57AD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6C44-9397-4D0F-8C03-AF442156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B109-345C-413A-9F28-7CD0F34B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1F283-A751-402A-896F-915EA37B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9D6D-E06A-4742-A79D-B80BA27D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C8887-6BFC-4A5C-9020-5BBE3AB7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7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39F80-6F5D-42A6-A69A-ABD018524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0AB91-71C1-4F2E-9E6C-8540A874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E5DE-B78C-4BFB-9DD7-8A7E5CE5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D23F-D0A3-4801-8A5E-148F9C36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51D3-C639-4B57-A08C-FE8A3C6F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CA2D-D39A-4711-A244-DE1A57AB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F427-6563-4510-9C64-74779D49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1298-B847-42D4-84ED-19B1B7C3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BC99-7073-4EB6-BA25-2EF85173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C80B-709E-4F31-A5B6-FDCAFA2C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E61D-D8FC-4E0E-B9D1-F546AACB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4E9CE-8A6F-4B63-8CD4-0B6F0A72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9445-10CA-4A0E-BFD5-323A8FDA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B92E-64D7-481E-A6BA-C8CB7D16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7FC4-0819-488E-89B7-FA944BBA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287D-1F10-40E1-BB85-9DE5E681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95F9-FABF-4284-9A85-F8647B958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3B326-66B6-4011-BEAE-915441966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79074-38E9-410A-AD21-E612D94C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CEBEB-9835-4B68-93EF-EBCC3AC2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34ACF-245B-45D4-B983-0B6CC1AE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1059-70CF-4C95-857A-3D4B397E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C2AB1-6D56-4377-B7ED-DDA08CA2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A4263-346A-456C-90F3-9E1C1C6F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09095-D8CE-4AEE-8EF9-95D98363B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92528-A6D0-47F3-A76B-358B9146E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1B934-0CEE-4E61-A1E1-879499F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A55D1-827E-4CB4-97F2-1F5A2378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2DD99-90DC-4BCA-A750-35C39153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3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3BEA-9432-4336-8E20-19524245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AD990-B5D1-4BD9-9042-28FCBC2A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0701A-77D5-45A2-ACF1-2AF3E5C3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A6716-67A5-4C64-8D8F-46C77C9D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3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8E7AD-39FB-4758-9039-6765885D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577E5-C484-48A9-B88F-6EBF02BE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CEFC6-742C-4F67-AF43-F9331810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8421-E7FC-4565-9F74-17E95D27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64F4-4E74-4771-BFFA-ED6D67FB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5376E-BC3B-45A7-9AD4-05F804DE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5C65-618D-4383-9F44-A9CFA025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DC29-CA27-4C1D-95DB-D53EFE94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7F5DF-93BD-4153-87FA-8CEE8EC0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07E3-CABE-4AE9-A038-A67FB316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BE43C-4617-4B9C-80A2-89CC56E9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3B7B6-1D68-4E24-9D6A-6653FC9F3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928C7-3CE7-4443-9998-9CEC3D1C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7789D-2152-4BE8-80F3-D6482E96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5DFA-3F4A-4190-8937-F3C0CE42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4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59692-DAB1-4696-96E0-DD6E57A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5926E-EEBC-4758-AE15-B56EF2B4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9FEE-1AC9-44C1-8F9E-D571053BB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CFE5-9949-4F69-A238-4D6FAB6F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80C5-1C24-452F-951D-B690FB2C4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F02FD-FF9D-43F1-8EEE-7C110773AA21}"/>
              </a:ext>
            </a:extLst>
          </p:cNvPr>
          <p:cNvSpPr txBox="1"/>
          <p:nvPr/>
        </p:nvSpPr>
        <p:spPr>
          <a:xfrm>
            <a:off x="1010094" y="1765004"/>
            <a:ext cx="977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Do Gene Expression Profiles Differ Based on Time-Course RNA-seq Data Between Drug-Sensitive and –Resistant Cell Lines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9734B-3134-4BAE-BA10-509D9D1D954E}"/>
              </a:ext>
            </a:extLst>
          </p:cNvPr>
          <p:cNvSpPr txBox="1"/>
          <p:nvPr/>
        </p:nvSpPr>
        <p:spPr>
          <a:xfrm>
            <a:off x="7963787" y="5092996"/>
            <a:ext cx="18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04/14/2019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417C9-7BD4-4735-9EB7-63095877B750}"/>
              </a:ext>
            </a:extLst>
          </p:cNvPr>
          <p:cNvSpPr txBox="1"/>
          <p:nvPr/>
        </p:nvSpPr>
        <p:spPr>
          <a:xfrm>
            <a:off x="7974419" y="5560828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Presenter: </a:t>
            </a:r>
            <a:r>
              <a:rPr lang="en-US" dirty="0" err="1"/>
              <a:t>Zhuoyang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35600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1" y="358728"/>
            <a:ext cx="613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Raw Data Quality Control Summary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67F8D-2853-4C6B-9A9A-9DC1FF89B676}"/>
              </a:ext>
            </a:extLst>
          </p:cNvPr>
          <p:cNvSpPr txBox="1"/>
          <p:nvPr/>
        </p:nvSpPr>
        <p:spPr>
          <a:xfrm>
            <a:off x="800100" y="1793631"/>
            <a:ext cx="320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 total sequencing quality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659B9-15B3-4EA1-81D9-65A153930F0C}"/>
              </a:ext>
            </a:extLst>
          </p:cNvPr>
          <p:cNvSpPr txBox="1"/>
          <p:nvPr/>
        </p:nvSpPr>
        <p:spPr>
          <a:xfrm>
            <a:off x="800100" y="2356338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Reasonable duplication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15033-BF77-4C16-B59D-2525EA7F531A}"/>
              </a:ext>
            </a:extLst>
          </p:cNvPr>
          <p:cNvSpPr txBox="1"/>
          <p:nvPr/>
        </p:nvSpPr>
        <p:spPr>
          <a:xfrm>
            <a:off x="803031" y="2921977"/>
            <a:ext cx="378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Low overrepresented reads portion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C800A-B1C6-4793-BA6A-99E4D9EF3E2F}"/>
              </a:ext>
            </a:extLst>
          </p:cNvPr>
          <p:cNvSpPr txBox="1"/>
          <p:nvPr/>
        </p:nvSpPr>
        <p:spPr>
          <a:xfrm>
            <a:off x="803031" y="3484685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adapters detected (figures not shown)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7DEAD-61E8-4B09-9868-6C309636BC3C}"/>
              </a:ext>
            </a:extLst>
          </p:cNvPr>
          <p:cNvSpPr txBox="1"/>
          <p:nvPr/>
        </p:nvSpPr>
        <p:spPr>
          <a:xfrm>
            <a:off x="803031" y="4865077"/>
            <a:ext cx="766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Sample </a:t>
            </a:r>
            <a:r>
              <a:rPr lang="en-US" altLang="zh-CN" dirty="0" err="1"/>
              <a:t>resistant_48_R1</a:t>
            </a:r>
            <a:r>
              <a:rPr lang="en-US" altLang="zh-CN" dirty="0"/>
              <a:t> has unrecognized based due to sequencer problems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A01E1-5E61-4272-8E57-E649323B3ED9}"/>
              </a:ext>
            </a:extLst>
          </p:cNvPr>
          <p:cNvSpPr txBox="1"/>
          <p:nvPr/>
        </p:nvSpPr>
        <p:spPr>
          <a:xfrm>
            <a:off x="1107831" y="5451231"/>
            <a:ext cx="815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Whether this problem would badly influence alignment should be carefully checked !</a:t>
            </a:r>
          </a:p>
        </p:txBody>
      </p:sp>
    </p:spTree>
    <p:extLst>
      <p:ext uri="{BB962C8B-B14F-4D97-AF65-F5344CB8AC3E}">
        <p14:creationId xmlns:p14="http://schemas.microsoft.com/office/powerpoint/2010/main" val="331918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584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 On Alignments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9099016" y="2479432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8906606" y="3894992"/>
            <a:ext cx="236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mapping ratio</a:t>
            </a:r>
          </a:p>
          <a:p>
            <a:r>
              <a:rPr lang="en-US" dirty="0"/>
              <a:t>Sequencing depth </a:t>
            </a:r>
            <a:r>
              <a:rPr lang="en-US" dirty="0" err="1"/>
              <a:t>13M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5D112-B8FE-47B8-BF74-C62F259B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7" y="1508370"/>
            <a:ext cx="8024445" cy="53496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3195E7-604B-4216-B891-FFFF33FD65B1}"/>
              </a:ext>
            </a:extLst>
          </p:cNvPr>
          <p:cNvCxnSpPr>
            <a:cxnSpLocks/>
          </p:cNvCxnSpPr>
          <p:nvPr/>
        </p:nvCxnSpPr>
        <p:spPr>
          <a:xfrm flipH="1" flipV="1">
            <a:off x="7367955" y="5134708"/>
            <a:ext cx="1072660" cy="6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9CE11A-3BB2-4EA6-B69C-140DB2707A27}"/>
              </a:ext>
            </a:extLst>
          </p:cNvPr>
          <p:cNvSpPr txBox="1"/>
          <p:nvPr/>
        </p:nvSpPr>
        <p:spPr>
          <a:xfrm>
            <a:off x="8496629" y="5328138"/>
            <a:ext cx="369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for the </a:t>
            </a:r>
            <a:r>
              <a:rPr lang="en-US" dirty="0" err="1"/>
              <a:t>problemetic</a:t>
            </a:r>
            <a:r>
              <a:rPr lang="en-US" dirty="0"/>
              <a:t> sample</a:t>
            </a:r>
          </a:p>
          <a:p>
            <a:r>
              <a:rPr lang="en-US" dirty="0"/>
              <a:t>may be rescued by mate paired reads</a:t>
            </a:r>
          </a:p>
        </p:txBody>
      </p:sp>
    </p:spTree>
    <p:extLst>
      <p:ext uri="{BB962C8B-B14F-4D97-AF65-F5344CB8AC3E}">
        <p14:creationId xmlns:p14="http://schemas.microsoft.com/office/powerpoint/2010/main" val="243317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30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9415539" y="2927839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8546122" y="4677508"/>
            <a:ext cx="315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small portion of reads are mapped to CDS, number around </a:t>
            </a:r>
            <a:r>
              <a:rPr lang="en-US" dirty="0" err="1"/>
              <a:t>2.5M</a:t>
            </a:r>
            <a:r>
              <a:rPr lang="en-US" dirty="0"/>
              <a:t> each 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2EAE8-27B5-4065-BDBD-7B79EAE0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4" y="1232878"/>
            <a:ext cx="8173916" cy="54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9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30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9204524" y="2857501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8897815" y="4950069"/>
            <a:ext cx="315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distinct bias observed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3C07C-97DF-42E2-8054-AED8A2E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8" y="1408723"/>
            <a:ext cx="7751885" cy="51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4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1" y="358728"/>
            <a:ext cx="613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Raw Data Quality Control Summary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67F8D-2853-4C6B-9A9A-9DC1FF89B676}"/>
              </a:ext>
            </a:extLst>
          </p:cNvPr>
          <p:cNvSpPr txBox="1"/>
          <p:nvPr/>
        </p:nvSpPr>
        <p:spPr>
          <a:xfrm>
            <a:off x="800100" y="1793631"/>
            <a:ext cx="22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 mapping rate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659B9-15B3-4EA1-81D9-65A153930F0C}"/>
              </a:ext>
            </a:extLst>
          </p:cNvPr>
          <p:cNvSpPr txBox="1"/>
          <p:nvPr/>
        </p:nvSpPr>
        <p:spPr>
          <a:xfrm>
            <a:off x="800100" y="2356338"/>
            <a:ext cx="37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obvious 5’ and 3’ bias observed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7DEAD-61E8-4B09-9868-6C309636BC3C}"/>
              </a:ext>
            </a:extLst>
          </p:cNvPr>
          <p:cNvSpPr txBox="1"/>
          <p:nvPr/>
        </p:nvSpPr>
        <p:spPr>
          <a:xfrm>
            <a:off x="803031" y="4495801"/>
            <a:ext cx="27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Low CDS mapping reads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0AF9C-D85D-4068-AEE2-E6C4B3E2A6F2}"/>
              </a:ext>
            </a:extLst>
          </p:cNvPr>
          <p:cNvSpPr txBox="1"/>
          <p:nvPr/>
        </p:nvSpPr>
        <p:spPr>
          <a:xfrm>
            <a:off x="1046285" y="3138853"/>
            <a:ext cx="895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Based on the alignment results, sample </a:t>
            </a:r>
            <a:r>
              <a:rPr lang="en-US" altLang="zh-CN" dirty="0" err="1"/>
              <a:t>resistant_48_R1</a:t>
            </a:r>
            <a:r>
              <a:rPr lang="en-US" altLang="zh-CN" dirty="0"/>
              <a:t> could be retained for further analysis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70959-0421-4FB1-B24C-96B7BDB35188}"/>
              </a:ext>
            </a:extLst>
          </p:cNvPr>
          <p:cNvSpPr txBox="1"/>
          <p:nvPr/>
        </p:nvSpPr>
        <p:spPr>
          <a:xfrm>
            <a:off x="1063869" y="5055577"/>
            <a:ext cx="8673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reads around </a:t>
            </a:r>
            <a:r>
              <a:rPr lang="en-US" dirty="0" err="1"/>
              <a:t>2.5M</a:t>
            </a:r>
            <a:r>
              <a:rPr lang="en-US" dirty="0"/>
              <a:t> for each sample would be enough for feature counting, thanks to </a:t>
            </a:r>
          </a:p>
          <a:p>
            <a:r>
              <a:rPr lang="en-US" dirty="0"/>
              <a:t>a high sequencing depth</a:t>
            </a:r>
          </a:p>
        </p:txBody>
      </p:sp>
    </p:spTree>
    <p:extLst>
      <p:ext uri="{BB962C8B-B14F-4D97-AF65-F5344CB8AC3E}">
        <p14:creationId xmlns:p14="http://schemas.microsoft.com/office/powerpoint/2010/main" val="161295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74B5A1-7B84-4E2F-B160-2B5711E07319}"/>
              </a:ext>
            </a:extLst>
          </p:cNvPr>
          <p:cNvGrpSpPr/>
          <p:nvPr/>
        </p:nvGrpSpPr>
        <p:grpSpPr>
          <a:xfrm>
            <a:off x="1547446" y="1573823"/>
            <a:ext cx="2572613" cy="584775"/>
            <a:chOff x="1037492" y="1582615"/>
            <a:chExt cx="257261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A786E6-A10F-455B-9D41-45614892EB20}"/>
                </a:ext>
              </a:extLst>
            </p:cNvPr>
            <p:cNvSpPr txBox="1"/>
            <p:nvPr/>
          </p:nvSpPr>
          <p:spPr>
            <a:xfrm>
              <a:off x="1450731" y="1582615"/>
              <a:ext cx="2159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Background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2A18E4-D3C6-4FEA-ABE8-A2DA7271E15A}"/>
                </a:ext>
              </a:extLst>
            </p:cNvPr>
            <p:cNvSpPr/>
            <p:nvPr/>
          </p:nvSpPr>
          <p:spPr>
            <a:xfrm>
              <a:off x="1037492" y="1802423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4CB723-5510-4BAB-A288-4903B93DDD62}"/>
              </a:ext>
            </a:extLst>
          </p:cNvPr>
          <p:cNvGrpSpPr/>
          <p:nvPr/>
        </p:nvGrpSpPr>
        <p:grpSpPr>
          <a:xfrm>
            <a:off x="1547446" y="2356339"/>
            <a:ext cx="3126674" cy="584775"/>
            <a:chOff x="1037492" y="2083777"/>
            <a:chExt cx="3126674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869B00-0E99-4C01-9A62-288028D74523}"/>
                </a:ext>
              </a:extLst>
            </p:cNvPr>
            <p:cNvSpPr txBox="1"/>
            <p:nvPr/>
          </p:nvSpPr>
          <p:spPr>
            <a:xfrm>
              <a:off x="1450731" y="2083777"/>
              <a:ext cx="27134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Quality Control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1997C2-DFE8-4AB1-8F8B-2F2CB6FB6DE3}"/>
                </a:ext>
              </a:extLst>
            </p:cNvPr>
            <p:cNvSpPr/>
            <p:nvPr/>
          </p:nvSpPr>
          <p:spPr>
            <a:xfrm>
              <a:off x="1037492" y="2303585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8FDE4A-DD91-455B-ABF5-51AA2E5E9D1C}"/>
              </a:ext>
            </a:extLst>
          </p:cNvPr>
          <p:cNvGrpSpPr/>
          <p:nvPr/>
        </p:nvGrpSpPr>
        <p:grpSpPr>
          <a:xfrm>
            <a:off x="1547446" y="3174023"/>
            <a:ext cx="1940645" cy="584775"/>
            <a:chOff x="1037492" y="2646485"/>
            <a:chExt cx="194064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06FB4C-8474-410E-A447-BED4B187C4B0}"/>
                </a:ext>
              </a:extLst>
            </p:cNvPr>
            <p:cNvSpPr txBox="1"/>
            <p:nvPr/>
          </p:nvSpPr>
          <p:spPr>
            <a:xfrm>
              <a:off x="1450731" y="2646485"/>
              <a:ext cx="1527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Analysis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9B1BBD-CFEA-43F2-8F35-A7CA6F1F5B05}"/>
                </a:ext>
              </a:extLst>
            </p:cNvPr>
            <p:cNvSpPr/>
            <p:nvPr/>
          </p:nvSpPr>
          <p:spPr>
            <a:xfrm>
              <a:off x="1037492" y="2839916"/>
              <a:ext cx="175846" cy="1758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C57AF-EB87-469C-B661-A1B3B08B0CBB}"/>
              </a:ext>
            </a:extLst>
          </p:cNvPr>
          <p:cNvGrpSpPr/>
          <p:nvPr/>
        </p:nvGrpSpPr>
        <p:grpSpPr>
          <a:xfrm>
            <a:off x="1547446" y="3921369"/>
            <a:ext cx="2422122" cy="584775"/>
            <a:chOff x="1037492" y="3209193"/>
            <a:chExt cx="2422122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CDEF6C-F6BF-4A80-8386-7000A6620860}"/>
                </a:ext>
              </a:extLst>
            </p:cNvPr>
            <p:cNvSpPr txBox="1"/>
            <p:nvPr/>
          </p:nvSpPr>
          <p:spPr>
            <a:xfrm>
              <a:off x="1450731" y="3209193"/>
              <a:ext cx="2008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62168A-57B4-4CC5-BD88-A0D72F978787}"/>
                </a:ext>
              </a:extLst>
            </p:cNvPr>
            <p:cNvSpPr/>
            <p:nvPr/>
          </p:nvSpPr>
          <p:spPr>
            <a:xfrm>
              <a:off x="1037492" y="3420208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124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1" y="358728"/>
            <a:ext cx="613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</a:t>
            </a:r>
            <a:r>
              <a:rPr lang="en-US" altLang="zh-CN" sz="3200" dirty="0" err="1"/>
              <a:t>PCA</a:t>
            </a:r>
            <a:endParaRPr lang="en-US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D8317F-27E1-4DCD-95C7-6506E12C14EE}"/>
              </a:ext>
            </a:extLst>
          </p:cNvPr>
          <p:cNvGrpSpPr/>
          <p:nvPr/>
        </p:nvGrpSpPr>
        <p:grpSpPr>
          <a:xfrm>
            <a:off x="1242641" y="1213339"/>
            <a:ext cx="9387259" cy="4903178"/>
            <a:chOff x="1242641" y="1213339"/>
            <a:chExt cx="9387259" cy="490317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F53D45-5C4F-4529-A7B8-3F1890ECAE30}"/>
                </a:ext>
              </a:extLst>
            </p:cNvPr>
            <p:cNvGrpSpPr/>
            <p:nvPr/>
          </p:nvGrpSpPr>
          <p:grpSpPr>
            <a:xfrm>
              <a:off x="1242641" y="1626571"/>
              <a:ext cx="9387259" cy="4489946"/>
              <a:chOff x="741479" y="1565025"/>
              <a:chExt cx="9387259" cy="44899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2D33E91-DA17-4370-90D2-8F9839F01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79" y="1565025"/>
                <a:ext cx="4489946" cy="448994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56425D7-DDBC-492F-B2C3-E782BC025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7245" y="1617784"/>
                <a:ext cx="4401493" cy="4401493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CA8C3-ECEF-4974-89B8-2661D20A0138}"/>
                </a:ext>
              </a:extLst>
            </p:cNvPr>
            <p:cNvSpPr txBox="1"/>
            <p:nvPr/>
          </p:nvSpPr>
          <p:spPr>
            <a:xfrm>
              <a:off x="2910254" y="1213339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E7FA38-60E0-4F50-A654-7C9DD1B05066}"/>
                </a:ext>
              </a:extLst>
            </p:cNvPr>
            <p:cNvSpPr txBox="1"/>
            <p:nvPr/>
          </p:nvSpPr>
          <p:spPr>
            <a:xfrm>
              <a:off x="7983415" y="1213339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F360BCA-B039-48F5-80A7-BED92ED9BF61}"/>
              </a:ext>
            </a:extLst>
          </p:cNvPr>
          <p:cNvSpPr txBox="1"/>
          <p:nvPr/>
        </p:nvSpPr>
        <p:spPr>
          <a:xfrm>
            <a:off x="2180492" y="6260123"/>
            <a:ext cx="700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Resistant cell has a tendency of going back to the original state (position)</a:t>
            </a:r>
          </a:p>
        </p:txBody>
      </p:sp>
    </p:spTree>
    <p:extLst>
      <p:ext uri="{BB962C8B-B14F-4D97-AF65-F5344CB8AC3E}">
        <p14:creationId xmlns:p14="http://schemas.microsoft.com/office/powerpoint/2010/main" val="289515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1" y="358728"/>
            <a:ext cx="613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</a:t>
            </a:r>
            <a:r>
              <a:rPr lang="en-US" altLang="zh-CN" sz="3200" dirty="0" err="1"/>
              <a:t>PCA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60BCA-B039-48F5-80A7-BED92ED9BF61}"/>
              </a:ext>
            </a:extLst>
          </p:cNvPr>
          <p:cNvSpPr txBox="1"/>
          <p:nvPr/>
        </p:nvSpPr>
        <p:spPr>
          <a:xfrm>
            <a:off x="2259623" y="6093069"/>
            <a:ext cx="723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overall </a:t>
            </a:r>
            <a:r>
              <a:rPr lang="en-US" dirty="0" err="1"/>
              <a:t>PCA</a:t>
            </a:r>
            <a:r>
              <a:rPr lang="en-US" dirty="0"/>
              <a:t> cannot distinguish time-course difference between cell 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C67F08-2910-4EBA-9EA8-C04C3DD5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4" y="1765055"/>
            <a:ext cx="5689537" cy="39059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2C1DFD-3F10-4095-84D2-880442D8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35" y="1716332"/>
            <a:ext cx="5389319" cy="39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0" y="358728"/>
            <a:ext cx="88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</a:t>
            </a:r>
            <a:r>
              <a:rPr lang="en-US" altLang="zh-CN" sz="3200" dirty="0" err="1"/>
              <a:t>TCG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23EF-52AA-4B55-8828-4E9D6F2510F1}"/>
              </a:ext>
            </a:extLst>
          </p:cNvPr>
          <p:cNvSpPr txBox="1"/>
          <p:nvPr/>
        </p:nvSpPr>
        <p:spPr>
          <a:xfrm>
            <a:off x="685800" y="2286000"/>
            <a:ext cx="4191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Two conditions (threshold set empirically):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dirty="0"/>
              <a:t>Max counts across time larger than 10</a:t>
            </a:r>
          </a:p>
          <a:p>
            <a:pPr marL="342900" indent="-342900">
              <a:buAutoNum type="arabicPeriod"/>
            </a:pPr>
            <a:r>
              <a:rPr lang="en-US" dirty="0"/>
              <a:t>fold change within a gene larger than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13145-F52B-4A82-9DA9-6E83866B0FBB}"/>
              </a:ext>
            </a:extLst>
          </p:cNvPr>
          <p:cNvSpPr/>
          <p:nvPr/>
        </p:nvSpPr>
        <p:spPr>
          <a:xfrm>
            <a:off x="662300" y="1459495"/>
            <a:ext cx="5222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Select </a:t>
            </a:r>
            <a:r>
              <a:rPr lang="en-US" altLang="zh-CN" sz="2400" dirty="0" err="1"/>
              <a:t>TCGs</a:t>
            </a:r>
            <a:r>
              <a:rPr lang="en-US" altLang="zh-CN" sz="2400" dirty="0"/>
              <a:t> (temporally changing genes)</a:t>
            </a: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2CDD6-30DF-4B49-9024-60F7EC78EC02}"/>
              </a:ext>
            </a:extLst>
          </p:cNvPr>
          <p:cNvGrpSpPr/>
          <p:nvPr/>
        </p:nvGrpSpPr>
        <p:grpSpPr>
          <a:xfrm>
            <a:off x="3015763" y="4177180"/>
            <a:ext cx="6356838" cy="2425899"/>
            <a:chOff x="2664070" y="4377945"/>
            <a:chExt cx="4701819" cy="179431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EAE2E-36DC-4498-B4CD-7517F0B30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0885" y="4378569"/>
              <a:ext cx="0" cy="1336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CF66B07-45DC-44F0-BF99-4C939CD0E469}"/>
                </a:ext>
              </a:extLst>
            </p:cNvPr>
            <p:cNvCxnSpPr>
              <a:cxnSpLocks/>
            </p:cNvCxnSpPr>
            <p:nvPr/>
          </p:nvCxnSpPr>
          <p:spPr>
            <a:xfrm>
              <a:off x="3560884" y="5714999"/>
              <a:ext cx="18815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CE56BE-1838-47DF-A2F1-F66661401AD5}"/>
                </a:ext>
              </a:extLst>
            </p:cNvPr>
            <p:cNvSpPr/>
            <p:nvPr/>
          </p:nvSpPr>
          <p:spPr>
            <a:xfrm>
              <a:off x="3754316" y="4658647"/>
              <a:ext cx="1318846" cy="861524"/>
            </a:xfrm>
            <a:custGeom>
              <a:avLst/>
              <a:gdLst>
                <a:gd name="connsiteX0" fmla="*/ 0 w 1318846"/>
                <a:gd name="connsiteY0" fmla="*/ 827752 h 861524"/>
                <a:gd name="connsiteX1" fmla="*/ 659423 w 1318846"/>
                <a:gd name="connsiteY1" fmla="*/ 581568 h 861524"/>
                <a:gd name="connsiteX2" fmla="*/ 791307 w 1318846"/>
                <a:gd name="connsiteY2" fmla="*/ 845337 h 861524"/>
                <a:gd name="connsiteX3" fmla="*/ 1099038 w 1318846"/>
                <a:gd name="connsiteY3" fmla="*/ 10068 h 861524"/>
                <a:gd name="connsiteX4" fmla="*/ 1318846 w 1318846"/>
                <a:gd name="connsiteY4" fmla="*/ 458475 h 86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8846" h="861524">
                  <a:moveTo>
                    <a:pt x="0" y="827752"/>
                  </a:moveTo>
                  <a:cubicBezTo>
                    <a:pt x="263769" y="703194"/>
                    <a:pt x="527539" y="578637"/>
                    <a:pt x="659423" y="581568"/>
                  </a:cubicBezTo>
                  <a:cubicBezTo>
                    <a:pt x="791307" y="584499"/>
                    <a:pt x="718038" y="940587"/>
                    <a:pt x="791307" y="845337"/>
                  </a:cubicBezTo>
                  <a:cubicBezTo>
                    <a:pt x="864576" y="750087"/>
                    <a:pt x="1011115" y="74545"/>
                    <a:pt x="1099038" y="10068"/>
                  </a:cubicBezTo>
                  <a:cubicBezTo>
                    <a:pt x="1186961" y="-54409"/>
                    <a:pt x="1252903" y="202033"/>
                    <a:pt x="1318846" y="4584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92D05A-A06F-4331-8A79-62B73963E4AF}"/>
                </a:ext>
              </a:extLst>
            </p:cNvPr>
            <p:cNvCxnSpPr/>
            <p:nvPr/>
          </p:nvCxnSpPr>
          <p:spPr>
            <a:xfrm>
              <a:off x="3622431" y="4642338"/>
              <a:ext cx="1565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F60D6C-7FCF-4B8A-A2ED-CC92528D1718}"/>
                </a:ext>
              </a:extLst>
            </p:cNvPr>
            <p:cNvSpPr txBox="1"/>
            <p:nvPr/>
          </p:nvSpPr>
          <p:spPr>
            <a:xfrm>
              <a:off x="2664070" y="4950069"/>
              <a:ext cx="83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418675-5182-4FF7-B88E-230AEF6AABE6}"/>
                </a:ext>
              </a:extLst>
            </p:cNvPr>
            <p:cNvSpPr txBox="1"/>
            <p:nvPr/>
          </p:nvSpPr>
          <p:spPr>
            <a:xfrm>
              <a:off x="4097216" y="5802923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Time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456A74-E032-4829-AC2C-7CF3ED7E84A2}"/>
                </a:ext>
              </a:extLst>
            </p:cNvPr>
            <p:cNvSpPr txBox="1"/>
            <p:nvPr/>
          </p:nvSpPr>
          <p:spPr>
            <a:xfrm>
              <a:off x="4053095" y="4377945"/>
              <a:ext cx="1085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max &gt; 10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CBDBBC-33B5-4A13-8F71-FE0623FC8C88}"/>
                </a:ext>
              </a:extLst>
            </p:cNvPr>
            <p:cNvCxnSpPr/>
            <p:nvPr/>
          </p:nvCxnSpPr>
          <p:spPr>
            <a:xfrm>
              <a:off x="3622431" y="5530361"/>
              <a:ext cx="1565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47778CDB-39E3-4C4B-9874-C592DA2F62D8}"/>
                </a:ext>
              </a:extLst>
            </p:cNvPr>
            <p:cNvSpPr/>
            <p:nvPr/>
          </p:nvSpPr>
          <p:spPr>
            <a:xfrm>
              <a:off x="5416061" y="4747846"/>
              <a:ext cx="193431" cy="685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11CA5D-BC1E-4818-BF80-293EA3107799}"/>
                </a:ext>
              </a:extLst>
            </p:cNvPr>
            <p:cNvSpPr txBox="1"/>
            <p:nvPr/>
          </p:nvSpPr>
          <p:spPr>
            <a:xfrm>
              <a:off x="5700433" y="4947052"/>
              <a:ext cx="1665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altLang="zh-CN" dirty="0"/>
                <a:t>fold change</a:t>
              </a:r>
              <a:r>
                <a:rPr lang="en-US" dirty="0"/>
                <a:t> &gt;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7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0" y="358728"/>
            <a:ext cx="88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heatmap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23EF-52AA-4B55-8828-4E9D6F2510F1}"/>
              </a:ext>
            </a:extLst>
          </p:cNvPr>
          <p:cNvSpPr txBox="1"/>
          <p:nvPr/>
        </p:nvSpPr>
        <p:spPr>
          <a:xfrm>
            <a:off x="3691363" y="6109950"/>
            <a:ext cx="394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 expression profiles across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9EB85-9DA1-4BA6-8ED5-C14E60A0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02" y="1717648"/>
            <a:ext cx="3510210" cy="3548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23C52-B2D0-47EB-BDA1-5B5D1EC2B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09" y="1657337"/>
            <a:ext cx="3660819" cy="3701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11B8B-5B5E-4B5B-AB8B-A5937A7662DC}"/>
              </a:ext>
            </a:extLst>
          </p:cNvPr>
          <p:cNvSpPr txBox="1"/>
          <p:nvPr/>
        </p:nvSpPr>
        <p:spPr>
          <a:xfrm>
            <a:off x="2834640" y="1280160"/>
            <a:ext cx="10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8B9A9-684A-4432-8F7D-46B2AEE4BAB3}"/>
              </a:ext>
            </a:extLst>
          </p:cNvPr>
          <p:cNvSpPr txBox="1"/>
          <p:nvPr/>
        </p:nvSpPr>
        <p:spPr>
          <a:xfrm>
            <a:off x="7251192" y="1243584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DBEF02-B3A8-4DD3-B9CC-AF4298CE9585}"/>
              </a:ext>
            </a:extLst>
          </p:cNvPr>
          <p:cNvSpPr txBox="1"/>
          <p:nvPr/>
        </p:nvSpPr>
        <p:spPr>
          <a:xfrm>
            <a:off x="2743200" y="5532120"/>
            <a:ext cx="133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1100 </a:t>
            </a:r>
            <a:r>
              <a:rPr lang="en-US" dirty="0" err="1"/>
              <a:t>TCGs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0C35A7-D400-4220-9F0A-C279DBC71656}"/>
              </a:ext>
            </a:extLst>
          </p:cNvPr>
          <p:cNvSpPr txBox="1"/>
          <p:nvPr/>
        </p:nvSpPr>
        <p:spPr>
          <a:xfrm>
            <a:off x="7077456" y="5522976"/>
            <a:ext cx="133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1300 </a:t>
            </a:r>
            <a:r>
              <a:rPr lang="en-US" dirty="0" err="1"/>
              <a:t>TCGs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74B5A1-7B84-4E2F-B160-2B5711E07319}"/>
              </a:ext>
            </a:extLst>
          </p:cNvPr>
          <p:cNvGrpSpPr/>
          <p:nvPr/>
        </p:nvGrpSpPr>
        <p:grpSpPr>
          <a:xfrm>
            <a:off x="1547446" y="1573823"/>
            <a:ext cx="2572613" cy="584775"/>
            <a:chOff x="1037492" y="1582615"/>
            <a:chExt cx="257261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A786E6-A10F-455B-9D41-45614892EB20}"/>
                </a:ext>
              </a:extLst>
            </p:cNvPr>
            <p:cNvSpPr txBox="1"/>
            <p:nvPr/>
          </p:nvSpPr>
          <p:spPr>
            <a:xfrm>
              <a:off x="1450731" y="1582615"/>
              <a:ext cx="2159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Background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2A18E4-D3C6-4FEA-ABE8-A2DA7271E15A}"/>
                </a:ext>
              </a:extLst>
            </p:cNvPr>
            <p:cNvSpPr/>
            <p:nvPr/>
          </p:nvSpPr>
          <p:spPr>
            <a:xfrm>
              <a:off x="1037492" y="1802423"/>
              <a:ext cx="175846" cy="1758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4CB723-5510-4BAB-A288-4903B93DDD62}"/>
              </a:ext>
            </a:extLst>
          </p:cNvPr>
          <p:cNvGrpSpPr/>
          <p:nvPr/>
        </p:nvGrpSpPr>
        <p:grpSpPr>
          <a:xfrm>
            <a:off x="1547446" y="2356339"/>
            <a:ext cx="3126674" cy="584775"/>
            <a:chOff x="1037492" y="2083777"/>
            <a:chExt cx="3126674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869B00-0E99-4C01-9A62-288028D74523}"/>
                </a:ext>
              </a:extLst>
            </p:cNvPr>
            <p:cNvSpPr txBox="1"/>
            <p:nvPr/>
          </p:nvSpPr>
          <p:spPr>
            <a:xfrm>
              <a:off x="1450731" y="2083777"/>
              <a:ext cx="27134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Quality Control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1997C2-DFE8-4AB1-8F8B-2F2CB6FB6DE3}"/>
                </a:ext>
              </a:extLst>
            </p:cNvPr>
            <p:cNvSpPr/>
            <p:nvPr/>
          </p:nvSpPr>
          <p:spPr>
            <a:xfrm>
              <a:off x="1037492" y="2303585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8FDE4A-DD91-455B-ABF5-51AA2E5E9D1C}"/>
              </a:ext>
            </a:extLst>
          </p:cNvPr>
          <p:cNvGrpSpPr/>
          <p:nvPr/>
        </p:nvGrpSpPr>
        <p:grpSpPr>
          <a:xfrm>
            <a:off x="1547446" y="3174023"/>
            <a:ext cx="1940645" cy="584775"/>
            <a:chOff x="1037492" y="2646485"/>
            <a:chExt cx="194064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06FB4C-8474-410E-A447-BED4B187C4B0}"/>
                </a:ext>
              </a:extLst>
            </p:cNvPr>
            <p:cNvSpPr txBox="1"/>
            <p:nvPr/>
          </p:nvSpPr>
          <p:spPr>
            <a:xfrm>
              <a:off x="1450731" y="2646485"/>
              <a:ext cx="1527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Analysis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9B1BBD-CFEA-43F2-8F35-A7CA6F1F5B05}"/>
                </a:ext>
              </a:extLst>
            </p:cNvPr>
            <p:cNvSpPr/>
            <p:nvPr/>
          </p:nvSpPr>
          <p:spPr>
            <a:xfrm>
              <a:off x="1037492" y="2839916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C57AF-EB87-469C-B661-A1B3B08B0CBB}"/>
              </a:ext>
            </a:extLst>
          </p:cNvPr>
          <p:cNvGrpSpPr/>
          <p:nvPr/>
        </p:nvGrpSpPr>
        <p:grpSpPr>
          <a:xfrm>
            <a:off x="1547446" y="3921369"/>
            <a:ext cx="2422122" cy="584775"/>
            <a:chOff x="1037492" y="3209193"/>
            <a:chExt cx="2422122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CDEF6C-F6BF-4A80-8386-7000A6620860}"/>
                </a:ext>
              </a:extLst>
            </p:cNvPr>
            <p:cNvSpPr txBox="1"/>
            <p:nvPr/>
          </p:nvSpPr>
          <p:spPr>
            <a:xfrm>
              <a:off x="1450731" y="3209193"/>
              <a:ext cx="2008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62168A-57B4-4CC5-BD88-A0D72F978787}"/>
                </a:ext>
              </a:extLst>
            </p:cNvPr>
            <p:cNvSpPr/>
            <p:nvPr/>
          </p:nvSpPr>
          <p:spPr>
            <a:xfrm>
              <a:off x="1037492" y="3420208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47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0" y="358728"/>
            <a:ext cx="88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</a:t>
            </a:r>
            <a:r>
              <a:rPr lang="en-US" altLang="zh-CN" sz="3200" dirty="0" err="1"/>
              <a:t>hier</a:t>
            </a:r>
            <a:r>
              <a:rPr lang="en-US" altLang="zh-CN" sz="3200" dirty="0"/>
              <a:t> clustering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23EF-52AA-4B55-8828-4E9D6F2510F1}"/>
              </a:ext>
            </a:extLst>
          </p:cNvPr>
          <p:cNvSpPr txBox="1"/>
          <p:nvPr/>
        </p:nvSpPr>
        <p:spPr>
          <a:xfrm>
            <a:off x="1757054" y="5767050"/>
            <a:ext cx="882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Expression profiles show that expression of resistant cells approach closer to the baseline expression after treatment, although oscillation can be observed in both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BB49FA-48FD-4525-AC26-DABBCC96D8D3}"/>
              </a:ext>
            </a:extLst>
          </p:cNvPr>
          <p:cNvGrpSpPr/>
          <p:nvPr/>
        </p:nvGrpSpPr>
        <p:grpSpPr>
          <a:xfrm>
            <a:off x="503044" y="1474654"/>
            <a:ext cx="10654396" cy="4027266"/>
            <a:chOff x="503044" y="1474654"/>
            <a:chExt cx="10654396" cy="40272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737F65-5751-42E6-98FD-EEA95E85E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044" y="1491708"/>
              <a:ext cx="5282296" cy="39617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91CE23-FF4E-4502-97A1-0E4AB2DAA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752" y="1474654"/>
              <a:ext cx="5369688" cy="40272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69D79B-ABAF-4023-A25C-DAED480268DF}"/>
                </a:ext>
              </a:extLst>
            </p:cNvPr>
            <p:cNvSpPr txBox="1"/>
            <p:nvPr/>
          </p:nvSpPr>
          <p:spPr>
            <a:xfrm>
              <a:off x="3402623" y="1503485"/>
              <a:ext cx="196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           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74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74B5A1-7B84-4E2F-B160-2B5711E07319}"/>
              </a:ext>
            </a:extLst>
          </p:cNvPr>
          <p:cNvGrpSpPr/>
          <p:nvPr/>
        </p:nvGrpSpPr>
        <p:grpSpPr>
          <a:xfrm>
            <a:off x="1547446" y="1573823"/>
            <a:ext cx="2572613" cy="584775"/>
            <a:chOff x="1037492" y="1582615"/>
            <a:chExt cx="257261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A786E6-A10F-455B-9D41-45614892EB20}"/>
                </a:ext>
              </a:extLst>
            </p:cNvPr>
            <p:cNvSpPr txBox="1"/>
            <p:nvPr/>
          </p:nvSpPr>
          <p:spPr>
            <a:xfrm>
              <a:off x="1450731" y="1582615"/>
              <a:ext cx="2159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Background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2A18E4-D3C6-4FEA-ABE8-A2DA7271E15A}"/>
                </a:ext>
              </a:extLst>
            </p:cNvPr>
            <p:cNvSpPr/>
            <p:nvPr/>
          </p:nvSpPr>
          <p:spPr>
            <a:xfrm>
              <a:off x="1037492" y="1802423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4CB723-5510-4BAB-A288-4903B93DDD62}"/>
              </a:ext>
            </a:extLst>
          </p:cNvPr>
          <p:cNvGrpSpPr/>
          <p:nvPr/>
        </p:nvGrpSpPr>
        <p:grpSpPr>
          <a:xfrm>
            <a:off x="1547446" y="2356339"/>
            <a:ext cx="3126674" cy="584775"/>
            <a:chOff x="1037492" y="2083777"/>
            <a:chExt cx="3126674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869B00-0E99-4C01-9A62-288028D74523}"/>
                </a:ext>
              </a:extLst>
            </p:cNvPr>
            <p:cNvSpPr txBox="1"/>
            <p:nvPr/>
          </p:nvSpPr>
          <p:spPr>
            <a:xfrm>
              <a:off x="1450731" y="2083777"/>
              <a:ext cx="27134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Quality Control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1997C2-DFE8-4AB1-8F8B-2F2CB6FB6DE3}"/>
                </a:ext>
              </a:extLst>
            </p:cNvPr>
            <p:cNvSpPr/>
            <p:nvPr/>
          </p:nvSpPr>
          <p:spPr>
            <a:xfrm>
              <a:off x="1037492" y="2303585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8FDE4A-DD91-455B-ABF5-51AA2E5E9D1C}"/>
              </a:ext>
            </a:extLst>
          </p:cNvPr>
          <p:cNvGrpSpPr/>
          <p:nvPr/>
        </p:nvGrpSpPr>
        <p:grpSpPr>
          <a:xfrm>
            <a:off x="1547446" y="3174023"/>
            <a:ext cx="1940645" cy="584775"/>
            <a:chOff x="1037492" y="2646485"/>
            <a:chExt cx="194064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06FB4C-8474-410E-A447-BED4B187C4B0}"/>
                </a:ext>
              </a:extLst>
            </p:cNvPr>
            <p:cNvSpPr txBox="1"/>
            <p:nvPr/>
          </p:nvSpPr>
          <p:spPr>
            <a:xfrm>
              <a:off x="1450731" y="2646485"/>
              <a:ext cx="1527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Analysis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9B1BBD-CFEA-43F2-8F35-A7CA6F1F5B05}"/>
                </a:ext>
              </a:extLst>
            </p:cNvPr>
            <p:cNvSpPr/>
            <p:nvPr/>
          </p:nvSpPr>
          <p:spPr>
            <a:xfrm>
              <a:off x="1037492" y="2839916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C57AF-EB87-469C-B661-A1B3B08B0CBB}"/>
              </a:ext>
            </a:extLst>
          </p:cNvPr>
          <p:cNvGrpSpPr/>
          <p:nvPr/>
        </p:nvGrpSpPr>
        <p:grpSpPr>
          <a:xfrm>
            <a:off x="1547446" y="3921369"/>
            <a:ext cx="2422122" cy="584775"/>
            <a:chOff x="1037492" y="3209193"/>
            <a:chExt cx="2422122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CDEF6C-F6BF-4A80-8386-7000A6620860}"/>
                </a:ext>
              </a:extLst>
            </p:cNvPr>
            <p:cNvSpPr txBox="1"/>
            <p:nvPr/>
          </p:nvSpPr>
          <p:spPr>
            <a:xfrm>
              <a:off x="1450731" y="3209193"/>
              <a:ext cx="2008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Conclusion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62168A-57B4-4CC5-BD88-A0D72F978787}"/>
                </a:ext>
              </a:extLst>
            </p:cNvPr>
            <p:cNvSpPr/>
            <p:nvPr/>
          </p:nvSpPr>
          <p:spPr>
            <a:xfrm>
              <a:off x="1037492" y="3420208"/>
              <a:ext cx="175846" cy="1758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01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1" y="358728"/>
            <a:ext cx="613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Conclusion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67F8D-2853-4C6B-9A9A-9DC1FF89B676}"/>
              </a:ext>
            </a:extLst>
          </p:cNvPr>
          <p:cNvSpPr txBox="1"/>
          <p:nvPr/>
        </p:nvSpPr>
        <p:spPr>
          <a:xfrm>
            <a:off x="800100" y="1793631"/>
            <a:ext cx="809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 expression profiles are different between drug-sensitive and -resistant cells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659B9-15B3-4EA1-81D9-65A153930F0C}"/>
              </a:ext>
            </a:extLst>
          </p:cNvPr>
          <p:cNvSpPr txBox="1"/>
          <p:nvPr/>
        </p:nvSpPr>
        <p:spPr>
          <a:xfrm>
            <a:off x="800100" y="2356338"/>
            <a:ext cx="871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Differences cannot be captured by </a:t>
            </a:r>
            <a:r>
              <a:rPr lang="en-US" altLang="zh-CN" dirty="0" err="1"/>
              <a:t>PCA</a:t>
            </a:r>
            <a:r>
              <a:rPr lang="en-US" altLang="zh-CN" dirty="0"/>
              <a:t> on overall genes expression, but different patterns 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PCA</a:t>
            </a:r>
            <a:r>
              <a:rPr lang="zh-CN" altLang="en-US" dirty="0"/>
              <a:t> </a:t>
            </a:r>
            <a:r>
              <a:rPr lang="en-US" altLang="zh-CN" dirty="0"/>
              <a:t>across genes within different cell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0C556-1AB0-4FC3-85ED-3BD35A08139C}"/>
              </a:ext>
            </a:extLst>
          </p:cNvPr>
          <p:cNvSpPr txBox="1"/>
          <p:nvPr/>
        </p:nvSpPr>
        <p:spPr>
          <a:xfrm>
            <a:off x="800100" y="3156438"/>
            <a:ext cx="871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 avoid obscuration by other genes, select </a:t>
            </a:r>
            <a:r>
              <a:rPr lang="en-US" altLang="zh-CN" dirty="0" err="1"/>
              <a:t>TCGs</a:t>
            </a:r>
            <a:r>
              <a:rPr lang="en-US" altLang="zh-CN" dirty="0"/>
              <a:t>, which could be potentially responsible for drug resistance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88267-CB2F-4D5B-B47A-3180701D1A92}"/>
              </a:ext>
            </a:extLst>
          </p:cNvPr>
          <p:cNvSpPr txBox="1"/>
          <p:nvPr/>
        </p:nvSpPr>
        <p:spPr>
          <a:xfrm>
            <a:off x="800100" y="3894992"/>
            <a:ext cx="87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and clustered gene expression curves shows different expression profiles</a:t>
            </a:r>
          </a:p>
        </p:txBody>
      </p:sp>
    </p:spTree>
    <p:extLst>
      <p:ext uri="{BB962C8B-B14F-4D97-AF65-F5344CB8AC3E}">
        <p14:creationId xmlns:p14="http://schemas.microsoft.com/office/powerpoint/2010/main" val="198333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2AD8D-8B96-468B-826B-AF3BFF496A4D}"/>
              </a:ext>
            </a:extLst>
          </p:cNvPr>
          <p:cNvSpPr txBox="1"/>
          <p:nvPr/>
        </p:nvSpPr>
        <p:spPr>
          <a:xfrm>
            <a:off x="3288323" y="2074984"/>
            <a:ext cx="5151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54D7E-2FCF-4742-9290-2BD84951AAF1}"/>
              </a:ext>
            </a:extLst>
          </p:cNvPr>
          <p:cNvSpPr txBox="1"/>
          <p:nvPr/>
        </p:nvSpPr>
        <p:spPr>
          <a:xfrm>
            <a:off x="5187462" y="3842239"/>
            <a:ext cx="140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486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2403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B2DDB-A1B2-40DC-979B-B3CB7B7B3739}"/>
              </a:ext>
            </a:extLst>
          </p:cNvPr>
          <p:cNvSpPr txBox="1"/>
          <p:nvPr/>
        </p:nvSpPr>
        <p:spPr>
          <a:xfrm>
            <a:off x="584790" y="1860698"/>
            <a:ext cx="657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Glioma cell lines treated with drug </a:t>
            </a:r>
            <a:r>
              <a:rPr lang="en-US" dirty="0" err="1"/>
              <a:t>dbcAMP</a:t>
            </a:r>
            <a:r>
              <a:rPr lang="en-US" dirty="0"/>
              <a:t> (differentiation therapy)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EAC5B-4808-4B8B-9447-BC2C0C5A27C3}"/>
              </a:ext>
            </a:extLst>
          </p:cNvPr>
          <p:cNvSpPr txBox="1"/>
          <p:nvPr/>
        </p:nvSpPr>
        <p:spPr>
          <a:xfrm>
            <a:off x="584790" y="2392326"/>
            <a:ext cx="1019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 experiments, </a:t>
            </a:r>
            <a:r>
              <a:rPr lang="en-US" dirty="0" err="1"/>
              <a:t>DBTRG</a:t>
            </a:r>
            <a:r>
              <a:rPr lang="en-US" dirty="0"/>
              <a:t> is sensitive to the drug and </a:t>
            </a:r>
            <a:r>
              <a:rPr lang="en-US" dirty="0" err="1"/>
              <a:t>LN18</a:t>
            </a:r>
            <a:r>
              <a:rPr lang="en-US" dirty="0"/>
              <a:t> is resistant, cell line </a:t>
            </a:r>
            <a:r>
              <a:rPr lang="en-US" dirty="0" err="1"/>
              <a:t>U87</a:t>
            </a:r>
            <a:r>
              <a:rPr lang="en-US" dirty="0"/>
              <a:t> is used as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D891C-149D-42E3-A43D-351743CD39AE}"/>
              </a:ext>
            </a:extLst>
          </p:cNvPr>
          <p:cNvSpPr txBox="1"/>
          <p:nvPr/>
        </p:nvSpPr>
        <p:spPr>
          <a:xfrm>
            <a:off x="584791" y="2955851"/>
            <a:ext cx="900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RNA-seq data was collected at time </a:t>
            </a:r>
            <a:r>
              <a:rPr lang="en-US" dirty="0" err="1"/>
              <a:t>0h</a:t>
            </a:r>
            <a:r>
              <a:rPr lang="en-US" dirty="0"/>
              <a:t>, </a:t>
            </a:r>
            <a:r>
              <a:rPr lang="en-US" dirty="0" err="1"/>
              <a:t>6h</a:t>
            </a:r>
            <a:r>
              <a:rPr lang="en-US" dirty="0"/>
              <a:t>, </a:t>
            </a:r>
            <a:r>
              <a:rPr lang="en-US" dirty="0" err="1"/>
              <a:t>12h</a:t>
            </a:r>
            <a:r>
              <a:rPr lang="en-US" dirty="0"/>
              <a:t>, </a:t>
            </a:r>
            <a:r>
              <a:rPr lang="en-US" dirty="0" err="1"/>
              <a:t>24h</a:t>
            </a:r>
            <a:r>
              <a:rPr lang="en-US" dirty="0"/>
              <a:t> and </a:t>
            </a:r>
            <a:r>
              <a:rPr lang="en-US" dirty="0" err="1"/>
              <a:t>48h</a:t>
            </a:r>
            <a:r>
              <a:rPr lang="en-US" dirty="0"/>
              <a:t> after treatment for all 3 cell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8E959-A65F-4A39-9B34-E00A56D07486}"/>
              </a:ext>
            </a:extLst>
          </p:cNvPr>
          <p:cNvSpPr txBox="1"/>
          <p:nvPr/>
        </p:nvSpPr>
        <p:spPr>
          <a:xfrm>
            <a:off x="474786" y="6207370"/>
            <a:ext cx="1077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Zhang J, Zhu W, Wang Q, Gu J, Huang </a:t>
            </a:r>
            <a:r>
              <a:rPr lang="en-US" sz="1200" dirty="0" err="1"/>
              <a:t>LF</a:t>
            </a:r>
            <a:r>
              <a:rPr lang="en-US" sz="1200" dirty="0"/>
              <a:t>, Sun X (2019) Differential regulatory </a:t>
            </a:r>
            <a:r>
              <a:rPr lang="en-US" sz="1200" dirty="0" err="1"/>
              <a:t>networkbased</a:t>
            </a:r>
            <a:r>
              <a:rPr lang="en-US" sz="1200" dirty="0"/>
              <a:t> quantification and prioritization of key genes underlying cancer drug resistance based on </a:t>
            </a:r>
            <a:r>
              <a:rPr lang="en-US" sz="1200" dirty="0" err="1"/>
              <a:t>timecourse</a:t>
            </a:r>
            <a:r>
              <a:rPr lang="en-US" sz="1200" dirty="0"/>
              <a:t> RNA-seq data. </a:t>
            </a:r>
            <a:r>
              <a:rPr lang="en-US" sz="1200" dirty="0" err="1"/>
              <a:t>PLoS</a:t>
            </a:r>
            <a:r>
              <a:rPr lang="en-US" sz="1200" dirty="0"/>
              <a:t> </a:t>
            </a:r>
            <a:r>
              <a:rPr lang="en-US" sz="1200" dirty="0" err="1"/>
              <a:t>Comput</a:t>
            </a:r>
            <a:r>
              <a:rPr lang="en-US" sz="1200" dirty="0"/>
              <a:t> Biol 15(11): </a:t>
            </a:r>
            <a:r>
              <a:rPr lang="en-US" sz="1200" dirty="0" err="1"/>
              <a:t>e1007435</a:t>
            </a:r>
            <a:r>
              <a:rPr lang="en-US" sz="1200" dirty="0"/>
              <a:t>.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doi.org</a:t>
            </a:r>
            <a:r>
              <a:rPr lang="en-US" sz="1200" dirty="0">
                <a:hlinkClick r:id="rId2"/>
              </a:rPr>
              <a:t>/10.1371/journal</a:t>
            </a:r>
            <a:r>
              <a:rPr lang="en-US" sz="1200" dirty="0"/>
              <a:t>. </a:t>
            </a:r>
            <a:r>
              <a:rPr lang="en-US" sz="1200" dirty="0" err="1"/>
              <a:t>pcbi.1007435</a:t>
            </a:r>
            <a:endParaRPr 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CDED70-84D7-4EEA-9F93-4B25069B1A39}"/>
              </a:ext>
            </a:extLst>
          </p:cNvPr>
          <p:cNvGrpSpPr/>
          <p:nvPr/>
        </p:nvGrpSpPr>
        <p:grpSpPr>
          <a:xfrm>
            <a:off x="2022231" y="4422531"/>
            <a:ext cx="1266092" cy="800100"/>
            <a:chOff x="2022231" y="4422531"/>
            <a:chExt cx="1266092" cy="8001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7B1098-AAEB-4C6C-9DE7-0FD313D23BAC}"/>
                </a:ext>
              </a:extLst>
            </p:cNvPr>
            <p:cNvSpPr/>
            <p:nvPr/>
          </p:nvSpPr>
          <p:spPr>
            <a:xfrm>
              <a:off x="2022231" y="4422531"/>
              <a:ext cx="1266092" cy="8001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759190-AABB-4ECB-A2FF-9B6DE7AA8795}"/>
                </a:ext>
              </a:extLst>
            </p:cNvPr>
            <p:cNvSpPr/>
            <p:nvPr/>
          </p:nvSpPr>
          <p:spPr>
            <a:xfrm>
              <a:off x="2233247" y="4730261"/>
              <a:ext cx="184638" cy="1934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3578E5-9462-49D3-9CAB-B13F34B42134}"/>
              </a:ext>
            </a:extLst>
          </p:cNvPr>
          <p:cNvCxnSpPr>
            <a:cxnSpLocks/>
          </p:cNvCxnSpPr>
          <p:nvPr/>
        </p:nvCxnSpPr>
        <p:spPr>
          <a:xfrm>
            <a:off x="3464169" y="4791808"/>
            <a:ext cx="1222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6B3EF5-02F8-4327-81B2-95C2E91662A9}"/>
              </a:ext>
            </a:extLst>
          </p:cNvPr>
          <p:cNvCxnSpPr>
            <a:cxnSpLocks/>
          </p:cNvCxnSpPr>
          <p:nvPr/>
        </p:nvCxnSpPr>
        <p:spPr>
          <a:xfrm flipV="1">
            <a:off x="4703885" y="4176346"/>
            <a:ext cx="1503484" cy="60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25576F-5153-4F6A-8131-E18A3A93B8E6}"/>
              </a:ext>
            </a:extLst>
          </p:cNvPr>
          <p:cNvCxnSpPr>
            <a:cxnSpLocks/>
          </p:cNvCxnSpPr>
          <p:nvPr/>
        </p:nvCxnSpPr>
        <p:spPr>
          <a:xfrm>
            <a:off x="4721469" y="4800600"/>
            <a:ext cx="1468833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0AF23C-6FF4-45AB-801D-1DCE8D4A7951}"/>
              </a:ext>
            </a:extLst>
          </p:cNvPr>
          <p:cNvSpPr txBox="1"/>
          <p:nvPr/>
        </p:nvSpPr>
        <p:spPr>
          <a:xfrm>
            <a:off x="3525715" y="436977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dbcAMP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E423EA-59F0-4CA2-9F64-46EB32682F5B}"/>
              </a:ext>
            </a:extLst>
          </p:cNvPr>
          <p:cNvGrpSpPr/>
          <p:nvPr/>
        </p:nvGrpSpPr>
        <p:grpSpPr>
          <a:xfrm>
            <a:off x="6734908" y="3974123"/>
            <a:ext cx="1371600" cy="272561"/>
            <a:chOff x="6224954" y="4018085"/>
            <a:chExt cx="1371600" cy="27256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9D7836-AF1B-4070-8E6C-93F2153E3576}"/>
                </a:ext>
              </a:extLst>
            </p:cNvPr>
            <p:cNvSpPr/>
            <p:nvPr/>
          </p:nvSpPr>
          <p:spPr>
            <a:xfrm>
              <a:off x="6224954" y="4018085"/>
              <a:ext cx="1371600" cy="27256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B63878-C64C-42DE-9C8D-2C7C6D82685A}"/>
                </a:ext>
              </a:extLst>
            </p:cNvPr>
            <p:cNvSpPr/>
            <p:nvPr/>
          </p:nvSpPr>
          <p:spPr>
            <a:xfrm>
              <a:off x="6471139" y="4097216"/>
              <a:ext cx="131885" cy="12309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7BE705-6FFC-42A0-9F3E-6E25A6264774}"/>
              </a:ext>
            </a:extLst>
          </p:cNvPr>
          <p:cNvGrpSpPr/>
          <p:nvPr/>
        </p:nvGrpSpPr>
        <p:grpSpPr>
          <a:xfrm>
            <a:off x="6778869" y="5064369"/>
            <a:ext cx="1266092" cy="800100"/>
            <a:chOff x="2022231" y="4422531"/>
            <a:chExt cx="1266092" cy="8001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C6019D9-0C3F-46A8-86E0-89DF4F942E7E}"/>
                </a:ext>
              </a:extLst>
            </p:cNvPr>
            <p:cNvSpPr/>
            <p:nvPr/>
          </p:nvSpPr>
          <p:spPr>
            <a:xfrm>
              <a:off x="2022231" y="4422531"/>
              <a:ext cx="1266092" cy="8001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A13C17-D170-4EC5-A1D7-4E88C388C99A}"/>
                </a:ext>
              </a:extLst>
            </p:cNvPr>
            <p:cNvSpPr/>
            <p:nvPr/>
          </p:nvSpPr>
          <p:spPr>
            <a:xfrm>
              <a:off x="2233247" y="4730261"/>
              <a:ext cx="184638" cy="1934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5C283D1-35ED-4824-9BCC-75716FC265C3}"/>
              </a:ext>
            </a:extLst>
          </p:cNvPr>
          <p:cNvSpPr txBox="1"/>
          <p:nvPr/>
        </p:nvSpPr>
        <p:spPr>
          <a:xfrm rot="20269509">
            <a:off x="4844560" y="4026877"/>
            <a:ext cx="13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differentiate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700BA3-FB5C-4B9A-AF52-94225563EF88}"/>
              </a:ext>
            </a:extLst>
          </p:cNvPr>
          <p:cNvSpPr txBox="1"/>
          <p:nvPr/>
        </p:nvSpPr>
        <p:spPr>
          <a:xfrm rot="1436017">
            <a:off x="4765430" y="5187462"/>
            <a:ext cx="15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undifferentiate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4894EC-AEAE-49B3-9328-FF3FFF1C27EC}"/>
              </a:ext>
            </a:extLst>
          </p:cNvPr>
          <p:cNvSpPr txBox="1"/>
          <p:nvPr/>
        </p:nvSpPr>
        <p:spPr>
          <a:xfrm>
            <a:off x="8379069" y="3894992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drug-sensitive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45D12-63D9-48DA-A162-1FEDFF02F703}"/>
              </a:ext>
            </a:extLst>
          </p:cNvPr>
          <p:cNvSpPr txBox="1"/>
          <p:nvPr/>
        </p:nvSpPr>
        <p:spPr>
          <a:xfrm>
            <a:off x="8379069" y="5292969"/>
            <a:ext cx="149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drug-resistant</a:t>
            </a:r>
          </a:p>
        </p:txBody>
      </p:sp>
    </p:spTree>
    <p:extLst>
      <p:ext uri="{BB962C8B-B14F-4D97-AF65-F5344CB8AC3E}">
        <p14:creationId xmlns:p14="http://schemas.microsoft.com/office/powerpoint/2010/main" val="233902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74B5A1-7B84-4E2F-B160-2B5711E07319}"/>
              </a:ext>
            </a:extLst>
          </p:cNvPr>
          <p:cNvGrpSpPr/>
          <p:nvPr/>
        </p:nvGrpSpPr>
        <p:grpSpPr>
          <a:xfrm>
            <a:off x="1547446" y="1573823"/>
            <a:ext cx="2572613" cy="584775"/>
            <a:chOff x="1037492" y="1582615"/>
            <a:chExt cx="257261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A786E6-A10F-455B-9D41-45614892EB20}"/>
                </a:ext>
              </a:extLst>
            </p:cNvPr>
            <p:cNvSpPr txBox="1"/>
            <p:nvPr/>
          </p:nvSpPr>
          <p:spPr>
            <a:xfrm>
              <a:off x="1450731" y="1582615"/>
              <a:ext cx="2159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Background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2A18E4-D3C6-4FEA-ABE8-A2DA7271E15A}"/>
                </a:ext>
              </a:extLst>
            </p:cNvPr>
            <p:cNvSpPr/>
            <p:nvPr/>
          </p:nvSpPr>
          <p:spPr>
            <a:xfrm>
              <a:off x="1037492" y="1802423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4CB723-5510-4BAB-A288-4903B93DDD62}"/>
              </a:ext>
            </a:extLst>
          </p:cNvPr>
          <p:cNvGrpSpPr/>
          <p:nvPr/>
        </p:nvGrpSpPr>
        <p:grpSpPr>
          <a:xfrm>
            <a:off x="1547446" y="2356339"/>
            <a:ext cx="3126674" cy="584775"/>
            <a:chOff x="1037492" y="2083777"/>
            <a:chExt cx="3126674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869B00-0E99-4C01-9A62-288028D74523}"/>
                </a:ext>
              </a:extLst>
            </p:cNvPr>
            <p:cNvSpPr txBox="1"/>
            <p:nvPr/>
          </p:nvSpPr>
          <p:spPr>
            <a:xfrm>
              <a:off x="1450731" y="2083777"/>
              <a:ext cx="27134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Quality Control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1997C2-DFE8-4AB1-8F8B-2F2CB6FB6DE3}"/>
                </a:ext>
              </a:extLst>
            </p:cNvPr>
            <p:cNvSpPr/>
            <p:nvPr/>
          </p:nvSpPr>
          <p:spPr>
            <a:xfrm>
              <a:off x="1037492" y="2303585"/>
              <a:ext cx="175846" cy="1758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8FDE4A-DD91-455B-ABF5-51AA2E5E9D1C}"/>
              </a:ext>
            </a:extLst>
          </p:cNvPr>
          <p:cNvGrpSpPr/>
          <p:nvPr/>
        </p:nvGrpSpPr>
        <p:grpSpPr>
          <a:xfrm>
            <a:off x="1547446" y="3174023"/>
            <a:ext cx="1940645" cy="584775"/>
            <a:chOff x="1037492" y="2646485"/>
            <a:chExt cx="194064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06FB4C-8474-410E-A447-BED4B187C4B0}"/>
                </a:ext>
              </a:extLst>
            </p:cNvPr>
            <p:cNvSpPr txBox="1"/>
            <p:nvPr/>
          </p:nvSpPr>
          <p:spPr>
            <a:xfrm>
              <a:off x="1450731" y="2646485"/>
              <a:ext cx="1527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Analysis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9B1BBD-CFEA-43F2-8F35-A7CA6F1F5B05}"/>
                </a:ext>
              </a:extLst>
            </p:cNvPr>
            <p:cNvSpPr/>
            <p:nvPr/>
          </p:nvSpPr>
          <p:spPr>
            <a:xfrm>
              <a:off x="1037492" y="2839916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C57AF-EB87-469C-B661-A1B3B08B0CBB}"/>
              </a:ext>
            </a:extLst>
          </p:cNvPr>
          <p:cNvGrpSpPr/>
          <p:nvPr/>
        </p:nvGrpSpPr>
        <p:grpSpPr>
          <a:xfrm>
            <a:off x="1547446" y="3921369"/>
            <a:ext cx="2422122" cy="584775"/>
            <a:chOff x="1037492" y="3209193"/>
            <a:chExt cx="2422122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CDEF6C-F6BF-4A80-8386-7000A6620860}"/>
                </a:ext>
              </a:extLst>
            </p:cNvPr>
            <p:cNvSpPr txBox="1"/>
            <p:nvPr/>
          </p:nvSpPr>
          <p:spPr>
            <a:xfrm>
              <a:off x="1450731" y="3209193"/>
              <a:ext cx="2008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62168A-57B4-4CC5-BD88-A0D72F978787}"/>
                </a:ext>
              </a:extLst>
            </p:cNvPr>
            <p:cNvSpPr/>
            <p:nvPr/>
          </p:nvSpPr>
          <p:spPr>
            <a:xfrm>
              <a:off x="1037492" y="3420208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216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555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 On Raw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B5DDB-4D46-4DE3-BD24-EFF1C2E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5395"/>
            <a:ext cx="7723667" cy="51491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9274862" y="2224454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DAA423-C6C9-4E54-B860-CF6D07E9BB4C}"/>
              </a:ext>
            </a:extLst>
          </p:cNvPr>
          <p:cNvSpPr txBox="1"/>
          <p:nvPr/>
        </p:nvSpPr>
        <p:spPr>
          <a:xfrm>
            <a:off x="9117623" y="4062046"/>
            <a:ext cx="203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Totally quality: 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8906608" y="4589585"/>
            <a:ext cx="27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Anormaly</a:t>
            </a:r>
            <a:r>
              <a:rPr lang="en-US" dirty="0"/>
              <a:t>: </a:t>
            </a:r>
            <a:r>
              <a:rPr lang="en-US" dirty="0" err="1"/>
              <a:t>resistant_48_R1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4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30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5476584" y="632328"/>
            <a:ext cx="748882" cy="482024"/>
            <a:chOff x="9239693" y="3182531"/>
            <a:chExt cx="1334030" cy="8586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556136" y="3182531"/>
              <a:ext cx="101758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524811" y="3597693"/>
              <a:ext cx="103233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6743699" y="5811716"/>
            <a:ext cx="377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quality caused by N content</a:t>
            </a:r>
          </a:p>
          <a:p>
            <a:r>
              <a:rPr lang="en-US" altLang="zh-CN" dirty="0"/>
              <a:t>Illumina assigns N with </a:t>
            </a:r>
            <a:r>
              <a:rPr lang="en-US" altLang="zh-CN" dirty="0" err="1"/>
              <a:t>Phred</a:t>
            </a:r>
            <a:r>
              <a:rPr lang="en-US" altLang="zh-CN" dirty="0"/>
              <a:t> score 33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DE03A5-41B5-4A7F-ABB7-FAED84964870}"/>
              </a:ext>
            </a:extLst>
          </p:cNvPr>
          <p:cNvGrpSpPr/>
          <p:nvPr/>
        </p:nvGrpSpPr>
        <p:grpSpPr>
          <a:xfrm>
            <a:off x="82062" y="1283677"/>
            <a:ext cx="5457092" cy="5293362"/>
            <a:chOff x="1145931" y="1283677"/>
            <a:chExt cx="5457092" cy="529336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8540866-44B2-4FC3-B46E-7F45235189EA}"/>
                </a:ext>
              </a:extLst>
            </p:cNvPr>
            <p:cNvGrpSpPr/>
            <p:nvPr/>
          </p:nvGrpSpPr>
          <p:grpSpPr>
            <a:xfrm>
              <a:off x="1145931" y="1283677"/>
              <a:ext cx="5457092" cy="5293362"/>
              <a:chOff x="952500" y="0"/>
              <a:chExt cx="5457092" cy="529336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462E76A-C2D3-4D43-BAFB-B634C1863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00" y="0"/>
                <a:ext cx="5439508" cy="3626339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8FE8334-DABB-42F4-BD9C-D34CF79E9107}"/>
                  </a:ext>
                </a:extLst>
              </p:cNvPr>
              <p:cNvGrpSpPr/>
              <p:nvPr/>
            </p:nvGrpSpPr>
            <p:grpSpPr>
              <a:xfrm>
                <a:off x="1014046" y="3068517"/>
                <a:ext cx="5395546" cy="2224845"/>
                <a:chOff x="952500" y="4273061"/>
                <a:chExt cx="5618285" cy="2347547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32E4BBCA-E44C-418C-94BB-2C0540C56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948"/>
                <a:stretch/>
              </p:blipFill>
              <p:spPr>
                <a:xfrm>
                  <a:off x="952500" y="4273061"/>
                  <a:ext cx="5618285" cy="1987061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B070C965-E61F-4DD1-8ADD-EC768F3E5F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91080"/>
                <a:stretch/>
              </p:blipFill>
              <p:spPr>
                <a:xfrm>
                  <a:off x="952500" y="6286499"/>
                  <a:ext cx="5618285" cy="334109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13F4F8-011C-41C2-9849-DB1CE1977AB3}"/>
                </a:ext>
              </a:extLst>
            </p:cNvPr>
            <p:cNvCxnSpPr/>
            <p:nvPr/>
          </p:nvCxnSpPr>
          <p:spPr>
            <a:xfrm>
              <a:off x="5345723" y="2716823"/>
              <a:ext cx="0" cy="29805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808A9C-93C7-44CA-AA31-DD8ED798ECCB}"/>
                </a:ext>
              </a:extLst>
            </p:cNvPr>
            <p:cNvCxnSpPr>
              <a:cxnSpLocks/>
            </p:cNvCxnSpPr>
            <p:nvPr/>
          </p:nvCxnSpPr>
          <p:spPr>
            <a:xfrm>
              <a:off x="4870939" y="2549769"/>
              <a:ext cx="0" cy="31476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FEB9FA-26BF-4E14-ACE4-45956694A21B}"/>
                </a:ext>
              </a:extLst>
            </p:cNvPr>
            <p:cNvCxnSpPr>
              <a:cxnSpLocks/>
            </p:cNvCxnSpPr>
            <p:nvPr/>
          </p:nvCxnSpPr>
          <p:spPr>
            <a:xfrm>
              <a:off x="4264270" y="2708031"/>
              <a:ext cx="0" cy="2989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051370-1E77-44FD-A909-9FD8D9172B27}"/>
                </a:ext>
              </a:extLst>
            </p:cNvPr>
            <p:cNvCxnSpPr>
              <a:cxnSpLocks/>
            </p:cNvCxnSpPr>
            <p:nvPr/>
          </p:nvCxnSpPr>
          <p:spPr>
            <a:xfrm>
              <a:off x="3745524" y="2708031"/>
              <a:ext cx="0" cy="2989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1A5087-30E7-4E42-8187-5FD4B69D5F92}"/>
              </a:ext>
            </a:extLst>
          </p:cNvPr>
          <p:cNvGrpSpPr/>
          <p:nvPr/>
        </p:nvGrpSpPr>
        <p:grpSpPr>
          <a:xfrm>
            <a:off x="5656385" y="1354015"/>
            <a:ext cx="5934807" cy="3956538"/>
            <a:chOff x="5656385" y="2277208"/>
            <a:chExt cx="5934807" cy="395653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C28ED97-2E30-4923-94B9-E9571D82D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385" y="2277208"/>
              <a:ext cx="5934807" cy="3956538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521C6A-637E-4D9F-B68F-296C8A82DF85}"/>
                </a:ext>
              </a:extLst>
            </p:cNvPr>
            <p:cNvCxnSpPr/>
            <p:nvPr/>
          </p:nvCxnSpPr>
          <p:spPr>
            <a:xfrm>
              <a:off x="10075985" y="4448908"/>
              <a:ext cx="298938" cy="237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9F7DA1-24AA-49AF-9257-E474CD7D24E8}"/>
                </a:ext>
              </a:extLst>
            </p:cNvPr>
            <p:cNvSpPr txBox="1"/>
            <p:nvPr/>
          </p:nvSpPr>
          <p:spPr>
            <a:xfrm>
              <a:off x="9231923" y="4053253"/>
              <a:ext cx="1026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Phred</a:t>
              </a:r>
              <a:r>
                <a:rPr lang="en-US" altLang="zh-CN" dirty="0"/>
                <a:t> 33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87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30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8070316" y="2233247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DAA423-C6C9-4E54-B860-CF6D07E9BB4C}"/>
              </a:ext>
            </a:extLst>
          </p:cNvPr>
          <p:cNvSpPr txBox="1"/>
          <p:nvPr/>
        </p:nvSpPr>
        <p:spPr>
          <a:xfrm>
            <a:off x="7842738" y="4123592"/>
            <a:ext cx="28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duplicates are expected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7860323" y="4941277"/>
            <a:ext cx="385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Anormaly</a:t>
            </a:r>
            <a:r>
              <a:rPr lang="en-US" dirty="0"/>
              <a:t> </a:t>
            </a:r>
            <a:r>
              <a:rPr lang="en-US" dirty="0" err="1"/>
              <a:t>resistant_48_R1</a:t>
            </a:r>
            <a:endParaRPr lang="en-US" dirty="0"/>
          </a:p>
          <a:p>
            <a:r>
              <a:rPr lang="en-US" dirty="0"/>
              <a:t>low duplicates are caused by N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878AC-F323-46E6-B94A-62C2A80D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1661745"/>
            <a:ext cx="6897566" cy="459837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0912A6-E314-4D90-B33D-C0763A46DC54}"/>
              </a:ext>
            </a:extLst>
          </p:cNvPr>
          <p:cNvCxnSpPr>
            <a:cxnSpLocks/>
          </p:cNvCxnSpPr>
          <p:nvPr/>
        </p:nvCxnSpPr>
        <p:spPr>
          <a:xfrm flipH="1">
            <a:off x="1732084" y="2910254"/>
            <a:ext cx="413239" cy="2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183308-8BB5-4724-8013-E02C0940B530}"/>
              </a:ext>
            </a:extLst>
          </p:cNvPr>
          <p:cNvSpPr txBox="1"/>
          <p:nvPr/>
        </p:nvSpPr>
        <p:spPr>
          <a:xfrm>
            <a:off x="2101362" y="2461846"/>
            <a:ext cx="16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resistant_48_R1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0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400A9-FD97-4BB5-A110-7AC2D708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0" y="1055076"/>
            <a:ext cx="7206278" cy="5430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2" y="358728"/>
            <a:ext cx="424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Inspect </a:t>
            </a:r>
            <a:r>
              <a:rPr lang="en-US" sz="3200" dirty="0" err="1"/>
              <a:t>resistant_48_R1</a:t>
            </a:r>
            <a:r>
              <a:rPr lang="en-US" altLang="zh-CN" sz="3200" dirty="0"/>
              <a:t>  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992C8-C577-4FB4-8BD4-0CE57F450252}"/>
              </a:ext>
            </a:extLst>
          </p:cNvPr>
          <p:cNvSpPr txBox="1"/>
          <p:nvPr/>
        </p:nvSpPr>
        <p:spPr>
          <a:xfrm>
            <a:off x="8141677" y="3771899"/>
            <a:ext cx="3763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of cells are abnormal</a:t>
            </a:r>
          </a:p>
          <a:p>
            <a:endParaRPr lang="en-US" dirty="0"/>
          </a:p>
          <a:p>
            <a:r>
              <a:rPr lang="en-US" dirty="0"/>
              <a:t>Indicates something going wrong with the glass slide or sequencer</a:t>
            </a:r>
          </a:p>
        </p:txBody>
      </p:sp>
    </p:spTree>
    <p:extLst>
      <p:ext uri="{BB962C8B-B14F-4D97-AF65-F5344CB8AC3E}">
        <p14:creationId xmlns:p14="http://schemas.microsoft.com/office/powerpoint/2010/main" val="205253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30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8070316" y="2233247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DAA423-C6C9-4E54-B860-CF6D07E9BB4C}"/>
              </a:ext>
            </a:extLst>
          </p:cNvPr>
          <p:cNvSpPr txBox="1"/>
          <p:nvPr/>
        </p:nvSpPr>
        <p:spPr>
          <a:xfrm>
            <a:off x="7948246" y="4193930"/>
            <a:ext cx="398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Overrepresented sequences only take up</a:t>
            </a:r>
          </a:p>
          <a:p>
            <a:r>
              <a:rPr lang="en-US" dirty="0"/>
              <a:t>a small portion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DF0AB-60E9-46F5-9DB4-36D0D49D1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24354"/>
            <a:ext cx="7266843" cy="48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612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ZHUOYANG</dc:creator>
  <cp:lastModifiedBy>CHEN ZHUOYANG</cp:lastModifiedBy>
  <cp:revision>22</cp:revision>
  <dcterms:created xsi:type="dcterms:W3CDTF">2020-04-12T23:40:31Z</dcterms:created>
  <dcterms:modified xsi:type="dcterms:W3CDTF">2020-04-14T04:54:53Z</dcterms:modified>
</cp:coreProperties>
</file>