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1" d="100"/>
          <a:sy n="81" d="100"/>
        </p:scale>
        <p:origin x="6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fld id="{7CEF2993-EC6D-48A5-8229-B0E884D8D4C6}" type="datetimeFigureOut">
              <a:rPr lang="en-CA" smtClean="0"/>
              <a:t>2023-08-01</a:t>
            </a:fld>
            <a:endParaRPr lang="en-CA"/>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CA"/>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246539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106425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fld id="{7CEF2993-EC6D-48A5-8229-B0E884D8D4C6}" type="datetimeFigureOut">
              <a:rPr lang="en-CA" smtClean="0"/>
              <a:t>2023-08-01</a:t>
            </a:fld>
            <a:endParaRPr lang="en-CA"/>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424851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7CEF2993-EC6D-48A5-8229-B0E884D8D4C6}" type="datetimeFigureOut">
              <a:rPr lang="en-CA" smtClean="0"/>
              <a:t>2023-08-01</a:t>
            </a:fld>
            <a:endParaRPr lang="en-CA"/>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CA"/>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322792254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7CEF2993-EC6D-48A5-8229-B0E884D8D4C6}" type="datetimeFigureOut">
              <a:rPr lang="en-CA" smtClean="0"/>
              <a:t>2023-08-01</a:t>
            </a:fld>
            <a:endParaRPr lang="en-CA"/>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CA"/>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279402799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fld id="{7CEF2993-EC6D-48A5-8229-B0E884D8D4C6}" type="datetimeFigureOut">
              <a:rPr lang="en-CA" smtClean="0"/>
              <a:t>2023-08-01</a:t>
            </a:fld>
            <a:endParaRPr lang="en-CA"/>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endParaRPr lang="en-CA"/>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2239969939"/>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82246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CA"/>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224667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CA"/>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188138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CA"/>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87C43FEF-9EE6-473C-8273-E4D922C10DE0}" type="slidenum">
              <a:rPr lang="en-CA" smtClean="0"/>
              <a:t>‹#›</a:t>
            </a:fld>
            <a:endParaRPr lang="en-CA"/>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60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CA"/>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175394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87C43FEF-9EE6-473C-8273-E4D922C10DE0}" type="slidenum">
              <a:rPr lang="en-CA" smtClean="0"/>
              <a:t>‹#›</a:t>
            </a:fld>
            <a:endParaRPr lang="en-CA"/>
          </a:p>
        </p:txBody>
      </p:sp>
    </p:spTree>
    <p:extLst>
      <p:ext uri="{BB962C8B-B14F-4D97-AF65-F5344CB8AC3E}">
        <p14:creationId xmlns:p14="http://schemas.microsoft.com/office/powerpoint/2010/main" val="288411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CA"/>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fld id="{87C43FEF-9EE6-473C-8273-E4D922C10DE0}" type="slidenum">
              <a:rPr lang="en-CA" smtClean="0"/>
              <a:t>‹#›</a:t>
            </a:fld>
            <a:endParaRPr lang="en-CA"/>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317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fld id="{7CEF2993-EC6D-48A5-8229-B0E884D8D4C6}" type="datetimeFigureOut">
              <a:rPr lang="en-CA" smtClean="0"/>
              <a:t>2023-08-01</a:t>
            </a:fld>
            <a:endParaRPr lang="en-CA"/>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CA"/>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fld id="{87C43FEF-9EE6-473C-8273-E4D922C10DE0}" type="slidenum">
              <a:rPr lang="en-CA" smtClean="0"/>
              <a:t>‹#›</a:t>
            </a:fld>
            <a:endParaRPr lang="en-CA"/>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33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fld id="{7CEF2993-EC6D-48A5-8229-B0E884D8D4C6}" type="datetimeFigureOut">
              <a:rPr lang="en-CA" smtClean="0"/>
              <a:t>2023-08-01</a:t>
            </a:fld>
            <a:endParaRPr lang="en-CA"/>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CA"/>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87C43FEF-9EE6-473C-8273-E4D922C10DE0}" type="slidenum">
              <a:rPr lang="en-CA" smtClean="0"/>
              <a:t>‹#›</a:t>
            </a:fld>
            <a:endParaRPr lang="en-CA"/>
          </a:p>
        </p:txBody>
      </p:sp>
    </p:spTree>
    <p:extLst>
      <p:ext uri="{BB962C8B-B14F-4D97-AF65-F5344CB8AC3E}">
        <p14:creationId xmlns:p14="http://schemas.microsoft.com/office/powerpoint/2010/main" val="1622857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6E2B-373B-AB13-B157-FC42921412BE}"/>
              </a:ext>
            </a:extLst>
          </p:cNvPr>
          <p:cNvSpPr>
            <a:spLocks noGrp="1"/>
          </p:cNvSpPr>
          <p:nvPr>
            <p:ph type="ctrTitle"/>
          </p:nvPr>
        </p:nvSpPr>
        <p:spPr/>
        <p:txBody>
          <a:bodyPr/>
          <a:lstStyle/>
          <a:p>
            <a:r>
              <a:rPr lang="en-CA" dirty="0"/>
              <a:t>UNSUPERVISED LEARNING</a:t>
            </a:r>
          </a:p>
        </p:txBody>
      </p:sp>
      <p:sp>
        <p:nvSpPr>
          <p:cNvPr id="3" name="Subtitle 2">
            <a:extLst>
              <a:ext uri="{FF2B5EF4-FFF2-40B4-BE49-F238E27FC236}">
                <a16:creationId xmlns:a16="http://schemas.microsoft.com/office/drawing/2014/main" id="{A3CCD725-5F54-BC63-EC7F-2E6824C3A907}"/>
              </a:ext>
            </a:extLst>
          </p:cNvPr>
          <p:cNvSpPr>
            <a:spLocks noGrp="1"/>
          </p:cNvSpPr>
          <p:nvPr>
            <p:ph type="subTitle" idx="1"/>
          </p:nvPr>
        </p:nvSpPr>
        <p:spPr/>
        <p:txBody>
          <a:bodyPr/>
          <a:lstStyle/>
          <a:p>
            <a:r>
              <a:rPr lang="en-CA" dirty="0"/>
              <a:t>George Edgar</a:t>
            </a:r>
          </a:p>
        </p:txBody>
      </p:sp>
    </p:spTree>
    <p:extLst>
      <p:ext uri="{BB962C8B-B14F-4D97-AF65-F5344CB8AC3E}">
        <p14:creationId xmlns:p14="http://schemas.microsoft.com/office/powerpoint/2010/main" val="380922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EA7E-1C36-0EE0-1010-76AAD95EE47C}"/>
              </a:ext>
            </a:extLst>
          </p:cNvPr>
          <p:cNvSpPr>
            <a:spLocks noGrp="1"/>
          </p:cNvSpPr>
          <p:nvPr>
            <p:ph type="title"/>
          </p:nvPr>
        </p:nvSpPr>
        <p:spPr/>
        <p:txBody>
          <a:bodyPr/>
          <a:lstStyle/>
          <a:p>
            <a:r>
              <a:rPr lang="en-CA" dirty="0"/>
              <a:t>PROJECT GOAL</a:t>
            </a:r>
          </a:p>
        </p:txBody>
      </p:sp>
      <p:sp>
        <p:nvSpPr>
          <p:cNvPr id="3" name="Content Placeholder 2">
            <a:extLst>
              <a:ext uri="{FF2B5EF4-FFF2-40B4-BE49-F238E27FC236}">
                <a16:creationId xmlns:a16="http://schemas.microsoft.com/office/drawing/2014/main" id="{3149D4EF-ABDF-05EC-DF4E-3A2EE3A8BC0A}"/>
              </a:ext>
            </a:extLst>
          </p:cNvPr>
          <p:cNvSpPr>
            <a:spLocks noGrp="1"/>
          </p:cNvSpPr>
          <p:nvPr>
            <p:ph idx="1"/>
          </p:nvPr>
        </p:nvSpPr>
        <p:spPr/>
        <p:txBody>
          <a:bodyPr>
            <a:normAutofit fontScale="40000" lnSpcReduction="20000"/>
          </a:bodyPr>
          <a:lstStyle/>
          <a:p>
            <a:pPr algn="l"/>
            <a:r>
              <a:rPr lang="en-US" sz="3400" b="0" i="0" dirty="0">
                <a:solidFill>
                  <a:srgbClr val="212529"/>
                </a:solidFill>
                <a:effectLst/>
              </a:rPr>
              <a:t>Apply unsupervised learning techniques to a real-world data set and use data visualization tools to communicate the insights gained from the analysis.</a:t>
            </a:r>
          </a:p>
          <a:p>
            <a:pPr algn="l"/>
            <a:r>
              <a:rPr lang="en-US" sz="3400" b="0" i="0" dirty="0">
                <a:solidFill>
                  <a:srgbClr val="212529"/>
                </a:solidFill>
                <a:effectLst/>
              </a:rPr>
              <a:t>The data set for this project is the "Wholesale Data" dataset containing information about various products sold by a grocery store. The project will involve the following tasks:</a:t>
            </a:r>
          </a:p>
          <a:p>
            <a:pPr algn="l">
              <a:buFont typeface="Arial" panose="020B0604020202020204" pitchFamily="34" charset="0"/>
              <a:buChar char="•"/>
            </a:pPr>
            <a:r>
              <a:rPr lang="en-US" sz="3400" b="0" i="0" dirty="0">
                <a:solidFill>
                  <a:srgbClr val="212529"/>
                </a:solidFill>
                <a:effectLst/>
              </a:rPr>
              <a:t>Exploratory data analysis and pre-processing: We will import and clean the data sets, analyze and visualize the relationships between the different variables, handle missing values and outliers, and perform feature engineering as needed.</a:t>
            </a:r>
          </a:p>
          <a:p>
            <a:pPr algn="l">
              <a:buFont typeface="Arial" panose="020B0604020202020204" pitchFamily="34" charset="0"/>
              <a:buChar char="•"/>
            </a:pPr>
            <a:r>
              <a:rPr lang="en-US" sz="3400" b="0" i="0" dirty="0">
                <a:solidFill>
                  <a:srgbClr val="212529"/>
                </a:solidFill>
                <a:effectLst/>
              </a:rPr>
              <a:t>Unsupervised learning: We will use the Wholesale Data dataset to perform k-means clustering, hierarchical clustering, and principal component analysis (PCA) to identify patterns and group similar data points together. We will determine the optimal number of clusters and communicate the insights gained through data visualization.</a:t>
            </a:r>
          </a:p>
          <a:p>
            <a:pPr algn="l"/>
            <a:r>
              <a:rPr lang="en-US" sz="3400" b="0" i="0" dirty="0">
                <a:solidFill>
                  <a:srgbClr val="212529"/>
                </a:solidFill>
                <a:effectLst/>
              </a:rPr>
              <a:t>The ultimate goal of the project is to gain insights from the data sets and communicate these insights to stakeholders using appropriate visualizations and metrics to make informed decisions based on the business questions asked.</a:t>
            </a:r>
          </a:p>
          <a:p>
            <a:endParaRPr lang="en-CA" dirty="0"/>
          </a:p>
        </p:txBody>
      </p:sp>
    </p:spTree>
    <p:extLst>
      <p:ext uri="{BB962C8B-B14F-4D97-AF65-F5344CB8AC3E}">
        <p14:creationId xmlns:p14="http://schemas.microsoft.com/office/powerpoint/2010/main" val="199694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C205-4BBD-F405-AC18-A1286C6DFB88}"/>
              </a:ext>
            </a:extLst>
          </p:cNvPr>
          <p:cNvSpPr>
            <a:spLocks noGrp="1"/>
          </p:cNvSpPr>
          <p:nvPr>
            <p:ph type="title"/>
          </p:nvPr>
        </p:nvSpPr>
        <p:spPr/>
        <p:txBody>
          <a:bodyPr/>
          <a:lstStyle/>
          <a:p>
            <a:r>
              <a:rPr lang="en-CA" dirty="0"/>
              <a:t>HIERARCHICAL CLUSTERING</a:t>
            </a:r>
          </a:p>
        </p:txBody>
      </p:sp>
      <p:pic>
        <p:nvPicPr>
          <p:cNvPr id="5" name="Content Placeholder 4" descr="A graph with different colored lines&#10;&#10;Description automatically generated">
            <a:extLst>
              <a:ext uri="{FF2B5EF4-FFF2-40B4-BE49-F238E27FC236}">
                <a16:creationId xmlns:a16="http://schemas.microsoft.com/office/drawing/2014/main" id="{3BEEFB24-4B1E-ECB2-186A-D3C1F2784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2832" y="2587625"/>
            <a:ext cx="4403161" cy="3594100"/>
          </a:xfrm>
        </p:spPr>
      </p:pic>
    </p:spTree>
    <p:extLst>
      <p:ext uri="{BB962C8B-B14F-4D97-AF65-F5344CB8AC3E}">
        <p14:creationId xmlns:p14="http://schemas.microsoft.com/office/powerpoint/2010/main" val="37746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14D2-25C0-8D31-C942-E49DE796F115}"/>
              </a:ext>
            </a:extLst>
          </p:cNvPr>
          <p:cNvSpPr>
            <a:spLocks noGrp="1"/>
          </p:cNvSpPr>
          <p:nvPr>
            <p:ph type="title"/>
          </p:nvPr>
        </p:nvSpPr>
        <p:spPr/>
        <p:txBody>
          <a:bodyPr/>
          <a:lstStyle/>
          <a:p>
            <a:r>
              <a:rPr lang="en-CA" dirty="0"/>
              <a:t>PCA</a:t>
            </a:r>
          </a:p>
        </p:txBody>
      </p:sp>
      <p:sp>
        <p:nvSpPr>
          <p:cNvPr id="3" name="Content Placeholder 2">
            <a:extLst>
              <a:ext uri="{FF2B5EF4-FFF2-40B4-BE49-F238E27FC236}">
                <a16:creationId xmlns:a16="http://schemas.microsoft.com/office/drawing/2014/main" id="{5B02134F-902E-554C-AC7F-E66C3950663E}"/>
              </a:ext>
            </a:extLst>
          </p:cNvPr>
          <p:cNvSpPr>
            <a:spLocks noGrp="1"/>
          </p:cNvSpPr>
          <p:nvPr>
            <p:ph idx="1"/>
          </p:nvPr>
        </p:nvSpPr>
        <p:spPr/>
        <p:txBody>
          <a:bodyPr>
            <a:normAutofit fontScale="77500" lnSpcReduction="20000"/>
          </a:bodyPr>
          <a:lstStyle/>
          <a:p>
            <a:pPr marL="457200" indent="-457200">
              <a:buFont typeface="Wingdings" panose="05000000000000000000" pitchFamily="2" charset="2"/>
              <a:buChar char="§"/>
            </a:pPr>
            <a:r>
              <a:rPr lang="en-US" dirty="0"/>
              <a:t>Applied PCA to the data to find combinations of features that best describe</a:t>
            </a:r>
          </a:p>
          <a:p>
            <a:r>
              <a:rPr lang="en-US" dirty="0"/>
              <a:t>customers. Three principal components were selected based on the</a:t>
            </a:r>
          </a:p>
          <a:p>
            <a:r>
              <a:rPr lang="en-US" dirty="0"/>
              <a:t>explained variance ratio.</a:t>
            </a:r>
          </a:p>
          <a:p>
            <a:endParaRPr lang="en-US" dirty="0"/>
          </a:p>
          <a:p>
            <a:pPr marL="457200" indent="-457200">
              <a:buFont typeface="Wingdings" panose="05000000000000000000" pitchFamily="2" charset="2"/>
              <a:buChar char="§"/>
            </a:pPr>
            <a:r>
              <a:rPr lang="en-US" dirty="0"/>
              <a:t>Identified the feature weights of the first three principal components,</a:t>
            </a:r>
          </a:p>
          <a:p>
            <a:r>
              <a:rPr lang="en-US" dirty="0"/>
              <a:t>which helped in understanding the spending habits of customers across</a:t>
            </a:r>
          </a:p>
          <a:p>
            <a:r>
              <a:rPr lang="en-US" dirty="0"/>
              <a:t>different product categories.</a:t>
            </a:r>
          </a:p>
          <a:p>
            <a:r>
              <a:rPr lang="en-US" dirty="0"/>
              <a:t/>
            </a:r>
            <a:endParaRPr lang="en-CA" dirty="0"/>
          </a:p>
        </p:txBody>
      </p:sp>
    </p:spTree>
    <p:extLst>
      <p:ext uri="{BB962C8B-B14F-4D97-AF65-F5344CB8AC3E}">
        <p14:creationId xmlns:p14="http://schemas.microsoft.com/office/powerpoint/2010/main" val="118935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149E-E983-4FDC-88B5-3C24E514147A}"/>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4675F3C9-CD09-544B-F165-DCF7A525BE6D}"/>
              </a:ext>
            </a:extLst>
          </p:cNvPr>
          <p:cNvSpPr>
            <a:spLocks noGrp="1"/>
          </p:cNvSpPr>
          <p:nvPr>
            <p:ph idx="1"/>
          </p:nvPr>
        </p:nvSpPr>
        <p:spPr/>
        <p:txBody>
          <a:bodyPr>
            <a:normAutofit fontScale="85000" lnSpcReduction="10000"/>
          </a:bodyPr>
          <a:lstStyle/>
          <a:p>
            <a:r>
              <a:rPr lang="en-US" dirty="0"/>
              <a:t>Customers with higher values in the first principal component (PC1) show a strong preference for Detergents Paper, Grocery, and Milk, suggesting a focus on household and daily essential products.</a:t>
            </a:r>
          </a:p>
          <a:p>
            <a:r>
              <a:rPr lang="en-US" dirty="0"/>
              <a:t>The second principal component (PC2) reveals that customers with higher values tend to spend more on Delicatessen and Frozen products while having relatively lower spending on Fresh items, indicating a preference for convenience or ready-to-eat options.</a:t>
            </a:r>
          </a:p>
          <a:p>
            <a:r>
              <a:rPr lang="en-US" dirty="0"/>
              <a:t>The third principal component (PC3) highlights a preference for Delicatessen products and a lower spending on Fresh and Frozen items among certain customer segments, suggesting a focus on specialty products.</a:t>
            </a:r>
            <a:endParaRPr lang="en-CA" dirty="0"/>
          </a:p>
        </p:txBody>
      </p:sp>
    </p:spTree>
    <p:extLst>
      <p:ext uri="{BB962C8B-B14F-4D97-AF65-F5344CB8AC3E}">
        <p14:creationId xmlns:p14="http://schemas.microsoft.com/office/powerpoint/2010/main" val="1213347547"/>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SUPERVISED LEARNING</Template>
  <TotalTime>32</TotalTime>
  <Words>353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Franklin Gothic Demi Cond</vt:lpstr>
      <vt:lpstr>Franklin Gothic Medium</vt:lpstr>
      <vt:lpstr>Wingdings</vt:lpstr>
      <vt:lpstr>JuxtaposeVTI</vt:lpstr>
      <vt:lpstr>UNSUPERVISED LEARNING</vt:lpstr>
      <vt:lpstr>PROJECT GOAL</vt:lpstr>
      <vt:lpstr>HIERARCHICAL CLUSTERING</vt:lpstr>
      <vt:lpstr>PCA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George Edgar</dc:creator>
  <cp:lastModifiedBy>George Edgar</cp:lastModifiedBy>
  <cp:revision>1</cp:revision>
  <dcterms:created xsi:type="dcterms:W3CDTF">2023-08-02T02:00:57Z</dcterms:created>
  <dcterms:modified xsi:type="dcterms:W3CDTF">2023-08-02T02:33:52Z</dcterms:modified>
</cp:coreProperties>
</file>