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Corsiva"/>
      <p:regular r:id="rId20"/>
      <p:bold r:id="rId21"/>
      <p:italic r:id="rId22"/>
      <p:boldItalic r:id="rId23"/>
    </p:embeddedFont>
    <p:embeddedFont>
      <p:font typeface="Raleway"/>
      <p:regular r:id="rId24"/>
      <p:bold r:id="rId25"/>
      <p:italic r:id="rId26"/>
      <p:boldItalic r:id="rId27"/>
    </p:embeddedFont>
    <p:embeddedFont>
      <p:font typeface="Syncopate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F3A89B-279F-4730-8C92-E70602F54C7D}">
  <a:tblStyle styleId="{56F3A89B-279F-4730-8C92-E70602F54C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siva-regular.fntdata"/><Relationship Id="rId22" Type="http://schemas.openxmlformats.org/officeDocument/2006/relationships/font" Target="fonts/Corsiva-italic.fntdata"/><Relationship Id="rId21" Type="http://schemas.openxmlformats.org/officeDocument/2006/relationships/font" Target="fonts/Corsiva-bold.fntdata"/><Relationship Id="rId24" Type="http://schemas.openxmlformats.org/officeDocument/2006/relationships/font" Target="fonts/Raleway-regular.fntdata"/><Relationship Id="rId23" Type="http://schemas.openxmlformats.org/officeDocument/2006/relationships/font" Target="fonts/Corsi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Syncopate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yncopat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ec730e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ec730e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63d926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63d926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b1b0faa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b1b0faa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b1b0faa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b1b0faa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b4de83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b4de83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b4de838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b4de83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215fab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215fab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e10d801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e10d801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215fab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215fab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af7491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af7491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af7491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af7491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af74914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af74914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b1b0faa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b1b0faa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b1b0faa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b1b0faa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6825" y="382775"/>
            <a:ext cx="8704500" cy="71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2671675" y="454325"/>
            <a:ext cx="38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When Integrations Fail</a:t>
            </a:r>
            <a:r>
              <a:rPr lang="en"/>
              <a:t>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27" y="2075125"/>
            <a:ext cx="2726400" cy="24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663000" y="3524725"/>
            <a:ext cx="21693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Flanagin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Scientist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Richmond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gflanagin@richmond.edu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804.287.6392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160250" y="1658075"/>
            <a:ext cx="2792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Danger, Will Robinson. Danger!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954050" y="1505400"/>
            <a:ext cx="16395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rsiva"/>
                <a:ea typeface="Corsiva"/>
                <a:cs typeface="Corsiva"/>
                <a:sym typeface="Corsiva"/>
              </a:rPr>
              <a:t>¡Hay que cuidado!</a:t>
            </a:r>
            <a:endParaRPr sz="1600"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593550" y="1266575"/>
            <a:ext cx="12672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yncopate"/>
                <a:ea typeface="Syncopate"/>
                <a:cs typeface="Syncopate"/>
                <a:sym typeface="Syncopate"/>
              </a:rPr>
              <a:t>Achtung!</a:t>
            </a:r>
            <a:endParaRPr sz="1200"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6955" y="2079800"/>
            <a:ext cx="1135346" cy="13493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467925" y="4618825"/>
            <a:ext cx="2021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CAVEAT INTEGRATOR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873125"/>
            <a:ext cx="8520600" cy="1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"A </a:t>
            </a:r>
            <a:r>
              <a:rPr i="1" lang="en" sz="2400"/>
              <a:t>trick</a:t>
            </a:r>
            <a:r>
              <a:rPr lang="en" sz="2400"/>
              <a:t> is a clever idea that can be used once, while a </a:t>
            </a:r>
            <a:r>
              <a:rPr i="1" lang="en" sz="2400"/>
              <a:t>technique</a:t>
            </a:r>
            <a:r>
              <a:rPr lang="en" sz="2400"/>
              <a:t> is a trick that can be used at least twice. </a:t>
            </a:r>
            <a:r>
              <a:rPr i="1" lang="en" sz="2400"/>
              <a:t>Tricks</a:t>
            </a:r>
            <a:r>
              <a:rPr lang="en" sz="2400"/>
              <a:t> tend to evolve naturally into </a:t>
            </a:r>
            <a:r>
              <a:rPr i="1" lang="en" sz="2400"/>
              <a:t>techniques</a:t>
            </a:r>
            <a:r>
              <a:rPr lang="en" sz="2400"/>
              <a:t>."</a:t>
            </a:r>
            <a:endParaRPr sz="24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Donald E. Knuth</a:t>
            </a:r>
            <a:endParaRPr/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205175" y="316250"/>
            <a:ext cx="8619600" cy="667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 Every new integration adds some complexity</a:t>
            </a:r>
            <a:endParaRPr sz="2600"/>
          </a:p>
        </p:txBody>
      </p:sp>
      <p:sp>
        <p:nvSpPr>
          <p:cNvPr id="169" name="Google Shape;169;p22"/>
          <p:cNvSpPr txBox="1"/>
          <p:nvPr/>
        </p:nvSpPr>
        <p:spPr>
          <a:xfrm>
            <a:off x="311700" y="4713500"/>
            <a:ext cx="6477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The Art of Computer Programming</a:t>
            </a:r>
            <a:r>
              <a:rPr lang="en" sz="1200"/>
              <a:t>, Volume 4A, Combinatorial Algorithms, page 134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Every integration adds some complexity (Example 1)</a:t>
            </a:r>
            <a:endParaRPr sz="2600"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support reading to and from BOX. It is a Java Web Token (JWT) interface.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signed up a vendor that only accepts ShareFile by Citrix. It is a slightly different JWT implementation.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refactored the code so that BOX and ShareFile both use a common base class with their own specializations.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Every integration adds some complexity (Example 2)</a:t>
            </a:r>
            <a:endParaRPr sz="2600"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UR's security policy is that we don't use shared-secrets (passwords, passphrases, more or less anything with "pass" in the name) for authentication.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vendor tells us they cannot use ssh-keys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Why? Their server is misconfigured -- multiple users share home directory.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Thanks to git (!) we are able to recover password feature deleted from our software.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What did we do?</a:t>
            </a:r>
            <a:endParaRPr sz="2600"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Listed our primary concerns: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Audit-ability.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Plug-n-play approach. </a:t>
            </a:r>
            <a:r>
              <a:rPr lang="en"/>
              <a:t>Meet the existing needs; allow for expansion.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Run on one machine in a secure environment.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Completely eliminate "cron jobs."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Debugging -- because, integrations will </a:t>
            </a:r>
            <a:r>
              <a:rPr i="1" lang="en" u="sng"/>
              <a:t>always</a:t>
            </a:r>
            <a:r>
              <a:rPr lang="en"/>
              <a:t> break.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Assume responsibility for management of keys and credentials.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 bit the bullet, and we wrote it ourselves. (Named it "Canøe")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people who were responsible for the integrations wrote Canøe.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Cost absorbed in the operational budget -- we would have been doing this anyway.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have a check-list (a process?) for new integrations.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system (Canøe) and its</a:t>
            </a:r>
            <a:r>
              <a:rPr lang="en"/>
              <a:t> advantages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enough code that we can understand it: 10500 non-comment lines of Python.**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would have to employ the same people to use/maintain a COTS product.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COTS products may still be employed/added to augment tedious and specialized integrations (example: message queues).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COTS products also support a large number of direct APIs.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Small footprint: 1 virtual machine @ 2 cores and 2GB of memory.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400"/>
              <a:t>** One commercial product that we evaluated was 1.5 million lines of Java. Most require multiple machines to run.</a:t>
            </a:r>
            <a:endParaRPr i="1"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29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what makes </a:t>
            </a:r>
            <a:r>
              <a:rPr i="1" lang="en" u="sng"/>
              <a:t>me</a:t>
            </a:r>
            <a:r>
              <a:rPr lang="en"/>
              <a:t> an expert?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06375"/>
            <a:ext cx="8520600" cy="30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I have worked at University of Richmond as a Computer Scientist since March 2013.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In 2014, I </a:t>
            </a:r>
            <a:r>
              <a:rPr lang="en" sz="1600" strike="sngStrike">
                <a:solidFill>
                  <a:srgbClr val="000000"/>
                </a:solidFill>
              </a:rPr>
              <a:t>got stuck with</a:t>
            </a:r>
            <a:r>
              <a:rPr lang="en" sz="1600">
                <a:solidFill>
                  <a:srgbClr val="000000"/>
                </a:solidFill>
              </a:rPr>
              <a:t> began working on integrations.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No COTS software was known to work; with help from Douglas Broome, I designed and wrote large portions of our ETL system (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Canøe ) </a:t>
            </a:r>
            <a:r>
              <a:rPr lang="en" sz="1600">
                <a:solidFill>
                  <a:srgbClr val="000000"/>
                </a:solidFill>
              </a:rPr>
              <a:t>in Python 3.5.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In 2017, 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we execute more than 10,000 secure ETL operations per week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we support for sftp, BOX, ShareFile, Amazon S3, Banner, and a growing number of others.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25%: Destination is unavailable (usually a vendor problem):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Host down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Credentials do not work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Host is misidentified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Firewall issue (OK, this is one of ours)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25%: Corrupt data: UR's problem, but more of a "pre-integration" problem.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25%: No stable definition of successful operation.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25%: Everything else.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370375" y="4690275"/>
            <a:ext cx="6289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 Based on eighteen months of University of Richmond data -- your mileage may vary.</a:t>
            </a:r>
            <a:endParaRPr sz="1200"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205175" y="316250"/>
            <a:ext cx="8619600" cy="667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The most common causes of failures*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33925" y="246550"/>
            <a:ext cx="8619600" cy="667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A list of (nearly) everything that can go wrong</a:t>
            </a:r>
            <a:endParaRPr/>
          </a:p>
        </p:txBody>
      </p:sp>
      <p:grpSp>
        <p:nvGrpSpPr>
          <p:cNvPr id="81" name="Google Shape;81;p16"/>
          <p:cNvGrpSpPr/>
          <p:nvPr/>
        </p:nvGrpSpPr>
        <p:grpSpPr>
          <a:xfrm>
            <a:off x="212650" y="1119975"/>
            <a:ext cx="2119500" cy="2504275"/>
            <a:chOff x="212650" y="1119975"/>
            <a:chExt cx="2119500" cy="2504275"/>
          </a:xfrm>
        </p:grpSpPr>
        <p:sp>
          <p:nvSpPr>
            <p:cNvPr id="82" name="Google Shape;82;p16"/>
            <p:cNvSpPr/>
            <p:nvPr/>
          </p:nvSpPr>
          <p:spPr>
            <a:xfrm>
              <a:off x="212650" y="1119975"/>
              <a:ext cx="2119500" cy="75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Extract</a:t>
              </a:r>
              <a:endParaRPr sz="2400"/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233925" y="2144350"/>
              <a:ext cx="2098200" cy="1479900"/>
            </a:xfrm>
            <a:prstGeom prst="rect">
              <a:avLst/>
            </a:prstGeom>
            <a:noFill/>
            <a:ln cap="flat" cmpd="thinThick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DB Credentials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DB Synonyms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DB Permissions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File Permissions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Test v. Live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Wrong data</a:t>
              </a:r>
              <a:endParaRPr/>
            </a:p>
          </p:txBody>
        </p:sp>
      </p:grpSp>
      <p:grpSp>
        <p:nvGrpSpPr>
          <p:cNvPr id="84" name="Google Shape;84;p16"/>
          <p:cNvGrpSpPr/>
          <p:nvPr/>
        </p:nvGrpSpPr>
        <p:grpSpPr>
          <a:xfrm>
            <a:off x="2552725" y="1119975"/>
            <a:ext cx="3050775" cy="3538075"/>
            <a:chOff x="2552725" y="1119975"/>
            <a:chExt cx="3050775" cy="3538075"/>
          </a:xfrm>
        </p:grpSpPr>
        <p:sp>
          <p:nvSpPr>
            <p:cNvPr id="85" name="Google Shape;85;p16"/>
            <p:cNvSpPr/>
            <p:nvPr/>
          </p:nvSpPr>
          <p:spPr>
            <a:xfrm>
              <a:off x="3484000" y="1119975"/>
              <a:ext cx="2119500" cy="75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Transform &amp;</a:t>
              </a:r>
              <a:endParaRPr sz="24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Transport</a:t>
              </a:r>
              <a:endParaRPr sz="2400"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2552725" y="1307775"/>
              <a:ext cx="710700" cy="382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3494625" y="2144350"/>
              <a:ext cx="2098200" cy="2513700"/>
            </a:xfrm>
            <a:prstGeom prst="rect">
              <a:avLst/>
            </a:prstGeom>
            <a:noFill/>
            <a:ln cap="flat" cmpd="thinThick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Character sets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EOL variants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File name constraints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Encryption key mgmt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SSH keys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Host keys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Password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CSV variants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Network routes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Firewall holes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Incorrect file format</a:t>
              </a:r>
              <a:endParaRPr/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5824050" y="1119975"/>
            <a:ext cx="3050775" cy="2388175"/>
            <a:chOff x="5824050" y="1119975"/>
            <a:chExt cx="3050775" cy="2388175"/>
          </a:xfrm>
        </p:grpSpPr>
        <p:sp>
          <p:nvSpPr>
            <p:cNvPr id="89" name="Google Shape;89;p16"/>
            <p:cNvSpPr/>
            <p:nvPr/>
          </p:nvSpPr>
          <p:spPr>
            <a:xfrm>
              <a:off x="6755325" y="1119975"/>
              <a:ext cx="2119500" cy="75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Load</a:t>
              </a:r>
              <a:endParaRPr sz="2400"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5824050" y="1307775"/>
              <a:ext cx="710700" cy="382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6755325" y="2144350"/>
              <a:ext cx="2098200" cy="1363800"/>
            </a:xfrm>
            <a:prstGeom prst="rect">
              <a:avLst/>
            </a:prstGeom>
            <a:noFill/>
            <a:ln cap="flat" cmpd="thinThick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Login credentials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network setup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File name serialization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Time zones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Partial successes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28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Lack of centralized control is unsustainable.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Complete automation is an unattainable dream.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Most COTS products grossly overstate what they can do, but they can be valuable complements.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Every integration is likely to introduce a new type of failure and must be completely examined as a part of the process.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262200" y="365950"/>
            <a:ext cx="8619600" cy="667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Four Axioms of Reality for Integrations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lack of centralization unsustainable? 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647975" y="2782425"/>
            <a:ext cx="1091700" cy="6348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Banner</a:t>
            </a:r>
            <a:endParaRPr/>
          </a:p>
        </p:txBody>
      </p:sp>
      <p:grpSp>
        <p:nvGrpSpPr>
          <p:cNvPr id="104" name="Google Shape;104;p18"/>
          <p:cNvGrpSpPr/>
          <p:nvPr/>
        </p:nvGrpSpPr>
        <p:grpSpPr>
          <a:xfrm>
            <a:off x="1360625" y="1608900"/>
            <a:ext cx="1091700" cy="1269600"/>
            <a:chOff x="1520375" y="1721700"/>
            <a:chExt cx="1091700" cy="1269600"/>
          </a:xfrm>
        </p:grpSpPr>
        <p:sp>
          <p:nvSpPr>
            <p:cNvPr id="105" name="Google Shape;105;p18"/>
            <p:cNvSpPr/>
            <p:nvPr/>
          </p:nvSpPr>
          <p:spPr>
            <a:xfrm>
              <a:off x="1520375" y="2356500"/>
              <a:ext cx="1091700" cy="63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Coalition</a:t>
              </a:r>
              <a:endParaRPr sz="1200"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1520375" y="1721700"/>
              <a:ext cx="1091700" cy="63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CommonApp</a:t>
              </a:r>
              <a:endParaRPr sz="1200"/>
            </a:p>
          </p:txBody>
        </p:sp>
      </p:grpSp>
      <p:sp>
        <p:nvSpPr>
          <p:cNvPr id="107" name="Google Shape;107;p18"/>
          <p:cNvSpPr/>
          <p:nvPr/>
        </p:nvSpPr>
        <p:spPr>
          <a:xfrm>
            <a:off x="3990775" y="4099450"/>
            <a:ext cx="1091700" cy="634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BOX</a:t>
            </a:r>
            <a:endParaRPr sz="1000"/>
          </a:p>
        </p:txBody>
      </p:sp>
      <p:grpSp>
        <p:nvGrpSpPr>
          <p:cNvPr id="108" name="Google Shape;108;p18"/>
          <p:cNvGrpSpPr/>
          <p:nvPr/>
        </p:nvGrpSpPr>
        <p:grpSpPr>
          <a:xfrm>
            <a:off x="4277975" y="956125"/>
            <a:ext cx="2946550" cy="1593850"/>
            <a:chOff x="4354175" y="956125"/>
            <a:chExt cx="2946550" cy="1593850"/>
          </a:xfrm>
        </p:grpSpPr>
        <p:sp>
          <p:nvSpPr>
            <p:cNvPr id="109" name="Google Shape;109;p18"/>
            <p:cNvSpPr/>
            <p:nvPr/>
          </p:nvSpPr>
          <p:spPr>
            <a:xfrm>
              <a:off x="4354175" y="1280375"/>
              <a:ext cx="1091700" cy="63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Student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Health</a:t>
              </a:r>
              <a:r>
                <a:rPr lang="en" sz="1100"/>
                <a:t> </a:t>
              </a:r>
              <a:endParaRPr sz="1100"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6209025" y="1915175"/>
              <a:ext cx="1091700" cy="63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Rec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Center</a:t>
              </a:r>
              <a:r>
                <a:rPr lang="en" sz="1100"/>
                <a:t> </a:t>
              </a:r>
              <a:endParaRPr sz="1100"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5280050" y="956125"/>
              <a:ext cx="1091700" cy="63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Mail &amp;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Packages</a:t>
              </a:r>
              <a:endParaRPr sz="1100"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209025" y="1280375"/>
              <a:ext cx="1091700" cy="63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Bookstore</a:t>
              </a:r>
              <a:endParaRPr sz="1000"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5280050" y="1590925"/>
              <a:ext cx="1091700" cy="63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Course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Mgmt</a:t>
              </a:r>
              <a:endParaRPr sz="1100"/>
            </a:p>
          </p:txBody>
        </p:sp>
      </p:grpSp>
      <p:grpSp>
        <p:nvGrpSpPr>
          <p:cNvPr id="114" name="Google Shape;114;p18"/>
          <p:cNvGrpSpPr/>
          <p:nvPr/>
        </p:nvGrpSpPr>
        <p:grpSpPr>
          <a:xfrm>
            <a:off x="5576100" y="3044325"/>
            <a:ext cx="2022175" cy="1599600"/>
            <a:chOff x="5652300" y="3044325"/>
            <a:chExt cx="2022175" cy="1599600"/>
          </a:xfrm>
        </p:grpSpPr>
        <p:sp>
          <p:nvSpPr>
            <p:cNvPr id="115" name="Google Shape;115;p18"/>
            <p:cNvSpPr/>
            <p:nvPr/>
          </p:nvSpPr>
          <p:spPr>
            <a:xfrm>
              <a:off x="5652300" y="3044325"/>
              <a:ext cx="1091700" cy="63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Equifax</a:t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5652300" y="3679125"/>
              <a:ext cx="1091700" cy="63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Health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Insurance</a:t>
              </a:r>
              <a:endParaRPr sz="1100"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6582775" y="3374325"/>
              <a:ext cx="1091700" cy="63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Dental</a:t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6582775" y="4009125"/>
              <a:ext cx="1091700" cy="63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Employee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Reviews</a:t>
              </a:r>
              <a:r>
                <a:rPr lang="en" sz="800"/>
                <a:t> </a:t>
              </a:r>
              <a:endParaRPr sz="800"/>
            </a:p>
          </p:txBody>
        </p:sp>
      </p:grpSp>
      <p:grpSp>
        <p:nvGrpSpPr>
          <p:cNvPr id="119" name="Google Shape;119;p18"/>
          <p:cNvGrpSpPr/>
          <p:nvPr/>
        </p:nvGrpSpPr>
        <p:grpSpPr>
          <a:xfrm>
            <a:off x="1138675" y="3629525"/>
            <a:ext cx="2019100" cy="1269600"/>
            <a:chOff x="1214850" y="3636575"/>
            <a:chExt cx="2019100" cy="1269600"/>
          </a:xfrm>
        </p:grpSpPr>
        <p:sp>
          <p:nvSpPr>
            <p:cNvPr id="120" name="Google Shape;120;p18"/>
            <p:cNvSpPr/>
            <p:nvPr/>
          </p:nvSpPr>
          <p:spPr>
            <a:xfrm>
              <a:off x="2142250" y="3636575"/>
              <a:ext cx="1091700" cy="63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Community </a:t>
              </a:r>
              <a:endParaRPr sz="900"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142250" y="4271375"/>
              <a:ext cx="1091700" cy="63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Study Abroad</a:t>
              </a:r>
              <a:endParaRPr sz="1000"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1214850" y="3941300"/>
              <a:ext cx="1091700" cy="63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Career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Advice</a:t>
              </a:r>
              <a:endParaRPr sz="1000"/>
            </a:p>
          </p:txBody>
        </p:sp>
      </p:grpSp>
      <p:grpSp>
        <p:nvGrpSpPr>
          <p:cNvPr id="123" name="Google Shape;123;p18"/>
          <p:cNvGrpSpPr/>
          <p:nvPr/>
        </p:nvGrpSpPr>
        <p:grpSpPr>
          <a:xfrm>
            <a:off x="2798525" y="997875"/>
            <a:ext cx="1091700" cy="1269600"/>
            <a:chOff x="2823050" y="980625"/>
            <a:chExt cx="1091700" cy="1269600"/>
          </a:xfrm>
        </p:grpSpPr>
        <p:sp>
          <p:nvSpPr>
            <p:cNvPr id="124" name="Google Shape;124;p18"/>
            <p:cNvSpPr/>
            <p:nvPr/>
          </p:nvSpPr>
          <p:spPr>
            <a:xfrm>
              <a:off x="2823050" y="1615425"/>
              <a:ext cx="1091700" cy="63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Other ERP</a:t>
              </a:r>
              <a:endParaRPr sz="1000"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2823050" y="980625"/>
              <a:ext cx="1091700" cy="634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SPCS</a:t>
              </a:r>
              <a:endParaRPr sz="1000"/>
            </a:p>
          </p:txBody>
        </p:sp>
      </p:grpSp>
      <p:cxnSp>
        <p:nvCxnSpPr>
          <p:cNvPr id="126" name="Google Shape;126;p18"/>
          <p:cNvCxnSpPr>
            <a:stCxn id="105" idx="0"/>
            <a:endCxn id="103" idx="3"/>
          </p:cNvCxnSpPr>
          <p:nvPr/>
        </p:nvCxnSpPr>
        <p:spPr>
          <a:xfrm>
            <a:off x="2452325" y="2561100"/>
            <a:ext cx="1195800" cy="5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>
            <a:stCxn id="103" idx="2"/>
            <a:endCxn id="120" idx="0"/>
          </p:cNvCxnSpPr>
          <p:nvPr/>
        </p:nvCxnSpPr>
        <p:spPr>
          <a:xfrm flipH="1">
            <a:off x="3157775" y="3417225"/>
            <a:ext cx="6489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8"/>
          <p:cNvCxnSpPr>
            <a:stCxn id="103" idx="0"/>
            <a:endCxn id="115" idx="3"/>
          </p:cNvCxnSpPr>
          <p:nvPr/>
        </p:nvCxnSpPr>
        <p:spPr>
          <a:xfrm>
            <a:off x="4739675" y="3099825"/>
            <a:ext cx="83640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8"/>
          <p:cNvCxnSpPr>
            <a:stCxn id="103" idx="5"/>
            <a:endCxn id="113" idx="2"/>
          </p:cNvCxnSpPr>
          <p:nvPr/>
        </p:nvCxnSpPr>
        <p:spPr>
          <a:xfrm flipH="1" rot="10800000">
            <a:off x="4580975" y="2225625"/>
            <a:ext cx="781500" cy="5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>
            <a:stCxn id="124" idx="1"/>
            <a:endCxn id="103" idx="4"/>
          </p:cNvCxnSpPr>
          <p:nvPr/>
        </p:nvCxnSpPr>
        <p:spPr>
          <a:xfrm>
            <a:off x="3731525" y="2267475"/>
            <a:ext cx="753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1" name="Google Shape;131;p18"/>
          <p:cNvCxnSpPr>
            <a:stCxn id="103" idx="1"/>
            <a:endCxn id="107" idx="5"/>
          </p:cNvCxnSpPr>
          <p:nvPr/>
        </p:nvCxnSpPr>
        <p:spPr>
          <a:xfrm>
            <a:off x="4580975" y="3417225"/>
            <a:ext cx="342900" cy="6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2" name="Google Shape;132;p18"/>
          <p:cNvCxnSpPr>
            <a:endCxn id="125" idx="3"/>
          </p:cNvCxnSpPr>
          <p:nvPr/>
        </p:nvCxnSpPr>
        <p:spPr>
          <a:xfrm flipH="1" rot="10800000">
            <a:off x="2293625" y="1315275"/>
            <a:ext cx="50490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>
            <a:stCxn id="121" idx="0"/>
            <a:endCxn id="107" idx="3"/>
          </p:cNvCxnSpPr>
          <p:nvPr/>
        </p:nvCxnSpPr>
        <p:spPr>
          <a:xfrm flipH="1" rot="10800000">
            <a:off x="3157775" y="4416725"/>
            <a:ext cx="833100" cy="1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>
            <a:stCxn id="120" idx="5"/>
            <a:endCxn id="124" idx="2"/>
          </p:cNvCxnSpPr>
          <p:nvPr/>
        </p:nvCxnSpPr>
        <p:spPr>
          <a:xfrm rot="10800000">
            <a:off x="2957375" y="2267525"/>
            <a:ext cx="41700" cy="13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>
            <a:stCxn id="125" idx="5"/>
            <a:endCxn id="111" idx="4"/>
          </p:cNvCxnSpPr>
          <p:nvPr/>
        </p:nvCxnSpPr>
        <p:spPr>
          <a:xfrm flipH="1" rot="10800000">
            <a:off x="3731525" y="956175"/>
            <a:ext cx="1631100" cy="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Image result for leak icon"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675" y="2510700"/>
            <a:ext cx="781500" cy="8756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8"/>
          <p:cNvCxnSpPr>
            <a:stCxn id="115" idx="5"/>
            <a:endCxn id="136" idx="1"/>
          </p:cNvCxnSpPr>
          <p:nvPr/>
        </p:nvCxnSpPr>
        <p:spPr>
          <a:xfrm flipH="1" rot="10800000">
            <a:off x="6509100" y="2948625"/>
            <a:ext cx="1333500" cy="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8"/>
          <p:cNvSpPr/>
          <p:nvPr/>
        </p:nvSpPr>
        <p:spPr>
          <a:xfrm>
            <a:off x="502725" y="2994725"/>
            <a:ext cx="1091700" cy="634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OnBase</a:t>
            </a:r>
            <a:endParaRPr sz="1200"/>
          </a:p>
        </p:txBody>
      </p:sp>
      <p:cxnSp>
        <p:nvCxnSpPr>
          <p:cNvPr id="139" name="Google Shape;139;p18"/>
          <p:cNvCxnSpPr>
            <a:stCxn id="106" idx="3"/>
            <a:endCxn id="138" idx="4"/>
          </p:cNvCxnSpPr>
          <p:nvPr/>
        </p:nvCxnSpPr>
        <p:spPr>
          <a:xfrm flipH="1">
            <a:off x="661325" y="1926300"/>
            <a:ext cx="699300" cy="10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>
            <a:stCxn id="103" idx="3"/>
            <a:endCxn id="138" idx="0"/>
          </p:cNvCxnSpPr>
          <p:nvPr/>
        </p:nvCxnSpPr>
        <p:spPr>
          <a:xfrm flipH="1">
            <a:off x="1594475" y="3099825"/>
            <a:ext cx="2053500" cy="2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>
            <a:endCxn id="138" idx="2"/>
          </p:cNvCxnSpPr>
          <p:nvPr/>
        </p:nvCxnSpPr>
        <p:spPr>
          <a:xfrm rot="10800000">
            <a:off x="661425" y="3629525"/>
            <a:ext cx="6360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8"/>
          <p:cNvSpPr txBox="1"/>
          <p:nvPr/>
        </p:nvSpPr>
        <p:spPr>
          <a:xfrm>
            <a:off x="7783725" y="2056500"/>
            <a:ext cx="899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(This is called a disintegration.)</a:t>
            </a:r>
            <a:endParaRPr i="1"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311700" y="1152475"/>
            <a:ext cx="85206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Shell scripts on more than one machine.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one to run a stored procedure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one to collect the file, encrypt it, and move it to a gateway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one to deliver the file to the vendor.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Reliance on the cron to schedule and sequence activities.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Reliance on file system artifacts for identifying success/failure.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Reliance on various kludges to store "shared secret" credentials.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Lack of audit trail.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Now multiply the above by the number of integrations. In big-</a:t>
            </a:r>
            <a:r>
              <a:rPr lang="en">
                <a:solidFill>
                  <a:srgbClr val="000000"/>
                </a:solidFill>
                <a:latin typeface="Corsiva"/>
                <a:ea typeface="Corsiva"/>
                <a:cs typeface="Corsiva"/>
                <a:sym typeface="Corsiva"/>
              </a:rPr>
              <a:t>O</a:t>
            </a:r>
            <a:r>
              <a:rPr lang="en" sz="1400">
                <a:solidFill>
                  <a:srgbClr val="000000"/>
                </a:solidFill>
              </a:rPr>
              <a:t> notation, the complexity is at least </a:t>
            </a:r>
            <a:r>
              <a:rPr lang="en">
                <a:solidFill>
                  <a:srgbClr val="000000"/>
                </a:solidFill>
                <a:latin typeface="Corsiva"/>
                <a:ea typeface="Corsiva"/>
                <a:cs typeface="Corsiva"/>
                <a:sym typeface="Corsiva"/>
              </a:rPr>
              <a:t>O(n)</a:t>
            </a:r>
            <a:r>
              <a:rPr lang="en" sz="1400">
                <a:solidFill>
                  <a:srgbClr val="000000"/>
                </a:solidFill>
              </a:rPr>
              <a:t>, maybe </a:t>
            </a:r>
            <a:r>
              <a:rPr lang="en">
                <a:solidFill>
                  <a:srgbClr val="000000"/>
                </a:solidFill>
                <a:latin typeface="Corsiva"/>
                <a:ea typeface="Corsiva"/>
                <a:cs typeface="Corsiva"/>
                <a:sym typeface="Corsiva"/>
              </a:rPr>
              <a:t>O(n</a:t>
            </a:r>
            <a:r>
              <a:rPr baseline="30000" lang="en">
                <a:solidFill>
                  <a:srgbClr val="000000"/>
                </a:solidFill>
                <a:latin typeface="Corsiva"/>
                <a:ea typeface="Corsiva"/>
                <a:cs typeface="Corsiva"/>
                <a:sym typeface="Corsiva"/>
              </a:rPr>
              <a:t>2</a:t>
            </a:r>
            <a:r>
              <a:rPr lang="en">
                <a:solidFill>
                  <a:srgbClr val="000000"/>
                </a:solidFill>
                <a:latin typeface="Corsiva"/>
                <a:ea typeface="Corsiva"/>
                <a:cs typeface="Corsiva"/>
                <a:sym typeface="Corsiva"/>
              </a:rPr>
              <a:t>)</a:t>
            </a:r>
            <a:r>
              <a:rPr lang="en" sz="1400">
                <a:solidFill>
                  <a:srgbClr val="000000"/>
                </a:solidFill>
                <a:latin typeface="Corsiva"/>
                <a:ea typeface="Corsiva"/>
                <a:cs typeface="Corsiva"/>
                <a:sym typeface="Corsiva"/>
              </a:rPr>
              <a:t>.</a:t>
            </a:r>
            <a:r>
              <a:rPr lang="en" sz="1400">
                <a:solidFill>
                  <a:srgbClr val="000000"/>
                </a:solidFill>
              </a:rPr>
              <a:t> We want something closer to </a:t>
            </a:r>
            <a:r>
              <a:rPr lang="en">
                <a:solidFill>
                  <a:srgbClr val="000000"/>
                </a:solidFill>
                <a:latin typeface="Corsiva"/>
                <a:ea typeface="Corsiva"/>
                <a:cs typeface="Corsiva"/>
                <a:sym typeface="Corsiva"/>
              </a:rPr>
              <a:t>O(log(n))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315625"/>
            <a:ext cx="8619600" cy="667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Why is lack of centralized control unsustainable?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311700" y="1152475"/>
            <a:ext cx="85206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significant fraction of data transfer is </a:t>
            </a:r>
            <a:r>
              <a:rPr i="1" lang="en">
                <a:solidFill>
                  <a:srgbClr val="000000"/>
                </a:solidFill>
              </a:rPr>
              <a:t>ad hoc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Example 1: manual adjustments to 403b contributions.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Example 2: recovery after corrupt data.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Example 3: do we really need one?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209875"/>
            <a:ext cx="8619600" cy="667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Why is complete automation unattainable?</a:t>
            </a:r>
            <a:endParaRPr/>
          </a:p>
        </p:txBody>
      </p:sp>
      <p:graphicFrame>
        <p:nvGraphicFramePr>
          <p:cNvPr id="155" name="Google Shape;155;p20"/>
          <p:cNvGraphicFramePr/>
          <p:nvPr/>
        </p:nvGraphicFramePr>
        <p:xfrm>
          <a:off x="5871700" y="10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{56F3A89B-279F-4730-8C92-E70602F54C7D}</a:tableStyleId>
              </a:tblPr>
              <a:tblGrid>
                <a:gridCol w="3059600"/>
              </a:tblGrid>
              <a:tr h="50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 October: Coalition server non-responsive.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0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 October: Manual adjustments to bi-weekly payroll 403b.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0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 October: Send Law and Business schools an urgent communications report.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0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 October: Re-run dental insurance because of corrupt data.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0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 October: Bi-weekly payroll -- wait until 6pm because of unplanned absence.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0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 and so it goes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0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... and this doesn't count development of new data feeds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20"/>
          <p:cNvSpPr txBox="1"/>
          <p:nvPr/>
        </p:nvSpPr>
        <p:spPr>
          <a:xfrm>
            <a:off x="314050" y="2802400"/>
            <a:ext cx="78816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Some periodic integrations are so awkward that they require human intervention.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Some periodic integrations are so rare (annual, quarterly) that they are not worth scheduling.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311700" y="168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Buzzword compliant product marketing requires strongly-hyped language.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"Our product </a:t>
            </a:r>
            <a:r>
              <a:rPr lang="en" sz="1900" u="sng">
                <a:solidFill>
                  <a:srgbClr val="000000"/>
                </a:solidFill>
              </a:rPr>
              <a:t>can be</a:t>
            </a:r>
            <a:r>
              <a:rPr lang="en" sz="1900">
                <a:solidFill>
                  <a:srgbClr val="000000"/>
                </a:solidFill>
              </a:rPr>
              <a:t> integrated with X," only means  "Our product </a:t>
            </a:r>
            <a:r>
              <a:rPr i="1" lang="en" sz="1900" u="sng">
                <a:solidFill>
                  <a:srgbClr val="000000"/>
                </a:solidFill>
              </a:rPr>
              <a:t>is not</a:t>
            </a:r>
            <a:r>
              <a:rPr lang="en" sz="1900">
                <a:solidFill>
                  <a:srgbClr val="000000"/>
                </a:solidFill>
              </a:rPr>
              <a:t> integrated with X"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/>
              <a:t>The learning curve for [built-in integrations] is very quick.  There will be a longer learning curve [for exports] as it is a more complex tool.  Your [consultant] will be able to work with you in assessing the right tool for the types of integrations required for University of Richmond.</a:t>
            </a:r>
            <a:endParaRPr i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/>
              <a:t>In addition, it is a primary area of focus for testing when a new version of [our product] is rolled out, since [our company] does not have control over the other side of the integration.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262200" y="282800"/>
            <a:ext cx="8619600" cy="109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Wait a minute. Are you saying COTS vendors exaggerate?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