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0.xml" Type="http://schemas.openxmlformats.org/officeDocument/2006/relationships/slide" Id="rId25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4691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9" name="Shape 9"/>
          <p:cNvCxnSpPr/>
          <p:nvPr/>
        </p:nvCxnSpPr>
        <p:spPr>
          <a:xfrm>
            <a:off y="4662139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4" name="Shape 14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9" name="Shape 19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_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5" name="Shape 25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1pPr>
            <a:lvl2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4pPr>
            <a:lvl5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7pPr>
            <a:lvl8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58752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0" name="Shape 30"/>
          <p:cNvCxnSpPr/>
          <p:nvPr/>
        </p:nvCxnSpPr>
        <p:spPr>
          <a:xfrm>
            <a:off y="5845828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underscorejs.org/#extend" Type="http://schemas.openxmlformats.org/officeDocument/2006/relationships/hyperlink" TargetMode="External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2.png" Type="http://schemas.openxmlformats.org/officeDocument/2006/relationships/image" Id="rId4"/><Relationship Target="../media/image05.jp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3.jp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underscorejs.org/" Type="http://schemas.openxmlformats.org/officeDocument/2006/relationships/hyperlink" TargetMode="External" Id="rId4"/><Relationship Target="http://jquery.com/" Type="http://schemas.openxmlformats.org/officeDocument/2006/relationships/hyperlink" TargetMode="External" Id="rId3"/><Relationship Target="http://handlebarsjs.com/" Type="http://schemas.openxmlformats.org/officeDocument/2006/relationships/hyperlink" TargetMode="External" Id="rId6"/><Relationship Target="http://backbonejs.org/" Type="http://schemas.openxmlformats.org/officeDocument/2006/relationships/hyperlink" TargetMode="External" Id="rId5"/><Relationship Target="mailto:george.frick@gmail.com" Type="http://schemas.openxmlformats.org/officeDocument/2006/relationships/hyperlink" TargetMode="External" Id="rId8"/><Relationship Target="http://georgefrick.github.io/BackboneApplicationExample/" Type="http://schemas.openxmlformats.org/officeDocument/2006/relationships/hyperlink" TargetMode="External" Id="rId7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Presentation Setup Don’t Forget</a:t>
            </a:r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* Jboss 7 running locally!!!</a:t>
            </a:r>
          </a:p>
          <a:p>
            <a:pPr rtl="0" lvl="0">
              <a:buNone/>
            </a:pPr>
            <a:r>
              <a:rPr lang="en"/>
              <a:t>* Very large Firefox console for running underscore examples.</a:t>
            </a:r>
          </a:p>
          <a:p>
            <a:pPr rtl="0" lvl="0">
              <a:buNone/>
            </a:pPr>
            <a:r>
              <a:rPr lang="en"/>
              <a:t>* Small, medium, complex examples ready?</a:t>
            </a:r>
          </a:p>
          <a:p>
            <a:pPr rtl="0" lvl="0">
              <a:buNone/>
            </a:pPr>
            <a:r>
              <a:rPr lang="en"/>
              <a:t>* Printed notes/script out?</a:t>
            </a:r>
          </a:p>
          <a:p>
            <a:pPr rtl="0" lvl="0">
              <a:buNone/>
            </a:pPr>
            <a:r>
              <a:rPr lang="en"/>
              <a:t>* Business cards?</a:t>
            </a:r>
          </a:p>
          <a:p>
            <a:pPr>
              <a:buNone/>
            </a:pPr>
            <a:r>
              <a:rPr lang="en"/>
              <a:t>* Empty hands/pockets.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Underscore By Example.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each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pluck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union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bind/bindAll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pick/omit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http://underscorejs.org/#extend</a:t>
            </a:r>
            <a:r>
              <a:rPr lang="en"/>
              <a:t> (big one)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y="6440975" x="7265775"/>
            <a:ext cy="366000" cx="1820999"/>
          </a:xfrm>
          <a:prstGeom prst="rect">
            <a:avLst/>
          </a:prstGeom>
          <a:solidFill>
            <a:schemeClr val="lt2"/>
          </a:solidFill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Quickly! To the IDE!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/>
        </p:nvSpPr>
        <p:spPr>
          <a:xfrm>
            <a:off y="125025" x="835225"/>
            <a:ext cy="1331099" cx="747355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sngStrike" lang="en"/>
              <a:t>A simple MVC/MV* framework.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sngStrike" lang="en"/>
              <a:t>Declarative Interface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trike="sngStrike" lang="en"/>
              <a:t>Restful Support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97" name="Shape 97"/>
          <p:cNvSpPr txBox="1"/>
          <p:nvPr/>
        </p:nvSpPr>
        <p:spPr>
          <a:xfrm>
            <a:off y="1303725" x="55365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98" name="Shape 98"/>
          <p:cNvSpPr/>
          <p:nvPr/>
        </p:nvSpPr>
        <p:spPr>
          <a:xfrm>
            <a:off y="3018800" x="1628775"/>
            <a:ext cy="3780849" cx="58864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The Shallow End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20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Some Structural Tips</a:t>
            </a:r>
          </a:p>
          <a:p>
            <a:pPr rtl="0" lvl="0" indent="-419100" marL="457200">
              <a:lnSpc>
                <a:spcPct val="20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Simple Model</a:t>
            </a:r>
          </a:p>
          <a:p>
            <a:pPr rtl="0" lvl="0" indent="-419100" marL="457200">
              <a:lnSpc>
                <a:spcPct val="20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Simple Collection</a:t>
            </a:r>
          </a:p>
          <a:p>
            <a:pPr rtl="0" lvl="0" indent="-419100" marL="457200">
              <a:lnSpc>
                <a:spcPct val="20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Simple View</a:t>
            </a:r>
          </a:p>
          <a:p>
            <a:pPr lvl="0" indent="-419100" marL="457200">
              <a:lnSpc>
                <a:spcPct val="20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Handle Simple Events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y="6440975" x="3368750"/>
            <a:ext cy="366000" cx="5718000"/>
          </a:xfrm>
          <a:prstGeom prst="rect">
            <a:avLst/>
          </a:prstGeom>
          <a:solidFill>
            <a:schemeClr val="lt2"/>
          </a:solidFill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Baxter, is that you? Baxter! Bark twice if you’re in </a:t>
            </a:r>
            <a:r>
              <a:rPr strike="sngStrike" lang="en"/>
              <a:t>Milwaukee</a:t>
            </a:r>
            <a:r>
              <a:rPr lang="en"/>
              <a:t> the IDE!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Examples That Fall Short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2860600" x="457200"/>
            <a:ext cy="3707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20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 very simple example.</a:t>
            </a:r>
          </a:p>
          <a:p>
            <a:pPr rtl="0" lvl="0" indent="-419100" marL="457200">
              <a:lnSpc>
                <a:spcPct val="20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Learned some things.</a:t>
            </a:r>
          </a:p>
          <a:p>
            <a:pPr lvl="0" indent="-419100" marL="457200">
              <a:lnSpc>
                <a:spcPct val="20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As soon as you try to use it - Frustration.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/>
        </p:nvSpPr>
        <p:spPr>
          <a:xfrm>
            <a:off y="1829850" x="1042862"/>
            <a:ext cy="4691249" cx="70582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7" name="Shape 117"/>
          <p:cNvSpPr/>
          <p:nvPr/>
        </p:nvSpPr>
        <p:spPr>
          <a:xfrm>
            <a:off y="125025" x="835225"/>
            <a:ext cy="1331099" cx="747355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/>
              <a:t>The Lap Pool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20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More Structural Tips</a:t>
            </a:r>
          </a:p>
          <a:p>
            <a:pPr rtl="0" lvl="0" indent="-419100" marL="457200">
              <a:lnSpc>
                <a:spcPct val="20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Multiple Models</a:t>
            </a:r>
          </a:p>
          <a:p>
            <a:pPr rtl="0" lvl="0" indent="-419100" marL="457200">
              <a:lnSpc>
                <a:spcPct val="20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Multiple Collections</a:t>
            </a:r>
          </a:p>
          <a:p>
            <a:pPr rtl="0" lvl="0" indent="-419100" marL="457200">
              <a:lnSpc>
                <a:spcPct val="20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Check Boxes, Select Boxes</a:t>
            </a:r>
          </a:p>
          <a:p>
            <a:pPr rtl="0" lvl="0" indent="-419100" marL="457200">
              <a:lnSpc>
                <a:spcPct val="20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More Events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y="6440975" x="3143075"/>
            <a:ext cy="366000" cx="5943599"/>
          </a:xfrm>
          <a:prstGeom prst="rect">
            <a:avLst/>
          </a:prstGeom>
          <a:solidFill>
            <a:schemeClr val="lt2"/>
          </a:solidFill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&lt;span class=”butcheredQuote”&gt;We’re Going To See Code.&lt;/span&gt;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Examples That Help You Decide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2624275" x="457200"/>
            <a:ext cy="3943499" cx="8586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20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Some everyday problems.</a:t>
            </a:r>
          </a:p>
          <a:p>
            <a:pPr rtl="0" lvl="0" indent="-419100" marL="457200">
              <a:lnSpc>
                <a:spcPct val="20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Beginning to see usage patterns.</a:t>
            </a:r>
          </a:p>
          <a:p>
            <a:pPr lvl="0" indent="-419100" marL="457200">
              <a:lnSpc>
                <a:spcPct val="20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As soon as you try it - Surprise Complexity.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/>
        </p:nvSpPr>
        <p:spPr>
          <a:xfrm>
            <a:off y="125025" x="835225"/>
            <a:ext cy="1331099" cx="747355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6" name="Shape 136"/>
          <p:cNvSpPr/>
          <p:nvPr/>
        </p:nvSpPr>
        <p:spPr>
          <a:xfrm>
            <a:off y="1746425" x="699437"/>
            <a:ext cy="4835574" cx="77451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/>
              <a:t>We Want Gold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1882875" x="457200"/>
            <a:ext cy="46850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20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Tools for Structure.</a:t>
            </a:r>
          </a:p>
          <a:p>
            <a:pPr rtl="0" lvl="0" indent="-419100" marL="457200">
              <a:lnSpc>
                <a:spcPct val="20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Tools for Building.</a:t>
            </a:r>
          </a:p>
          <a:p>
            <a:pPr rtl="0" lvl="0" indent="-419100" marL="457200">
              <a:lnSpc>
                <a:spcPct val="20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Work Patterns.</a:t>
            </a:r>
          </a:p>
          <a:p>
            <a:pPr rtl="0" lvl="0" indent="-419100" marL="457200">
              <a:lnSpc>
                <a:spcPct val="20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Complex Router/Models/Views.</a:t>
            </a:r>
          </a:p>
          <a:p>
            <a:pPr rtl="0" lvl="0" indent="-419100" marL="457200">
              <a:lnSpc>
                <a:spcPct val="20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Complex Eventing.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y="6440975" x="142125"/>
            <a:ext cy="366000" cx="8944800"/>
          </a:xfrm>
          <a:prstGeom prst="rect">
            <a:avLst/>
          </a:prstGeom>
          <a:solidFill>
            <a:schemeClr val="lt2"/>
          </a:solidFill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trike="sngStrike" lang="en"/>
              <a:t>Swimming</a:t>
            </a:r>
            <a:r>
              <a:rPr lang="en"/>
              <a:t> Coding is normal for me. I’m relaxed. I’m comfortable, and I know my surroundings. It’s my home.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/>
              <a:t>Summary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1818975" x="457200"/>
            <a:ext cy="4748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✓"/>
            </a:pPr>
            <a:r>
              <a:rPr lang="en"/>
              <a:t>In the beginning, chaos reigned.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✓"/>
            </a:pPr>
            <a:r>
              <a:rPr lang="en"/>
              <a:t>Put on your utility belt.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✓"/>
            </a:pPr>
            <a:r>
              <a:rPr lang="en"/>
              <a:t>Add MV* to give your app a Backbone.</a:t>
            </a:r>
          </a:p>
          <a:p>
            <a:pPr rtl="0" lvl="1" indent="-381000" marL="914400">
              <a:lnSpc>
                <a:spcPct val="115000"/>
              </a:lnSpc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High productivity</a:t>
            </a:r>
          </a:p>
          <a:p>
            <a:pPr rtl="0" lvl="1" indent="-381000" marL="914400">
              <a:lnSpc>
                <a:spcPct val="115000"/>
              </a:lnSpc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Readable</a:t>
            </a:r>
          </a:p>
          <a:p>
            <a:pPr rtl="0" lvl="1" indent="-381000" marL="914400">
              <a:lnSpc>
                <a:spcPct val="115000"/>
              </a:lnSpc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Teachable</a:t>
            </a:r>
          </a:p>
          <a:p>
            <a:pPr rtl="0" lvl="1" indent="-381000" marL="914400">
              <a:lnSpc>
                <a:spcPct val="115000"/>
              </a:lnSpc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Maintainable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✓"/>
            </a:pPr>
            <a:r>
              <a:rPr lang="en"/>
              <a:t>Add templating.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✓"/>
            </a:pPr>
            <a:r>
              <a:rPr lang="en"/>
              <a:t>“Automate all the things.”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y="1734350" x="368800"/>
            <a:ext cy="2245499" cx="84333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6000" lang="en"/>
              <a:t>Jump Into Backbone</a:t>
            </a:r>
          </a:p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A tutorial and quick start.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Thanks &amp; Resources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Thanks for attending!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sz="2400" lang="en">
                <a:solidFill>
                  <a:schemeClr val="hlink"/>
                </a:solidFill>
                <a:hlinkClick r:id="rId3"/>
              </a:rPr>
              <a:t>http://jquery.com/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sz="2400" lang="en">
                <a:solidFill>
                  <a:schemeClr val="hlink"/>
                </a:solidFill>
                <a:hlinkClick r:id="rId4"/>
              </a:rPr>
              <a:t>http://underscorejs.org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sz="2400" lang="en">
                <a:solidFill>
                  <a:schemeClr val="hlink"/>
                </a:solidFill>
                <a:hlinkClick r:id="rId5"/>
              </a:rPr>
              <a:t>http://backbonejs.org/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sz="2400" lang="en">
                <a:solidFill>
                  <a:schemeClr val="hlink"/>
                </a:solidFill>
                <a:hlinkClick r:id="rId6"/>
              </a:rPr>
              <a:t>http://handlebarsjs.com/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sz="2400" lang="en">
                <a:solidFill>
                  <a:schemeClr val="hlink"/>
                </a:solidFill>
                <a:hlinkClick r:id="rId7"/>
              </a:rPr>
              <a:t>http://georgefrick.github.io/BackboneApplicationExample/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All three apps are on Github!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https://github.com/georgefrick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George Frick</a:t>
            </a:r>
          </a:p>
          <a:p>
            <a:pPr rtl="0" lvl="0">
              <a:buNone/>
            </a:pPr>
            <a:r>
              <a:rPr u="sng" sz="2400" lang="en">
                <a:solidFill>
                  <a:schemeClr val="hlink"/>
                </a:solidFill>
                <a:hlinkClick r:id="rId8"/>
              </a:rPr>
              <a:t>george.frick@gmail.com</a:t>
            </a:r>
          </a:p>
          <a:p>
            <a:pPr rtl="0" lvl="0">
              <a:buNone/>
            </a:pPr>
            <a:r>
              <a:rPr sz="2400" lang="en"/>
              <a:t>@beercitycoder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Hi, I’m George Frick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Programming since 1994.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Worked for MPS making websites in 1999.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Graduated from UWM, 2006.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Bachelor of Science, Computer Science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Economics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Linguistics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Software developer for seven years.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Aurora Health Care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iStream Financial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NVISIA LLC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/>
              <a:t>Before We Can Start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921650" x="457200"/>
            <a:ext cy="46460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20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Who is the target audience?</a:t>
            </a:r>
          </a:p>
          <a:p>
            <a:pPr rtl="0" lvl="0" indent="-419100" marL="457200">
              <a:lnSpc>
                <a:spcPct val="20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Why are we here?</a:t>
            </a:r>
          </a:p>
          <a:p>
            <a:pPr rtl="0" lvl="0" indent="-419100" marL="457200">
              <a:lnSpc>
                <a:spcPct val="20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What are we going to learn?</a:t>
            </a:r>
          </a:p>
          <a:p>
            <a:pPr rtl="0" lvl="0" indent="-419100" marL="457200">
              <a:lnSpc>
                <a:spcPct val="20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Where are these ideas applicable?</a:t>
            </a:r>
          </a:p>
          <a:p>
            <a:pPr rtl="0" lvl="0" indent="-419100" marL="457200">
              <a:lnSpc>
                <a:spcPct val="20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When can I start using it?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/>
              <a:t>Before We Can Start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921650" x="457200"/>
            <a:ext cy="46460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00000"/>
              </a:lnSpc>
              <a:buClr>
                <a:srgbClr val="666666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666666"/>
                </a:solidFill>
              </a:rPr>
              <a:t>Who is the target audience?</a:t>
            </a:r>
          </a:p>
          <a:p>
            <a:pPr rtl="0" lvl="1" indent="-381000" marL="914400">
              <a:lnSpc>
                <a:spcPct val="100000"/>
              </a:lnSpc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Any developer looking to make front end applications.</a:t>
            </a:r>
          </a:p>
          <a:p>
            <a:pPr rtl="0" lvl="0" indent="-419100" marL="457200">
              <a:lnSpc>
                <a:spcPct val="100000"/>
              </a:lnSpc>
              <a:buClr>
                <a:srgbClr val="666666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666666"/>
                </a:solidFill>
              </a:rPr>
              <a:t>Why are we here?</a:t>
            </a:r>
          </a:p>
          <a:p>
            <a:pPr rtl="0" lvl="1" indent="-381000" marL="914400">
              <a:lnSpc>
                <a:spcPct val="100000"/>
              </a:lnSpc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To learn one of many ways to structure an application while increasing productivity.</a:t>
            </a:r>
          </a:p>
          <a:p>
            <a:pPr rtl="0" lvl="0" indent="-419100" marL="457200">
              <a:lnSpc>
                <a:spcPct val="100000"/>
              </a:lnSpc>
              <a:buClr>
                <a:srgbClr val="666666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666666"/>
                </a:solidFill>
              </a:rPr>
              <a:t>What are we going to learn?</a:t>
            </a:r>
          </a:p>
          <a:p>
            <a:pPr rtl="0" lvl="1" indent="-381000" marL="914400">
              <a:lnSpc>
                <a:spcPct val="100000"/>
              </a:lnSpc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How to quickly get started with Backbone.</a:t>
            </a:r>
          </a:p>
          <a:p>
            <a:pPr rtl="0" lvl="0" indent="-419100" marL="457200">
              <a:lnSpc>
                <a:spcPct val="100000"/>
              </a:lnSpc>
              <a:buClr>
                <a:srgbClr val="666666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666666"/>
                </a:solidFill>
              </a:rPr>
              <a:t>Where are these ideas applicable?</a:t>
            </a:r>
          </a:p>
          <a:p>
            <a:pPr rtl="0" lvl="1" indent="-381000" marL="914400">
              <a:lnSpc>
                <a:spcPct val="100000"/>
              </a:lnSpc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Primarily SPAs, or Portlet-like applications. </a:t>
            </a:r>
          </a:p>
          <a:p>
            <a:pPr rtl="0" lvl="0" indent="-419100" marL="457200">
              <a:lnSpc>
                <a:spcPct val="100000"/>
              </a:lnSpc>
              <a:buClr>
                <a:srgbClr val="666666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666666"/>
                </a:solidFill>
              </a:rPr>
              <a:t>When can I start using it?</a:t>
            </a:r>
          </a:p>
          <a:p>
            <a:pPr rtl="0" lvl="1" indent="-381000" marL="914400">
              <a:lnSpc>
                <a:spcPct val="100000"/>
              </a:lnSpc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Now (I promise).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In The Beginning</a:t>
            </a:r>
          </a:p>
        </p:txBody>
      </p:sp>
      <p:sp>
        <p:nvSpPr>
          <p:cNvPr id="64" name="Shape 64"/>
          <p:cNvSpPr/>
          <p:nvPr/>
        </p:nvSpPr>
        <p:spPr>
          <a:xfrm>
            <a:off y="1706175" x="178462"/>
            <a:ext cy="4778874" cx="87870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Let’s Modularize!</a:t>
            </a:r>
          </a:p>
          <a:p>
            <a:pPr rtl="0" lvl="1" indent="-381000" marL="914400">
              <a:lnSpc>
                <a:spcPct val="115000"/>
              </a:lnSpc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i="1"/>
              <a:t>Haven’t we been here before?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Let’s Test!</a:t>
            </a:r>
          </a:p>
          <a:p>
            <a:pPr rtl="0" lvl="1" indent="-381000" marL="914400">
              <a:lnSpc>
                <a:spcPct val="115000"/>
              </a:lnSpc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i="1"/>
              <a:t>Haven’t we been here before?</a:t>
            </a:r>
          </a:p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Let’s Separate Code From HTML</a:t>
            </a:r>
          </a:p>
          <a:p>
            <a:pPr rtl="0" lvl="1" indent="-381000" marL="914400">
              <a:lnSpc>
                <a:spcPct val="115000"/>
              </a:lnSpc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 i="1"/>
              <a:t>Haven’t we been here before?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buNone/>
            </a:pPr>
            <a:r>
              <a:rPr sz="2400" lang="en"/>
              <a:t>… We JUST worked through all of this on the server. </a:t>
            </a:r>
          </a:p>
          <a:p>
            <a:pPr lvl="0">
              <a:lnSpc>
                <a:spcPct val="115000"/>
              </a:lnSpc>
              <a:buNone/>
            </a:pPr>
            <a:r>
              <a:rPr sz="2400" lang="en"/>
              <a:t>… So with that in mind, let’s jump in!</a:t>
            </a:r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The Grass Is Greener...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_Underscore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77" name="Shape 77"/>
          <p:cNvSpPr/>
          <p:nvPr/>
        </p:nvSpPr>
        <p:spPr>
          <a:xfrm>
            <a:off y="1703400" x="386950"/>
            <a:ext cy="4907524" cx="83700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_Underscore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2131525" x="457200"/>
            <a:ext cy="4436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20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Utility belt</a:t>
            </a:r>
          </a:p>
          <a:p>
            <a:pPr rtl="0" lvl="0" indent="-419100" marL="457200">
              <a:lnSpc>
                <a:spcPct val="20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80 functions</a:t>
            </a:r>
          </a:p>
          <a:p>
            <a:pPr rtl="0" lvl="0" indent="-419100" marL="457200">
              <a:lnSpc>
                <a:spcPct val="20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“It’s the tie to go with JQuery’s tux.”</a:t>
            </a:r>
          </a:p>
          <a:p>
            <a:pPr rtl="0" lvl="0" indent="-419100" marL="457200">
              <a:lnSpc>
                <a:spcPct val="20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Let’s jump into some examples!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