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45"/>
  </p:notesMasterIdLst>
  <p:sldIdLst>
    <p:sldId id="285" r:id="rId2"/>
    <p:sldId id="299" r:id="rId3"/>
    <p:sldId id="296" r:id="rId4"/>
    <p:sldId id="317" r:id="rId5"/>
    <p:sldId id="355" r:id="rId6"/>
    <p:sldId id="356" r:id="rId7"/>
    <p:sldId id="361" r:id="rId8"/>
    <p:sldId id="313" r:id="rId9"/>
    <p:sldId id="314" r:id="rId10"/>
    <p:sldId id="362" r:id="rId11"/>
    <p:sldId id="347" r:id="rId12"/>
    <p:sldId id="363" r:id="rId13"/>
    <p:sldId id="269" r:id="rId14"/>
    <p:sldId id="270" r:id="rId15"/>
    <p:sldId id="271" r:id="rId16"/>
    <p:sldId id="286" r:id="rId17"/>
    <p:sldId id="366" r:id="rId18"/>
    <p:sldId id="273" r:id="rId19"/>
    <p:sldId id="293" r:id="rId20"/>
    <p:sldId id="289" r:id="rId21"/>
    <p:sldId id="308" r:id="rId22"/>
    <p:sldId id="346" r:id="rId23"/>
    <p:sldId id="365" r:id="rId24"/>
    <p:sldId id="327" r:id="rId25"/>
    <p:sldId id="333" r:id="rId26"/>
    <p:sldId id="332" r:id="rId27"/>
    <p:sldId id="274" r:id="rId28"/>
    <p:sldId id="276" r:id="rId29"/>
    <p:sldId id="277" r:id="rId30"/>
    <p:sldId id="278" r:id="rId31"/>
    <p:sldId id="319" r:id="rId32"/>
    <p:sldId id="320" r:id="rId33"/>
    <p:sldId id="321" r:id="rId34"/>
    <p:sldId id="322" r:id="rId35"/>
    <p:sldId id="323" r:id="rId36"/>
    <p:sldId id="325" r:id="rId37"/>
    <p:sldId id="326" r:id="rId38"/>
    <p:sldId id="324" r:id="rId39"/>
    <p:sldId id="334" r:id="rId40"/>
    <p:sldId id="283" r:id="rId41"/>
    <p:sldId id="345" r:id="rId42"/>
    <p:sldId id="364" r:id="rId43"/>
    <p:sldId id="298"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851" autoAdjust="0"/>
    <p:restoredTop sz="94660"/>
  </p:normalViewPr>
  <p:slideViewPr>
    <p:cSldViewPr>
      <p:cViewPr>
        <p:scale>
          <a:sx n="80" d="100"/>
          <a:sy n="80" d="100"/>
        </p:scale>
        <p:origin x="-114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C7F04F-7F7F-4C23-A8F8-D248380900F6}" type="datetimeFigureOut">
              <a:rPr lang="en-US"/>
              <a:pPr>
                <a:defRPr/>
              </a:pPr>
              <a:t>11/20/2021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C955850-CB6C-40F7-927B-307B2FD48452}"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00A9150C-1D66-435C-914A-D8A420C8C142}" type="datetimeFigureOut">
              <a:rPr lang="en-US"/>
              <a:pPr>
                <a:defRPr/>
              </a:pPr>
              <a:t>11/20/2021</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B13C02AC-5F11-46B3-8D34-64DD9AB83251}"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131E300-A767-4942-A2AE-54D3EFC8C35E}" type="datetimeFigureOut">
              <a:rPr lang="en-US"/>
              <a:pPr>
                <a:defRPr/>
              </a:pPr>
              <a:t>11/20/2021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DA19BA63-A29A-48FC-97B1-2E8EAFEE72B8}"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91AE79A-2125-4AE6-8CB1-A462E15F2DF4}" type="datetimeFigureOut">
              <a:rPr lang="en-US"/>
              <a:pPr>
                <a:defRPr/>
              </a:pPr>
              <a:t>11/20/2021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D1E7BE37-F17A-4A8F-B79F-F353C78527C7}"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E5641DD-CEE6-4760-95C6-1943552582E4}" type="datetimeFigureOut">
              <a:rPr lang="en-US"/>
              <a:pPr>
                <a:defRPr/>
              </a:pPr>
              <a:t>11/20/2021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3340CD3E-7DC3-48AE-8CAB-173656AEFFEE}"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FDF08B1-004E-4D3C-ACAD-724F459D455A}" type="datetimeFigureOut">
              <a:rPr lang="en-US"/>
              <a:pPr>
                <a:defRPr/>
              </a:pPr>
              <a:t>11/20/2021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638F31D-FDE1-4771-8E62-566DD5051286}"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FA50E724-2584-485A-9B39-F80107186028}" type="datetimeFigureOut">
              <a:rPr lang="en-US"/>
              <a:pPr>
                <a:defRPr/>
              </a:pPr>
              <a:t>11/20/2021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5F4B16A5-7F72-4A09-84F4-CA4FABEC19AF}"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8F30DA4B-9F78-4DA7-ADF5-2595FFBE5937}" type="datetimeFigureOut">
              <a:rPr lang="en-US"/>
              <a:pPr>
                <a:defRPr/>
              </a:pPr>
              <a:t>11/20/2021</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6208BE35-156C-47BE-A90C-EC53B916DCA4}"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D2490D06-F02A-48FB-8648-C9F042F0EAEA}" type="datetimeFigureOut">
              <a:rPr lang="en-US"/>
              <a:pPr>
                <a:defRPr/>
              </a:pPr>
              <a:t>11/20/2021</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65388B2F-E7F9-45CC-B69C-FDDBFB9CFD8F}"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401E6A3-A749-4B1A-9C4D-D66806B7CCF5}" type="datetimeFigureOut">
              <a:rPr lang="en-US"/>
              <a:pPr>
                <a:defRPr/>
              </a:pPr>
              <a:t>11/20/2021</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F9C71908-58A6-4258-894E-2A34655F016A}"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7604376-B1C5-4405-AEA9-BEE97CEB9535}" type="datetimeFigureOut">
              <a:rPr lang="en-US"/>
              <a:pPr>
                <a:defRPr/>
              </a:pPr>
              <a:t>11/20/2021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BAAE1E35-E522-4B3B-B6A6-546741BB4562}"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C2E519E-9AE1-4DE1-91DC-28C2DD9B7FB3}" type="datetimeFigureOut">
              <a:rPr lang="en-US"/>
              <a:pPr>
                <a:defRPr/>
              </a:pPr>
              <a:t>11/20/2021</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4968830-B66F-46EC-8A77-2726DE581123}"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fld id="{05344C37-BBDA-4802-A030-580D29357A97}" type="datetimeFigureOut">
              <a:rPr lang="en-US"/>
              <a:pPr>
                <a:defRPr/>
              </a:pPr>
              <a:t>11/20/2021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cs typeface="Arial" charset="0"/>
              </a:defRPr>
            </a:lvl1pPr>
          </a:lstStyle>
          <a:p>
            <a:pPr>
              <a:defRPr/>
            </a:pPr>
            <a:fld id="{850FAC4A-298C-4CF4-A674-4DEAF6F9AEA9}"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445" r:id="rId1"/>
    <p:sldLayoutId id="2147484437" r:id="rId2"/>
    <p:sldLayoutId id="2147484446" r:id="rId3"/>
    <p:sldLayoutId id="2147484438" r:id="rId4"/>
    <p:sldLayoutId id="2147484439" r:id="rId5"/>
    <p:sldLayoutId id="2147484440" r:id="rId6"/>
    <p:sldLayoutId id="2147484441" r:id="rId7"/>
    <p:sldLayoutId id="2147484442" r:id="rId8"/>
    <p:sldLayoutId id="2147484447" r:id="rId9"/>
    <p:sldLayoutId id="2147484443" r:id="rId10"/>
    <p:sldLayoutId id="214748444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Title 3"/>
          <p:cNvSpPr>
            <a:spLocks noGrp="1"/>
          </p:cNvSpPr>
          <p:nvPr>
            <p:ph type="title"/>
          </p:nvPr>
        </p:nvSpPr>
        <p:spPr>
          <a:xfrm>
            <a:off x="457200" y="428625"/>
            <a:ext cx="8229600" cy="1643063"/>
          </a:xfrm>
        </p:spPr>
        <p:txBody>
          <a:bodyPr/>
          <a:lstStyle/>
          <a:p>
            <a:pPr algn="ctr"/>
            <a:r>
              <a:rPr lang="en-US" b="1" dirty="0" smtClean="0">
                <a:solidFill>
                  <a:srgbClr val="FF0000"/>
                </a:solidFill>
              </a:rPr>
              <a:t>E</a:t>
            </a:r>
            <a:r>
              <a:rPr lang="en-US" b="1" dirty="0" smtClean="0"/>
              <a:t>MPLOYEE </a:t>
            </a:r>
            <a:r>
              <a:rPr lang="en-US" b="1" dirty="0" smtClean="0">
                <a:solidFill>
                  <a:srgbClr val="FF0000"/>
                </a:solidFill>
              </a:rPr>
              <a:t>R</a:t>
            </a:r>
            <a:r>
              <a:rPr lang="en-US" b="1" dirty="0" smtClean="0"/>
              <a:t>ECORD </a:t>
            </a:r>
            <a:r>
              <a:rPr lang="en-US" b="1" dirty="0" smtClean="0">
                <a:solidFill>
                  <a:srgbClr val="FF0000"/>
                </a:solidFill>
              </a:rPr>
              <a:t>M</a:t>
            </a:r>
            <a:r>
              <a:rPr lang="en-US" b="1" dirty="0" smtClean="0"/>
              <a:t>ANAGEMENT </a:t>
            </a:r>
            <a:r>
              <a:rPr lang="en-US" b="1" dirty="0" smtClean="0">
                <a:solidFill>
                  <a:srgbClr val="FF0000"/>
                </a:solidFill>
              </a:rPr>
              <a:t>S</a:t>
            </a:r>
            <a:r>
              <a:rPr lang="en-US" b="1" dirty="0" smtClean="0"/>
              <a:t>YSTEM</a:t>
            </a:r>
            <a:r>
              <a:rPr lang="en-US" b="1" dirty="0" smtClean="0">
                <a:solidFill>
                  <a:srgbClr val="7030A0"/>
                </a:solidFill>
              </a:rPr>
              <a:t>(</a:t>
            </a:r>
            <a:r>
              <a:rPr lang="en-US" b="1" dirty="0" smtClean="0">
                <a:solidFill>
                  <a:srgbClr val="FF0000"/>
                </a:solidFill>
              </a:rPr>
              <a:t>ERMS</a:t>
            </a:r>
            <a:r>
              <a:rPr lang="en-US" b="1" dirty="0" smtClean="0">
                <a:solidFill>
                  <a:srgbClr val="7030A0"/>
                </a:solidFill>
              </a:rPr>
              <a:t>)</a:t>
            </a:r>
          </a:p>
        </p:txBody>
      </p:sp>
      <p:pic>
        <p:nvPicPr>
          <p:cNvPr id="50178" name="Picture 2" descr="Employee Management System in Mumbai by View Advertising Agency | ID:  6328763755"/>
          <p:cNvPicPr>
            <a:picLocks noChangeAspect="1" noChangeArrowheads="1"/>
          </p:cNvPicPr>
          <p:nvPr/>
        </p:nvPicPr>
        <p:blipFill>
          <a:blip r:embed="rId2"/>
          <a:srcRect/>
          <a:stretch>
            <a:fillRect/>
          </a:stretch>
        </p:blipFill>
        <p:spPr bwMode="auto">
          <a:xfrm>
            <a:off x="571472" y="2285992"/>
            <a:ext cx="7929618" cy="407196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smtClean="0"/>
              <a:t>SOFTWARE USED</a:t>
            </a:r>
          </a:p>
        </p:txBody>
      </p:sp>
      <p:sp>
        <p:nvSpPr>
          <p:cNvPr id="17411" name="Content Placeholder 2"/>
          <p:cNvSpPr>
            <a:spLocks noGrp="1"/>
          </p:cNvSpPr>
          <p:nvPr>
            <p:ph idx="1"/>
          </p:nvPr>
        </p:nvSpPr>
        <p:spPr/>
        <p:txBody>
          <a:bodyPr/>
          <a:lstStyle/>
          <a:p>
            <a:endParaRPr lang="en-US" smtClean="0"/>
          </a:p>
          <a:p>
            <a:r>
              <a:rPr lang="en-US" smtClean="0"/>
              <a:t>PYTHON </a:t>
            </a:r>
            <a:r>
              <a:rPr lang="en-US" smtClean="0">
                <a:solidFill>
                  <a:srgbClr val="002060"/>
                </a:solidFill>
              </a:rPr>
              <a:t>INTERPRETER</a:t>
            </a:r>
          </a:p>
          <a:p>
            <a:r>
              <a:rPr lang="en-US" smtClean="0"/>
              <a:t>PYCHARM </a:t>
            </a:r>
            <a:r>
              <a:rPr lang="en-US" smtClean="0">
                <a:solidFill>
                  <a:srgbClr val="002060"/>
                </a:solidFill>
              </a:rPr>
              <a:t>IDE</a:t>
            </a:r>
            <a:r>
              <a:rPr lang="en-US" smtClean="0"/>
              <a:t> </a:t>
            </a:r>
            <a:r>
              <a:rPr lang="en-US" sz="1800" smtClean="0">
                <a:solidFill>
                  <a:srgbClr val="FF0000"/>
                </a:solidFill>
              </a:rPr>
              <a:t>(INTEGRATED DEVELOPMENT ENVIRONMENT)</a:t>
            </a:r>
          </a:p>
          <a:p>
            <a:r>
              <a:rPr lang="en-US" sz="2400" smtClean="0"/>
              <a:t>DJANGO FRAMEWORK</a:t>
            </a:r>
          </a:p>
          <a:p>
            <a:r>
              <a:rPr lang="en-US" smtClean="0"/>
              <a:t>NOTEPAD++ OR ANY OTHER </a:t>
            </a:r>
            <a:r>
              <a:rPr lang="en-US" smtClean="0">
                <a:solidFill>
                  <a:srgbClr val="002060"/>
                </a:solidFill>
              </a:rPr>
              <a:t>TEXT EDITOR</a:t>
            </a:r>
          </a:p>
          <a:p>
            <a:r>
              <a:rPr lang="en-US" smtClean="0"/>
              <a:t>CHROME OR ANY OTHER </a:t>
            </a:r>
            <a:r>
              <a:rPr lang="en-US" smtClean="0">
                <a:solidFill>
                  <a:srgbClr val="002060"/>
                </a:solidFill>
              </a:rPr>
              <a:t>BROWSER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500063"/>
            <a:ext cx="8229600" cy="785812"/>
          </a:xfrm>
        </p:spPr>
        <p:txBody>
          <a:bodyPr/>
          <a:lstStyle/>
          <a:p>
            <a:r>
              <a:rPr lang="en-US" b="1" smtClean="0"/>
              <a:t>FRONTEND (LANGUAGE USED)</a:t>
            </a:r>
          </a:p>
        </p:txBody>
      </p:sp>
      <p:sp>
        <p:nvSpPr>
          <p:cNvPr id="18435" name="Content Placeholder 2"/>
          <p:cNvSpPr>
            <a:spLocks noGrp="1"/>
          </p:cNvSpPr>
          <p:nvPr>
            <p:ph idx="1"/>
          </p:nvPr>
        </p:nvSpPr>
        <p:spPr>
          <a:xfrm>
            <a:off x="457200" y="1935163"/>
            <a:ext cx="8229600" cy="1708150"/>
          </a:xfrm>
        </p:spPr>
        <p:txBody>
          <a:bodyPr/>
          <a:lstStyle/>
          <a:p>
            <a:r>
              <a:rPr lang="en-US" smtClean="0"/>
              <a:t>HTML </a:t>
            </a:r>
            <a:r>
              <a:rPr lang="en-US" smtClean="0">
                <a:solidFill>
                  <a:srgbClr val="FF0000"/>
                </a:solidFill>
              </a:rPr>
              <a:t>(HYPERTEXT MARKUP LANGUAGE)</a:t>
            </a:r>
          </a:p>
          <a:p>
            <a:r>
              <a:rPr lang="en-US" smtClean="0"/>
              <a:t>CSS </a:t>
            </a:r>
            <a:r>
              <a:rPr lang="en-US" smtClean="0">
                <a:solidFill>
                  <a:srgbClr val="FF0000"/>
                </a:solidFill>
              </a:rPr>
              <a:t>(CASCADING STYLE SHEET)</a:t>
            </a:r>
          </a:p>
          <a:p>
            <a:r>
              <a:rPr lang="en-US" smtClean="0"/>
              <a:t>BOOTSTRAP </a:t>
            </a:r>
            <a:r>
              <a:rPr lang="en-US" smtClean="0">
                <a:solidFill>
                  <a:srgbClr val="FF0000"/>
                </a:solidFill>
              </a:rPr>
              <a:t>(FRAMEWORK OF CSS AND JS)</a:t>
            </a:r>
          </a:p>
        </p:txBody>
      </p:sp>
      <p:pic>
        <p:nvPicPr>
          <p:cNvPr id="18436"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04850"/>
            <a:ext cx="8229600" cy="795338"/>
          </a:xfrm>
        </p:spPr>
        <p:txBody>
          <a:bodyPr/>
          <a:lstStyle/>
          <a:p>
            <a:r>
              <a:rPr lang="en-US" b="1" smtClean="0"/>
              <a:t>BACKEND</a:t>
            </a:r>
          </a:p>
        </p:txBody>
      </p:sp>
      <p:sp>
        <p:nvSpPr>
          <p:cNvPr id="19459" name="Content Placeholder 2"/>
          <p:cNvSpPr>
            <a:spLocks noGrp="1"/>
          </p:cNvSpPr>
          <p:nvPr>
            <p:ph idx="1"/>
          </p:nvPr>
        </p:nvSpPr>
        <p:spPr>
          <a:xfrm>
            <a:off x="500063" y="2214563"/>
            <a:ext cx="8229600" cy="1636712"/>
          </a:xfrm>
        </p:spPr>
        <p:txBody>
          <a:bodyPr/>
          <a:lstStyle/>
          <a:p>
            <a:r>
              <a:rPr lang="en-US" smtClean="0"/>
              <a:t>PYTHON DJANGO</a:t>
            </a:r>
          </a:p>
          <a:p>
            <a:r>
              <a:rPr lang="en-US" smtClean="0"/>
              <a:t>SQLITE (</a:t>
            </a:r>
            <a:r>
              <a:rPr lang="en-US" smtClean="0">
                <a:solidFill>
                  <a:srgbClr val="FF0000"/>
                </a:solidFill>
              </a:rPr>
              <a:t>DATABASE</a:t>
            </a:r>
            <a:r>
              <a:rPr lang="en-US" smtClean="0"/>
              <a:t>)</a:t>
            </a:r>
          </a:p>
        </p:txBody>
      </p:sp>
      <p:pic>
        <p:nvPicPr>
          <p:cNvPr id="19460"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SYSTEM DESIGN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None/>
              <a:defRPr/>
            </a:pPr>
            <a:r>
              <a:rPr lang="en-US" b="1" dirty="0"/>
              <a:t> Unified Modeling Language</a:t>
            </a:r>
            <a:r>
              <a:rPr lang="en-US" dirty="0"/>
              <a:t>:</a:t>
            </a:r>
            <a:endParaRPr lang="en-IN" dirty="0"/>
          </a:p>
          <a:p>
            <a:pPr marL="274320" indent="-274320" eaLnBrk="1" fontAlgn="auto" hangingPunct="1">
              <a:spcAft>
                <a:spcPts val="0"/>
              </a:spcAft>
              <a:buClr>
                <a:schemeClr val="accent3"/>
              </a:buClr>
              <a:buFont typeface="Wingdings 2"/>
              <a:buChar char=""/>
              <a:defRPr/>
            </a:pPr>
            <a:r>
              <a:rPr lang="en-US" dirty="0" smtClean="0"/>
              <a:t>UML </a:t>
            </a:r>
            <a:r>
              <a:rPr lang="en-US" dirty="0"/>
              <a:t>stands for Unified Modeling Language. It is a third generation method for specifying, visualizing and documenting the artifacts of an object oriented system under development. Object modeling is the process by which the logical objects in the real world (problem space) are represented (mapped) by the actual objects in the program (logical or a mini world). This visual representation of the objects, their relationships and their structures is for the ease of understanding. This is a step while developing any product after analysis.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a:t/>
            </a:r>
            <a:br>
              <a:rPr lang="en-IN" dirty="0"/>
            </a:br>
            <a:endParaRPr lang="en-IN" dirty="0"/>
          </a:p>
        </p:txBody>
      </p:sp>
      <p:sp>
        <p:nvSpPr>
          <p:cNvPr id="19459" name="Content Placeholder 2"/>
          <p:cNvSpPr>
            <a:spLocks noGrp="1"/>
          </p:cNvSpPr>
          <p:nvPr>
            <p:ph idx="1"/>
          </p:nvPr>
        </p:nvSpPr>
        <p:spPr/>
        <p:txBody>
          <a:bodyPr/>
          <a:lstStyle/>
          <a:p>
            <a:pPr eaLnBrk="1" hangingPunct="1"/>
            <a:r>
              <a:rPr lang="en-US" smtClean="0"/>
              <a:t>The Unified Modeling Language encompasses a number of models.</a:t>
            </a:r>
            <a:endParaRPr lang="en-IN" smtClean="0"/>
          </a:p>
          <a:p>
            <a:pPr eaLnBrk="1" hangingPunct="1"/>
            <a:r>
              <a:rPr lang="en-US" smtClean="0"/>
              <a:t>Use case diagrams</a:t>
            </a:r>
            <a:endParaRPr lang="en-IN" smtClean="0"/>
          </a:p>
          <a:p>
            <a:pPr eaLnBrk="1" hangingPunct="1"/>
            <a:r>
              <a:rPr lang="en-US" smtClean="0"/>
              <a:t>Class diagrams</a:t>
            </a:r>
            <a:endParaRPr lang="en-IN" smtClean="0"/>
          </a:p>
          <a:p>
            <a:pPr eaLnBrk="1" hangingPunct="1"/>
            <a:r>
              <a:rPr lang="en-US" smtClean="0"/>
              <a:t>Sequence diagrams</a:t>
            </a:r>
            <a:endParaRPr lang="en-IN" smtClean="0"/>
          </a:p>
          <a:p>
            <a:pPr eaLnBrk="1" hangingPunct="1">
              <a:buFont typeface="Wingdings 2" pitchFamily="18" charset="2"/>
              <a:buNone/>
            </a:pP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938338"/>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US" b="1" dirty="0"/>
              <a:t>Use Case Diagram:</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3555" name="Rectangle 4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3556" name="Rectangle 44"/>
          <p:cNvSpPr>
            <a:spLocks noChangeArrowheads="1"/>
          </p:cNvSpPr>
          <p:nvPr/>
        </p:nvSpPr>
        <p:spPr bwMode="auto">
          <a:xfrm>
            <a:off x="0" y="0"/>
            <a:ext cx="3000375" cy="830263"/>
          </a:xfrm>
          <a:prstGeom prst="rect">
            <a:avLst/>
          </a:prstGeom>
          <a:noFill/>
          <a:ln w="9525">
            <a:noFill/>
            <a:miter lim="800000"/>
            <a:headEnd/>
            <a:tailEnd/>
          </a:ln>
        </p:spPr>
        <p:txBody>
          <a:bodyPr anchor="ctr">
            <a:spAutoFit/>
          </a:bodyPr>
          <a:lstStyle/>
          <a:p>
            <a:pPr eaLnBrk="0" hangingPunct="0"/>
            <a:endParaRPr lang="en-US" sz="1400" b="1" u="sng">
              <a:latin typeface="Calibri" pitchFamily="34" charset="0"/>
            </a:endParaRPr>
          </a:p>
          <a:p>
            <a:pPr eaLnBrk="0" hangingPunct="0"/>
            <a:r>
              <a:rPr lang="en-US" sz="1600" b="1" u="sng">
                <a:latin typeface="Calibri" pitchFamily="34" charset="0"/>
              </a:rPr>
              <a:t>Use Case Diagrams – Admin :</a:t>
            </a:r>
            <a:endParaRPr lang="en-US" sz="1600"/>
          </a:p>
          <a:p>
            <a:pPr eaLnBrk="0" hangingPunct="0"/>
            <a:endParaRPr lang="en-US"/>
          </a:p>
        </p:txBody>
      </p:sp>
      <p:sp>
        <p:nvSpPr>
          <p:cNvPr id="23557" name="Rectangle 60"/>
          <p:cNvSpPr>
            <a:spLocks noChangeArrowheads="1"/>
          </p:cNvSpPr>
          <p:nvPr/>
        </p:nvSpPr>
        <p:spPr bwMode="auto">
          <a:xfrm>
            <a:off x="1371600" y="1371600"/>
            <a:ext cx="9144000" cy="0"/>
          </a:xfrm>
          <a:prstGeom prst="rect">
            <a:avLst/>
          </a:prstGeom>
          <a:noFill/>
          <a:ln w="9525">
            <a:noFill/>
            <a:miter lim="800000"/>
            <a:headEnd/>
            <a:tailEnd/>
          </a:ln>
        </p:spPr>
        <p:txBody>
          <a:bodyPr wrap="none" anchor="ctr">
            <a:spAutoFit/>
          </a:bodyPr>
          <a:lstStyle/>
          <a:p>
            <a:pPr indent="457200" eaLnBrk="0" hangingPunct="0"/>
            <a:endParaRPr lang="en-US"/>
          </a:p>
        </p:txBody>
      </p:sp>
      <p:sp>
        <p:nvSpPr>
          <p:cNvPr id="32785" name="Smiley Face 117"/>
          <p:cNvSpPr>
            <a:spLocks noChangeArrowheads="1"/>
          </p:cNvSpPr>
          <p:nvPr/>
        </p:nvSpPr>
        <p:spPr bwMode="auto">
          <a:xfrm>
            <a:off x="1428728" y="2285992"/>
            <a:ext cx="1085850" cy="1047750"/>
          </a:xfrm>
          <a:prstGeom prst="smileyFace">
            <a:avLst>
              <a:gd name="adj" fmla="val 4653"/>
            </a:avLst>
          </a:prstGeom>
          <a:solidFill>
            <a:srgbClr val="4472C4"/>
          </a:solidFill>
          <a:ln w="25400">
            <a:solidFill>
              <a:srgbClr val="1F3763"/>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32772" name="Straight Connector 131"/>
          <p:cNvSpPr>
            <a:spLocks noChangeShapeType="1"/>
          </p:cNvSpPr>
          <p:nvPr/>
        </p:nvSpPr>
        <p:spPr bwMode="auto">
          <a:xfrm>
            <a:off x="1952603" y="3376604"/>
            <a:ext cx="0" cy="11715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1" name="Straight Connector 130"/>
          <p:cNvSpPr>
            <a:spLocks noChangeShapeType="1"/>
          </p:cNvSpPr>
          <p:nvPr/>
        </p:nvSpPr>
        <p:spPr bwMode="auto">
          <a:xfrm flipV="1">
            <a:off x="1428728" y="4005254"/>
            <a:ext cx="1085850" cy="9525"/>
          </a:xfrm>
          <a:prstGeom prst="line">
            <a:avLst/>
          </a:prstGeom>
          <a:noFill/>
          <a:ln w="9525">
            <a:solidFill>
              <a:srgbClr val="3C6ABE"/>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70" name="Straight Connector 129"/>
          <p:cNvSpPr>
            <a:spLocks noChangeShapeType="1"/>
          </p:cNvSpPr>
          <p:nvPr/>
        </p:nvSpPr>
        <p:spPr bwMode="auto">
          <a:xfrm flipH="1">
            <a:off x="1543028" y="4014779"/>
            <a:ext cx="409575" cy="533400"/>
          </a:xfrm>
          <a:prstGeom prst="line">
            <a:avLst/>
          </a:prstGeom>
          <a:noFill/>
          <a:ln w="9525">
            <a:solidFill>
              <a:srgbClr val="3C6ABE"/>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69" name="Straight Connector 128"/>
          <p:cNvSpPr>
            <a:spLocks noChangeShapeType="1"/>
          </p:cNvSpPr>
          <p:nvPr/>
        </p:nvSpPr>
        <p:spPr bwMode="auto">
          <a:xfrm>
            <a:off x="1952603" y="4014779"/>
            <a:ext cx="438150" cy="533400"/>
          </a:xfrm>
          <a:prstGeom prst="line">
            <a:avLst/>
          </a:prstGeom>
          <a:noFill/>
          <a:ln w="9525">
            <a:solidFill>
              <a:srgbClr val="3C6ABE"/>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84" name="Oval 113"/>
          <p:cNvSpPr>
            <a:spLocks noChangeArrowheads="1"/>
          </p:cNvSpPr>
          <p:nvPr/>
        </p:nvSpPr>
        <p:spPr bwMode="auto">
          <a:xfrm>
            <a:off x="5643570" y="500042"/>
            <a:ext cx="2514600"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Dashboard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83" name="Oval 115"/>
          <p:cNvSpPr>
            <a:spLocks noChangeArrowheads="1"/>
          </p:cNvSpPr>
          <p:nvPr/>
        </p:nvSpPr>
        <p:spPr bwMode="auto">
          <a:xfrm>
            <a:off x="5662620" y="1244580"/>
            <a:ext cx="251460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Manage Employee Details(Edit)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82" name="Oval 118"/>
          <p:cNvSpPr>
            <a:spLocks noChangeArrowheads="1"/>
          </p:cNvSpPr>
          <p:nvPr/>
        </p:nvSpPr>
        <p:spPr bwMode="auto">
          <a:xfrm>
            <a:off x="5481645" y="2198667"/>
            <a:ext cx="285750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Manage Employee Education (Edit)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81" name="Oval 124"/>
          <p:cNvSpPr>
            <a:spLocks noChangeArrowheads="1"/>
          </p:cNvSpPr>
          <p:nvPr/>
        </p:nvSpPr>
        <p:spPr bwMode="auto">
          <a:xfrm>
            <a:off x="5643570" y="3429000"/>
            <a:ext cx="2514600" cy="869951"/>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Manage Employee Experience (Edit)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80" name="Oval 126"/>
          <p:cNvSpPr>
            <a:spLocks noChangeArrowheads="1"/>
          </p:cNvSpPr>
          <p:nvPr/>
        </p:nvSpPr>
        <p:spPr bwMode="auto">
          <a:xfrm>
            <a:off x="5624520" y="4800580"/>
            <a:ext cx="2514600"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Change Password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79" name="Oval 127"/>
          <p:cNvSpPr>
            <a:spLocks noChangeArrowheads="1"/>
          </p:cNvSpPr>
          <p:nvPr/>
        </p:nvSpPr>
        <p:spPr bwMode="auto">
          <a:xfrm>
            <a:off x="5624520" y="5713392"/>
            <a:ext cx="2514600"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Update Own Profile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3" name="Rectangle 2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2794" name="Straight Arrow Connector 114"/>
          <p:cNvCxnSpPr>
            <a:cxnSpLocks noChangeShapeType="1"/>
            <a:endCxn id="32784" idx="2"/>
          </p:cNvCxnSpPr>
          <p:nvPr/>
        </p:nvCxnSpPr>
        <p:spPr bwMode="auto">
          <a:xfrm rot="5400000" flipH="1" flipV="1">
            <a:off x="2557448" y="842944"/>
            <a:ext cx="3100411" cy="3071834"/>
          </a:xfrm>
          <a:prstGeom prst="straightConnector1">
            <a:avLst/>
          </a:prstGeom>
          <a:noFill/>
          <a:ln w="9525">
            <a:solidFill>
              <a:srgbClr val="000000"/>
            </a:solidFill>
            <a:round/>
            <a:headEnd/>
            <a:tailEnd type="arrow" w="med" len="med"/>
          </a:ln>
        </p:spPr>
      </p:cxnSp>
      <p:cxnSp>
        <p:nvCxnSpPr>
          <p:cNvPr id="29" name="Straight Arrow Connector 114"/>
          <p:cNvCxnSpPr>
            <a:cxnSpLocks noChangeShapeType="1"/>
          </p:cNvCxnSpPr>
          <p:nvPr/>
        </p:nvCxnSpPr>
        <p:spPr bwMode="auto">
          <a:xfrm flipV="1">
            <a:off x="2643174" y="1643051"/>
            <a:ext cx="2928958" cy="2357453"/>
          </a:xfrm>
          <a:prstGeom prst="straightConnector1">
            <a:avLst/>
          </a:prstGeom>
          <a:noFill/>
          <a:ln w="9525">
            <a:solidFill>
              <a:srgbClr val="000000"/>
            </a:solidFill>
            <a:round/>
            <a:headEnd/>
            <a:tailEnd type="arrow" w="med" len="med"/>
          </a:ln>
        </p:spPr>
      </p:cxnSp>
      <p:cxnSp>
        <p:nvCxnSpPr>
          <p:cNvPr id="33" name="Straight Arrow Connector 114"/>
          <p:cNvCxnSpPr>
            <a:cxnSpLocks noChangeShapeType="1"/>
          </p:cNvCxnSpPr>
          <p:nvPr/>
        </p:nvCxnSpPr>
        <p:spPr bwMode="auto">
          <a:xfrm flipV="1">
            <a:off x="2571736" y="2500306"/>
            <a:ext cx="2857520" cy="1500198"/>
          </a:xfrm>
          <a:prstGeom prst="straightConnector1">
            <a:avLst/>
          </a:prstGeom>
          <a:noFill/>
          <a:ln w="9525">
            <a:solidFill>
              <a:srgbClr val="000000"/>
            </a:solidFill>
            <a:round/>
            <a:headEnd/>
            <a:tailEnd type="arrow" w="med" len="med"/>
          </a:ln>
        </p:spPr>
      </p:cxnSp>
      <p:cxnSp>
        <p:nvCxnSpPr>
          <p:cNvPr id="35" name="Straight Arrow Connector 114"/>
          <p:cNvCxnSpPr>
            <a:cxnSpLocks noChangeShapeType="1"/>
          </p:cNvCxnSpPr>
          <p:nvPr/>
        </p:nvCxnSpPr>
        <p:spPr bwMode="auto">
          <a:xfrm flipV="1">
            <a:off x="2571736" y="3929066"/>
            <a:ext cx="2928958" cy="71438"/>
          </a:xfrm>
          <a:prstGeom prst="straightConnector1">
            <a:avLst/>
          </a:prstGeom>
          <a:noFill/>
          <a:ln w="9525">
            <a:solidFill>
              <a:srgbClr val="000000"/>
            </a:solidFill>
            <a:round/>
            <a:headEnd/>
            <a:tailEnd type="arrow" w="med" len="med"/>
          </a:ln>
        </p:spPr>
      </p:cxnSp>
      <p:cxnSp>
        <p:nvCxnSpPr>
          <p:cNvPr id="37" name="Straight Arrow Connector 114"/>
          <p:cNvCxnSpPr>
            <a:cxnSpLocks noChangeShapeType="1"/>
          </p:cNvCxnSpPr>
          <p:nvPr/>
        </p:nvCxnSpPr>
        <p:spPr bwMode="auto">
          <a:xfrm>
            <a:off x="2571736" y="4000504"/>
            <a:ext cx="2928958" cy="1143008"/>
          </a:xfrm>
          <a:prstGeom prst="straightConnector1">
            <a:avLst/>
          </a:prstGeom>
          <a:noFill/>
          <a:ln w="9525">
            <a:solidFill>
              <a:srgbClr val="000000"/>
            </a:solidFill>
            <a:round/>
            <a:headEnd/>
            <a:tailEnd type="arrow" w="med" len="med"/>
          </a:ln>
        </p:spPr>
      </p:cxnSp>
      <p:cxnSp>
        <p:nvCxnSpPr>
          <p:cNvPr id="40" name="Straight Arrow Connector 114"/>
          <p:cNvCxnSpPr>
            <a:cxnSpLocks noChangeShapeType="1"/>
          </p:cNvCxnSpPr>
          <p:nvPr/>
        </p:nvCxnSpPr>
        <p:spPr bwMode="auto">
          <a:xfrm>
            <a:off x="2571736" y="4000504"/>
            <a:ext cx="2928958" cy="2071702"/>
          </a:xfrm>
          <a:prstGeom prst="straightConnector1">
            <a:avLst/>
          </a:prstGeom>
          <a:noFill/>
          <a:ln w="9525">
            <a:solidFill>
              <a:srgbClr val="000000"/>
            </a:solidFill>
            <a:round/>
            <a:headEnd/>
            <a:tailEnd type="arrow" w="med" len="me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79" name="Rectangle 3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4580" name="Rectangle 47"/>
          <p:cNvSpPr>
            <a:spLocks noChangeArrowheads="1"/>
          </p:cNvSpPr>
          <p:nvPr/>
        </p:nvSpPr>
        <p:spPr bwMode="auto">
          <a:xfrm>
            <a:off x="0" y="91440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4582" name="Rectangle 44"/>
          <p:cNvSpPr>
            <a:spLocks noChangeArrowheads="1"/>
          </p:cNvSpPr>
          <p:nvPr/>
        </p:nvSpPr>
        <p:spPr bwMode="auto">
          <a:xfrm>
            <a:off x="0" y="0"/>
            <a:ext cx="3000375" cy="830263"/>
          </a:xfrm>
          <a:prstGeom prst="rect">
            <a:avLst/>
          </a:prstGeom>
          <a:noFill/>
          <a:ln w="9525">
            <a:noFill/>
            <a:miter lim="800000"/>
            <a:headEnd/>
            <a:tailEnd/>
          </a:ln>
        </p:spPr>
        <p:txBody>
          <a:bodyPr anchor="ctr">
            <a:spAutoFit/>
          </a:bodyPr>
          <a:lstStyle/>
          <a:p>
            <a:pPr eaLnBrk="0" hangingPunct="0"/>
            <a:endParaRPr lang="en-US" sz="1400" b="1" u="sng" dirty="0">
              <a:latin typeface="Calibri" pitchFamily="34" charset="0"/>
            </a:endParaRPr>
          </a:p>
          <a:p>
            <a:pPr eaLnBrk="0" hangingPunct="0"/>
            <a:r>
              <a:rPr lang="en-US" sz="1600" b="1" u="sng" dirty="0">
                <a:latin typeface="Calibri" pitchFamily="34" charset="0"/>
              </a:rPr>
              <a:t>Use Case Diagrams User:</a:t>
            </a:r>
            <a:endParaRPr lang="en-US" sz="1600" dirty="0"/>
          </a:p>
          <a:p>
            <a:pPr eaLnBrk="0" hangingPunct="0"/>
            <a:endParaRPr lang="en-US" dirty="0"/>
          </a:p>
        </p:txBody>
      </p:sp>
      <p:sp>
        <p:nvSpPr>
          <p:cNvPr id="31762" name="Smiley Face 136"/>
          <p:cNvSpPr>
            <a:spLocks noChangeArrowheads="1"/>
          </p:cNvSpPr>
          <p:nvPr/>
        </p:nvSpPr>
        <p:spPr bwMode="auto">
          <a:xfrm>
            <a:off x="1000100" y="2071678"/>
            <a:ext cx="1085850" cy="1047750"/>
          </a:xfrm>
          <a:prstGeom prst="smileyFace">
            <a:avLst>
              <a:gd name="adj" fmla="val 4653"/>
            </a:avLst>
          </a:prstGeom>
          <a:solidFill>
            <a:srgbClr val="4472C4"/>
          </a:solidFill>
          <a:ln w="25400">
            <a:solidFill>
              <a:srgbClr val="1F3763"/>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31761" name="Straight Connector 148"/>
          <p:cNvSpPr>
            <a:spLocks noChangeShapeType="1"/>
          </p:cNvSpPr>
          <p:nvPr/>
        </p:nvSpPr>
        <p:spPr bwMode="auto">
          <a:xfrm>
            <a:off x="1523975" y="3109903"/>
            <a:ext cx="0" cy="11715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60" name="Straight Connector 147"/>
          <p:cNvSpPr>
            <a:spLocks noChangeShapeType="1"/>
          </p:cNvSpPr>
          <p:nvPr/>
        </p:nvSpPr>
        <p:spPr bwMode="auto">
          <a:xfrm flipV="1">
            <a:off x="1000100" y="3738553"/>
            <a:ext cx="1085850" cy="9525"/>
          </a:xfrm>
          <a:prstGeom prst="line">
            <a:avLst/>
          </a:prstGeom>
          <a:noFill/>
          <a:ln w="9525">
            <a:solidFill>
              <a:srgbClr val="3C6ABE"/>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9" name="Straight Connector 146"/>
          <p:cNvSpPr>
            <a:spLocks noChangeShapeType="1"/>
          </p:cNvSpPr>
          <p:nvPr/>
        </p:nvSpPr>
        <p:spPr bwMode="auto">
          <a:xfrm flipH="1">
            <a:off x="1114400" y="3748078"/>
            <a:ext cx="409575" cy="533400"/>
          </a:xfrm>
          <a:prstGeom prst="line">
            <a:avLst/>
          </a:prstGeom>
          <a:noFill/>
          <a:ln w="9525">
            <a:solidFill>
              <a:srgbClr val="3C6ABE"/>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8" name="Straight Connector 145"/>
          <p:cNvSpPr>
            <a:spLocks noChangeShapeType="1"/>
          </p:cNvSpPr>
          <p:nvPr/>
        </p:nvSpPr>
        <p:spPr bwMode="auto">
          <a:xfrm>
            <a:off x="1523975" y="3748078"/>
            <a:ext cx="438150" cy="533400"/>
          </a:xfrm>
          <a:prstGeom prst="line">
            <a:avLst/>
          </a:prstGeom>
          <a:noFill/>
          <a:ln w="9525">
            <a:solidFill>
              <a:srgbClr val="3C6ABE"/>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63" name="Oval 132"/>
          <p:cNvSpPr>
            <a:spLocks noChangeArrowheads="1"/>
          </p:cNvSpPr>
          <p:nvPr/>
        </p:nvSpPr>
        <p:spPr bwMode="auto">
          <a:xfrm>
            <a:off x="5286380" y="357166"/>
            <a:ext cx="2514600"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Signup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57" name="Oval 134"/>
          <p:cNvSpPr>
            <a:spLocks noChangeArrowheads="1"/>
          </p:cNvSpPr>
          <p:nvPr/>
        </p:nvSpPr>
        <p:spPr bwMode="auto">
          <a:xfrm>
            <a:off x="5324480" y="1100116"/>
            <a:ext cx="2514600" cy="5429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Signin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6" name="Oval 137"/>
          <p:cNvSpPr>
            <a:spLocks noChangeArrowheads="1"/>
          </p:cNvSpPr>
          <p:nvPr/>
        </p:nvSpPr>
        <p:spPr bwMode="auto">
          <a:xfrm>
            <a:off x="5143505" y="1928791"/>
            <a:ext cx="2857500" cy="75247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Dashboard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5" name="Oval 144"/>
          <p:cNvSpPr>
            <a:spLocks noChangeArrowheads="1"/>
          </p:cNvSpPr>
          <p:nvPr/>
        </p:nvSpPr>
        <p:spPr bwMode="auto">
          <a:xfrm>
            <a:off x="5357818" y="2786058"/>
            <a:ext cx="2514600" cy="779462"/>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Manage Education(Add/ Edit)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54" name="Oval 139"/>
          <p:cNvSpPr>
            <a:spLocks noChangeArrowheads="1"/>
          </p:cNvSpPr>
          <p:nvPr/>
        </p:nvSpPr>
        <p:spPr bwMode="auto">
          <a:xfrm>
            <a:off x="5286380" y="3643314"/>
            <a:ext cx="2514600" cy="795338"/>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Manage experience(Add/ Edit)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53" name="Oval 138"/>
          <p:cNvSpPr>
            <a:spLocks noChangeArrowheads="1"/>
          </p:cNvSpPr>
          <p:nvPr/>
        </p:nvSpPr>
        <p:spPr bwMode="auto">
          <a:xfrm>
            <a:off x="5286380" y="4718029"/>
            <a:ext cx="2514600"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Update Own Profile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46" name="Oval 2"/>
          <p:cNvSpPr>
            <a:spLocks noChangeArrowheads="1"/>
          </p:cNvSpPr>
          <p:nvPr/>
        </p:nvSpPr>
        <p:spPr bwMode="auto">
          <a:xfrm>
            <a:off x="5324480" y="5664179"/>
            <a:ext cx="2514600" cy="657225"/>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Change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45" name="AutoShape 1"/>
          <p:cNvSpPr>
            <a:spLocks noChangeShapeType="1"/>
          </p:cNvSpPr>
          <p:nvPr/>
        </p:nvSpPr>
        <p:spPr bwMode="auto">
          <a:xfrm>
            <a:off x="2214546" y="3714752"/>
            <a:ext cx="3095625" cy="225266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773" name="Rectangle 29"/>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AutoShape 1"/>
          <p:cNvSpPr>
            <a:spLocks noChangeShapeType="1"/>
          </p:cNvSpPr>
          <p:nvPr/>
        </p:nvSpPr>
        <p:spPr bwMode="auto">
          <a:xfrm>
            <a:off x="2214546" y="3714752"/>
            <a:ext cx="3095625" cy="132396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 name="AutoShape 1"/>
          <p:cNvSpPr>
            <a:spLocks noChangeShapeType="1"/>
          </p:cNvSpPr>
          <p:nvPr/>
        </p:nvSpPr>
        <p:spPr bwMode="auto">
          <a:xfrm>
            <a:off x="2285984" y="3714752"/>
            <a:ext cx="3024187" cy="46671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 name="AutoShape 1"/>
          <p:cNvSpPr>
            <a:spLocks noChangeShapeType="1"/>
          </p:cNvSpPr>
          <p:nvPr/>
        </p:nvSpPr>
        <p:spPr bwMode="auto">
          <a:xfrm flipV="1">
            <a:off x="2214546" y="3252771"/>
            <a:ext cx="3167063" cy="39054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2" name="AutoShape 1"/>
          <p:cNvSpPr>
            <a:spLocks noChangeShapeType="1"/>
          </p:cNvSpPr>
          <p:nvPr/>
        </p:nvSpPr>
        <p:spPr bwMode="auto">
          <a:xfrm flipV="1">
            <a:off x="2214546" y="2252639"/>
            <a:ext cx="2952749" cy="131923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3" name="AutoShape 1"/>
          <p:cNvSpPr>
            <a:spLocks noChangeShapeType="1"/>
          </p:cNvSpPr>
          <p:nvPr/>
        </p:nvSpPr>
        <p:spPr bwMode="auto">
          <a:xfrm flipV="1">
            <a:off x="2285984" y="1395383"/>
            <a:ext cx="2952749" cy="217649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4" name="AutoShape 1"/>
          <p:cNvSpPr>
            <a:spLocks noChangeShapeType="1"/>
          </p:cNvSpPr>
          <p:nvPr/>
        </p:nvSpPr>
        <p:spPr bwMode="auto">
          <a:xfrm flipV="1">
            <a:off x="2214546" y="681003"/>
            <a:ext cx="3024187" cy="303374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dirty="0"/>
              <a:t> </a:t>
            </a:r>
            <a:r>
              <a:rPr lang="en-US" b="1" dirty="0"/>
              <a:t>Sequence Diagram:</a:t>
            </a:r>
            <a:r>
              <a:rPr lang="en-IN" dirty="0"/>
              <a:t/>
            </a:r>
            <a:br>
              <a:rPr lang="en-IN" dirty="0"/>
            </a:br>
            <a:endParaRPr lang="en-IN" dirty="0"/>
          </a:p>
        </p:txBody>
      </p:sp>
      <p:sp>
        <p:nvSpPr>
          <p:cNvPr id="23555" name="Content Placeholder 2"/>
          <p:cNvSpPr>
            <a:spLocks noGrp="1"/>
          </p:cNvSpPr>
          <p:nvPr>
            <p:ph idx="1"/>
          </p:nvPr>
        </p:nvSpPr>
        <p:spPr/>
        <p:txBody>
          <a:bodyPr/>
          <a:lstStyle/>
          <a:p>
            <a:pPr eaLnBrk="1" hangingPunct="1">
              <a:buFont typeface="Wingdings 2" pitchFamily="18" charset="2"/>
              <a:buNone/>
            </a:pPr>
            <a:r>
              <a:rPr lang="en-US" smtClean="0"/>
              <a:t> The purpose of sequence diagram is to show the flow of functionality through a use case. In other words, we call it a mapping process in terms of data transfers from the actor through the corresponding objects.</a:t>
            </a: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2"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55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305800" cy="1500190"/>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SEQUENCE DIAGRAM</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63"/>
            <a:ext cx="8229600" cy="857250"/>
          </a:xfrm>
        </p:spPr>
        <p:txBody>
          <a:bodyPr/>
          <a:lstStyle/>
          <a:p>
            <a:pPr algn="ctr"/>
            <a:r>
              <a:rPr lang="en-US" b="1" smtClean="0"/>
              <a:t>ABC UNIVERSITY</a:t>
            </a:r>
          </a:p>
        </p:txBody>
      </p:sp>
      <p:sp>
        <p:nvSpPr>
          <p:cNvPr id="6147" name="Content Placeholder 2"/>
          <p:cNvSpPr>
            <a:spLocks noGrp="1"/>
          </p:cNvSpPr>
          <p:nvPr>
            <p:ph idx="1"/>
          </p:nvPr>
        </p:nvSpPr>
        <p:spPr>
          <a:xfrm>
            <a:off x="457200" y="4357688"/>
            <a:ext cx="8229600" cy="1966912"/>
          </a:xfrm>
        </p:spPr>
        <p:txBody>
          <a:bodyPr/>
          <a:lstStyle/>
          <a:p>
            <a:endParaRPr lang="en-US" smtClean="0"/>
          </a:p>
          <a:p>
            <a:pPr>
              <a:buFont typeface="Wingdings 2" pitchFamily="18" charset="2"/>
              <a:buNone/>
            </a:pPr>
            <a:r>
              <a:rPr lang="en-US" sz="3200" b="1" smtClean="0"/>
              <a:t>Guided By:</a:t>
            </a:r>
            <a:r>
              <a:rPr lang="en-US" sz="2400" b="1" smtClean="0">
                <a:solidFill>
                  <a:srgbClr val="FF0000"/>
                </a:solidFill>
              </a:rPr>
              <a:t>			</a:t>
            </a:r>
            <a:r>
              <a:rPr lang="en-US" sz="3200" b="1" smtClean="0"/>
              <a:t>Presented By:</a:t>
            </a:r>
          </a:p>
          <a:p>
            <a:r>
              <a:rPr lang="en-US" sz="2000" b="1" smtClean="0">
                <a:solidFill>
                  <a:srgbClr val="FF0000"/>
                </a:solidFill>
              </a:rPr>
              <a:t>Prof. AAAAAAAAAAA		 BBBBBBBBB</a:t>
            </a:r>
          </a:p>
          <a:p>
            <a:pPr>
              <a:buFont typeface="Wingdings 2" pitchFamily="18" charset="2"/>
              <a:buNone/>
            </a:pPr>
            <a:r>
              <a:rPr lang="en-US" sz="2000" b="1" smtClean="0">
                <a:solidFill>
                  <a:srgbClr val="FF0000"/>
                </a:solidFill>
              </a:rPr>
              <a:t>						 CCCCCCCCC</a:t>
            </a:r>
            <a:endParaRPr lang="en-US" sz="2000" smtClean="0"/>
          </a:p>
        </p:txBody>
      </p:sp>
      <p:pic>
        <p:nvPicPr>
          <p:cNvPr id="6148" name="Picture 6" descr="C:\Users\win 8.1\Desktop\clg logo.jpg"/>
          <p:cNvPicPr>
            <a:picLocks noChangeAspect="1" noChangeArrowheads="1"/>
          </p:cNvPicPr>
          <p:nvPr/>
        </p:nvPicPr>
        <p:blipFill>
          <a:blip r:embed="rId2"/>
          <a:srcRect/>
          <a:stretch>
            <a:fillRect/>
          </a:stretch>
        </p:blipFill>
        <p:spPr bwMode="auto">
          <a:xfrm>
            <a:off x="3143250" y="1857375"/>
            <a:ext cx="2500313" cy="2324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7651" name="Rectangle 33"/>
          <p:cNvSpPr>
            <a:spLocks noChangeArrowheads="1"/>
          </p:cNvSpPr>
          <p:nvPr/>
        </p:nvSpPr>
        <p:spPr bwMode="auto">
          <a:xfrm>
            <a:off x="2214563" y="214313"/>
            <a:ext cx="4421187" cy="369887"/>
          </a:xfrm>
          <a:prstGeom prst="rect">
            <a:avLst/>
          </a:prstGeom>
          <a:noFill/>
          <a:ln w="9525">
            <a:noFill/>
            <a:miter lim="800000"/>
            <a:headEnd/>
            <a:tailEnd/>
          </a:ln>
        </p:spPr>
        <p:txBody>
          <a:bodyPr wrap="none">
            <a:spAutoFit/>
          </a:bodyPr>
          <a:lstStyle/>
          <a:p>
            <a:r>
              <a:rPr lang="en-US" b="1" u="sng"/>
              <a:t>Sequence Diagram For Administrator:-</a:t>
            </a:r>
            <a:endParaRPr lang="en-US"/>
          </a:p>
        </p:txBody>
      </p:sp>
      <p:pic>
        <p:nvPicPr>
          <p:cNvPr id="27652" name="Picture 35" descr="C:\Users\win 8.1\Desktop\E-R-diagram.jpg"/>
          <p:cNvPicPr>
            <a:picLocks noChangeAspect="1" noChangeArrowheads="1"/>
          </p:cNvPicPr>
          <p:nvPr/>
        </p:nvPicPr>
        <p:blipFill>
          <a:blip r:embed="rId2"/>
          <a:srcRect/>
          <a:stretch>
            <a:fillRect/>
          </a:stretch>
        </p:blipFill>
        <p:spPr bwMode="auto">
          <a:xfrm>
            <a:off x="428625" y="1071563"/>
            <a:ext cx="8215313" cy="5357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28625" y="571500"/>
            <a:ext cx="8229600" cy="1071563"/>
          </a:xfrm>
        </p:spPr>
        <p:txBody>
          <a:bodyPr/>
          <a:lstStyle/>
          <a:p>
            <a:r>
              <a:rPr lang="en-US" b="1" dirty="0" smtClean="0"/>
              <a:t>Data Flow Diagram(DFD)</a:t>
            </a:r>
            <a:br>
              <a:rPr lang="en-US" b="1" dirty="0" smtClean="0"/>
            </a:br>
            <a:r>
              <a:rPr lang="en-US" b="1" dirty="0" smtClean="0"/>
              <a:t>First Level</a:t>
            </a:r>
          </a:p>
        </p:txBody>
      </p:sp>
      <p:sp>
        <p:nvSpPr>
          <p:cNvPr id="25607" name="Rectangle 76"/>
          <p:cNvSpPr>
            <a:spLocks noChangeArrowheads="1"/>
          </p:cNvSpPr>
          <p:nvPr/>
        </p:nvSpPr>
        <p:spPr bwMode="auto">
          <a:xfrm>
            <a:off x="6143604" y="3143248"/>
            <a:ext cx="1143000" cy="342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  Administrator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6" name="Straight Connector 77"/>
          <p:cNvSpPr>
            <a:spLocks noChangeShapeType="1"/>
          </p:cNvSpPr>
          <p:nvPr/>
        </p:nvSpPr>
        <p:spPr bwMode="auto">
          <a:xfrm>
            <a:off x="3771900" y="457200"/>
            <a:ext cx="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05" name="Rectangle 78"/>
          <p:cNvSpPr>
            <a:spLocks noChangeArrowheads="1"/>
          </p:cNvSpPr>
          <p:nvPr/>
        </p:nvSpPr>
        <p:spPr bwMode="auto">
          <a:xfrm>
            <a:off x="1571604" y="3143248"/>
            <a:ext cx="1143000" cy="342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Employeee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4" name="Oval 79"/>
          <p:cNvSpPr>
            <a:spLocks noChangeArrowheads="1"/>
          </p:cNvSpPr>
          <p:nvPr/>
        </p:nvSpPr>
        <p:spPr bwMode="auto">
          <a:xfrm>
            <a:off x="3428992" y="2571744"/>
            <a:ext cx="2057400" cy="18288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             0.0</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Employee Record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Management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3" name="Straight Connector 80"/>
          <p:cNvSpPr>
            <a:spLocks noChangeShapeType="1"/>
          </p:cNvSpPr>
          <p:nvPr/>
        </p:nvSpPr>
        <p:spPr bwMode="auto">
          <a:xfrm flipV="1">
            <a:off x="1943100" y="457200"/>
            <a:ext cx="1828800" cy="333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02" name="Straight Connector 81"/>
          <p:cNvSpPr>
            <a:spLocks noChangeShapeType="1"/>
          </p:cNvSpPr>
          <p:nvPr/>
        </p:nvSpPr>
        <p:spPr bwMode="auto">
          <a:xfrm>
            <a:off x="2714604" y="3371848"/>
            <a:ext cx="6858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01" name="Straight Connector 82"/>
          <p:cNvSpPr>
            <a:spLocks noChangeShapeType="1"/>
          </p:cNvSpPr>
          <p:nvPr/>
        </p:nvSpPr>
        <p:spPr bwMode="auto">
          <a:xfrm>
            <a:off x="5457804" y="3371848"/>
            <a:ext cx="6858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0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12" name="Rectangle 12"/>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763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28625" y="571500"/>
            <a:ext cx="8229600" cy="1071563"/>
          </a:xfrm>
        </p:spPr>
        <p:txBody>
          <a:bodyPr/>
          <a:lstStyle/>
          <a:p>
            <a:r>
              <a:rPr lang="en-US" b="1" dirty="0" smtClean="0"/>
              <a:t>Data Flow Diagram(DFD)</a:t>
            </a:r>
            <a:br>
              <a:rPr lang="en-US" b="1" dirty="0" smtClean="0"/>
            </a:br>
            <a:r>
              <a:rPr lang="en-US" b="1" dirty="0" smtClean="0"/>
              <a:t>2</a:t>
            </a:r>
            <a:r>
              <a:rPr lang="en-US" b="1" baseline="30000" dirty="0" smtClean="0"/>
              <a:t>nd</a:t>
            </a:r>
            <a:r>
              <a:rPr lang="en-US" b="1" dirty="0" smtClean="0"/>
              <a:t> Level</a:t>
            </a:r>
          </a:p>
        </p:txBody>
      </p:sp>
      <p:sp>
        <p:nvSpPr>
          <p:cNvPr id="24589" name="Rectangle 13"/>
          <p:cNvSpPr>
            <a:spLocks noChangeArrowheads="1"/>
          </p:cNvSpPr>
          <p:nvPr/>
        </p:nvSpPr>
        <p:spPr bwMode="auto">
          <a:xfrm>
            <a:off x="0" y="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a:p>
        </p:txBody>
      </p:sp>
      <p:grpSp>
        <p:nvGrpSpPr>
          <p:cNvPr id="24577" name="Canvas 75"/>
          <p:cNvGrpSpPr>
            <a:grpSpLocks/>
          </p:cNvGrpSpPr>
          <p:nvPr/>
        </p:nvGrpSpPr>
        <p:grpSpPr bwMode="auto">
          <a:xfrm>
            <a:off x="571472" y="2071678"/>
            <a:ext cx="8001056" cy="3086100"/>
            <a:chOff x="0" y="0"/>
            <a:chExt cx="58293" cy="30861"/>
          </a:xfrm>
        </p:grpSpPr>
        <p:sp>
          <p:nvSpPr>
            <p:cNvPr id="24588" name="AutoShape 12"/>
            <p:cNvSpPr>
              <a:spLocks noChangeAspect="1" noChangeArrowheads="1"/>
            </p:cNvSpPr>
            <p:nvPr/>
          </p:nvSpPr>
          <p:spPr bwMode="auto">
            <a:xfrm>
              <a:off x="0" y="0"/>
              <a:ext cx="58293" cy="3086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5" name="Rectangle 4"/>
            <p:cNvSpPr>
              <a:spLocks noChangeArrowheads="1"/>
            </p:cNvSpPr>
            <p:nvPr/>
          </p:nvSpPr>
          <p:spPr bwMode="auto">
            <a:xfrm>
              <a:off x="3435" y="14859"/>
              <a:ext cx="11424" cy="34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Administrator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6" name="Line 5"/>
            <p:cNvSpPr>
              <a:spLocks noChangeShapeType="1"/>
            </p:cNvSpPr>
            <p:nvPr/>
          </p:nvSpPr>
          <p:spPr bwMode="auto">
            <a:xfrm flipV="1">
              <a:off x="14859" y="11430"/>
              <a:ext cx="8001" cy="45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6"/>
            <p:cNvSpPr>
              <a:spLocks noChangeArrowheads="1"/>
            </p:cNvSpPr>
            <p:nvPr/>
          </p:nvSpPr>
          <p:spPr bwMode="auto">
            <a:xfrm>
              <a:off x="22859" y="6858"/>
              <a:ext cx="10192" cy="914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   1.1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Records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 name="Line 7"/>
            <p:cNvSpPr>
              <a:spLocks noChangeShapeType="1"/>
            </p:cNvSpPr>
            <p:nvPr/>
          </p:nvSpPr>
          <p:spPr bwMode="auto">
            <a:xfrm>
              <a:off x="14859" y="17145"/>
              <a:ext cx="8001" cy="57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8"/>
            <p:cNvSpPr>
              <a:spLocks noChangeArrowheads="1"/>
            </p:cNvSpPr>
            <p:nvPr/>
          </p:nvSpPr>
          <p:spPr bwMode="auto">
            <a:xfrm>
              <a:off x="22860" y="18288"/>
              <a:ext cx="9144" cy="914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     1.2</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   </a:t>
              </a:r>
              <a:r>
                <a:rPr kumimoji="0" lang="en-US" sz="900" b="0" i="0" u="none" strike="noStrike" cap="none" normalizeH="0" baseline="0" smtClean="0">
                  <a:ln>
                    <a:noFill/>
                  </a:ln>
                  <a:solidFill>
                    <a:schemeClr val="tx1"/>
                  </a:solidFill>
                  <a:effectLst/>
                  <a:latin typeface="Arial" pitchFamily="34" charset="0"/>
                  <a:ea typeface="Calibri" pitchFamily="34" charset="0"/>
                  <a:cs typeface="Arial" pitchFamily="34" charset="0"/>
                </a:rPr>
                <a:t>Employee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 name="Line 9"/>
            <p:cNvSpPr>
              <a:spLocks noChangeShapeType="1"/>
            </p:cNvSpPr>
            <p:nvPr/>
          </p:nvSpPr>
          <p:spPr bwMode="auto">
            <a:xfrm>
              <a:off x="22860" y="10287"/>
              <a:ext cx="9144" cy="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Line 10"/>
            <p:cNvSpPr>
              <a:spLocks noChangeShapeType="1"/>
            </p:cNvSpPr>
            <p:nvPr/>
          </p:nvSpPr>
          <p:spPr bwMode="auto">
            <a:xfrm>
              <a:off x="22860" y="21717"/>
              <a:ext cx="9144" cy="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11"/>
            <p:cNvSpPr>
              <a:spLocks noChangeShapeType="1"/>
            </p:cNvSpPr>
            <p:nvPr/>
          </p:nvSpPr>
          <p:spPr bwMode="auto">
            <a:xfrm>
              <a:off x="33051" y="11430"/>
              <a:ext cx="6954" cy="457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12"/>
            <p:cNvSpPr>
              <a:spLocks noChangeShapeType="1"/>
            </p:cNvSpPr>
            <p:nvPr/>
          </p:nvSpPr>
          <p:spPr bwMode="auto">
            <a:xfrm flipV="1">
              <a:off x="32004" y="17145"/>
              <a:ext cx="8001" cy="571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13"/>
            <p:cNvSpPr>
              <a:spLocks noChangeArrowheads="1"/>
            </p:cNvSpPr>
            <p:nvPr/>
          </p:nvSpPr>
          <p:spPr bwMode="auto">
            <a:xfrm>
              <a:off x="40005" y="14859"/>
              <a:ext cx="11042" cy="30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Calibri" pitchFamily="34" charset="0"/>
                  <a:cs typeface="Arial" pitchFamily="34" charset="0"/>
                </a:rPr>
                <a:t>Administrator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28625" y="571500"/>
            <a:ext cx="8229600" cy="1071563"/>
          </a:xfrm>
        </p:spPr>
        <p:txBody>
          <a:bodyPr/>
          <a:lstStyle/>
          <a:p>
            <a:r>
              <a:rPr lang="en-US" b="1" dirty="0" smtClean="0"/>
              <a:t>Data Flow Diagram(DFD)</a:t>
            </a:r>
            <a:br>
              <a:rPr lang="en-US" b="1" dirty="0" smtClean="0"/>
            </a:br>
            <a:r>
              <a:rPr lang="en-US" b="1" dirty="0" smtClean="0"/>
              <a:t>3</a:t>
            </a:r>
            <a:r>
              <a:rPr lang="en-US" b="1" baseline="30000" dirty="0" smtClean="0"/>
              <a:t>rd</a:t>
            </a:r>
            <a:r>
              <a:rPr lang="en-US" b="1" dirty="0" smtClean="0"/>
              <a:t> Level</a:t>
            </a:r>
          </a:p>
        </p:txBody>
      </p:sp>
      <p:sp>
        <p:nvSpPr>
          <p:cNvPr id="24589"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3490" name="Picture 2" descr="C:\Users\win 8.1\Desktop\django-mvt-based-control-flow.png"/>
          <p:cNvPicPr>
            <a:picLocks noChangeAspect="1" noChangeArrowheads="1"/>
          </p:cNvPicPr>
          <p:nvPr/>
        </p:nvPicPr>
        <p:blipFill>
          <a:blip r:embed="rId2"/>
          <a:srcRect/>
          <a:stretch>
            <a:fillRect/>
          </a:stretch>
        </p:blipFill>
        <p:spPr bwMode="auto">
          <a:xfrm>
            <a:off x="714348" y="2214554"/>
            <a:ext cx="7570787" cy="43529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428625"/>
            <a:ext cx="8229600" cy="285750"/>
          </a:xfrm>
        </p:spPr>
        <p:txBody>
          <a:bodyPr/>
          <a:lstStyle/>
          <a:p>
            <a:r>
              <a:rPr lang="en-US" b="1" smtClean="0"/>
              <a:t>Class Diagram</a:t>
            </a:r>
          </a:p>
        </p:txBody>
      </p:sp>
      <p:pic>
        <p:nvPicPr>
          <p:cNvPr id="4" name="Picture 3" descr="C:\Users\pande\Desktop\ice_screenshot_20190623-205720.png"/>
          <p:cNvPicPr/>
          <p:nvPr/>
        </p:nvPicPr>
        <p:blipFill>
          <a:blip r:embed="rId2"/>
          <a:srcRect/>
          <a:stretch>
            <a:fillRect/>
          </a:stretch>
        </p:blipFill>
        <p:spPr bwMode="auto">
          <a:xfrm>
            <a:off x="0" y="785794"/>
            <a:ext cx="9144000" cy="607220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428875"/>
            <a:ext cx="8229600" cy="1071563"/>
          </a:xfrm>
        </p:spPr>
        <p:txBody>
          <a:bodyPr/>
          <a:lstStyle/>
          <a:p>
            <a:pPr algn="ctr"/>
            <a:r>
              <a:rPr lang="en-US" b="1" smtClean="0"/>
              <a:t>ER Diagram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ande\Downloads\erms.png"/>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88"/>
            <a:ext cx="8229600" cy="1714500"/>
          </a:xfrm>
        </p:spPr>
        <p:txBody>
          <a:bodyPr>
            <a:normAutofit fontScale="90000"/>
          </a:bodyPr>
          <a:lstStyle/>
          <a:p>
            <a:pPr eaLnBrk="1" fontAlgn="auto" hangingPunct="1">
              <a:spcAft>
                <a:spcPts val="0"/>
              </a:spcAft>
              <a:defRPr/>
            </a:pPr>
            <a:r>
              <a:rPr lang="en-US" b="1" u="sng" dirty="0" smtClean="0"/>
              <a:t/>
            </a:r>
            <a:br>
              <a:rPr lang="en-US" b="1" u="sng" dirty="0" smtClean="0"/>
            </a:br>
            <a:r>
              <a:rPr lang="en-US" b="1" u="sng" dirty="0" smtClean="0"/>
              <a:t/>
            </a:r>
            <a:br>
              <a:rPr lang="en-US" b="1" u="sng" dirty="0" smtClean="0"/>
            </a:br>
            <a:r>
              <a:rPr lang="en-US" b="1" u="sng" dirty="0" smtClean="0"/>
              <a:t>SCREEN SHOTS – Home Page</a:t>
            </a:r>
            <a:br>
              <a:rPr lang="en-US" b="1" u="sng" dirty="0" smtClean="0"/>
            </a:br>
            <a:r>
              <a:rPr lang="en-IN" dirty="0"/>
              <a:t/>
            </a:r>
            <a:br>
              <a:rPr lang="en-IN" dirty="0"/>
            </a:br>
            <a:endParaRPr lang="en-IN" dirty="0"/>
          </a:p>
        </p:txBody>
      </p:sp>
      <p:pic>
        <p:nvPicPr>
          <p:cNvPr id="20481" name="Picture 1"/>
          <p:cNvPicPr>
            <a:picLocks noChangeAspect="1" noChangeArrowheads="1"/>
          </p:cNvPicPr>
          <p:nvPr/>
        </p:nvPicPr>
        <p:blipFill>
          <a:blip r:embed="rId2"/>
          <a:srcRect/>
          <a:stretch>
            <a:fillRect/>
          </a:stretch>
        </p:blipFill>
        <p:spPr bwMode="auto">
          <a:xfrm>
            <a:off x="214282" y="857232"/>
            <a:ext cx="8715436" cy="581502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313"/>
            <a:ext cx="8472518" cy="500062"/>
          </a:xfrm>
        </p:spPr>
        <p:txBody>
          <a:bodyPr>
            <a:normAutofit fontScale="90000"/>
          </a:bodyPr>
          <a:lstStyle/>
          <a:p>
            <a:pPr eaLnBrk="1" fontAlgn="auto" hangingPunct="1">
              <a:spcAft>
                <a:spcPts val="0"/>
              </a:spcAft>
              <a:defRPr/>
            </a:pPr>
            <a:r>
              <a:rPr lang="en-US" dirty="0" smtClean="0"/>
              <a:t/>
            </a:r>
            <a:br>
              <a:rPr lang="en-US"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b="1" dirty="0" smtClean="0"/>
              <a:t>Employee Signup Page </a:t>
            </a:r>
            <a:endParaRPr lang="en-IN" b="1" dirty="0"/>
          </a:p>
        </p:txBody>
      </p:sp>
      <p:pic>
        <p:nvPicPr>
          <p:cNvPr id="19457" name="Picture 1"/>
          <p:cNvPicPr>
            <a:picLocks noChangeAspect="1" noChangeArrowheads="1"/>
          </p:cNvPicPr>
          <p:nvPr/>
        </p:nvPicPr>
        <p:blipFill>
          <a:blip r:embed="rId2"/>
          <a:srcRect/>
          <a:stretch>
            <a:fillRect/>
          </a:stretch>
        </p:blipFill>
        <p:spPr bwMode="auto">
          <a:xfrm>
            <a:off x="214283" y="785794"/>
            <a:ext cx="8715435" cy="585791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50"/>
            <a:ext cx="8443943" cy="500063"/>
          </a:xfrm>
        </p:spPr>
        <p:txBody>
          <a:bodyPr>
            <a:normAutofit fontScale="90000"/>
          </a:bodyPr>
          <a:lstStyle/>
          <a:p>
            <a:pPr eaLnBrk="1" fontAlgn="auto" hangingPunct="1">
              <a:spcAft>
                <a:spcPts val="0"/>
              </a:spcAft>
              <a:defRPr/>
            </a:pPr>
            <a:r>
              <a:rPr lang="en-IN" dirty="0"/>
              <a:t/>
            </a:r>
            <a:br>
              <a:rPr lang="en-IN" dirty="0"/>
            </a:br>
            <a:r>
              <a:rPr lang="en-IN" b="1" dirty="0" smtClean="0"/>
              <a:t>EMPLOYEE LOGIN PAGE</a:t>
            </a:r>
            <a:endParaRPr lang="en-IN" b="1" dirty="0"/>
          </a:p>
        </p:txBody>
      </p:sp>
      <p:pic>
        <p:nvPicPr>
          <p:cNvPr id="18433" name="Picture 1"/>
          <p:cNvPicPr>
            <a:picLocks noChangeAspect="1" noChangeArrowheads="1"/>
          </p:cNvPicPr>
          <p:nvPr/>
        </p:nvPicPr>
        <p:blipFill>
          <a:blip r:embed="rId2"/>
          <a:srcRect/>
          <a:stretch>
            <a:fillRect/>
          </a:stretch>
        </p:blipFill>
        <p:spPr bwMode="auto">
          <a:xfrm>
            <a:off x="214282" y="785794"/>
            <a:ext cx="8715436" cy="592935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866775"/>
          </a:xfrm>
        </p:spPr>
        <p:txBody>
          <a:bodyPr/>
          <a:lstStyle/>
          <a:p>
            <a:pPr eaLnBrk="1" hangingPunct="1"/>
            <a:r>
              <a:rPr lang="en-US" b="1" smtClean="0"/>
              <a:t>DEVELOPERS</a:t>
            </a:r>
          </a:p>
        </p:txBody>
      </p:sp>
      <p:sp>
        <p:nvSpPr>
          <p:cNvPr id="7171" name="Content Placeholder 2"/>
          <p:cNvSpPr>
            <a:spLocks noGrp="1"/>
          </p:cNvSpPr>
          <p:nvPr>
            <p:ph idx="1"/>
          </p:nvPr>
        </p:nvSpPr>
        <p:spPr>
          <a:xfrm>
            <a:off x="457200" y="1214438"/>
            <a:ext cx="8229600" cy="2357437"/>
          </a:xfrm>
        </p:spPr>
        <p:txBody>
          <a:bodyPr/>
          <a:lstStyle/>
          <a:p>
            <a:pPr eaLnBrk="1" hangingPunct="1">
              <a:buFont typeface="Wingdings 2" pitchFamily="18" charset="2"/>
              <a:buNone/>
            </a:pPr>
            <a:endParaRPr lang="en-US" sz="4800" smtClean="0">
              <a:latin typeface="Bradley Hand ITC" pitchFamily="66" charset="0"/>
              <a:cs typeface="Arabic Typesetting" pitchFamily="66" charset="-78"/>
            </a:endParaRPr>
          </a:p>
          <a:p>
            <a:pPr eaLnBrk="1" hangingPunct="1"/>
            <a:r>
              <a:rPr lang="en-US" sz="4800" b="1" smtClean="0">
                <a:latin typeface="Bradley Hand ITC" pitchFamily="66" charset="0"/>
                <a:cs typeface="Arabic Typesetting" pitchFamily="66" charset="-78"/>
              </a:rPr>
              <a:t>BBBBBBBBB</a:t>
            </a:r>
          </a:p>
          <a:p>
            <a:pPr eaLnBrk="1" hangingPunct="1"/>
            <a:r>
              <a:rPr lang="en-US" sz="4800" b="1" smtClean="0">
                <a:latin typeface="Bradley Hand ITC" pitchFamily="66" charset="0"/>
                <a:cs typeface="Arabic Typesetting" pitchFamily="66" charset="-78"/>
              </a:rPr>
              <a:t>cccccccccccccc</a:t>
            </a:r>
          </a:p>
          <a:p>
            <a:pPr eaLnBrk="1" hangingPunct="1">
              <a:buFont typeface="Wingdings 2" pitchFamily="18" charset="2"/>
              <a:buNone/>
            </a:pPr>
            <a:endParaRPr lang="en-US" smtClean="0"/>
          </a:p>
          <a:p>
            <a:pPr eaLnBrk="1" hangingPunct="1">
              <a:buFont typeface="Wingdings 2" pitchFamily="18" charset="2"/>
              <a:buNone/>
            </a:pPr>
            <a:endParaRPr lang="en-US" smtClean="0"/>
          </a:p>
          <a:p>
            <a:pPr eaLnBrk="1" hangingPunct="1"/>
            <a:endParaRPr lang="en-US" smtClean="0"/>
          </a:p>
          <a:p>
            <a:pPr eaLnBrk="1" hangingPunct="1"/>
            <a:endParaRPr lang="en-US" smtClean="0"/>
          </a:p>
          <a:p>
            <a:pPr eaLnBrk="1" hangingPunct="1"/>
            <a:endParaRPr lang="en-US" smtClean="0"/>
          </a:p>
        </p:txBody>
      </p:sp>
      <p:pic>
        <p:nvPicPr>
          <p:cNvPr id="7172" name="Picture 5" descr="State of Software Security for Developers | Veracode"/>
          <p:cNvPicPr>
            <a:picLocks noChangeAspect="1" noChangeArrowheads="1"/>
          </p:cNvPicPr>
          <p:nvPr/>
        </p:nvPicPr>
        <p:blipFill>
          <a:blip r:embed="rId2"/>
          <a:srcRect/>
          <a:stretch>
            <a:fillRect/>
          </a:stretch>
        </p:blipFill>
        <p:spPr bwMode="auto">
          <a:xfrm>
            <a:off x="642938" y="4214813"/>
            <a:ext cx="7858125" cy="2357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704850"/>
            <a:ext cx="8472518" cy="723900"/>
          </a:xfrm>
        </p:spPr>
        <p:txBody>
          <a:bodyPr>
            <a:normAutofit fontScale="90000"/>
          </a:bodyPr>
          <a:lstStyle/>
          <a:p>
            <a:pPr eaLnBrk="1" fontAlgn="auto" hangingPunct="1">
              <a:spcAft>
                <a:spcPts val="0"/>
              </a:spcAft>
              <a:defRPr/>
            </a:pPr>
            <a:r>
              <a:rPr lang="en-US" b="1" dirty="0" smtClean="0"/>
              <a:t>EMPLOYEE DASHBOARD PAGE</a:t>
            </a:r>
            <a:r>
              <a:rPr lang="en-IN" dirty="0"/>
              <a:t/>
            </a:r>
            <a:br>
              <a:rPr lang="en-IN" dirty="0"/>
            </a:br>
            <a:endParaRPr lang="en-IN" dirty="0"/>
          </a:p>
        </p:txBody>
      </p:sp>
      <p:pic>
        <p:nvPicPr>
          <p:cNvPr id="17409" name="Picture 1"/>
          <p:cNvPicPr>
            <a:picLocks noChangeAspect="1" noChangeArrowheads="1"/>
          </p:cNvPicPr>
          <p:nvPr/>
        </p:nvPicPr>
        <p:blipFill>
          <a:blip r:embed="rId2"/>
          <a:srcRect/>
          <a:stretch>
            <a:fillRect/>
          </a:stretch>
        </p:blipFill>
        <p:spPr bwMode="auto">
          <a:xfrm>
            <a:off x="214282" y="857232"/>
            <a:ext cx="8715436" cy="578647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313"/>
            <a:ext cx="8472518" cy="1214437"/>
          </a:xfrm>
        </p:spPr>
        <p:txBody>
          <a:bodyPr>
            <a:normAutofit fontScale="90000"/>
          </a:bodyPr>
          <a:lstStyle/>
          <a:p>
            <a:pPr eaLnBrk="1" fontAlgn="auto" hangingPunct="1">
              <a:spcAft>
                <a:spcPts val="0"/>
              </a:spcAft>
              <a:defRPr/>
            </a:pPr>
            <a:r>
              <a:rPr lang="en-US" b="1" dirty="0" smtClean="0"/>
              <a:t>MY PROFILE PAGE</a:t>
            </a:r>
            <a:r>
              <a:rPr lang="en-IN" dirty="0"/>
              <a:t/>
            </a:r>
            <a:br>
              <a:rPr lang="en-IN" dirty="0"/>
            </a:br>
            <a:endParaRPr lang="en-IN" dirty="0"/>
          </a:p>
        </p:txBody>
      </p:sp>
      <p:pic>
        <p:nvPicPr>
          <p:cNvPr id="16385" name="Picture 1"/>
          <p:cNvPicPr>
            <a:picLocks noChangeAspect="1" noChangeArrowheads="1"/>
          </p:cNvPicPr>
          <p:nvPr/>
        </p:nvPicPr>
        <p:blipFill>
          <a:blip r:embed="rId2"/>
          <a:srcRect/>
          <a:stretch>
            <a:fillRect/>
          </a:stretch>
        </p:blipFill>
        <p:spPr bwMode="auto">
          <a:xfrm>
            <a:off x="214283" y="857232"/>
            <a:ext cx="8715436" cy="578647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313"/>
            <a:ext cx="8401080" cy="1143000"/>
          </a:xfrm>
        </p:spPr>
        <p:txBody>
          <a:bodyPr>
            <a:normAutofit fontScale="90000"/>
          </a:bodyPr>
          <a:lstStyle/>
          <a:p>
            <a:pPr eaLnBrk="1" fontAlgn="auto" hangingPunct="1">
              <a:spcAft>
                <a:spcPts val="0"/>
              </a:spcAft>
              <a:defRPr/>
            </a:pPr>
            <a:r>
              <a:rPr lang="en-US" sz="4000" b="1" dirty="0" smtClean="0"/>
              <a:t>VIEW MY WORK EXPERIENCE PAGE</a:t>
            </a:r>
            <a:r>
              <a:rPr lang="en-IN" dirty="0"/>
              <a:t/>
            </a:r>
            <a:br>
              <a:rPr lang="en-IN" dirty="0"/>
            </a:br>
            <a:endParaRPr lang="en-IN" dirty="0"/>
          </a:p>
        </p:txBody>
      </p:sp>
      <p:pic>
        <p:nvPicPr>
          <p:cNvPr id="15361" name="Picture 1"/>
          <p:cNvPicPr>
            <a:picLocks noChangeAspect="1" noChangeArrowheads="1"/>
          </p:cNvPicPr>
          <p:nvPr/>
        </p:nvPicPr>
        <p:blipFill>
          <a:blip r:embed="rId2"/>
          <a:srcRect/>
          <a:stretch>
            <a:fillRect/>
          </a:stretch>
        </p:blipFill>
        <p:spPr bwMode="auto">
          <a:xfrm>
            <a:off x="285721" y="714356"/>
            <a:ext cx="8643998" cy="57150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704850"/>
            <a:ext cx="8472518" cy="795338"/>
          </a:xfrm>
        </p:spPr>
        <p:txBody>
          <a:bodyPr>
            <a:normAutofit fontScale="90000"/>
          </a:bodyPr>
          <a:lstStyle/>
          <a:p>
            <a:pPr eaLnBrk="1" fontAlgn="auto" hangingPunct="1">
              <a:spcAft>
                <a:spcPts val="0"/>
              </a:spcAft>
              <a:defRPr/>
            </a:pPr>
            <a:r>
              <a:rPr lang="en-US" b="1" dirty="0" smtClean="0"/>
              <a:t>EDIT MY WORK EXPERIENCE PAGE</a:t>
            </a:r>
            <a:r>
              <a:rPr lang="en-IN" dirty="0"/>
              <a:t/>
            </a:r>
            <a:br>
              <a:rPr lang="en-IN" dirty="0"/>
            </a:br>
            <a:endParaRPr lang="en-IN" dirty="0"/>
          </a:p>
        </p:txBody>
      </p:sp>
      <p:pic>
        <p:nvPicPr>
          <p:cNvPr id="14337" name="Picture 1"/>
          <p:cNvPicPr>
            <a:picLocks noChangeAspect="1" noChangeArrowheads="1"/>
          </p:cNvPicPr>
          <p:nvPr/>
        </p:nvPicPr>
        <p:blipFill>
          <a:blip r:embed="rId2"/>
          <a:srcRect/>
          <a:stretch>
            <a:fillRect/>
          </a:stretch>
        </p:blipFill>
        <p:spPr bwMode="auto">
          <a:xfrm>
            <a:off x="214283" y="785794"/>
            <a:ext cx="8786874" cy="585791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0"/>
            <a:ext cx="8401050" cy="928688"/>
          </a:xfrm>
        </p:spPr>
        <p:txBody>
          <a:bodyPr/>
          <a:lstStyle/>
          <a:p>
            <a:pPr eaLnBrk="1" hangingPunct="1"/>
            <a:r>
              <a:rPr lang="en-US" b="1" dirty="0" smtClean="0"/>
              <a:t>View My Education Detail Page</a:t>
            </a:r>
            <a:endParaRPr lang="en-IN" dirty="0" smtClean="0"/>
          </a:p>
        </p:txBody>
      </p:sp>
      <p:pic>
        <p:nvPicPr>
          <p:cNvPr id="13313" name="Picture 1"/>
          <p:cNvPicPr>
            <a:picLocks noChangeAspect="1" noChangeArrowheads="1"/>
          </p:cNvPicPr>
          <p:nvPr/>
        </p:nvPicPr>
        <p:blipFill>
          <a:blip r:embed="rId2"/>
          <a:srcRect/>
          <a:stretch>
            <a:fillRect/>
          </a:stretch>
        </p:blipFill>
        <p:spPr bwMode="auto">
          <a:xfrm>
            <a:off x="214282" y="1000108"/>
            <a:ext cx="8715436" cy="564360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313"/>
            <a:ext cx="8472518" cy="642937"/>
          </a:xfrm>
        </p:spPr>
        <p:txBody>
          <a:bodyPr>
            <a:normAutofit fontScale="90000"/>
          </a:bodyPr>
          <a:lstStyle/>
          <a:p>
            <a:pPr eaLnBrk="1" fontAlgn="auto" hangingPunct="1">
              <a:spcAft>
                <a:spcPts val="0"/>
              </a:spcAft>
              <a:defRPr/>
            </a:pPr>
            <a:r>
              <a:rPr lang="en-US" b="1" dirty="0" smtClean="0"/>
              <a:t>Edit Education Detail Page</a:t>
            </a:r>
            <a:endParaRPr lang="en-IN" b="1" dirty="0"/>
          </a:p>
        </p:txBody>
      </p:sp>
      <p:pic>
        <p:nvPicPr>
          <p:cNvPr id="12289" name="Picture 1"/>
          <p:cNvPicPr>
            <a:picLocks noChangeAspect="1" noChangeArrowheads="1"/>
          </p:cNvPicPr>
          <p:nvPr/>
        </p:nvPicPr>
        <p:blipFill>
          <a:blip r:embed="rId2"/>
          <a:srcRect/>
          <a:stretch>
            <a:fillRect/>
          </a:stretch>
        </p:blipFill>
        <p:spPr bwMode="auto">
          <a:xfrm>
            <a:off x="214283" y="857232"/>
            <a:ext cx="8715436" cy="578647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88"/>
            <a:ext cx="8472518" cy="1143000"/>
          </a:xfrm>
        </p:spPr>
        <p:txBody>
          <a:bodyPr>
            <a:normAutofit fontScale="90000"/>
          </a:bodyPr>
          <a:lstStyle/>
          <a:p>
            <a:pPr eaLnBrk="1" fontAlgn="auto" hangingPunct="1">
              <a:spcAft>
                <a:spcPts val="0"/>
              </a:spcAft>
              <a:defRPr/>
            </a:pPr>
            <a:r>
              <a:rPr lang="en-US" b="1" dirty="0" smtClean="0"/>
              <a:t>CHANGE PASSWORD PAGE</a:t>
            </a:r>
            <a:r>
              <a:rPr lang="en-IN" dirty="0"/>
              <a:t/>
            </a:r>
            <a:br>
              <a:rPr lang="en-IN" dirty="0"/>
            </a:br>
            <a:endParaRPr lang="en-IN" dirty="0"/>
          </a:p>
        </p:txBody>
      </p:sp>
      <p:pic>
        <p:nvPicPr>
          <p:cNvPr id="11265" name="Picture 1"/>
          <p:cNvPicPr>
            <a:picLocks noChangeAspect="1" noChangeArrowheads="1"/>
          </p:cNvPicPr>
          <p:nvPr/>
        </p:nvPicPr>
        <p:blipFill>
          <a:blip r:embed="rId2"/>
          <a:srcRect/>
          <a:stretch>
            <a:fillRect/>
          </a:stretch>
        </p:blipFill>
        <p:spPr bwMode="auto">
          <a:xfrm>
            <a:off x="198820" y="857232"/>
            <a:ext cx="8730898" cy="578647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704850"/>
            <a:ext cx="8472518" cy="723900"/>
          </a:xfrm>
        </p:spPr>
        <p:txBody>
          <a:bodyPr>
            <a:normAutofit fontScale="90000"/>
          </a:bodyPr>
          <a:lstStyle/>
          <a:p>
            <a:pPr eaLnBrk="1" fontAlgn="auto" hangingPunct="1">
              <a:spcAft>
                <a:spcPts val="0"/>
              </a:spcAft>
              <a:defRPr/>
            </a:pPr>
            <a:r>
              <a:rPr lang="en-US" b="1" dirty="0" smtClean="0"/>
              <a:t>ADMIN LOGIN PAGE</a:t>
            </a:r>
            <a:r>
              <a:rPr lang="en-IN" dirty="0"/>
              <a:t/>
            </a:r>
            <a:br>
              <a:rPr lang="en-IN" dirty="0"/>
            </a:br>
            <a:endParaRPr lang="en-IN" dirty="0"/>
          </a:p>
        </p:txBody>
      </p:sp>
      <p:pic>
        <p:nvPicPr>
          <p:cNvPr id="10241" name="Picture 1"/>
          <p:cNvPicPr>
            <a:picLocks noChangeAspect="1" noChangeArrowheads="1"/>
          </p:cNvPicPr>
          <p:nvPr/>
        </p:nvPicPr>
        <p:blipFill>
          <a:blip r:embed="rId2"/>
          <a:srcRect/>
          <a:stretch>
            <a:fillRect/>
          </a:stretch>
        </p:blipFill>
        <p:spPr bwMode="auto">
          <a:xfrm>
            <a:off x="214282" y="785794"/>
            <a:ext cx="8715436" cy="585791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313"/>
            <a:ext cx="8472518" cy="1285875"/>
          </a:xfrm>
        </p:spPr>
        <p:txBody>
          <a:bodyPr>
            <a:normAutofit fontScale="90000"/>
          </a:bodyPr>
          <a:lstStyle/>
          <a:p>
            <a:pPr eaLnBrk="1" fontAlgn="auto" hangingPunct="1">
              <a:spcAft>
                <a:spcPts val="0"/>
              </a:spcAft>
              <a:defRPr/>
            </a:pPr>
            <a:r>
              <a:rPr lang="en-US" b="1" dirty="0" smtClean="0"/>
              <a:t>ADMIN HOME PAGE</a:t>
            </a:r>
            <a:r>
              <a:rPr lang="en-IN" dirty="0"/>
              <a:t/>
            </a:r>
            <a:br>
              <a:rPr lang="en-IN" dirty="0"/>
            </a:br>
            <a:endParaRPr lang="en-IN" dirty="0"/>
          </a:p>
        </p:txBody>
      </p:sp>
      <p:pic>
        <p:nvPicPr>
          <p:cNvPr id="9217" name="Picture 1"/>
          <p:cNvPicPr>
            <a:picLocks noChangeAspect="1" noChangeArrowheads="1"/>
          </p:cNvPicPr>
          <p:nvPr/>
        </p:nvPicPr>
        <p:blipFill>
          <a:blip r:embed="rId2"/>
          <a:srcRect/>
          <a:stretch>
            <a:fillRect/>
          </a:stretch>
        </p:blipFill>
        <p:spPr bwMode="auto">
          <a:xfrm>
            <a:off x="214282" y="868203"/>
            <a:ext cx="8715436" cy="577550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0"/>
            <a:ext cx="8472487" cy="1500188"/>
          </a:xfrm>
        </p:spPr>
        <p:txBody>
          <a:bodyPr>
            <a:normAutofit fontScale="90000"/>
          </a:bodyPr>
          <a:lstStyle/>
          <a:p>
            <a:pPr eaLnBrk="1" fontAlgn="auto" hangingPunct="1">
              <a:spcAft>
                <a:spcPts val="0"/>
              </a:spcAft>
              <a:defRPr/>
            </a:pPr>
            <a:r>
              <a:rPr lang="en-US" b="1" dirty="0" smtClean="0"/>
              <a:t>MANAGE EMPLOYEE DETAIL PAGE</a:t>
            </a:r>
            <a:r>
              <a:rPr lang="en-IN" dirty="0"/>
              <a:t/>
            </a:r>
            <a:br>
              <a:rPr lang="en-IN" dirty="0"/>
            </a:br>
            <a:endParaRPr lang="en-IN" dirty="0"/>
          </a:p>
        </p:txBody>
      </p:sp>
      <p:pic>
        <p:nvPicPr>
          <p:cNvPr id="8193" name="Picture 1"/>
          <p:cNvPicPr>
            <a:picLocks noChangeAspect="1" noChangeArrowheads="1"/>
          </p:cNvPicPr>
          <p:nvPr/>
        </p:nvPicPr>
        <p:blipFill>
          <a:blip r:embed="rId2"/>
          <a:srcRect/>
          <a:stretch>
            <a:fillRect/>
          </a:stretch>
        </p:blipFill>
        <p:spPr bwMode="auto">
          <a:xfrm>
            <a:off x="214282" y="857232"/>
            <a:ext cx="8715435" cy="578647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1000108"/>
          </a:xfrm>
        </p:spPr>
        <p:txBody>
          <a:bodyPr/>
          <a:lstStyle/>
          <a:p>
            <a:r>
              <a:rPr lang="en-US" b="1" dirty="0" smtClean="0"/>
              <a:t>Introduction</a:t>
            </a:r>
            <a:r>
              <a:rPr lang="en-US" dirty="0" smtClean="0"/>
              <a:t> </a:t>
            </a:r>
          </a:p>
        </p:txBody>
      </p:sp>
      <p:sp>
        <p:nvSpPr>
          <p:cNvPr id="8195" name="Content Placeholder 2"/>
          <p:cNvSpPr>
            <a:spLocks noGrp="1"/>
          </p:cNvSpPr>
          <p:nvPr>
            <p:ph idx="1"/>
          </p:nvPr>
        </p:nvSpPr>
        <p:spPr>
          <a:xfrm>
            <a:off x="457200" y="1500174"/>
            <a:ext cx="8229600" cy="4824426"/>
          </a:xfrm>
        </p:spPr>
        <p:txBody>
          <a:bodyPr/>
          <a:lstStyle/>
          <a:p>
            <a:r>
              <a:rPr lang="en-IN" dirty="0" smtClean="0"/>
              <a:t>Employee Record Management system is a database which keeps the record of all the details pertaining to employees in an organization.</a:t>
            </a:r>
            <a:endParaRPr lang="en-US" dirty="0" smtClean="0"/>
          </a:p>
          <a:p>
            <a:r>
              <a:rPr lang="en-IN" dirty="0" smtClean="0"/>
              <a:t> </a:t>
            </a:r>
            <a:endParaRPr lang="en-US" dirty="0" smtClean="0"/>
          </a:p>
          <a:p>
            <a:r>
              <a:rPr lang="en-IN" dirty="0" smtClean="0"/>
              <a:t>Organizations have always had to collect and use personal information from and about employees to comply with tax and other laws, to administer benefits, to operate their businesses.</a:t>
            </a:r>
            <a:endParaRPr lang="en-US" dirty="0" smtClean="0"/>
          </a:p>
          <a:p>
            <a:pPr>
              <a:buNone/>
            </a:pPr>
            <a:endParaRPr lang="en-US" dirty="0" smtClean="0"/>
          </a:p>
          <a:p>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813"/>
            <a:ext cx="8229600" cy="1214437"/>
          </a:xfrm>
        </p:spPr>
        <p:txBody>
          <a:bodyPr>
            <a:normAutofit fontScale="90000"/>
          </a:bodyPr>
          <a:lstStyle/>
          <a:p>
            <a:pPr eaLnBrk="1" fontAlgn="auto" hangingPunct="1">
              <a:spcAft>
                <a:spcPts val="0"/>
              </a:spcAft>
              <a:defRPr/>
            </a:pPr>
            <a:r>
              <a:rPr lang="en-US" b="1" dirty="0" smtClean="0"/>
              <a:t>FUTURE </a:t>
            </a:r>
            <a:r>
              <a:rPr lang="en-US" b="1" dirty="0"/>
              <a:t>SCOPE</a:t>
            </a:r>
            <a:r>
              <a:rPr lang="en-IN" dirty="0"/>
              <a:t/>
            </a:r>
            <a:br>
              <a:rPr lang="en-IN" dirty="0"/>
            </a:br>
            <a:endParaRPr lang="en-IN" dirty="0"/>
          </a:p>
        </p:txBody>
      </p:sp>
      <p:sp>
        <p:nvSpPr>
          <p:cNvPr id="3" name="Content Placeholder 2"/>
          <p:cNvSpPr>
            <a:spLocks noGrp="1"/>
          </p:cNvSpPr>
          <p:nvPr>
            <p:ph idx="1"/>
          </p:nvPr>
        </p:nvSpPr>
        <p:spPr>
          <a:xfrm>
            <a:off x="457200" y="1643051"/>
            <a:ext cx="8229600" cy="4681550"/>
          </a:xfrm>
        </p:spPr>
        <p:txBody>
          <a:bodyPr>
            <a:normAutofit/>
          </a:bodyPr>
          <a:lstStyle/>
          <a:p>
            <a:pPr marL="274320" indent="-274320" eaLnBrk="1" fontAlgn="auto" hangingPunct="1">
              <a:spcAft>
                <a:spcPts val="0"/>
              </a:spcAft>
              <a:buClr>
                <a:schemeClr val="accent3"/>
              </a:buClr>
              <a:buFont typeface="Wingdings 2"/>
              <a:buNone/>
              <a:defRPr/>
            </a:pPr>
            <a:r>
              <a:rPr lang="en-US" b="1" dirty="0"/>
              <a:t> </a:t>
            </a:r>
            <a:endParaRPr lang="en-IN" dirty="0"/>
          </a:p>
          <a:p>
            <a:pPr>
              <a:defRPr/>
            </a:pPr>
            <a:r>
              <a:rPr lang="en-US" dirty="0" smtClean="0"/>
              <a:t>This</a:t>
            </a:r>
            <a:r>
              <a:rPr lang="en-US" b="1" dirty="0" smtClean="0"/>
              <a:t> </a:t>
            </a:r>
            <a:r>
              <a:rPr lang="en-US" dirty="0" smtClean="0"/>
              <a:t>web application involves almost all the basic features of the online employee management system. The future implementation will be online help for the employees and chatting with website administrator.</a:t>
            </a:r>
          </a:p>
          <a:p>
            <a:pPr>
              <a:buFont typeface="Wingdings 2" pitchFamily="18" charset="2"/>
              <a:buNone/>
              <a:defRPr/>
            </a:pPr>
            <a:endParaRPr lang="en-US" dirty="0" smtClean="0"/>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081088"/>
          </a:xfrm>
        </p:spPr>
        <p:txBody>
          <a:bodyPr>
            <a:normAutofit fontScale="90000"/>
          </a:bodyPr>
          <a:lstStyle/>
          <a:p>
            <a:pPr eaLnBrk="1" fontAlgn="auto" hangingPunct="1">
              <a:spcAft>
                <a:spcPts val="0"/>
              </a:spcAft>
              <a:defRPr/>
            </a:pPr>
            <a:r>
              <a:rPr lang="en-US" b="1" dirty="0" smtClean="0"/>
              <a:t>CONCLUSION</a:t>
            </a:r>
            <a:r>
              <a:rPr lang="en-IN" dirty="0"/>
              <a:t/>
            </a:r>
            <a:br>
              <a:rPr lang="en-IN" dirty="0"/>
            </a:br>
            <a:endParaRPr lang="en-IN" dirty="0"/>
          </a:p>
        </p:txBody>
      </p:sp>
      <p:sp>
        <p:nvSpPr>
          <p:cNvPr id="3" name="Content Placeholder 2"/>
          <p:cNvSpPr>
            <a:spLocks noGrp="1"/>
          </p:cNvSpPr>
          <p:nvPr>
            <p:ph idx="1"/>
          </p:nvPr>
        </p:nvSpPr>
        <p:spPr>
          <a:xfrm>
            <a:off x="457200" y="1285875"/>
            <a:ext cx="8229600" cy="5038725"/>
          </a:xfrm>
        </p:spPr>
        <p:txBody>
          <a:bodyPr>
            <a:normAutofit lnSpcReduction="10000"/>
          </a:bodyPr>
          <a:lstStyle/>
          <a:p>
            <a:pPr marL="274320" indent="-274320" eaLnBrk="1" fontAlgn="auto" hangingPunct="1">
              <a:spcAft>
                <a:spcPts val="0"/>
              </a:spcAft>
              <a:buClr>
                <a:schemeClr val="accent3"/>
              </a:buClr>
              <a:buFont typeface="Wingdings 2"/>
              <a:buNone/>
              <a:defRPr/>
            </a:pPr>
            <a:r>
              <a:rPr lang="en-US" b="1" dirty="0"/>
              <a:t> </a:t>
            </a:r>
            <a:endParaRPr lang="en-IN" dirty="0"/>
          </a:p>
          <a:p>
            <a:r>
              <a:rPr lang="en-IN" dirty="0" smtClean="0"/>
              <a:t>The project titled as </a:t>
            </a:r>
            <a:r>
              <a:rPr lang="en-IN" b="1" dirty="0" smtClean="0"/>
              <a:t>Employee Record Management System </a:t>
            </a:r>
            <a:r>
              <a:rPr lang="en-IN" dirty="0" smtClean="0"/>
              <a:t>was deeply studied and analyzed to design the code and implement. It was done under the guidance of the experienced project guide. All the current requirements and possibilities have been taken care during the project time.</a:t>
            </a:r>
            <a:endParaRPr lang="en-US" dirty="0" smtClean="0"/>
          </a:p>
          <a:p>
            <a:r>
              <a:rPr lang="en-IN" dirty="0" smtClean="0"/>
              <a:t> </a:t>
            </a:r>
            <a:endParaRPr lang="en-US" dirty="0" smtClean="0"/>
          </a:p>
          <a:p>
            <a:r>
              <a:rPr lang="en-IN" dirty="0" smtClean="0"/>
              <a:t>Employee record management system is used for daily operations in any organization to maintain or access employee related information for internal administration purposes.</a:t>
            </a:r>
            <a:endParaRPr lang="en-US" dirty="0" smtClean="0"/>
          </a:p>
          <a:p>
            <a:pPr>
              <a:buFont typeface="Wingdings 2" pitchFamily="18" charset="2"/>
              <a:buNone/>
              <a:defRPr/>
            </a:pPr>
            <a:endParaRPr lang="en-US" dirty="0" smtClean="0"/>
          </a:p>
          <a:p>
            <a:pPr>
              <a:defRPr/>
            </a:pPr>
            <a:endParaRPr lang="en-US" dirty="0" smtClean="0"/>
          </a:p>
          <a:p>
            <a:pPr>
              <a:buFont typeface="Wingdings 2" pitchFamily="18" charset="2"/>
              <a:buNone/>
              <a:defRPr/>
            </a:pPr>
            <a:endParaRPr lang="en-US" dirty="0" smtClean="0"/>
          </a:p>
          <a:p>
            <a:pPr>
              <a:buFont typeface="Wingdings 2" pitchFamily="18" charset="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smtClean="0"/>
              <a:t>BIBLIOGRAPHY</a:t>
            </a:r>
            <a:endParaRPr lang="en-IN" smtClean="0"/>
          </a:p>
        </p:txBody>
      </p:sp>
      <p:sp>
        <p:nvSpPr>
          <p:cNvPr id="3" name="Content Placeholder 2"/>
          <p:cNvSpPr>
            <a:spLocks noGrp="1"/>
          </p:cNvSpPr>
          <p:nvPr>
            <p:ph idx="1"/>
          </p:nvPr>
        </p:nvSpPr>
        <p:spPr>
          <a:xfrm>
            <a:off x="457200" y="1428750"/>
            <a:ext cx="8229600" cy="4895850"/>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b="1" dirty="0" smtClean="0"/>
              <a:t>FOR PYTHON INSTALLATION</a:t>
            </a:r>
            <a:r>
              <a:rPr lang="en-US" b="1" dirty="0"/>
              <a:t> </a:t>
            </a:r>
            <a:endParaRPr lang="en-IN" dirty="0"/>
          </a:p>
          <a:p>
            <a:pPr marL="274320" indent="-274320" eaLnBrk="1" fontAlgn="auto" hangingPunct="1">
              <a:spcAft>
                <a:spcPts val="0"/>
              </a:spcAft>
              <a:buClr>
                <a:schemeClr val="accent3"/>
              </a:buClr>
              <a:buFont typeface="Wingdings 2"/>
              <a:buChar char=""/>
              <a:defRPr/>
            </a:pPr>
            <a:r>
              <a:rPr lang="en-US" dirty="0" smtClean="0">
                <a:hlinkClick r:id="rId2"/>
              </a:rPr>
              <a:t>https://www.python.org</a:t>
            </a:r>
            <a:endParaRPr lang="en-US" dirty="0" smtClean="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a:t>
            </a:r>
            <a:r>
              <a:rPr lang="en-US" b="1" dirty="0" smtClean="0"/>
              <a:t>HTML , CSS ANF PYTHON BASICS</a:t>
            </a:r>
            <a:r>
              <a:rPr lang="en-US" b="1" dirty="0"/>
              <a:t> </a:t>
            </a:r>
            <a:endParaRPr lang="en-IN" dirty="0"/>
          </a:p>
          <a:p>
            <a:pPr marL="274320" indent="-274320" eaLnBrk="1" fontAlgn="auto" hangingPunct="1">
              <a:spcAft>
                <a:spcPts val="0"/>
              </a:spcAft>
              <a:buClr>
                <a:schemeClr val="accent3"/>
              </a:buClr>
              <a:buFont typeface="Wingdings 2"/>
              <a:buChar char=""/>
              <a:defRPr/>
            </a:pPr>
            <a:r>
              <a:rPr lang="en-US" u="sng" dirty="0" smtClean="0">
                <a:solidFill>
                  <a:srgbClr val="C00000"/>
                </a:solidFill>
                <a:hlinkClick r:id="rId3"/>
              </a:rPr>
              <a:t>www.w3schools.com</a:t>
            </a:r>
            <a:endParaRPr lang="en-US" u="sng" dirty="0" smtClean="0">
              <a:solidFill>
                <a:srgbClr val="C00000"/>
              </a:solidFill>
            </a:endParaRPr>
          </a:p>
          <a:p>
            <a:pPr marL="274320" indent="-274320" eaLnBrk="1" fontAlgn="auto" hangingPunct="1">
              <a:spcAft>
                <a:spcPts val="0"/>
              </a:spcAft>
              <a:buClr>
                <a:schemeClr val="accent3"/>
              </a:buClr>
              <a:buFont typeface="Wingdings 2"/>
              <a:buChar char=""/>
              <a:defRPr/>
            </a:pPr>
            <a:r>
              <a:rPr lang="en-US" u="sng" dirty="0" smtClean="0">
                <a:solidFill>
                  <a:srgbClr val="C00000"/>
                </a:solidFill>
                <a:hlinkClick r:id="rId4"/>
              </a:rPr>
              <a:t>www.javatpoint.com</a:t>
            </a:r>
            <a:endParaRPr lang="en-US" u="sng" dirty="0" smtClean="0">
              <a:solidFill>
                <a:srgbClr val="C00000"/>
              </a:solidFill>
            </a:endParaRPr>
          </a:p>
          <a:p>
            <a:pPr marL="274320" indent="-274320" eaLnBrk="1" fontAlgn="auto" hangingPunct="1">
              <a:spcAft>
                <a:spcPts val="0"/>
              </a:spcAft>
              <a:buClr>
                <a:schemeClr val="accent3"/>
              </a:buClr>
              <a:buFont typeface="Wingdings 2"/>
              <a:buChar char=""/>
              <a:defRPr/>
            </a:pPr>
            <a:r>
              <a:rPr lang="en-US" u="sng" dirty="0" smtClean="0">
                <a:hlinkClick r:id="rId5"/>
              </a:rPr>
              <a:t>https://www.geeksforgeeks.org/python-django/</a:t>
            </a:r>
            <a:endParaRPr lang="en-US" dirty="0" smtClean="0"/>
          </a:p>
          <a:p>
            <a:pPr marL="274320" indent="-274320" eaLnBrk="1" fontAlgn="auto" hangingPunct="1">
              <a:spcAft>
                <a:spcPts val="0"/>
              </a:spcAft>
              <a:buClr>
                <a:schemeClr val="accent3"/>
              </a:buClr>
              <a:buFont typeface="Wingdings 2"/>
              <a:buChar char=""/>
              <a:defRPr/>
            </a:pPr>
            <a:endParaRPr lang="en-US" u="sng" dirty="0" smtClean="0">
              <a:solidFill>
                <a:srgbClr val="C00000"/>
              </a:solidFill>
            </a:endParaRPr>
          </a:p>
          <a:p>
            <a:pPr>
              <a:defRPr/>
            </a:pPr>
            <a:r>
              <a:rPr lang="en-US" b="1" dirty="0" smtClean="0"/>
              <a:t>REFERENCE BOOKS</a:t>
            </a:r>
            <a:endParaRPr lang="en-US" dirty="0" smtClean="0"/>
          </a:p>
          <a:p>
            <a:pPr>
              <a:buFont typeface="Wingdings 2" pitchFamily="18" charset="2"/>
              <a:buNone/>
              <a:defRPr/>
            </a:pPr>
            <a:r>
              <a:rPr lang="en-US" b="1" dirty="0" smtClean="0"/>
              <a:t> </a:t>
            </a:r>
            <a:endParaRPr lang="en-US" dirty="0" smtClean="0"/>
          </a:p>
          <a:p>
            <a:pPr>
              <a:defRPr/>
            </a:pPr>
            <a:r>
              <a:rPr lang="en-US" dirty="0" smtClean="0"/>
              <a:t>Two scoops of Django for 1.11 by </a:t>
            </a:r>
            <a:r>
              <a:rPr lang="en-US" b="1" i="1" dirty="0" smtClean="0"/>
              <a:t>Daniel </a:t>
            </a:r>
            <a:r>
              <a:rPr lang="en-US" b="1" i="1" dirty="0" err="1" smtClean="0"/>
              <a:t>Greenfeld’s</a:t>
            </a:r>
            <a:r>
              <a:rPr lang="en-US" b="1" i="1" dirty="0" smtClean="0"/>
              <a:t> and Audrey Greenfield</a:t>
            </a:r>
            <a:endParaRPr lang="en-US" b="1" dirty="0" smtClean="0"/>
          </a:p>
          <a:p>
            <a:pPr>
              <a:defRPr/>
            </a:pPr>
            <a:r>
              <a:rPr lang="en-US" dirty="0" smtClean="0"/>
              <a:t>Lightweight Django </a:t>
            </a:r>
            <a:r>
              <a:rPr lang="en-US" i="1" dirty="0" smtClean="0"/>
              <a:t>by </a:t>
            </a:r>
            <a:r>
              <a:rPr lang="en-US" b="1" i="1" dirty="0" smtClean="0"/>
              <a:t>Elman and Mark Lavin</a:t>
            </a:r>
            <a:endParaRPr lang="en-US" b="1" dirty="0" smtClean="0"/>
          </a:p>
          <a:p>
            <a:pPr marL="274320" indent="-274320" eaLnBrk="1" fontAlgn="auto" hangingPunct="1">
              <a:spcAft>
                <a:spcPts val="0"/>
              </a:spcAft>
              <a:buClr>
                <a:schemeClr val="accent3"/>
              </a:buClr>
              <a:buFont typeface="Wingdings 2"/>
              <a:buChar char=""/>
              <a:defRPr/>
            </a:pPr>
            <a:endParaRPr lang="en-IN" dirty="0" smtClean="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8" end="8"/>
                                            </p:txEl>
                                          </p:spTgt>
                                        </p:tgtEl>
                                      </p:cBhvr>
                                    </p:animEffect>
                                    <p:set>
                                      <p:cBhvr>
                                        <p:cTn id="47" dur="1" fill="hold">
                                          <p:stCondLst>
                                            <p:cond delay="1999"/>
                                          </p:stCondLst>
                                        </p:cTn>
                                        <p:tgtEl>
                                          <p:spTgt spid="3">
                                            <p:txEl>
                                              <p:pRg st="8" end="8"/>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9" end="9"/>
                                            </p:txEl>
                                          </p:spTgt>
                                        </p:tgtEl>
                                      </p:cBhvr>
                                    </p:animEffect>
                                    <p:set>
                                      <p:cBhvr>
                                        <p:cTn id="52"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10" end="10"/>
                                            </p:txEl>
                                          </p:spTgt>
                                        </p:tgtEl>
                                      </p:cBhvr>
                                    </p:animEffect>
                                    <p:set>
                                      <p:cBhvr>
                                        <p:cTn id="57"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1" end="11"/>
                                            </p:txEl>
                                          </p:spTgt>
                                        </p:tgtEl>
                                      </p:cBhvr>
                                    </p:animEffect>
                                    <p:set>
                                      <p:cBhvr>
                                        <p:cTn id="62"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smtClean="0">
                <a:latin typeface="Freestyle Script" pitchFamily="66" charset="0"/>
              </a:rPr>
              <a:t>THANKYOU</a:t>
            </a:r>
            <a:endParaRPr lang="en-US" sz="7200" b="1" i="1" dirty="0">
              <a:latin typeface="Freestyle Scrip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14313"/>
            <a:ext cx="8229600" cy="857250"/>
          </a:xfrm>
        </p:spPr>
        <p:txBody>
          <a:bodyPr/>
          <a:lstStyle/>
          <a:p>
            <a:r>
              <a:rPr lang="en-US" b="1" dirty="0" smtClean="0"/>
              <a:t>Project Scope</a:t>
            </a:r>
            <a:endParaRPr lang="en-US" dirty="0" smtClean="0"/>
          </a:p>
        </p:txBody>
      </p:sp>
      <p:sp>
        <p:nvSpPr>
          <p:cNvPr id="13315" name="Content Placeholder 2"/>
          <p:cNvSpPr>
            <a:spLocks noGrp="1"/>
          </p:cNvSpPr>
          <p:nvPr>
            <p:ph idx="1"/>
          </p:nvPr>
        </p:nvSpPr>
        <p:spPr>
          <a:xfrm>
            <a:off x="457200" y="1071546"/>
            <a:ext cx="8229600" cy="5253054"/>
          </a:xfrm>
        </p:spPr>
        <p:txBody>
          <a:bodyPr/>
          <a:lstStyle/>
          <a:p>
            <a:r>
              <a:rPr lang="en-IN" dirty="0" smtClean="0"/>
              <a:t>The scope of the project is to store and access the database consisting of employee’s personal details and the database can be shared with the concerned department to complete joining formalities</a:t>
            </a:r>
            <a:endParaRPr lang="en-US" dirty="0" smtClean="0"/>
          </a:p>
          <a:p>
            <a:r>
              <a:rPr lang="en-IN" dirty="0" smtClean="0"/>
              <a:t>We can also store and access the database consisting of program details.</a:t>
            </a:r>
            <a:endParaRPr lang="en-US" dirty="0" smtClean="0"/>
          </a:p>
          <a:p>
            <a:pPr>
              <a:buNone/>
            </a:pPr>
            <a:endParaRPr lang="en-US" dirty="0" smtClean="0"/>
          </a:p>
          <a:p>
            <a:r>
              <a:rPr lang="en-US" dirty="0" smtClean="0"/>
              <a:t>The project has a wide scope, as it is not intended to a particular organization. This project is going to develop generic software, which can be applied by any businesses organization. More over it provides facility to its users. Also the software is going to provide a huge amount of summary data.</a:t>
            </a:r>
          </a:p>
          <a:p>
            <a:pPr>
              <a:buFont typeface="Wingdings 2" pitchFamily="18" charset="2"/>
              <a:buNone/>
            </a:pPr>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14313"/>
            <a:ext cx="8229600" cy="642937"/>
          </a:xfrm>
        </p:spPr>
        <p:txBody>
          <a:bodyPr/>
          <a:lstStyle/>
          <a:p>
            <a:r>
              <a:rPr lang="en-US" b="1" smtClean="0"/>
              <a:t>Proposed System</a:t>
            </a:r>
            <a:endParaRPr lang="en-US" smtClean="0"/>
          </a:p>
        </p:txBody>
      </p:sp>
      <p:sp>
        <p:nvSpPr>
          <p:cNvPr id="14339" name="Content Placeholder 2"/>
          <p:cNvSpPr>
            <a:spLocks noGrp="1"/>
          </p:cNvSpPr>
          <p:nvPr>
            <p:ph idx="1"/>
          </p:nvPr>
        </p:nvSpPr>
        <p:spPr>
          <a:xfrm>
            <a:off x="457200" y="928688"/>
            <a:ext cx="8229600" cy="5395912"/>
          </a:xfrm>
        </p:spPr>
        <p:txBody>
          <a:bodyPr/>
          <a:lstStyle/>
          <a:p>
            <a:r>
              <a:rPr lang="en-US" smtClean="0"/>
              <a:t>The development of the new system contains the following activities, which try to automate the entire process keeping in view of the database integration approach.</a:t>
            </a:r>
          </a:p>
          <a:p>
            <a:pPr>
              <a:buFont typeface="Wingdings 2" pitchFamily="18" charset="2"/>
              <a:buNone/>
            </a:pPr>
            <a:endParaRPr lang="en-US" smtClean="0"/>
          </a:p>
          <a:p>
            <a:r>
              <a:rPr lang="en-US" smtClean="0"/>
              <a:t>User friendliness is provided in the application with various controls.</a:t>
            </a:r>
          </a:p>
          <a:p>
            <a:r>
              <a:rPr lang="en-US" smtClean="0"/>
              <a:t>The system makes the overall project management much easier and flexible.</a:t>
            </a:r>
          </a:p>
          <a:p>
            <a:r>
              <a:rPr lang="en-US" smtClean="0"/>
              <a:t>There is no risk of data mismanagement at any level while the project development is under process.</a:t>
            </a:r>
          </a:p>
          <a:p>
            <a:r>
              <a:rPr lang="en-US" smtClean="0"/>
              <a:t>It provides high level of security with different level of authentication.</a:t>
            </a:r>
          </a:p>
          <a:p>
            <a:pPr>
              <a:buFont typeface="Wingdings 2" pitchFamily="18" charset="2"/>
              <a:buNone/>
            </a:pPr>
            <a:endParaRPr lang="en-US" smtClean="0"/>
          </a:p>
          <a:p>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14313"/>
            <a:ext cx="8229600" cy="1000109"/>
          </a:xfrm>
        </p:spPr>
        <p:txBody>
          <a:bodyPr/>
          <a:lstStyle/>
          <a:p>
            <a:r>
              <a:rPr lang="en-US" b="1" dirty="0" smtClean="0"/>
              <a:t>Modules</a:t>
            </a:r>
            <a:endParaRPr lang="en-US" dirty="0" smtClean="0"/>
          </a:p>
        </p:txBody>
      </p:sp>
      <p:sp>
        <p:nvSpPr>
          <p:cNvPr id="14339" name="Content Placeholder 2"/>
          <p:cNvSpPr>
            <a:spLocks noGrp="1"/>
          </p:cNvSpPr>
          <p:nvPr>
            <p:ph idx="1"/>
          </p:nvPr>
        </p:nvSpPr>
        <p:spPr>
          <a:xfrm>
            <a:off x="457200" y="1571612"/>
            <a:ext cx="8229600" cy="4752988"/>
          </a:xfrm>
        </p:spPr>
        <p:txBody>
          <a:bodyPr/>
          <a:lstStyle/>
          <a:p>
            <a:r>
              <a:rPr lang="en-US" b="1" dirty="0" smtClean="0"/>
              <a:t>Employee Record Management System project divided in two modules :</a:t>
            </a:r>
            <a:endParaRPr lang="en-US" dirty="0" smtClean="0"/>
          </a:p>
          <a:p>
            <a:pPr lvl="0"/>
            <a:r>
              <a:rPr lang="en-US" dirty="0" smtClean="0"/>
              <a:t>User Module</a:t>
            </a:r>
          </a:p>
          <a:p>
            <a:pPr lvl="0"/>
            <a:r>
              <a:rPr lang="en-US" dirty="0" smtClean="0"/>
              <a:t>Admin Module</a:t>
            </a:r>
          </a:p>
          <a:p>
            <a:pPr>
              <a:buFont typeface="Wingdings 2" pitchFamily="18" charset="2"/>
              <a:buNone/>
            </a:pPr>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500063"/>
            <a:ext cx="8229600" cy="500062"/>
          </a:xfrm>
        </p:spPr>
        <p:txBody>
          <a:bodyPr/>
          <a:lstStyle/>
          <a:p>
            <a:r>
              <a:rPr lang="en-US" b="1" u="sng" smtClean="0"/>
              <a:t>User Modules</a:t>
            </a:r>
            <a:r>
              <a:rPr lang="en-US" b="1" smtClean="0"/>
              <a:t>:</a:t>
            </a:r>
            <a:endParaRPr lang="en-US" smtClean="0"/>
          </a:p>
        </p:txBody>
      </p:sp>
      <p:sp>
        <p:nvSpPr>
          <p:cNvPr id="15363" name="Content Placeholder 2"/>
          <p:cNvSpPr>
            <a:spLocks noGrp="1"/>
          </p:cNvSpPr>
          <p:nvPr>
            <p:ph idx="1"/>
          </p:nvPr>
        </p:nvSpPr>
        <p:spPr>
          <a:xfrm>
            <a:off x="457200" y="1500188"/>
            <a:ext cx="8229600" cy="4824412"/>
          </a:xfrm>
        </p:spPr>
        <p:txBody>
          <a:bodyPr/>
          <a:lstStyle/>
          <a:p>
            <a:pPr lvl="0"/>
            <a:r>
              <a:rPr lang="en-US" dirty="0" smtClean="0"/>
              <a:t>User can register himself.</a:t>
            </a:r>
          </a:p>
          <a:p>
            <a:pPr lvl="0"/>
            <a:r>
              <a:rPr lang="en-US" dirty="0" smtClean="0"/>
              <a:t>User login</a:t>
            </a:r>
          </a:p>
          <a:p>
            <a:pPr lvl="0"/>
            <a:r>
              <a:rPr lang="en-US" dirty="0" smtClean="0"/>
              <a:t>User password recovery.</a:t>
            </a:r>
          </a:p>
          <a:p>
            <a:pPr lvl="0"/>
            <a:r>
              <a:rPr lang="en-US" dirty="0" smtClean="0"/>
              <a:t>User can add / edit own work experience details</a:t>
            </a:r>
          </a:p>
          <a:p>
            <a:pPr lvl="0"/>
            <a:r>
              <a:rPr lang="en-US" dirty="0" smtClean="0"/>
              <a:t>User can add / edit own education details.</a:t>
            </a:r>
          </a:p>
          <a:p>
            <a:pPr lvl="0"/>
            <a:r>
              <a:rPr lang="en-US" dirty="0" smtClean="0"/>
              <a:t>User can edit own profile.</a:t>
            </a:r>
          </a:p>
          <a:p>
            <a:pPr lvl="0"/>
            <a:r>
              <a:rPr lang="en-US" dirty="0" smtClean="0"/>
              <a:t>User can update own password.</a:t>
            </a:r>
          </a:p>
          <a:p>
            <a:pPr lvl="0"/>
            <a:r>
              <a:rPr lang="en-US" dirty="0" smtClean="0"/>
              <a:t>Logout</a:t>
            </a:r>
          </a:p>
          <a:p>
            <a:pPr>
              <a:buFont typeface="Wingdings 2" pitchFamily="18" charset="2"/>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28625"/>
            <a:ext cx="8229600" cy="642938"/>
          </a:xfrm>
        </p:spPr>
        <p:txBody>
          <a:bodyPr/>
          <a:lstStyle/>
          <a:p>
            <a:r>
              <a:rPr lang="en-US" b="1" u="sng" dirty="0" smtClean="0"/>
              <a:t>Admin Modules</a:t>
            </a:r>
            <a:r>
              <a:rPr lang="en-US" b="1" dirty="0" smtClean="0"/>
              <a:t>:</a:t>
            </a:r>
            <a:endParaRPr lang="en-US" dirty="0" smtClean="0"/>
          </a:p>
        </p:txBody>
      </p:sp>
      <p:sp>
        <p:nvSpPr>
          <p:cNvPr id="16387" name="Content Placeholder 2"/>
          <p:cNvSpPr>
            <a:spLocks noGrp="1"/>
          </p:cNvSpPr>
          <p:nvPr>
            <p:ph idx="1"/>
          </p:nvPr>
        </p:nvSpPr>
        <p:spPr>
          <a:xfrm>
            <a:off x="457200" y="1571625"/>
            <a:ext cx="8229600" cy="4752975"/>
          </a:xfrm>
        </p:spPr>
        <p:txBody>
          <a:bodyPr/>
          <a:lstStyle/>
          <a:p>
            <a:pPr lvl="0"/>
            <a:r>
              <a:rPr lang="en-US" dirty="0" smtClean="0"/>
              <a:t>Admin Login</a:t>
            </a:r>
          </a:p>
          <a:p>
            <a:pPr lvl="0"/>
            <a:r>
              <a:rPr lang="en-US" dirty="0" smtClean="0"/>
              <a:t>Admin can manage all employee records.</a:t>
            </a:r>
          </a:p>
          <a:p>
            <a:pPr lvl="0"/>
            <a:r>
              <a:rPr lang="en-US" dirty="0" smtClean="0"/>
              <a:t>Admin can update / edit user personal details/ work exp. details / Education.</a:t>
            </a:r>
          </a:p>
          <a:p>
            <a:pPr lvl="0"/>
            <a:r>
              <a:rPr lang="en-US" dirty="0" smtClean="0"/>
              <a:t>Admin can update own profile</a:t>
            </a:r>
          </a:p>
          <a:p>
            <a:pPr lvl="0"/>
            <a:r>
              <a:rPr lang="en-US" dirty="0" smtClean="0"/>
              <a:t>Change password</a:t>
            </a:r>
          </a:p>
          <a:p>
            <a:pPr lvl="0"/>
            <a:r>
              <a:rPr lang="en-US" dirty="0" smtClean="0"/>
              <a:t>Logout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4003</TotalTime>
  <Words>751</Words>
  <Application>Microsoft Office PowerPoint</Application>
  <PresentationFormat>On-screen Show (4:3)</PresentationFormat>
  <Paragraphs>152</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EMPLOYEE RECORD MANAGEMENT SYSTEM(ERMS)</vt:lpstr>
      <vt:lpstr>ABC UNIVERSITY</vt:lpstr>
      <vt:lpstr>DEVELOPERS</vt:lpstr>
      <vt:lpstr>Introduction </vt:lpstr>
      <vt:lpstr>Project Scope</vt:lpstr>
      <vt:lpstr>Proposed System</vt:lpstr>
      <vt:lpstr>Modules</vt:lpstr>
      <vt:lpstr>User Modules:</vt:lpstr>
      <vt:lpstr>Admin Modules:</vt:lpstr>
      <vt:lpstr>SOFTWARE USED</vt:lpstr>
      <vt:lpstr>FRONTEND (LANGUAGE USED)</vt:lpstr>
      <vt:lpstr>BACKEND</vt:lpstr>
      <vt:lpstr>SYSTEM DESIGN </vt:lpstr>
      <vt:lpstr>    </vt:lpstr>
      <vt:lpstr>  Use Case Diagram:  </vt:lpstr>
      <vt:lpstr>Slide 16</vt:lpstr>
      <vt:lpstr>Slide 17</vt:lpstr>
      <vt:lpstr> Sequence Diagram: </vt:lpstr>
      <vt:lpstr>              SEQUENCE DIAGRAM </vt:lpstr>
      <vt:lpstr>Slide 20</vt:lpstr>
      <vt:lpstr>Data Flow Diagram(DFD) First Level</vt:lpstr>
      <vt:lpstr>Data Flow Diagram(DFD) 2nd Level</vt:lpstr>
      <vt:lpstr>Data Flow Diagram(DFD) 3rd Level</vt:lpstr>
      <vt:lpstr>Class Diagram</vt:lpstr>
      <vt:lpstr>ER Diagram</vt:lpstr>
      <vt:lpstr>Slide 26</vt:lpstr>
      <vt:lpstr>  SCREEN SHOTS – Home Page  </vt:lpstr>
      <vt:lpstr>      Employee Signup Page </vt:lpstr>
      <vt:lpstr> EMPLOYEE LOGIN PAGE</vt:lpstr>
      <vt:lpstr>EMPLOYEE DASHBOARD PAGE </vt:lpstr>
      <vt:lpstr>MY PROFILE PAGE </vt:lpstr>
      <vt:lpstr>VIEW MY WORK EXPERIENCE PAGE </vt:lpstr>
      <vt:lpstr>EDIT MY WORK EXPERIENCE PAGE </vt:lpstr>
      <vt:lpstr>View My Education Detail Page</vt:lpstr>
      <vt:lpstr>Edit Education Detail Page</vt:lpstr>
      <vt:lpstr>CHANGE PASSWORD PAGE </vt:lpstr>
      <vt:lpstr>ADMIN LOGIN PAGE </vt:lpstr>
      <vt:lpstr>ADMIN HOME PAGE </vt:lpstr>
      <vt:lpstr>MANAGE EMPLOYEE DETAIL PAGE </vt:lpstr>
      <vt:lpstr>FUTURE SCOPE </vt:lpstr>
      <vt:lpstr>CONCLUSION </vt:lpstr>
      <vt:lpstr>BIBLIOGRAPHY</vt:lpstr>
      <vt:lpstr>Slide 43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win 8.1</cp:lastModifiedBy>
  <cp:revision>339</cp:revision>
  <dcterms:created xsi:type="dcterms:W3CDTF">2011-04-06T15:22:37Z</dcterms:created>
  <dcterms:modified xsi:type="dcterms:W3CDTF">2021-11-20T13:03:53Z</dcterms:modified>
</cp:coreProperties>
</file>