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99" r:id="rId3"/>
    <p:sldId id="290" r:id="rId4"/>
    <p:sldId id="301" r:id="rId5"/>
    <p:sldId id="302" r:id="rId6"/>
    <p:sldId id="303" r:id="rId7"/>
    <p:sldId id="304" r:id="rId8"/>
    <p:sldId id="305" r:id="rId9"/>
    <p:sldId id="307" r:id="rId10"/>
    <p:sldId id="27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CEDA"/>
    <a:srgbClr val="DAE3F3"/>
    <a:srgbClr val="30557F"/>
    <a:srgbClr val="7A91AC"/>
    <a:srgbClr val="2F547E"/>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4" autoAdjust="0"/>
    <p:restoredTop sz="80479" autoAdjust="0"/>
  </p:normalViewPr>
  <p:slideViewPr>
    <p:cSldViewPr snapToGrid="0">
      <p:cViewPr varScale="1">
        <p:scale>
          <a:sx n="68" d="100"/>
          <a:sy n="68" d="100"/>
        </p:scale>
        <p:origin x="509"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2023/4/13</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sz="1200"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10</a:t>
            </a:fld>
            <a:endParaRPr lang="zh-CN" altLang="en-US"/>
          </a:p>
        </p:txBody>
      </p:sp>
    </p:spTree>
    <p:extLst>
      <p:ext uri="{BB962C8B-B14F-4D97-AF65-F5344CB8AC3E}">
        <p14:creationId xmlns:p14="http://schemas.microsoft.com/office/powerpoint/2010/main" val="314237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2</a:t>
            </a:fld>
            <a:endParaRPr lang="zh-CN" altLang="en-US"/>
          </a:p>
        </p:txBody>
      </p:sp>
    </p:spTree>
    <p:extLst>
      <p:ext uri="{BB962C8B-B14F-4D97-AF65-F5344CB8AC3E}">
        <p14:creationId xmlns:p14="http://schemas.microsoft.com/office/powerpoint/2010/main" val="15501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3</a:t>
            </a:fld>
            <a:endParaRPr lang="zh-CN" altLang="en-US"/>
          </a:p>
        </p:txBody>
      </p:sp>
    </p:spTree>
    <p:extLst>
      <p:ext uri="{BB962C8B-B14F-4D97-AF65-F5344CB8AC3E}">
        <p14:creationId xmlns:p14="http://schemas.microsoft.com/office/powerpoint/2010/main" val="41976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4</a:t>
            </a:fld>
            <a:endParaRPr lang="zh-CN" altLang="en-US"/>
          </a:p>
        </p:txBody>
      </p:sp>
    </p:spTree>
    <p:extLst>
      <p:ext uri="{BB962C8B-B14F-4D97-AF65-F5344CB8AC3E}">
        <p14:creationId xmlns:p14="http://schemas.microsoft.com/office/powerpoint/2010/main" val="801721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5</a:t>
            </a:fld>
            <a:endParaRPr lang="zh-CN" altLang="en-US"/>
          </a:p>
        </p:txBody>
      </p:sp>
    </p:spTree>
    <p:extLst>
      <p:ext uri="{BB962C8B-B14F-4D97-AF65-F5344CB8AC3E}">
        <p14:creationId xmlns:p14="http://schemas.microsoft.com/office/powerpoint/2010/main" val="128450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6</a:t>
            </a:fld>
            <a:endParaRPr lang="zh-CN" altLang="en-US"/>
          </a:p>
        </p:txBody>
      </p:sp>
    </p:spTree>
    <p:extLst>
      <p:ext uri="{BB962C8B-B14F-4D97-AF65-F5344CB8AC3E}">
        <p14:creationId xmlns:p14="http://schemas.microsoft.com/office/powerpoint/2010/main" val="13456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7</a:t>
            </a:fld>
            <a:endParaRPr lang="zh-CN" altLang="en-US"/>
          </a:p>
        </p:txBody>
      </p:sp>
    </p:spTree>
    <p:extLst>
      <p:ext uri="{BB962C8B-B14F-4D97-AF65-F5344CB8AC3E}">
        <p14:creationId xmlns:p14="http://schemas.microsoft.com/office/powerpoint/2010/main" val="339223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8</a:t>
            </a:fld>
            <a:endParaRPr lang="zh-CN" altLang="en-US"/>
          </a:p>
        </p:txBody>
      </p:sp>
    </p:spTree>
    <p:extLst>
      <p:ext uri="{BB962C8B-B14F-4D97-AF65-F5344CB8AC3E}">
        <p14:creationId xmlns:p14="http://schemas.microsoft.com/office/powerpoint/2010/main" val="425011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w/o Pre-train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：删除预训练任务，直接基于多模态微调设置从头训练所提的模型；</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E2E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：端到端的优化，即将预训练损失和微调损失相加，进行训练。两个损失学习不同的方面，预训练学习不同模态之间的相互作用而微调损失强调使用交叉熵的推荐任务，一起优化可能使模型无法收敛到最优解。</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-V -T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只是在微调的公式（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）去掉相应模态部分，但是还是在多模态上进行过预训练。</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9</a:t>
            </a:fld>
            <a:endParaRPr lang="zh-CN" altLang="en-US"/>
          </a:p>
        </p:txBody>
      </p:sp>
    </p:spTree>
    <p:extLst>
      <p:ext uri="{BB962C8B-B14F-4D97-AF65-F5344CB8AC3E}">
        <p14:creationId xmlns:p14="http://schemas.microsoft.com/office/powerpoint/2010/main" val="423897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2023/4/13</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2023/4/13</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5882" y="-5715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r>
              <a:rPr lang="en-US" altLang="zh-CN"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372304" y="1531541"/>
            <a:ext cx="11554085" cy="1897459"/>
            <a:chOff x="372304" y="1712294"/>
            <a:chExt cx="11554085" cy="1897459"/>
          </a:xfrm>
        </p:grpSpPr>
        <p:sp>
          <p:nvSpPr>
            <p:cNvPr id="1048587" name="文本框 7"/>
            <p:cNvSpPr txBox="1"/>
            <p:nvPr/>
          </p:nvSpPr>
          <p:spPr>
            <a:xfrm>
              <a:off x="372304" y="1712294"/>
              <a:ext cx="11554085" cy="1754326"/>
            </a:xfrm>
            <a:prstGeom prst="rect">
              <a:avLst/>
            </a:prstGeom>
            <a:noFill/>
          </p:spPr>
          <p:txBody>
            <a:bodyPr wrap="square" rtlCol="0">
              <a:spAutoFit/>
            </a:bodyPr>
            <a:lstStyle/>
            <a:p>
              <a:r>
                <a:rPr lang="en-US" altLang="zh-CN" sz="36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Multimodal Pre-training Framework for Sequential Recommendation via Contrastive Learning</a:t>
              </a:r>
              <a:endParaRPr lang="zh-CN" altLang="en-US" sz="36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28" name="直接连接符 8"/>
            <p:cNvCxnSpPr>
              <a:cxnSpLocks/>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376653" y="4404647"/>
            <a:ext cx="2956334" cy="338554"/>
          </a:xfrm>
          <a:prstGeom prst="rect">
            <a:avLst/>
          </a:prstGeom>
          <a:noFill/>
        </p:spPr>
        <p:txBody>
          <a:bodyPr wrap="square" rtlCol="0">
            <a:spAutoFit/>
          </a:bodyPr>
          <a:lstStyle/>
          <a:p>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9" name="文本框 10"/>
          <p:cNvSpPr txBox="1"/>
          <p:nvPr/>
        </p:nvSpPr>
        <p:spPr>
          <a:xfrm>
            <a:off x="428843" y="4113873"/>
            <a:ext cx="2920186" cy="338554"/>
          </a:xfrm>
          <a:prstGeom prst="rect">
            <a:avLst/>
          </a:prstGeom>
          <a:noFill/>
        </p:spPr>
        <p:txBody>
          <a:bodyPr wrap="square" rtlCol="0">
            <a:spAutoFit/>
          </a:bodyPr>
          <a:lstStyle/>
          <a:p>
            <a:r>
              <a:rPr lang="en-US" altLang="zh-CN" sz="1600" spc="100" dirty="0" err="1">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CoRR</a:t>
            </a:r>
            <a:r>
              <a:rPr lang="en-US" altLang="zh-CN"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 2023</a:t>
            </a:r>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90" name="文本框 11"/>
          <p:cNvSpPr txBox="1"/>
          <p:nvPr/>
        </p:nvSpPr>
        <p:spPr>
          <a:xfrm>
            <a:off x="400101"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3"/>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4"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5" name="矩形 12"/>
          <p:cNvSpPr/>
          <p:nvPr/>
        </p:nvSpPr>
        <p:spPr>
          <a:xfrm>
            <a:off x="9133953" y="4364818"/>
            <a:ext cx="2956334" cy="623248"/>
          </a:xfrm>
          <a:prstGeom prst="rect">
            <a:avLst/>
          </a:prstGeom>
        </p:spPr>
        <p:txBody>
          <a:bodyPr wrap="square" lIns="68580" tIns="34290" rIns="68580" bIns="34290">
            <a:spAutoFit/>
          </a:bodyPr>
          <a:lstStyle/>
          <a:p>
            <a:pPr algn="ctr"/>
            <a:r>
              <a:rPr lang="zh-CN" altLang="en-US" spc="300" dirty="0">
                <a:solidFill>
                  <a:schemeClr val="bg1">
                    <a:lumMod val="50000"/>
                  </a:schemeClr>
                </a:solidFill>
                <a:latin typeface="+mj-ea"/>
                <a:ea typeface="+mj-ea"/>
              </a:rPr>
              <a:t>华中科技大学</a:t>
            </a:r>
            <a:r>
              <a:rPr lang="en-US" altLang="zh-CN" spc="300" dirty="0">
                <a:solidFill>
                  <a:schemeClr val="bg1">
                    <a:lumMod val="50000"/>
                  </a:schemeClr>
                </a:solidFill>
                <a:latin typeface="+mj-ea"/>
                <a:ea typeface="+mj-ea"/>
              </a:rPr>
              <a:t>2022</a:t>
            </a:r>
            <a:r>
              <a:rPr lang="zh-CN" altLang="en-US" spc="300" dirty="0">
                <a:solidFill>
                  <a:schemeClr val="bg1">
                    <a:lumMod val="50000"/>
                  </a:schemeClr>
                </a:solidFill>
                <a:latin typeface="+mj-ea"/>
                <a:ea typeface="+mj-ea"/>
              </a:rPr>
              <a:t>级  计算机科学与技术学院 </a:t>
            </a: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研究背景与主要工作</a:t>
            </a:r>
          </a:p>
        </p:txBody>
      </p:sp>
      <p:sp>
        <p:nvSpPr>
          <p:cNvPr id="1048624" name="矩形 17"/>
          <p:cNvSpPr/>
          <p:nvPr/>
        </p:nvSpPr>
        <p:spPr>
          <a:xfrm>
            <a:off x="750792" y="1336409"/>
            <a:ext cx="10846029" cy="4964075"/>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文本框 13">
            <a:extLst>
              <a:ext uri="{FF2B5EF4-FFF2-40B4-BE49-F238E27FC236}">
                <a16:creationId xmlns:a16="http://schemas.microsoft.com/office/drawing/2014/main" id="{56905524-C11A-44DF-A98C-FF80387493C8}"/>
              </a:ext>
            </a:extLst>
          </p:cNvPr>
          <p:cNvSpPr txBox="1"/>
          <p:nvPr/>
        </p:nvSpPr>
        <p:spPr>
          <a:xfrm>
            <a:off x="481826" y="1395887"/>
            <a:ext cx="506639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动机</a:t>
            </a:r>
          </a:p>
        </p:txBody>
      </p:sp>
      <p:sp>
        <p:nvSpPr>
          <p:cNvPr id="2" name="文本框 1">
            <a:extLst>
              <a:ext uri="{FF2B5EF4-FFF2-40B4-BE49-F238E27FC236}">
                <a16:creationId xmlns:a16="http://schemas.microsoft.com/office/drawing/2014/main" id="{C4DFC2D3-C3B4-4C2E-8094-68A579C9055B}"/>
              </a:ext>
            </a:extLst>
          </p:cNvPr>
          <p:cNvSpPr txBox="1"/>
          <p:nvPr/>
        </p:nvSpPr>
        <p:spPr>
          <a:xfrm>
            <a:off x="889686" y="2010923"/>
            <a:ext cx="10095470"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模态差异：不同模态的内容对齐</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领域差异：模态内容与序列领域差异</a:t>
            </a:r>
          </a:p>
        </p:txBody>
      </p:sp>
      <p:sp>
        <p:nvSpPr>
          <p:cNvPr id="15" name="文本框 14">
            <a:extLst>
              <a:ext uri="{FF2B5EF4-FFF2-40B4-BE49-F238E27FC236}">
                <a16:creationId xmlns:a16="http://schemas.microsoft.com/office/drawing/2014/main" id="{44C59D05-C9E8-4B0F-B42C-26F89A2BE378}"/>
              </a:ext>
            </a:extLst>
          </p:cNvPr>
          <p:cNvSpPr txBox="1"/>
          <p:nvPr/>
        </p:nvSpPr>
        <p:spPr>
          <a:xfrm>
            <a:off x="481826" y="3470267"/>
            <a:ext cx="506639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主要工作</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E730A26-4A41-431A-95A1-A906F40E7BFB}"/>
                  </a:ext>
                </a:extLst>
              </p:cNvPr>
              <p:cNvSpPr txBox="1"/>
              <p:nvPr/>
            </p:nvSpPr>
            <p:spPr>
              <a:xfrm>
                <a:off x="751408" y="3992823"/>
                <a:ext cx="10095470" cy="132343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image</a:t>
                </a:r>
                <a14:m>
                  <m:oMath xmlns:m="http://schemas.openxmlformats.org/officeDocument/2006/math">
                    <m:r>
                      <a:rPr lang="en-US" altLang="zh-CN" sz="2000" b="1" i="1" smtClean="0">
                        <a:solidFill>
                          <a:schemeClr val="accent1"/>
                        </a:solidFill>
                        <a:latin typeface="Cambria Math" panose="02040503050406030204" pitchFamily="18" charset="0"/>
                        <a:ea typeface="Cambria Math" panose="02040503050406030204" pitchFamily="18" charset="0"/>
                      </a:rPr>
                      <m:t>→</m:t>
                    </m:r>
                  </m:oMath>
                </a14:m>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text</a:t>
                </a:r>
                <a:r>
                  <a:rPr lang="zh-CN" altLang="en-US" sz="2000" dirty="0">
                    <a:latin typeface="宋体" panose="02010600030101010101" pitchFamily="2" charset="-122"/>
                    <a:ea typeface="宋体" panose="02010600030101010101" pitchFamily="2" charset="-122"/>
                  </a:rPr>
                  <a:t>：利用预训练模型从图片中提取关键词</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引入</a:t>
                </a:r>
                <a:r>
                  <a:rPr lang="zh-CN" altLang="en-US" sz="2000" b="1" dirty="0">
                    <a:solidFill>
                      <a:schemeClr val="accent1"/>
                    </a:solidFill>
                    <a:latin typeface="宋体" panose="02010600030101010101" pitchFamily="2" charset="-122"/>
                    <a:ea typeface="宋体" panose="02010600030101010101" pitchFamily="2" charset="-122"/>
                  </a:rPr>
                  <a:t>对比学习损失</a:t>
                </a:r>
                <a:r>
                  <a:rPr lang="zh-CN" altLang="en-US" sz="2000" dirty="0">
                    <a:latin typeface="宋体" panose="02010600030101010101" pitchFamily="2" charset="-122"/>
                    <a:ea typeface="宋体" panose="02010600030101010101" pitchFamily="2" charset="-122"/>
                  </a:rPr>
                  <a:t>训练：</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）捕捉混合模态序列和下一个物品的相关性；</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）校准不同模态空间的表征差异</a:t>
                </a:r>
              </a:p>
            </p:txBody>
          </p:sp>
        </mc:Choice>
        <mc:Fallback xmlns="">
          <p:sp>
            <p:nvSpPr>
              <p:cNvPr id="17" name="文本框 16">
                <a:extLst>
                  <a:ext uri="{FF2B5EF4-FFF2-40B4-BE49-F238E27FC236}">
                    <a16:creationId xmlns:a16="http://schemas.microsoft.com/office/drawing/2014/main" id="{1E730A26-4A41-431A-95A1-A906F40E7BFB}"/>
                  </a:ext>
                </a:extLst>
              </p:cNvPr>
              <p:cNvSpPr txBox="1">
                <a:spLocks noRot="1" noChangeAspect="1" noMove="1" noResize="1" noEditPoints="1" noAdjustHandles="1" noChangeArrowheads="1" noChangeShapeType="1" noTextEdit="1"/>
              </p:cNvSpPr>
              <p:nvPr/>
            </p:nvSpPr>
            <p:spPr>
              <a:xfrm>
                <a:off x="751408" y="3992823"/>
                <a:ext cx="10095470" cy="1323439"/>
              </a:xfrm>
              <a:prstGeom prst="rect">
                <a:avLst/>
              </a:prstGeom>
              <a:blipFill>
                <a:blip r:embed="rId4"/>
                <a:stretch>
                  <a:fillRect l="-543" t="-3687" b="-7373"/>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模型整体框架</a:t>
            </a:r>
          </a:p>
        </p:txBody>
      </p:sp>
      <p:pic>
        <p:nvPicPr>
          <p:cNvPr id="4" name="图片 3">
            <a:extLst>
              <a:ext uri="{FF2B5EF4-FFF2-40B4-BE49-F238E27FC236}">
                <a16:creationId xmlns:a16="http://schemas.microsoft.com/office/drawing/2014/main" id="{55F01C2E-9E38-4758-B365-20216B124442}"/>
              </a:ext>
            </a:extLst>
          </p:cNvPr>
          <p:cNvPicPr>
            <a:picLocks noChangeAspect="1"/>
          </p:cNvPicPr>
          <p:nvPr/>
        </p:nvPicPr>
        <p:blipFill>
          <a:blip r:embed="rId4"/>
          <a:stretch>
            <a:fillRect/>
          </a:stretch>
        </p:blipFill>
        <p:spPr>
          <a:xfrm>
            <a:off x="620104" y="1579644"/>
            <a:ext cx="11324364" cy="4268951"/>
          </a:xfrm>
          <a:prstGeom prst="rect">
            <a:avLst/>
          </a:prstGeom>
        </p:spPr>
      </p:pic>
    </p:spTree>
    <p:extLst>
      <p:ext uri="{BB962C8B-B14F-4D97-AF65-F5344CB8AC3E}">
        <p14:creationId xmlns:p14="http://schemas.microsoft.com/office/powerpoint/2010/main" val="4227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模态特征提取</a:t>
            </a:r>
          </a:p>
        </p:txBody>
      </p:sp>
      <p:sp>
        <p:nvSpPr>
          <p:cNvPr id="2" name="文本框 1">
            <a:extLst>
              <a:ext uri="{FF2B5EF4-FFF2-40B4-BE49-F238E27FC236}">
                <a16:creationId xmlns:a16="http://schemas.microsoft.com/office/drawing/2014/main" id="{D893FD21-3525-49BA-89DE-EB137E623DE4}"/>
              </a:ext>
            </a:extLst>
          </p:cNvPr>
          <p:cNvSpPr txBox="1"/>
          <p:nvPr/>
        </p:nvSpPr>
        <p:spPr>
          <a:xfrm>
            <a:off x="720312" y="1291943"/>
            <a:ext cx="754635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文本</a:t>
            </a:r>
            <a:endParaRPr lang="en-US" altLang="zh-CN" dirty="0"/>
          </a:p>
        </p:txBody>
      </p:sp>
      <p:pic>
        <p:nvPicPr>
          <p:cNvPr id="4" name="图片 3">
            <a:extLst>
              <a:ext uri="{FF2B5EF4-FFF2-40B4-BE49-F238E27FC236}">
                <a16:creationId xmlns:a16="http://schemas.microsoft.com/office/drawing/2014/main" id="{6892C142-E8DD-4BDF-BFB0-FDEBB60900D5}"/>
              </a:ext>
            </a:extLst>
          </p:cNvPr>
          <p:cNvPicPr>
            <a:picLocks noChangeAspect="1"/>
          </p:cNvPicPr>
          <p:nvPr/>
        </p:nvPicPr>
        <p:blipFill>
          <a:blip r:embed="rId4"/>
          <a:stretch>
            <a:fillRect/>
          </a:stretch>
        </p:blipFill>
        <p:spPr>
          <a:xfrm>
            <a:off x="1655538" y="1744030"/>
            <a:ext cx="6195597" cy="464860"/>
          </a:xfrm>
          <a:prstGeom prst="rect">
            <a:avLst/>
          </a:prstGeom>
        </p:spPr>
      </p:pic>
      <p:sp>
        <p:nvSpPr>
          <p:cNvPr id="12" name="文本框 11">
            <a:extLst>
              <a:ext uri="{FF2B5EF4-FFF2-40B4-BE49-F238E27FC236}">
                <a16:creationId xmlns:a16="http://schemas.microsoft.com/office/drawing/2014/main" id="{2BA75826-B7A9-4D8C-AFFC-EF9556100784}"/>
              </a:ext>
            </a:extLst>
          </p:cNvPr>
          <p:cNvSpPr txBox="1"/>
          <p:nvPr/>
        </p:nvSpPr>
        <p:spPr>
          <a:xfrm>
            <a:off x="720312" y="2545315"/>
            <a:ext cx="754635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图像</a:t>
            </a:r>
            <a:endParaRPr lang="en-US" altLang="zh-CN" dirty="0"/>
          </a:p>
        </p:txBody>
      </p:sp>
      <p:pic>
        <p:nvPicPr>
          <p:cNvPr id="6" name="图片 5">
            <a:extLst>
              <a:ext uri="{FF2B5EF4-FFF2-40B4-BE49-F238E27FC236}">
                <a16:creationId xmlns:a16="http://schemas.microsoft.com/office/drawing/2014/main" id="{3CDBDF22-42FF-4114-91A7-B6B1A99792E8}"/>
              </a:ext>
            </a:extLst>
          </p:cNvPr>
          <p:cNvPicPr>
            <a:picLocks noChangeAspect="1"/>
          </p:cNvPicPr>
          <p:nvPr/>
        </p:nvPicPr>
        <p:blipFill>
          <a:blip r:embed="rId5"/>
          <a:stretch>
            <a:fillRect/>
          </a:stretch>
        </p:blipFill>
        <p:spPr>
          <a:xfrm>
            <a:off x="1655537" y="3429000"/>
            <a:ext cx="6637461" cy="1306421"/>
          </a:xfrm>
          <a:prstGeom prst="rect">
            <a:avLst/>
          </a:prstGeom>
        </p:spPr>
      </p:pic>
    </p:spTree>
    <p:extLst>
      <p:ext uri="{BB962C8B-B14F-4D97-AF65-F5344CB8AC3E}">
        <p14:creationId xmlns:p14="http://schemas.microsoft.com/office/powerpoint/2010/main" val="238513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模态混合序列编码器（</a:t>
                </a:r>
                <a14:m>
                  <m:oMath xmlns:m="http://schemas.openxmlformats.org/officeDocument/2006/math">
                    <m:sSup>
                      <m:sSupPr>
                        <m:ctrlPr>
                          <a:rPr lang="en-US" altLang="zh-CN" sz="2400" i="1" smtClean="0">
                            <a:solidFill>
                              <a:srgbClr val="30557F"/>
                            </a:solidFill>
                            <a:latin typeface="Cambria Math" panose="02040503050406030204" pitchFamily="18" charset="0"/>
                            <a:ea typeface="华光标题宋_CNKI" panose="02000500000000000000" pitchFamily="2" charset="-122"/>
                          </a:rPr>
                        </m:ctrlPr>
                      </m:sSupPr>
                      <m:e>
                        <m:r>
                          <a:rPr lang="en-US" altLang="zh-CN" sz="2400" b="0" i="1" smtClean="0">
                            <a:solidFill>
                              <a:srgbClr val="30557F"/>
                            </a:solidFill>
                            <a:latin typeface="Cambria Math" panose="02040503050406030204" pitchFamily="18" charset="0"/>
                            <a:ea typeface="华光标题宋_CNKI" panose="02000500000000000000" pitchFamily="2" charset="-122"/>
                          </a:rPr>
                          <m:t>𝑀</m:t>
                        </m:r>
                      </m:e>
                      <m:sup>
                        <m:r>
                          <a:rPr lang="en-US" altLang="zh-CN" sz="2400" b="0" i="1" smtClean="0">
                            <a:solidFill>
                              <a:srgbClr val="30557F"/>
                            </a:solidFill>
                            <a:latin typeface="Cambria Math" panose="02040503050406030204" pitchFamily="18" charset="0"/>
                            <a:ea typeface="华光标题宋_CNKI" panose="02000500000000000000" pitchFamily="2" charset="-122"/>
                          </a:rPr>
                          <m:t>2</m:t>
                        </m:r>
                      </m:sup>
                    </m:sSup>
                    <m:r>
                      <a:rPr lang="en-US" altLang="zh-CN" sz="2400" b="0" i="1" smtClean="0">
                        <a:solidFill>
                          <a:srgbClr val="30557F"/>
                        </a:solidFill>
                        <a:latin typeface="Cambria Math" panose="02040503050406030204" pitchFamily="18" charset="0"/>
                        <a:ea typeface="华光标题宋_CNKI" panose="02000500000000000000" pitchFamily="2" charset="-122"/>
                      </a:rPr>
                      <m:t>𝑆𝑅</m:t>
                    </m:r>
                    <m:r>
                      <a:rPr lang="zh-CN" altLang="en-US" sz="2400" i="1">
                        <a:solidFill>
                          <a:srgbClr val="30557F"/>
                        </a:solidFill>
                        <a:latin typeface="Cambria Math" panose="02040503050406030204" pitchFamily="18" charset="0"/>
                        <a:ea typeface="华光标题宋_CNKI" panose="02000500000000000000" pitchFamily="2" charset="-122"/>
                      </a:rPr>
                      <m:t>）</m:t>
                    </m:r>
                  </m:oMath>
                </a14:m>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mc:Choice>
        <mc:Fallback xmlns="">
          <p:sp>
            <p:nvSpPr>
              <p:cNvPr id="1048632" name="文本框 11"/>
              <p:cNvSpPr txBox="1">
                <a:spLocks noRot="1" noChangeAspect="1" noMove="1" noResize="1" noEditPoints="1" noAdjustHandles="1" noChangeArrowheads="1" noChangeShapeType="1" noTextEdit="1"/>
              </p:cNvSpPr>
              <p:nvPr/>
            </p:nvSpPr>
            <p:spPr>
              <a:xfrm>
                <a:off x="720312" y="522977"/>
                <a:ext cx="6093912" cy="461665"/>
              </a:xfrm>
              <a:prstGeom prst="rect">
                <a:avLst/>
              </a:prstGeom>
              <a:blipFill>
                <a:blip r:embed="rId4"/>
                <a:stretch>
                  <a:fillRect l="-1500" t="-10526" b="-2894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F3A047F-DB36-4CC2-80B5-1444521CCBC1}"/>
              </a:ext>
            </a:extLst>
          </p:cNvPr>
          <p:cNvPicPr>
            <a:picLocks noChangeAspect="1"/>
          </p:cNvPicPr>
          <p:nvPr/>
        </p:nvPicPr>
        <p:blipFill>
          <a:blip r:embed="rId5"/>
          <a:stretch>
            <a:fillRect/>
          </a:stretch>
        </p:blipFill>
        <p:spPr>
          <a:xfrm>
            <a:off x="7872734" y="1232640"/>
            <a:ext cx="3993226" cy="464860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47F70B3-CB57-44DD-A04F-EE3D2D143858}"/>
                  </a:ext>
                </a:extLst>
              </p:cNvPr>
              <p:cNvSpPr txBox="1"/>
              <p:nvPr/>
            </p:nvSpPr>
            <p:spPr>
              <a:xfrm>
                <a:off x="539081" y="984642"/>
                <a:ext cx="6930554" cy="875561"/>
              </a:xfrm>
              <a:prstGeom prst="rect">
                <a:avLst/>
              </a:prstGeom>
              <a:noFill/>
            </p:spPr>
            <p:txBody>
              <a:bodyPr wrap="square" rtlCol="0">
                <a:spAutoFit/>
              </a:bodyPr>
              <a:lstStyle/>
              <a:p>
                <a:pPr marL="342900" lvl="0" indent="-342900" algn="just">
                  <a:lnSpc>
                    <a:spcPct val="125000"/>
                  </a:lnSpc>
                  <a:buFont typeface="+mj-lt"/>
                  <a:buAutoNum type="arabicPeriod"/>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序列随机丢弃</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box>
                      <m:box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boxPr>
                      <m:e>
                        <m:groupChr>
                          <m:groupChrPr>
                            <m:chr m:val="→"/>
                            <m:vertJc m:val="bot"/>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𝑑𝑟𝑜𝑝</m:t>
                            </m:r>
                          </m:e>
                        </m:groupChr>
                      </m:e>
                    </m:box>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ac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，以一定概率随机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drop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序列中的物品。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文本视觉编码器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：编码器由一个注意力层和</a:t>
                </a:r>
                <a:r>
                  <a:rPr lang="en-US" altLang="zh-CN" sz="1800" dirty="0" err="1">
                    <a:effectLst/>
                    <a:latin typeface="Times New Roman" panose="02020603050405020304" pitchFamily="18" charset="0"/>
                    <a:ea typeface="宋体" panose="02010600030101010101" pitchFamily="2" charset="-122"/>
                  </a:rPr>
                  <a:t>MoE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构成。</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647F70B3-CB57-44DD-A04F-EE3D2D143858}"/>
                  </a:ext>
                </a:extLst>
              </p:cNvPr>
              <p:cNvSpPr txBox="1">
                <a:spLocks noRot="1" noChangeAspect="1" noMove="1" noResize="1" noEditPoints="1" noAdjustHandles="1" noChangeArrowheads="1" noChangeShapeType="1" noTextEdit="1"/>
              </p:cNvSpPr>
              <p:nvPr/>
            </p:nvSpPr>
            <p:spPr>
              <a:xfrm>
                <a:off x="539081" y="984642"/>
                <a:ext cx="6930554" cy="875561"/>
              </a:xfrm>
              <a:prstGeom prst="rect">
                <a:avLst/>
              </a:prstGeom>
              <a:blipFill>
                <a:blip r:embed="rId6"/>
                <a:stretch>
                  <a:fillRect l="-528" b="-1118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F5874AF-71A8-4559-B61A-C17B45943C9B}"/>
              </a:ext>
            </a:extLst>
          </p:cNvPr>
          <p:cNvPicPr>
            <a:picLocks noChangeAspect="1"/>
          </p:cNvPicPr>
          <p:nvPr/>
        </p:nvPicPr>
        <p:blipFill>
          <a:blip r:embed="rId7"/>
          <a:stretch>
            <a:fillRect/>
          </a:stretch>
        </p:blipFill>
        <p:spPr>
          <a:xfrm>
            <a:off x="1535703" y="2474279"/>
            <a:ext cx="3993226" cy="928467"/>
          </a:xfrm>
          <a:prstGeom prst="rect">
            <a:avLst/>
          </a:prstGeom>
        </p:spPr>
      </p:pic>
      <p:sp>
        <p:nvSpPr>
          <p:cNvPr id="7" name="文本框 6">
            <a:extLst>
              <a:ext uri="{FF2B5EF4-FFF2-40B4-BE49-F238E27FC236}">
                <a16:creationId xmlns:a16="http://schemas.microsoft.com/office/drawing/2014/main" id="{8ACA041A-E917-42AA-A58D-3E633E5B6ABF}"/>
              </a:ext>
            </a:extLst>
          </p:cNvPr>
          <p:cNvSpPr txBox="1"/>
          <p:nvPr/>
        </p:nvSpPr>
        <p:spPr>
          <a:xfrm>
            <a:off x="639289" y="1982575"/>
            <a:ext cx="4337825" cy="369332"/>
          </a:xfrm>
          <a:prstGeom prst="rect">
            <a:avLst/>
          </a:prstGeom>
          <a:noFill/>
        </p:spPr>
        <p:txBody>
          <a:bodyPr wrap="square" rtlCol="0">
            <a:spAutoFit/>
          </a:bodyPr>
          <a:lstStyle/>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注意力层：不同句子的加权和</a:t>
            </a:r>
          </a:p>
        </p:txBody>
      </p:sp>
      <p:sp>
        <p:nvSpPr>
          <p:cNvPr id="14" name="文本框 13">
            <a:extLst>
              <a:ext uri="{FF2B5EF4-FFF2-40B4-BE49-F238E27FC236}">
                <a16:creationId xmlns:a16="http://schemas.microsoft.com/office/drawing/2014/main" id="{C89A8C5D-4E2D-43DA-B999-74402DEEA45E}"/>
              </a:ext>
            </a:extLst>
          </p:cNvPr>
          <p:cNvSpPr txBox="1"/>
          <p:nvPr/>
        </p:nvSpPr>
        <p:spPr>
          <a:xfrm>
            <a:off x="722241" y="3525118"/>
            <a:ext cx="4337825" cy="369332"/>
          </a:xfrm>
          <a:prstGeom prst="rect">
            <a:avLst/>
          </a:prstGeom>
          <a:noFill/>
        </p:spPr>
        <p:txBody>
          <a:bodyPr wrap="square" rtlCol="0">
            <a:spAutoFit/>
          </a:bodyPr>
          <a:lstStyle/>
          <a:p>
            <a:pPr marL="742950" lvl="1" indent="-285750">
              <a:buFont typeface="Arial" panose="020B0604020202020204" pitchFamily="34" charset="0"/>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2CB6EEE6-A6DF-44CB-96EF-D58D36665391}"/>
              </a:ext>
            </a:extLst>
          </p:cNvPr>
          <p:cNvPicPr>
            <a:picLocks noChangeAspect="1"/>
          </p:cNvPicPr>
          <p:nvPr/>
        </p:nvPicPr>
        <p:blipFill>
          <a:blip r:embed="rId8"/>
          <a:stretch>
            <a:fillRect/>
          </a:stretch>
        </p:blipFill>
        <p:spPr>
          <a:xfrm>
            <a:off x="1535703" y="3991746"/>
            <a:ext cx="3734124" cy="541067"/>
          </a:xfrm>
          <a:prstGeom prst="rect">
            <a:avLst/>
          </a:prstGeom>
        </p:spPr>
      </p:pic>
      <p:pic>
        <p:nvPicPr>
          <p:cNvPr id="11" name="图片 10">
            <a:extLst>
              <a:ext uri="{FF2B5EF4-FFF2-40B4-BE49-F238E27FC236}">
                <a16:creationId xmlns:a16="http://schemas.microsoft.com/office/drawing/2014/main" id="{1D42C21B-82CE-498B-A584-8D13653AA541}"/>
              </a:ext>
            </a:extLst>
          </p:cNvPr>
          <p:cNvPicPr>
            <a:picLocks noChangeAspect="1"/>
          </p:cNvPicPr>
          <p:nvPr/>
        </p:nvPicPr>
        <p:blipFill>
          <a:blip r:embed="rId9"/>
          <a:stretch>
            <a:fillRect/>
          </a:stretch>
        </p:blipFill>
        <p:spPr>
          <a:xfrm>
            <a:off x="1535703" y="4575957"/>
            <a:ext cx="3071126" cy="57917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E66E7C-64E8-4D59-A843-C5B1795D3CCC}"/>
                  </a:ext>
                </a:extLst>
              </p:cNvPr>
              <p:cNvSpPr txBox="1"/>
              <p:nvPr/>
            </p:nvSpPr>
            <p:spPr>
              <a:xfrm>
                <a:off x="639289" y="5121813"/>
                <a:ext cx="6830346" cy="1028102"/>
              </a:xfrm>
              <a:prstGeom prst="rect">
                <a:avLst/>
              </a:prstGeom>
              <a:noFill/>
            </p:spPr>
            <p:txBody>
              <a:bodyPr wrap="square" rtlCol="0">
                <a:spAutoFit/>
              </a:bodyPr>
              <a:lstStyle/>
              <a:p>
                <a:pPr marL="342900" indent="-342900">
                  <a:buFont typeface="+mj-lt"/>
                  <a:buAutoNum type="arabicPeriod" startAt="3"/>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互补序列混合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𝑍</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𝑍</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sup>
                    </m:sSup>
                    <m:box>
                      <m:box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boxPr>
                      <m:e>
                        <m:groupChr>
                          <m:groupChrPr>
                            <m:chr m:val="→"/>
                            <m:vertJc m:val="bot"/>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𝑀𝑖𝑥</m:t>
                            </m:r>
                          </m:e>
                        </m:groupChr>
                      </m:e>
                    </m:box>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。以概率</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𝜌</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≤0.5</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随机替换</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𝑍</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𝑍</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的物品嵌入</a:t>
                </a:r>
              </a:p>
              <a:p>
                <a:endParaRPr lang="zh-CN" altLang="en-US" dirty="0"/>
              </a:p>
            </p:txBody>
          </p:sp>
        </mc:Choice>
        <mc:Fallback xmlns="">
          <p:sp>
            <p:nvSpPr>
              <p:cNvPr id="12" name="文本框 11">
                <a:extLst>
                  <a:ext uri="{FF2B5EF4-FFF2-40B4-BE49-F238E27FC236}">
                    <a16:creationId xmlns:a16="http://schemas.microsoft.com/office/drawing/2014/main" id="{E9E66E7C-64E8-4D59-A843-C5B1795D3CCC}"/>
                  </a:ext>
                </a:extLst>
              </p:cNvPr>
              <p:cNvSpPr txBox="1">
                <a:spLocks noRot="1" noChangeAspect="1" noMove="1" noResize="1" noEditPoints="1" noAdjustHandles="1" noChangeArrowheads="1" noChangeShapeType="1" noTextEdit="1"/>
              </p:cNvSpPr>
              <p:nvPr/>
            </p:nvSpPr>
            <p:spPr>
              <a:xfrm>
                <a:off x="639289" y="5121813"/>
                <a:ext cx="6830346" cy="1028102"/>
              </a:xfrm>
              <a:prstGeom prst="rect">
                <a:avLst/>
              </a:prstGeom>
              <a:blipFill>
                <a:blip r:embed="rId10"/>
                <a:stretch>
                  <a:fillRect l="-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3CB7990-AA14-4782-AF8C-526DFAD404DD}"/>
                  </a:ext>
                </a:extLst>
              </p:cNvPr>
              <p:cNvSpPr txBox="1"/>
              <p:nvPr/>
            </p:nvSpPr>
            <p:spPr>
              <a:xfrm>
                <a:off x="639288" y="5928714"/>
                <a:ext cx="6830346" cy="669992"/>
              </a:xfrm>
              <a:prstGeom prst="rect">
                <a:avLst/>
              </a:prstGeom>
              <a:noFill/>
            </p:spPr>
            <p:txBody>
              <a:bodyPr wrap="square">
                <a:spAutoFit/>
              </a:bodyPr>
              <a:lstStyle/>
              <a:p>
                <a:pPr marL="342900" indent="-342900">
                  <a:buFont typeface="+mj-lt"/>
                  <a:buAutoNum type="arabicPeriod" startAt="4"/>
                </a:pPr>
                <a:r>
                  <a:rPr lang="en-US" altLang="zh-CN" sz="1800" b="1" dirty="0">
                    <a:effectLst/>
                    <a:latin typeface="Times New Roman" panose="02020603050405020304" pitchFamily="18" charset="0"/>
                    <a:ea typeface="宋体" panose="02010600030101010101" pitchFamily="2" charset="-122"/>
                  </a:rPr>
                  <a:t>TRM</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层</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加上位置编码输入到</a:t>
                </a:r>
                <a:r>
                  <a:rPr lang="en-US" altLang="zh-CN" sz="1800" dirty="0">
                    <a:effectLst/>
                    <a:latin typeface="Times New Roman" panose="02020603050405020304" pitchFamily="18" charset="0"/>
                    <a:ea typeface="宋体" panose="02010600030101010101" pitchFamily="2" charset="-122"/>
                  </a:rPr>
                  <a:t>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层的</a:t>
                </a:r>
                <a:r>
                  <a:rPr lang="en-US" altLang="zh-CN" sz="1800" dirty="0">
                    <a:effectLst/>
                    <a:latin typeface="Times New Roman" panose="02020603050405020304" pitchFamily="18" charset="0"/>
                    <a:ea typeface="宋体" panose="02010600030101010101" pitchFamily="2" charset="-122"/>
                  </a:rPr>
                  <a:t>TRM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中，将输出的最后一行作为输入的两种混合模态表征</a:t>
                </a:r>
                <a14:m>
                  <m:oMath xmlns:m="http://schemas.openxmlformats.org/officeDocument/2006/math">
                    <m:sSup>
                      <m:sSup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h</m:t>
                        </m:r>
                      </m:e>
                      <m:sup>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𝑡</m:t>
                        </m:r>
                      </m:sup>
                    </m:sSup>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h</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𝑡</m:t>
                        </m:r>
                      </m:sup>
                    </m:sSup>
                  </m:oMath>
                </a14:m>
                <a:endParaRPr lang="zh-CN" altLang="en-US" dirty="0"/>
              </a:p>
            </p:txBody>
          </p:sp>
        </mc:Choice>
        <mc:Fallback xmlns="">
          <p:sp>
            <p:nvSpPr>
              <p:cNvPr id="21" name="文本框 20">
                <a:extLst>
                  <a:ext uri="{FF2B5EF4-FFF2-40B4-BE49-F238E27FC236}">
                    <a16:creationId xmlns:a16="http://schemas.microsoft.com/office/drawing/2014/main" id="{43CB7990-AA14-4782-AF8C-526DFAD404DD}"/>
                  </a:ext>
                </a:extLst>
              </p:cNvPr>
              <p:cNvSpPr txBox="1">
                <a:spLocks noRot="1" noChangeAspect="1" noMove="1" noResize="1" noEditPoints="1" noAdjustHandles="1" noChangeArrowheads="1" noChangeShapeType="1" noTextEdit="1"/>
              </p:cNvSpPr>
              <p:nvPr/>
            </p:nvSpPr>
            <p:spPr>
              <a:xfrm>
                <a:off x="639288" y="5928714"/>
                <a:ext cx="6830346" cy="669992"/>
              </a:xfrm>
              <a:prstGeom prst="rect">
                <a:avLst/>
              </a:prstGeom>
              <a:blipFill>
                <a:blip r:embed="rId11"/>
                <a:stretch>
                  <a:fillRect l="-625" t="-7339" b="-8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237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预训练目标</a:t>
            </a:r>
          </a:p>
        </p:txBody>
      </p:sp>
      <p:pic>
        <p:nvPicPr>
          <p:cNvPr id="3" name="图片 2">
            <a:extLst>
              <a:ext uri="{FF2B5EF4-FFF2-40B4-BE49-F238E27FC236}">
                <a16:creationId xmlns:a16="http://schemas.microsoft.com/office/drawing/2014/main" id="{5807FB77-D839-4163-BAE8-2BA64FFF798F}"/>
              </a:ext>
            </a:extLst>
          </p:cNvPr>
          <p:cNvPicPr>
            <a:picLocks noChangeAspect="1"/>
          </p:cNvPicPr>
          <p:nvPr/>
        </p:nvPicPr>
        <p:blipFill>
          <a:blip r:embed="rId4"/>
          <a:stretch>
            <a:fillRect/>
          </a:stretch>
        </p:blipFill>
        <p:spPr>
          <a:xfrm>
            <a:off x="6969504" y="1394869"/>
            <a:ext cx="4701947" cy="4259949"/>
          </a:xfrm>
          <a:prstGeom prst="rect">
            <a:avLst/>
          </a:prstGeom>
        </p:spPr>
      </p:pic>
      <p:pic>
        <p:nvPicPr>
          <p:cNvPr id="5" name="图片 4">
            <a:extLst>
              <a:ext uri="{FF2B5EF4-FFF2-40B4-BE49-F238E27FC236}">
                <a16:creationId xmlns:a16="http://schemas.microsoft.com/office/drawing/2014/main" id="{88F76F34-53B1-4345-8B85-8FEFF5AB7356}"/>
              </a:ext>
            </a:extLst>
          </p:cNvPr>
          <p:cNvPicPr>
            <a:picLocks noChangeAspect="1"/>
          </p:cNvPicPr>
          <p:nvPr/>
        </p:nvPicPr>
        <p:blipFill>
          <a:blip r:embed="rId5"/>
          <a:stretch>
            <a:fillRect/>
          </a:stretch>
        </p:blipFill>
        <p:spPr>
          <a:xfrm>
            <a:off x="1248997" y="1628889"/>
            <a:ext cx="3513124" cy="602032"/>
          </a:xfrm>
          <a:prstGeom prst="rect">
            <a:avLst/>
          </a:prstGeom>
        </p:spPr>
      </p:pic>
      <p:sp>
        <p:nvSpPr>
          <p:cNvPr id="6" name="文本框 5">
            <a:extLst>
              <a:ext uri="{FF2B5EF4-FFF2-40B4-BE49-F238E27FC236}">
                <a16:creationId xmlns:a16="http://schemas.microsoft.com/office/drawing/2014/main" id="{F7FBFFFA-C3FD-4308-8159-FB0CF2CEC13D}"/>
              </a:ext>
            </a:extLst>
          </p:cNvPr>
          <p:cNvSpPr txBox="1"/>
          <p:nvPr/>
        </p:nvSpPr>
        <p:spPr>
          <a:xfrm>
            <a:off x="720312" y="1203767"/>
            <a:ext cx="4279951"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rPr>
              <a:t>1. </a:t>
            </a:r>
            <a:r>
              <a:rPr lang="zh-CN" altLang="en-US" dirty="0">
                <a:latin typeface="Times New Roman" panose="02020603050405020304" pitchFamily="18" charset="0"/>
                <a:ea typeface="宋体" panose="02010600030101010101" pitchFamily="2" charset="-122"/>
              </a:rPr>
              <a:t>模态空间映射</a:t>
            </a:r>
          </a:p>
        </p:txBody>
      </p:sp>
      <p:sp>
        <p:nvSpPr>
          <p:cNvPr id="16" name="文本框 15">
            <a:extLst>
              <a:ext uri="{FF2B5EF4-FFF2-40B4-BE49-F238E27FC236}">
                <a16:creationId xmlns:a16="http://schemas.microsoft.com/office/drawing/2014/main" id="{F32F2727-DD0B-427F-BD35-002509251AAF}"/>
              </a:ext>
            </a:extLst>
          </p:cNvPr>
          <p:cNvSpPr txBox="1"/>
          <p:nvPr/>
        </p:nvSpPr>
        <p:spPr>
          <a:xfrm>
            <a:off x="720312" y="2306866"/>
            <a:ext cx="6094070" cy="923330"/>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对比预训练</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特定模态下一个物品预测</a:t>
            </a:r>
          </a:p>
        </p:txBody>
      </p:sp>
      <p:pic>
        <p:nvPicPr>
          <p:cNvPr id="10" name="图片 9">
            <a:extLst>
              <a:ext uri="{FF2B5EF4-FFF2-40B4-BE49-F238E27FC236}">
                <a16:creationId xmlns:a16="http://schemas.microsoft.com/office/drawing/2014/main" id="{669079B6-7B10-4179-961E-260F7D7D61A9}"/>
              </a:ext>
            </a:extLst>
          </p:cNvPr>
          <p:cNvPicPr>
            <a:picLocks noChangeAspect="1"/>
          </p:cNvPicPr>
          <p:nvPr/>
        </p:nvPicPr>
        <p:blipFill>
          <a:blip r:embed="rId6"/>
          <a:stretch>
            <a:fillRect/>
          </a:stretch>
        </p:blipFill>
        <p:spPr>
          <a:xfrm>
            <a:off x="1384881" y="3278791"/>
            <a:ext cx="4298052" cy="655377"/>
          </a:xfrm>
          <a:prstGeom prst="rect">
            <a:avLst/>
          </a:prstGeom>
        </p:spPr>
      </p:pic>
      <p:sp>
        <p:nvSpPr>
          <p:cNvPr id="20" name="文本框 19">
            <a:extLst>
              <a:ext uri="{FF2B5EF4-FFF2-40B4-BE49-F238E27FC236}">
                <a16:creationId xmlns:a16="http://schemas.microsoft.com/office/drawing/2014/main" id="{37E586D3-6755-435B-9C5E-B6B915D8118A}"/>
              </a:ext>
            </a:extLst>
          </p:cNvPr>
          <p:cNvSpPr txBox="1"/>
          <p:nvPr/>
        </p:nvSpPr>
        <p:spPr>
          <a:xfrm>
            <a:off x="795943" y="4041350"/>
            <a:ext cx="6096000" cy="369332"/>
          </a:xfrm>
          <a:prstGeom prst="rect">
            <a:avLst/>
          </a:prstGeom>
          <a:noFill/>
        </p:spPr>
        <p:txBody>
          <a:bodyPr wrap="square">
            <a:spAutoFit/>
          </a:bodyPr>
          <a:lstStyle/>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跨模态对比学习</a:t>
            </a:r>
          </a:p>
        </p:txBody>
      </p:sp>
      <p:pic>
        <p:nvPicPr>
          <p:cNvPr id="13" name="图片 12">
            <a:extLst>
              <a:ext uri="{FF2B5EF4-FFF2-40B4-BE49-F238E27FC236}">
                <a16:creationId xmlns:a16="http://schemas.microsoft.com/office/drawing/2014/main" id="{D5B965A8-3AB3-4E05-A0D9-CA919E5596BF}"/>
              </a:ext>
            </a:extLst>
          </p:cNvPr>
          <p:cNvPicPr>
            <a:picLocks noChangeAspect="1"/>
          </p:cNvPicPr>
          <p:nvPr/>
        </p:nvPicPr>
        <p:blipFill>
          <a:blip r:embed="rId7"/>
          <a:stretch>
            <a:fillRect/>
          </a:stretch>
        </p:blipFill>
        <p:spPr>
          <a:xfrm>
            <a:off x="1369639" y="4402675"/>
            <a:ext cx="4313294" cy="1455546"/>
          </a:xfrm>
          <a:prstGeom prst="rect">
            <a:avLst/>
          </a:prstGeom>
        </p:spPr>
      </p:pic>
      <p:pic>
        <p:nvPicPr>
          <p:cNvPr id="17" name="图片 16">
            <a:extLst>
              <a:ext uri="{FF2B5EF4-FFF2-40B4-BE49-F238E27FC236}">
                <a16:creationId xmlns:a16="http://schemas.microsoft.com/office/drawing/2014/main" id="{04BB7079-08AE-4DA7-A26D-B32573D8166F}"/>
              </a:ext>
            </a:extLst>
          </p:cNvPr>
          <p:cNvPicPr>
            <a:picLocks noChangeAspect="1"/>
          </p:cNvPicPr>
          <p:nvPr/>
        </p:nvPicPr>
        <p:blipFill>
          <a:blip r:embed="rId8"/>
          <a:stretch>
            <a:fillRect/>
          </a:stretch>
        </p:blipFill>
        <p:spPr>
          <a:xfrm>
            <a:off x="795942" y="6048081"/>
            <a:ext cx="4399151" cy="369332"/>
          </a:xfrm>
          <a:prstGeom prst="rect">
            <a:avLst/>
          </a:prstGeom>
        </p:spPr>
      </p:pic>
      <p:sp>
        <p:nvSpPr>
          <p:cNvPr id="26" name="矩形 25">
            <a:extLst>
              <a:ext uri="{FF2B5EF4-FFF2-40B4-BE49-F238E27FC236}">
                <a16:creationId xmlns:a16="http://schemas.microsoft.com/office/drawing/2014/main" id="{53DE7CAB-5819-4F84-AFDA-03B61E404CE0}"/>
              </a:ext>
            </a:extLst>
          </p:cNvPr>
          <p:cNvSpPr/>
          <p:nvPr/>
        </p:nvSpPr>
        <p:spPr>
          <a:xfrm>
            <a:off x="3550920" y="3337378"/>
            <a:ext cx="196215" cy="246598"/>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B270940-7BF0-43CA-9332-C2B176EEC2D7}"/>
              </a:ext>
            </a:extLst>
          </p:cNvPr>
          <p:cNvSpPr/>
          <p:nvPr/>
        </p:nvSpPr>
        <p:spPr>
          <a:xfrm>
            <a:off x="3747136" y="3644082"/>
            <a:ext cx="216348" cy="264977"/>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80964EC-C9EB-4FB6-A1EA-F67346380805}"/>
              </a:ext>
            </a:extLst>
          </p:cNvPr>
          <p:cNvSpPr/>
          <p:nvPr/>
        </p:nvSpPr>
        <p:spPr>
          <a:xfrm>
            <a:off x="3238500" y="3314430"/>
            <a:ext cx="246380" cy="269545"/>
          </a:xfrm>
          <a:prstGeom prst="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DD576F5-415E-4088-8179-1E35F89552EF}"/>
              </a:ext>
            </a:extLst>
          </p:cNvPr>
          <p:cNvSpPr/>
          <p:nvPr/>
        </p:nvSpPr>
        <p:spPr>
          <a:xfrm>
            <a:off x="3747135" y="4407836"/>
            <a:ext cx="246380" cy="269545"/>
          </a:xfrm>
          <a:prstGeom prst="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8B1877A-F66F-4ED5-BD26-BB198ECA94C3}"/>
              </a:ext>
            </a:extLst>
          </p:cNvPr>
          <p:cNvSpPr/>
          <p:nvPr/>
        </p:nvSpPr>
        <p:spPr>
          <a:xfrm>
            <a:off x="4071076" y="4421952"/>
            <a:ext cx="246380" cy="246598"/>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10B8FD9-4C35-48B3-836A-5D6026030145}"/>
              </a:ext>
            </a:extLst>
          </p:cNvPr>
          <p:cNvSpPr/>
          <p:nvPr/>
        </p:nvSpPr>
        <p:spPr>
          <a:xfrm>
            <a:off x="3514725" y="4796064"/>
            <a:ext cx="318135" cy="311241"/>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194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序列推荐上的微调</a:t>
            </a:r>
          </a:p>
        </p:txBody>
      </p:sp>
      <p:pic>
        <p:nvPicPr>
          <p:cNvPr id="3" name="图片 2">
            <a:extLst>
              <a:ext uri="{FF2B5EF4-FFF2-40B4-BE49-F238E27FC236}">
                <a16:creationId xmlns:a16="http://schemas.microsoft.com/office/drawing/2014/main" id="{EFD485A9-EE91-475E-9AD1-CF8258CB4F86}"/>
              </a:ext>
            </a:extLst>
          </p:cNvPr>
          <p:cNvPicPr>
            <a:picLocks noChangeAspect="1"/>
          </p:cNvPicPr>
          <p:nvPr/>
        </p:nvPicPr>
        <p:blipFill>
          <a:blip r:embed="rId4"/>
          <a:stretch>
            <a:fillRect/>
          </a:stretch>
        </p:blipFill>
        <p:spPr>
          <a:xfrm>
            <a:off x="1230478" y="1886381"/>
            <a:ext cx="6206642" cy="650430"/>
          </a:xfrm>
          <a:prstGeom prst="rect">
            <a:avLst/>
          </a:prstGeom>
        </p:spPr>
      </p:pic>
      <p:pic>
        <p:nvPicPr>
          <p:cNvPr id="5" name="图片 4">
            <a:extLst>
              <a:ext uri="{FF2B5EF4-FFF2-40B4-BE49-F238E27FC236}">
                <a16:creationId xmlns:a16="http://schemas.microsoft.com/office/drawing/2014/main" id="{6E8B9A8A-5F9D-44EB-BABD-536D6B4D1FAE}"/>
              </a:ext>
            </a:extLst>
          </p:cNvPr>
          <p:cNvPicPr>
            <a:picLocks noChangeAspect="1"/>
          </p:cNvPicPr>
          <p:nvPr/>
        </p:nvPicPr>
        <p:blipFill>
          <a:blip r:embed="rId5"/>
          <a:stretch>
            <a:fillRect/>
          </a:stretch>
        </p:blipFill>
        <p:spPr>
          <a:xfrm>
            <a:off x="1230478" y="5047737"/>
            <a:ext cx="4260545" cy="68390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A57429A-1475-4FDA-A354-C20F13055A4D}"/>
                  </a:ext>
                </a:extLst>
              </p:cNvPr>
              <p:cNvSpPr txBox="1"/>
              <p:nvPr/>
            </p:nvSpPr>
            <p:spPr>
              <a:xfrm>
                <a:off x="720311" y="1264814"/>
                <a:ext cx="10067137" cy="37555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禁用序列随即丢弃和互补序列混合操作，基于序列数据进行微调</a:t>
                </a:r>
                <a14:m>
                  <m:oMath xmlns:m="http://schemas.openxmlformats.org/officeDocument/2006/math">
                    <m:sSup>
                      <m:sSupPr>
                        <m:ctrlPr>
                          <a:rPr lang="en-US" altLang="zh-CN" sz="1800" b="1" i="1" smtClean="0">
                            <a:solidFill>
                              <a:srgbClr val="30557F"/>
                            </a:solidFill>
                            <a:latin typeface="Cambria Math" panose="02040503050406030204" pitchFamily="18" charset="0"/>
                            <a:ea typeface="华光标题宋_CNKI" panose="02000500000000000000" pitchFamily="2" charset="-122"/>
                          </a:rPr>
                        </m:ctrlPr>
                      </m:sSupPr>
                      <m:e>
                        <m:r>
                          <a:rPr lang="en-US" altLang="zh-CN" sz="1800" b="1" i="0" smtClean="0">
                            <a:solidFill>
                              <a:srgbClr val="30557F"/>
                            </a:solidFill>
                            <a:latin typeface="Cambria Math" panose="02040503050406030204" pitchFamily="18" charset="0"/>
                            <a:ea typeface="华光标题宋_CNKI" panose="02000500000000000000" pitchFamily="2" charset="-122"/>
                          </a:rPr>
                          <m:t>𝐌</m:t>
                        </m:r>
                      </m:e>
                      <m:sup>
                        <m:r>
                          <a:rPr lang="en-US" altLang="zh-CN" sz="1800" b="1" i="0" smtClean="0">
                            <a:solidFill>
                              <a:srgbClr val="30557F"/>
                            </a:solidFill>
                            <a:latin typeface="Cambria Math" panose="02040503050406030204" pitchFamily="18" charset="0"/>
                            <a:ea typeface="华光标题宋_CNKI" panose="02000500000000000000" pitchFamily="2" charset="-122"/>
                          </a:rPr>
                          <m:t>𝟐</m:t>
                        </m:r>
                      </m:sup>
                    </m:sSup>
                    <m:r>
                      <a:rPr lang="en-US" altLang="zh-CN" sz="1800" b="1" i="0" smtClean="0">
                        <a:solidFill>
                          <a:srgbClr val="30557F"/>
                        </a:solidFill>
                        <a:latin typeface="Cambria Math" panose="02040503050406030204" pitchFamily="18" charset="0"/>
                        <a:ea typeface="华光标题宋_CNKI" panose="02000500000000000000" pitchFamily="2" charset="-122"/>
                      </a:rPr>
                      <m:t>𝐒𝐑</m:t>
                    </m:r>
                    <m:r>
                      <a:rPr lang="zh-CN" altLang="en-US" b="1" i="1">
                        <a:solidFill>
                          <a:srgbClr val="30557F"/>
                        </a:solidFill>
                        <a:latin typeface="Cambria Math" panose="02040503050406030204" pitchFamily="18" charset="0"/>
                        <a:ea typeface="华光标题宋_CNKI" panose="02000500000000000000" pitchFamily="2" charset="-122"/>
                      </a:rPr>
                      <m:t>的</m:t>
                    </m:r>
                  </m:oMath>
                </a14:m>
                <a:r>
                  <a:rPr lang="zh-CN" altLang="en-US" dirty="0">
                    <a:latin typeface="宋体" panose="02010600030101010101" pitchFamily="2" charset="-122"/>
                    <a:ea typeface="宋体" panose="02010600030101010101" pitchFamily="2" charset="-122"/>
                  </a:rPr>
                  <a:t>参数和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 Embedding</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6A57429A-1475-4FDA-A354-C20F13055A4D}"/>
                  </a:ext>
                </a:extLst>
              </p:cNvPr>
              <p:cNvSpPr txBox="1">
                <a:spLocks noRot="1" noChangeAspect="1" noMove="1" noResize="1" noEditPoints="1" noAdjustHandles="1" noChangeArrowheads="1" noChangeShapeType="1" noTextEdit="1"/>
              </p:cNvSpPr>
              <p:nvPr/>
            </p:nvSpPr>
            <p:spPr>
              <a:xfrm>
                <a:off x="720311" y="1264814"/>
                <a:ext cx="10067137" cy="375552"/>
              </a:xfrm>
              <a:prstGeom prst="rect">
                <a:avLst/>
              </a:prstGeom>
              <a:blipFill>
                <a:blip r:embed="rId6"/>
                <a:stretch>
                  <a:fillRect l="-363" t="-11290" b="-24194"/>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B6A2AD61-A655-4895-A61F-4C6812E80C93}"/>
              </a:ext>
            </a:extLst>
          </p:cNvPr>
          <p:cNvPicPr>
            <a:picLocks noChangeAspect="1"/>
          </p:cNvPicPr>
          <p:nvPr/>
        </p:nvPicPr>
        <p:blipFill>
          <a:blip r:embed="rId7"/>
          <a:stretch>
            <a:fillRect/>
          </a:stretch>
        </p:blipFill>
        <p:spPr>
          <a:xfrm>
            <a:off x="1329523" y="2899818"/>
            <a:ext cx="2114718" cy="371223"/>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C7E3212-C83E-4C0E-9795-3E58DB8090D2}"/>
                  </a:ext>
                </a:extLst>
              </p:cNvPr>
              <p:cNvSpPr txBox="1"/>
              <p:nvPr/>
            </p:nvSpPr>
            <p:spPr>
              <a:xfrm>
                <a:off x="3665257" y="2861959"/>
                <a:ext cx="2973744" cy="375552"/>
              </a:xfrm>
              <a:prstGeom prst="rect">
                <a:avLst/>
              </a:prstGeom>
              <a:noFill/>
            </p:spPr>
            <p:txBody>
              <a:bodyPr wrap="square" rtlCol="0">
                <a:spAutoFit/>
              </a:bodyPr>
              <a:lstStyle/>
              <a:p>
                <a14:m>
                  <m:oMath xmlns:m="http://schemas.openxmlformats.org/officeDocument/2006/math">
                    <m:sSup>
                      <m:sSupPr>
                        <m:ctrlPr>
                          <a:rPr lang="en-US" altLang="zh-CN" sz="1800" b="1" i="1" smtClean="0">
                            <a:solidFill>
                              <a:srgbClr val="30557F"/>
                            </a:solidFill>
                            <a:latin typeface="Cambria Math" panose="02040503050406030204" pitchFamily="18" charset="0"/>
                            <a:ea typeface="华光标题宋_CNKI" panose="02000500000000000000" pitchFamily="2" charset="-122"/>
                          </a:rPr>
                        </m:ctrlPr>
                      </m:sSupPr>
                      <m:e>
                        <m:r>
                          <a:rPr lang="en-US" altLang="zh-CN" sz="1800" b="1" i="0" smtClean="0">
                            <a:solidFill>
                              <a:srgbClr val="30557F"/>
                            </a:solidFill>
                            <a:latin typeface="Cambria Math" panose="02040503050406030204" pitchFamily="18" charset="0"/>
                            <a:ea typeface="华光标题宋_CNKI" panose="02000500000000000000" pitchFamily="2" charset="-122"/>
                          </a:rPr>
                          <m:t>𝐌</m:t>
                        </m:r>
                      </m:e>
                      <m:sup>
                        <m:r>
                          <a:rPr lang="en-US" altLang="zh-CN" sz="1800" b="1" i="0" smtClean="0">
                            <a:solidFill>
                              <a:srgbClr val="30557F"/>
                            </a:solidFill>
                            <a:latin typeface="Cambria Math" panose="02040503050406030204" pitchFamily="18" charset="0"/>
                            <a:ea typeface="华光标题宋_CNKI" panose="02000500000000000000" pitchFamily="2" charset="-122"/>
                          </a:rPr>
                          <m:t>𝟐</m:t>
                        </m:r>
                      </m:sup>
                    </m:sSup>
                    <m:r>
                      <a:rPr lang="en-US" altLang="zh-CN" sz="1800" b="1" i="0" smtClean="0">
                        <a:solidFill>
                          <a:srgbClr val="30557F"/>
                        </a:solidFill>
                        <a:latin typeface="Cambria Math" panose="02040503050406030204" pitchFamily="18" charset="0"/>
                        <a:ea typeface="华光标题宋_CNKI" panose="02000500000000000000" pitchFamily="2" charset="-122"/>
                      </a:rPr>
                      <m:t>𝐒𝐑</m:t>
                    </m:r>
                    <m:r>
                      <a:rPr lang="zh-CN" altLang="en-US" b="0" i="1">
                        <a:solidFill>
                          <a:srgbClr val="30557F"/>
                        </a:solidFill>
                        <a:latin typeface="Cambria Math" panose="02040503050406030204" pitchFamily="18" charset="0"/>
                        <a:ea typeface="华光标题宋_CNKI" panose="02000500000000000000" pitchFamily="2" charset="-122"/>
                      </a:rPr>
                      <m:t>输出</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的物品模态表征</a:t>
                </a:r>
              </a:p>
            </p:txBody>
          </p:sp>
        </mc:Choice>
        <mc:Fallback xmlns="">
          <p:sp>
            <p:nvSpPr>
              <p:cNvPr id="10" name="文本框 9">
                <a:extLst>
                  <a:ext uri="{FF2B5EF4-FFF2-40B4-BE49-F238E27FC236}">
                    <a16:creationId xmlns:a16="http://schemas.microsoft.com/office/drawing/2014/main" id="{EC7E3212-C83E-4C0E-9795-3E58DB8090D2}"/>
                  </a:ext>
                </a:extLst>
              </p:cNvPr>
              <p:cNvSpPr txBox="1">
                <a:spLocks noRot="1" noChangeAspect="1" noMove="1" noResize="1" noEditPoints="1" noAdjustHandles="1" noChangeArrowheads="1" noChangeShapeType="1" noTextEdit="1"/>
              </p:cNvSpPr>
              <p:nvPr/>
            </p:nvSpPr>
            <p:spPr>
              <a:xfrm>
                <a:off x="3665257" y="2861959"/>
                <a:ext cx="2973744" cy="375552"/>
              </a:xfrm>
              <a:prstGeom prst="rect">
                <a:avLst/>
              </a:prstGeom>
              <a:blipFill>
                <a:blip r:embed="rId8"/>
                <a:stretch>
                  <a:fillRect t="-9677" b="-20968"/>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0E1D365-F609-476E-9BDA-7F2E21A2F338}"/>
              </a:ext>
            </a:extLst>
          </p:cNvPr>
          <p:cNvPicPr>
            <a:picLocks noChangeAspect="1"/>
          </p:cNvPicPr>
          <p:nvPr/>
        </p:nvPicPr>
        <p:blipFill>
          <a:blip r:embed="rId9"/>
          <a:stretch>
            <a:fillRect/>
          </a:stretch>
        </p:blipFill>
        <p:spPr>
          <a:xfrm>
            <a:off x="1329523" y="3428983"/>
            <a:ext cx="1247714" cy="272388"/>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1168263-E7C2-4B38-8471-6B0A869B68FB}"/>
                  </a:ext>
                </a:extLst>
              </p:cNvPr>
              <p:cNvSpPr txBox="1"/>
              <p:nvPr/>
            </p:nvSpPr>
            <p:spPr>
              <a:xfrm>
                <a:off x="3767268" y="3967772"/>
                <a:ext cx="595750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物品</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dirty="0">
                    <a:latin typeface="宋体" panose="02010600030101010101" pitchFamily="2" charset="-122"/>
                    <a:ea typeface="宋体" panose="02010600030101010101" pitchFamily="2" charset="-122"/>
                    <a:cs typeface="Times New Roman" panose="02020603050405020304" pitchFamily="18" charset="0"/>
                  </a:rPr>
                  <a:t>表征与</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sup>
                    </m:sSup>
                    <m:r>
                      <m:rPr>
                        <m:sty m:val="p"/>
                      </m:rPr>
                      <a:rPr lang="en-US" altLang="zh-CN" i="1" kern="100">
                        <a:latin typeface="Cambria Math" panose="02040503050406030204" pitchFamily="18" charset="0"/>
                        <a:ea typeface="宋体" panose="02010600030101010101" pitchFamily="2" charset="-122"/>
                        <a:cs typeface="Times New Roman" panose="02020603050405020304" pitchFamily="18" charset="0"/>
                      </a:rPr>
                      <m:t>element</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-wise</a:t>
                </a:r>
                <a:r>
                  <a:rPr lang="zh-CN" altLang="en-US" dirty="0">
                    <a:latin typeface="宋体" panose="02010600030101010101" pitchFamily="2" charset="-122"/>
                    <a:ea typeface="宋体" panose="02010600030101010101" pitchFamily="2" charset="-122"/>
                    <a:cs typeface="Times New Roman" panose="02020603050405020304" pitchFamily="18" charset="0"/>
                  </a:rPr>
                  <a:t>和后经过</a:t>
                </a:r>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TRM</a:t>
                </a:r>
                <a:r>
                  <a:rPr lang="zh-CN" altLang="en-US" dirty="0">
                    <a:latin typeface="宋体" panose="02010600030101010101" pitchFamily="2" charset="-122"/>
                    <a:ea typeface="宋体" panose="02010600030101010101" pitchFamily="2" charset="-122"/>
                    <a:cs typeface="Times New Roman" panose="02020603050405020304" pitchFamily="18" charset="0"/>
                  </a:rPr>
                  <a:t>训练得到</a:t>
                </a:r>
              </a:p>
            </p:txBody>
          </p:sp>
        </mc:Choice>
        <mc:Fallback xmlns="">
          <p:sp>
            <p:nvSpPr>
              <p:cNvPr id="19" name="文本框 18">
                <a:extLst>
                  <a:ext uri="{FF2B5EF4-FFF2-40B4-BE49-F238E27FC236}">
                    <a16:creationId xmlns:a16="http://schemas.microsoft.com/office/drawing/2014/main" id="{01168263-E7C2-4B38-8471-6B0A869B68FB}"/>
                  </a:ext>
                </a:extLst>
              </p:cNvPr>
              <p:cNvSpPr txBox="1">
                <a:spLocks noRot="1" noChangeAspect="1" noMove="1" noResize="1" noEditPoints="1" noAdjustHandles="1" noChangeArrowheads="1" noChangeShapeType="1" noTextEdit="1"/>
              </p:cNvSpPr>
              <p:nvPr/>
            </p:nvSpPr>
            <p:spPr>
              <a:xfrm>
                <a:off x="3767268" y="3967772"/>
                <a:ext cx="5957500" cy="369332"/>
              </a:xfrm>
              <a:prstGeom prst="rect">
                <a:avLst/>
              </a:prstGeom>
              <a:blipFill>
                <a:blip r:embed="rId10"/>
                <a:stretch>
                  <a:fillRect l="-921" t="-13333" b="-28333"/>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B00D0A6D-F395-463D-B07E-E0A6C0E47763}"/>
              </a:ext>
            </a:extLst>
          </p:cNvPr>
          <p:cNvPicPr>
            <a:picLocks noChangeAspect="1"/>
          </p:cNvPicPr>
          <p:nvPr/>
        </p:nvPicPr>
        <p:blipFill>
          <a:blip r:embed="rId11"/>
          <a:stretch>
            <a:fillRect/>
          </a:stretch>
        </p:blipFill>
        <p:spPr>
          <a:xfrm>
            <a:off x="1340360" y="3859312"/>
            <a:ext cx="303089" cy="386699"/>
          </a:xfrm>
          <a:prstGeom prst="rect">
            <a:avLst/>
          </a:prstGeom>
        </p:spPr>
      </p:pic>
      <p:sp>
        <p:nvSpPr>
          <p:cNvPr id="22" name="文本框 21">
            <a:extLst>
              <a:ext uri="{FF2B5EF4-FFF2-40B4-BE49-F238E27FC236}">
                <a16:creationId xmlns:a16="http://schemas.microsoft.com/office/drawing/2014/main" id="{026FD46E-5796-4A4A-AF2E-6D6E035BF6B2}"/>
              </a:ext>
            </a:extLst>
          </p:cNvPr>
          <p:cNvSpPr txBox="1"/>
          <p:nvPr/>
        </p:nvSpPr>
        <p:spPr>
          <a:xfrm>
            <a:off x="3767268" y="3461401"/>
            <a:ext cx="2973744" cy="37555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物品</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dirty="0">
                <a:latin typeface="宋体" panose="02010600030101010101" pitchFamily="2" charset="-122"/>
                <a:ea typeface="宋体" panose="02010600030101010101" pitchFamily="2" charset="-122"/>
                <a:cs typeface="Times New Roman" panose="02020603050405020304" pitchFamily="18" charset="0"/>
              </a:rPr>
              <a:t>表征</a:t>
            </a:r>
          </a:p>
        </p:txBody>
      </p:sp>
      <p:sp>
        <p:nvSpPr>
          <p:cNvPr id="15" name="矩形 14">
            <a:extLst>
              <a:ext uri="{FF2B5EF4-FFF2-40B4-BE49-F238E27FC236}">
                <a16:creationId xmlns:a16="http://schemas.microsoft.com/office/drawing/2014/main" id="{6DC9FE10-68B0-4FFD-B038-1491AFFA87A3}"/>
              </a:ext>
            </a:extLst>
          </p:cNvPr>
          <p:cNvSpPr/>
          <p:nvPr/>
        </p:nvSpPr>
        <p:spPr>
          <a:xfrm>
            <a:off x="1230478" y="2756988"/>
            <a:ext cx="8667284" cy="178437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368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实验结果与分析</a:t>
            </a:r>
          </a:p>
        </p:txBody>
      </p:sp>
      <p:pic>
        <p:nvPicPr>
          <p:cNvPr id="3" name="图片 2">
            <a:extLst>
              <a:ext uri="{FF2B5EF4-FFF2-40B4-BE49-F238E27FC236}">
                <a16:creationId xmlns:a16="http://schemas.microsoft.com/office/drawing/2014/main" id="{3D2954D3-0334-4C37-8122-6F9F00B22E11}"/>
              </a:ext>
            </a:extLst>
          </p:cNvPr>
          <p:cNvPicPr>
            <a:picLocks noChangeAspect="1"/>
          </p:cNvPicPr>
          <p:nvPr/>
        </p:nvPicPr>
        <p:blipFill>
          <a:blip r:embed="rId4"/>
          <a:stretch>
            <a:fillRect/>
          </a:stretch>
        </p:blipFill>
        <p:spPr>
          <a:xfrm>
            <a:off x="845820" y="2549244"/>
            <a:ext cx="10500360" cy="3980636"/>
          </a:xfrm>
          <a:prstGeom prst="rect">
            <a:avLst/>
          </a:prstGeom>
        </p:spPr>
      </p:pic>
      <p:pic>
        <p:nvPicPr>
          <p:cNvPr id="5" name="图片 4">
            <a:extLst>
              <a:ext uri="{FF2B5EF4-FFF2-40B4-BE49-F238E27FC236}">
                <a16:creationId xmlns:a16="http://schemas.microsoft.com/office/drawing/2014/main" id="{41B5B0B6-06B5-45AB-95FF-B285DFB1834E}"/>
              </a:ext>
            </a:extLst>
          </p:cNvPr>
          <p:cNvPicPr>
            <a:picLocks noChangeAspect="1"/>
          </p:cNvPicPr>
          <p:nvPr/>
        </p:nvPicPr>
        <p:blipFill>
          <a:blip r:embed="rId5"/>
          <a:stretch>
            <a:fillRect/>
          </a:stretch>
        </p:blipFill>
        <p:spPr>
          <a:xfrm>
            <a:off x="4204547" y="1290687"/>
            <a:ext cx="3550228" cy="944628"/>
          </a:xfrm>
          <a:prstGeom prst="rect">
            <a:avLst/>
          </a:prstGeom>
        </p:spPr>
      </p:pic>
    </p:spTree>
    <p:extLst>
      <p:ext uri="{BB962C8B-B14F-4D97-AF65-F5344CB8AC3E}">
        <p14:creationId xmlns:p14="http://schemas.microsoft.com/office/powerpoint/2010/main" val="353082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实验结果与分析</a:t>
            </a:r>
          </a:p>
        </p:txBody>
      </p:sp>
      <p:pic>
        <p:nvPicPr>
          <p:cNvPr id="4" name="图片 3">
            <a:extLst>
              <a:ext uri="{FF2B5EF4-FFF2-40B4-BE49-F238E27FC236}">
                <a16:creationId xmlns:a16="http://schemas.microsoft.com/office/drawing/2014/main" id="{2325FF53-3FBC-4DFA-8856-875BF216D99E}"/>
              </a:ext>
            </a:extLst>
          </p:cNvPr>
          <p:cNvPicPr>
            <a:picLocks noChangeAspect="1"/>
          </p:cNvPicPr>
          <p:nvPr/>
        </p:nvPicPr>
        <p:blipFill>
          <a:blip r:embed="rId4"/>
          <a:stretch>
            <a:fillRect/>
          </a:stretch>
        </p:blipFill>
        <p:spPr>
          <a:xfrm>
            <a:off x="1065642" y="1440135"/>
            <a:ext cx="10060716" cy="1990578"/>
          </a:xfrm>
          <a:prstGeom prst="rect">
            <a:avLst/>
          </a:prstGeom>
        </p:spPr>
      </p:pic>
      <p:pic>
        <p:nvPicPr>
          <p:cNvPr id="7" name="图片 6">
            <a:extLst>
              <a:ext uri="{FF2B5EF4-FFF2-40B4-BE49-F238E27FC236}">
                <a16:creationId xmlns:a16="http://schemas.microsoft.com/office/drawing/2014/main" id="{192693C0-15F8-4C3C-95D7-7AF424505030}"/>
              </a:ext>
            </a:extLst>
          </p:cNvPr>
          <p:cNvPicPr>
            <a:picLocks noChangeAspect="1"/>
          </p:cNvPicPr>
          <p:nvPr/>
        </p:nvPicPr>
        <p:blipFill>
          <a:blip r:embed="rId5"/>
          <a:stretch>
            <a:fillRect/>
          </a:stretch>
        </p:blipFill>
        <p:spPr>
          <a:xfrm>
            <a:off x="3931732" y="3751405"/>
            <a:ext cx="4328535" cy="2682472"/>
          </a:xfrm>
          <a:prstGeom prst="rect">
            <a:avLst/>
          </a:prstGeom>
        </p:spPr>
      </p:pic>
    </p:spTree>
    <p:extLst>
      <p:ext uri="{BB962C8B-B14F-4D97-AF65-F5344CB8AC3E}">
        <p14:creationId xmlns:p14="http://schemas.microsoft.com/office/powerpoint/2010/main" val="8983390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3272</TotalTime>
  <Words>415</Words>
  <Application>Microsoft Office PowerPoint</Application>
  <PresentationFormat>宽屏</PresentationFormat>
  <Paragraphs>53</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华光标题宋_CNKI</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刘 美</cp:lastModifiedBy>
  <cp:revision>135</cp:revision>
  <dcterms:created xsi:type="dcterms:W3CDTF">2021-09-19T09:11:06Z</dcterms:created>
  <dcterms:modified xsi:type="dcterms:W3CDTF">2023-04-13T03:07:10Z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15a4d4b088264cfaa4c0772bb3ca6df7</vt:lpwstr>
  </property>
</Properties>
</file>