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300" r:id="rId3"/>
    <p:sldId id="302" r:id="rId4"/>
    <p:sldId id="311" r:id="rId5"/>
    <p:sldId id="312" r:id="rId6"/>
    <p:sldId id="313" r:id="rId7"/>
    <p:sldId id="314" r:id="rId8"/>
    <p:sldId id="315" r:id="rId9"/>
    <p:sldId id="316" r:id="rId10"/>
    <p:sldId id="309" r:id="rId11"/>
    <p:sldId id="27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30557F"/>
    <a:srgbClr val="7A91AC"/>
    <a:srgbClr val="2F547E"/>
    <a:srgbClr val="C3CEDA"/>
    <a:srgbClr val="325885"/>
    <a:srgbClr val="5B7899"/>
    <a:srgbClr val="3F61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04" autoAdjust="0"/>
    <p:restoredTop sz="86464" autoAdjust="0"/>
  </p:normalViewPr>
  <p:slideViewPr>
    <p:cSldViewPr snapToGrid="0">
      <p:cViewPr varScale="1">
        <p:scale>
          <a:sx n="75" d="100"/>
          <a:sy n="75" d="100"/>
        </p:scale>
        <p:origin x="82" y="59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78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130EE-760D-4575-B957-3A2C522A1798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1048779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780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81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82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FDF61-DA3A-4787-B56D-7FD06C3E55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1048593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：基于启发式的搜索结果，有部分不相关的物品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：基于</a:t>
            </a:r>
            <a:r>
              <a:rPr lang="en-US" altLang="zh-CN" dirty="0"/>
              <a:t>MPAD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：增加了多样性权重，相似物品之间的距离变大，多样性增加</a:t>
            </a:r>
            <a:endParaRPr lang="en-US" altLang="zh-CN" dirty="0"/>
          </a:p>
          <a:p>
            <a:r>
              <a:rPr lang="en-US" altLang="zh-CN" dirty="0"/>
              <a:t>Heuristic</a:t>
            </a:r>
            <a:r>
              <a:rPr lang="zh-CN" altLang="en-US" dirty="0"/>
              <a:t>：基于启发式规则的，根据一系列专家知识预定的启发式规则来调整项目顺序，比如一个屏幕内同一类别的项目数量不超过两个。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756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378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863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两层，四个模块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914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矩阵向量之间彼此越不相似，向量之间的夹角越大，矩阵的行列式越大，多样性越高</a:t>
            </a:r>
            <a:endParaRPr lang="en-US" altLang="zh-CN" dirty="0"/>
          </a:p>
          <a:p>
            <a:r>
              <a:rPr lang="zh-CN" altLang="en-US" dirty="0"/>
              <a:t>贪心算法选择</a:t>
            </a:r>
            <a:r>
              <a:rPr lang="en-US" altLang="zh-CN" dirty="0"/>
              <a:t>S</a:t>
            </a:r>
            <a:r>
              <a:rPr lang="zh-CN" altLang="en-US" dirty="0"/>
              <a:t>，初始为空集，每次加入的商品需满足</a:t>
            </a:r>
            <a:r>
              <a:rPr lang="en-US" altLang="zh-CN" dirty="0"/>
              <a:t>6a</a:t>
            </a:r>
            <a:r>
              <a:rPr lang="zh-CN" altLang="en-US" dirty="0"/>
              <a:t>，即带来的边际收益最大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041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78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890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240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003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DIN</a:t>
            </a:r>
            <a:r>
              <a:rPr lang="zh-CN" altLang="en-US" dirty="0"/>
              <a:t>前：直接用用户的行为序列作为原始表征</a:t>
            </a:r>
            <a:endParaRPr lang="en-US" altLang="zh-CN" dirty="0"/>
          </a:p>
          <a:p>
            <a:r>
              <a:rPr lang="en-US" altLang="zh-CN" dirty="0"/>
              <a:t>DIN&amp;DIEN</a:t>
            </a:r>
            <a:r>
              <a:rPr lang="zh-CN" altLang="en-US" dirty="0"/>
              <a:t>：</a:t>
            </a:r>
            <a:r>
              <a:rPr lang="en-US" altLang="zh-CN" dirty="0"/>
              <a:t>GRU</a:t>
            </a:r>
            <a:r>
              <a:rPr lang="zh-CN" altLang="en-US" dirty="0"/>
              <a:t>建模短期兴趣</a:t>
            </a:r>
            <a:endParaRPr lang="en-US" altLang="zh-CN" dirty="0"/>
          </a:p>
          <a:p>
            <a:r>
              <a:rPr lang="en-US" altLang="zh-CN" dirty="0"/>
              <a:t>SIM</a:t>
            </a:r>
            <a:r>
              <a:rPr lang="zh-CN" altLang="en-US" dirty="0"/>
              <a:t>：取序列的</a:t>
            </a:r>
            <a:r>
              <a:rPr lang="en-US" altLang="zh-CN" dirty="0" err="1"/>
              <a:t>topk</a:t>
            </a:r>
            <a:r>
              <a:rPr lang="zh-CN" altLang="en-US" dirty="0"/>
              <a:t>个物品建模长期兴趣</a:t>
            </a:r>
            <a:endParaRPr lang="en-US" altLang="zh-CN" dirty="0"/>
          </a:p>
          <a:p>
            <a:r>
              <a:rPr lang="zh-CN" altLang="en-US" dirty="0"/>
              <a:t>右侧</a:t>
            </a:r>
            <a:r>
              <a:rPr lang="en-US" altLang="zh-CN" dirty="0"/>
              <a:t>point-wise</a:t>
            </a:r>
            <a:r>
              <a:rPr lang="zh-CN" altLang="en-US" dirty="0"/>
              <a:t>和</a:t>
            </a:r>
            <a:r>
              <a:rPr lang="en-US" altLang="zh-CN" dirty="0"/>
              <a:t>list-wise</a:t>
            </a:r>
            <a:r>
              <a:rPr lang="zh-CN" altLang="en-US" dirty="0"/>
              <a:t>比较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61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28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72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104873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48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4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104875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2097158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743200" cy="927525"/>
          </a:xfrm>
          <a:prstGeom prst="rect">
            <a:avLst/>
          </a:prstGeom>
        </p:spPr>
      </p:pic>
      <p:sp>
        <p:nvSpPr>
          <p:cNvPr id="1048613" name="矩形 7"/>
          <p:cNvSpPr/>
          <p:nvPr userDrawn="1"/>
        </p:nvSpPr>
        <p:spPr>
          <a:xfrm>
            <a:off x="8724901" y="0"/>
            <a:ext cx="34671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4" name="矩形 9"/>
          <p:cNvSpPr/>
          <p:nvPr userDrawn="1"/>
        </p:nvSpPr>
        <p:spPr>
          <a:xfrm>
            <a:off x="-1" y="5778000"/>
            <a:ext cx="36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5" name="矩形 10"/>
          <p:cNvSpPr/>
          <p:nvPr userDrawn="1"/>
        </p:nvSpPr>
        <p:spPr>
          <a:xfrm>
            <a:off x="-1" y="6498000"/>
            <a:ext cx="36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6" name="矩形 11"/>
          <p:cNvSpPr/>
          <p:nvPr userDrawn="1"/>
        </p:nvSpPr>
        <p:spPr>
          <a:xfrm>
            <a:off x="359999" y="6138000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73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3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104873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5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5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104875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58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59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6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104876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6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64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65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66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67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6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104876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3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104873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104858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72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73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7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104877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42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743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4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104874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90578-D54B-4B49-9785-60A7621A6CB7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5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5.png"/><Relationship Id="rId9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占位符 10"/>
          <p:cNvPicPr>
            <a:picLocks noChangeAspect="1"/>
          </p:cNvPicPr>
          <p:nvPr/>
        </p:nvPicPr>
        <p:blipFill rotWithShape="1">
          <a:blip r:embed="rId3"/>
          <a:srcRect t="8356" r="1467" b="8356"/>
          <a:stretch>
            <a:fillRect/>
          </a:stretch>
        </p:blipFill>
        <p:spPr>
          <a:xfrm>
            <a:off x="3162025" y="0"/>
            <a:ext cx="9032515" cy="6858000"/>
          </a:xfrm>
          <a:prstGeom prst="rect">
            <a:avLst/>
          </a:prstGeom>
        </p:spPr>
      </p:pic>
      <p:sp>
        <p:nvSpPr>
          <p:cNvPr id="1048584" name="矩形 2"/>
          <p:cNvSpPr/>
          <p:nvPr/>
        </p:nvSpPr>
        <p:spPr>
          <a:xfrm>
            <a:off x="16042" y="0"/>
            <a:ext cx="1218184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43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585" name="矩形 3"/>
          <p:cNvSpPr/>
          <p:nvPr/>
        </p:nvSpPr>
        <p:spPr>
          <a:xfrm>
            <a:off x="0" y="-12700"/>
            <a:ext cx="12181840" cy="68707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  <a:alpha val="0"/>
                </a:schemeClr>
              </a:gs>
              <a:gs pos="78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45000"/>
                  <a:lumOff val="5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97153" name="图片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2305" y="383968"/>
            <a:ext cx="3823147" cy="1292431"/>
          </a:xfrm>
          <a:prstGeom prst="rect">
            <a:avLst/>
          </a:prstGeom>
        </p:spPr>
      </p:pic>
      <p:sp>
        <p:nvSpPr>
          <p:cNvPr id="1048586" name="文本框 5"/>
          <p:cNvSpPr txBox="1"/>
          <p:nvPr/>
        </p:nvSpPr>
        <p:spPr>
          <a:xfrm>
            <a:off x="376653" y="3535969"/>
            <a:ext cx="4259580" cy="26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11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HUAZHONG UNIVERSITY OF SCIENCE AND TECHNOLOGY</a:t>
            </a:r>
            <a:endParaRPr lang="zh-CN" altLang="en-US" sz="1200" spc="11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6" name="组合 6"/>
          <p:cNvGrpSpPr/>
          <p:nvPr/>
        </p:nvGrpSpPr>
        <p:grpSpPr>
          <a:xfrm>
            <a:off x="372303" y="1531541"/>
            <a:ext cx="11390853" cy="1897459"/>
            <a:chOff x="372304" y="1712294"/>
            <a:chExt cx="10323770" cy="1897459"/>
          </a:xfrm>
        </p:grpSpPr>
        <p:sp>
          <p:nvSpPr>
            <p:cNvPr id="1048587" name="文本框 7"/>
            <p:cNvSpPr txBox="1"/>
            <p:nvPr/>
          </p:nvSpPr>
          <p:spPr>
            <a:xfrm>
              <a:off x="372304" y="1712294"/>
              <a:ext cx="1032377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200" b="1" spc="300" dirty="0">
                  <a:solidFill>
                    <a:srgbClr val="31568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Multi-factor Sequential Re-ranking with Perception-Aware Diversification</a:t>
              </a:r>
              <a:endParaRPr lang="zh-CN" altLang="en-US" sz="4200" b="1" spc="3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3145728" name="直接连接符 8"/>
            <p:cNvCxnSpPr>
              <a:cxnSpLocks/>
            </p:cNvCxnSpPr>
            <p:nvPr/>
          </p:nvCxnSpPr>
          <p:spPr>
            <a:xfrm>
              <a:off x="423675" y="3609753"/>
              <a:ext cx="6120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88" name="文本框 9"/>
          <p:cNvSpPr txBox="1"/>
          <p:nvPr/>
        </p:nvSpPr>
        <p:spPr>
          <a:xfrm>
            <a:off x="376653" y="4404647"/>
            <a:ext cx="2956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600" spc="10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589" name="文本框 10"/>
          <p:cNvSpPr txBox="1"/>
          <p:nvPr/>
        </p:nvSpPr>
        <p:spPr>
          <a:xfrm>
            <a:off x="428843" y="4113873"/>
            <a:ext cx="2920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SIGIR 2023</a:t>
            </a:r>
            <a:endParaRPr lang="zh-CN" altLang="en-US" sz="1600" spc="10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590" name="文本框 11"/>
          <p:cNvSpPr txBox="1"/>
          <p:nvPr/>
        </p:nvSpPr>
        <p:spPr>
          <a:xfrm>
            <a:off x="400101" y="6238566"/>
            <a:ext cx="292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明德厚学   求是创新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669515" y="440924"/>
            <a:ext cx="60939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TGIN</a:t>
            </a:r>
            <a:endParaRPr lang="zh-CN" altLang="en-US" sz="3200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091D7E-43E9-4169-9501-70AA62FBF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385" y="2724009"/>
            <a:ext cx="6088908" cy="37341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A5AAA5E-8079-4925-8D9F-7474273A9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9625" y="1553648"/>
            <a:ext cx="5616427" cy="94496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773848E-2EA6-4F7F-83EE-07CE72363803}"/>
              </a:ext>
            </a:extLst>
          </p:cNvPr>
          <p:cNvSpPr txBox="1"/>
          <p:nvPr/>
        </p:nvSpPr>
        <p:spPr>
          <a:xfrm>
            <a:off x="4294208" y="1041089"/>
            <a:ext cx="101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浏览物品的总数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9968B9C-A0A2-4791-B636-4778D7D6A1C2}"/>
              </a:ext>
            </a:extLst>
          </p:cNvPr>
          <p:cNvSpPr txBox="1"/>
          <p:nvPr/>
        </p:nvSpPr>
        <p:spPr>
          <a:xfrm>
            <a:off x="5205683" y="1025699"/>
            <a:ext cx="2411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所有页面上所有曝光物品的不同类别的平均数量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09D3157-7FF6-4205-A21D-E76E248E87DA}"/>
              </a:ext>
            </a:extLst>
          </p:cNvPr>
          <p:cNvSpPr txBox="1"/>
          <p:nvPr/>
        </p:nvSpPr>
        <p:spPr>
          <a:xfrm>
            <a:off x="8301007" y="1097249"/>
            <a:ext cx="2411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一定时间内销售的商品的总销售货币价值</a:t>
            </a:r>
          </a:p>
        </p:txBody>
      </p:sp>
    </p:spTree>
    <p:extLst>
      <p:ext uri="{BB962C8B-B14F-4D97-AF65-F5344CB8AC3E}">
        <p14:creationId xmlns:p14="http://schemas.microsoft.com/office/powerpoint/2010/main" val="71747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图片占位符 10"/>
          <p:cNvPicPr>
            <a:picLocks noChangeAspect="1"/>
          </p:cNvPicPr>
          <p:nvPr/>
        </p:nvPicPr>
        <p:blipFill rotWithShape="1">
          <a:blip r:embed="rId3"/>
          <a:srcRect l="19084" t="8356" r="1467" b="8356"/>
          <a:stretch>
            <a:fillRect/>
          </a:stretch>
        </p:blipFill>
        <p:spPr>
          <a:xfrm>
            <a:off x="0" y="0"/>
            <a:ext cx="7283115" cy="6858000"/>
          </a:xfrm>
          <a:prstGeom prst="rect">
            <a:avLst/>
          </a:prstGeom>
        </p:spPr>
      </p:pic>
      <p:sp>
        <p:nvSpPr>
          <p:cNvPr id="1048720" name="矩形 2"/>
          <p:cNvSpPr/>
          <p:nvPr/>
        </p:nvSpPr>
        <p:spPr>
          <a:xfrm>
            <a:off x="0" y="0"/>
            <a:ext cx="1218184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43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721" name="矩形 1"/>
          <p:cNvSpPr/>
          <p:nvPr/>
        </p:nvSpPr>
        <p:spPr>
          <a:xfrm>
            <a:off x="10160" y="-12700"/>
            <a:ext cx="12181840" cy="68707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  <a:alpha val="0"/>
                </a:schemeClr>
              </a:gs>
              <a:gs pos="67000">
                <a:schemeClr val="accent1">
                  <a:lumMod val="20000"/>
                  <a:lumOff val="80000"/>
                </a:schemeClr>
              </a:gs>
              <a:gs pos="99000">
                <a:schemeClr val="accent5">
                  <a:lumMod val="30000"/>
                  <a:lumOff val="70000"/>
                </a:schemeClr>
              </a:gs>
              <a:gs pos="100000">
                <a:schemeClr val="accent5">
                  <a:lumMod val="45000"/>
                  <a:lumOff val="5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6000" b="1" i="0" u="none" strike="noStrike" kern="1200" cap="none" spc="300" normalizeH="0" baseline="0" noProof="0" dirty="0">
              <a:ln>
                <a:noFill/>
              </a:ln>
              <a:solidFill>
                <a:srgbClr val="315682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97172" name="图片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06186" y="0"/>
            <a:ext cx="3823147" cy="1292431"/>
          </a:xfrm>
          <a:prstGeom prst="rect">
            <a:avLst/>
          </a:prstGeom>
        </p:spPr>
      </p:pic>
      <p:sp>
        <p:nvSpPr>
          <p:cNvPr id="1048722" name="文本框 7"/>
          <p:cNvSpPr txBox="1"/>
          <p:nvPr/>
        </p:nvSpPr>
        <p:spPr>
          <a:xfrm>
            <a:off x="8361680" y="2570319"/>
            <a:ext cx="4500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spc="3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THANKS</a:t>
            </a:r>
            <a:endParaRPr lang="zh-CN" altLang="en-US" sz="6000" b="1" spc="30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48725" name="矩形 12"/>
          <p:cNvSpPr/>
          <p:nvPr/>
        </p:nvSpPr>
        <p:spPr>
          <a:xfrm>
            <a:off x="9133953" y="4364818"/>
            <a:ext cx="2956334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华中科技大学</a:t>
            </a:r>
            <a:r>
              <a:rPr lang="en-US" altLang="zh-CN" spc="3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2022</a:t>
            </a:r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级  计算机科学与技术学院 </a:t>
            </a:r>
          </a:p>
        </p:txBody>
      </p:sp>
      <p:sp>
        <p:nvSpPr>
          <p:cNvPr id="1048726" name="文本框 14"/>
          <p:cNvSpPr txBox="1"/>
          <p:nvPr/>
        </p:nvSpPr>
        <p:spPr>
          <a:xfrm>
            <a:off x="9570720" y="6345283"/>
            <a:ext cx="6558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明德厚学   求是创新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50792" y="399867"/>
            <a:ext cx="60939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MPAD</a:t>
            </a:r>
            <a:endParaRPr lang="zh-CN" altLang="en-US" sz="3200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67214C4-5827-43DB-BCEB-CA1F43D52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92" y="1468711"/>
            <a:ext cx="6096528" cy="406943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2DF9C48-5F94-446D-AE97-82FE0962C166}"/>
              </a:ext>
            </a:extLst>
          </p:cNvPr>
          <p:cNvSpPr txBox="1"/>
          <p:nvPr/>
        </p:nvSpPr>
        <p:spPr>
          <a:xfrm>
            <a:off x="7655440" y="2350899"/>
            <a:ext cx="3785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不同用户对多样性有不同的看法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66813A2-DD61-47FD-813B-7D6AB9D3E44C}"/>
              </a:ext>
            </a:extLst>
          </p:cNvPr>
          <p:cNvSpPr txBox="1"/>
          <p:nvPr/>
        </p:nvSpPr>
        <p:spPr>
          <a:xfrm>
            <a:off x="7655440" y="4094372"/>
            <a:ext cx="3785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用户的兴趣随着浏览内容而改变</a:t>
            </a:r>
          </a:p>
        </p:txBody>
      </p:sp>
    </p:spTree>
    <p:extLst>
      <p:ext uri="{BB962C8B-B14F-4D97-AF65-F5344CB8AC3E}">
        <p14:creationId xmlns:p14="http://schemas.microsoft.com/office/powerpoint/2010/main" val="43364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50792" y="399867"/>
            <a:ext cx="60939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TGIN</a:t>
            </a:r>
            <a:endParaRPr lang="zh-CN" altLang="en-US" sz="3200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EF58C7-9BCE-4F6B-9890-6D66EDAE682C}"/>
              </a:ext>
            </a:extLst>
          </p:cNvPr>
          <p:cNvSpPr txBox="1"/>
          <p:nvPr/>
        </p:nvSpPr>
        <p:spPr>
          <a:xfrm>
            <a:off x="566495" y="1150475"/>
            <a:ext cx="47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模型框架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5C424B-441E-41B9-B342-6106E79B6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051" y="1517979"/>
            <a:ext cx="11769553" cy="47705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BDB67C4-91AD-46B9-95C5-CE83041025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2748" y="6388725"/>
            <a:ext cx="4011638" cy="41215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CB47979-F392-4E31-9125-80225B854DFF}"/>
              </a:ext>
            </a:extLst>
          </p:cNvPr>
          <p:cNvSpPr/>
          <p:nvPr/>
        </p:nvSpPr>
        <p:spPr>
          <a:xfrm>
            <a:off x="4192748" y="6388725"/>
            <a:ext cx="4129001" cy="3523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620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50792" y="399867"/>
            <a:ext cx="60939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TGIN</a:t>
            </a:r>
            <a:endParaRPr lang="zh-CN" altLang="en-US" sz="3200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EB148C2-1E64-4BE1-9B6D-ADCC6907DF8D}"/>
              </a:ext>
            </a:extLst>
          </p:cNvPr>
          <p:cNvSpPr txBox="1"/>
          <p:nvPr/>
        </p:nvSpPr>
        <p:spPr>
          <a:xfrm>
            <a:off x="566494" y="1150475"/>
            <a:ext cx="601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Bi-sequential determinantal point process</a:t>
            </a:r>
            <a:r>
              <a:rPr lang="zh-CN" altLang="en-US" b="1" dirty="0"/>
              <a:t>（</a:t>
            </a:r>
            <a:r>
              <a:rPr lang="en-US" altLang="zh-CN" b="1" dirty="0"/>
              <a:t>Bi-DPP</a:t>
            </a:r>
            <a:r>
              <a:rPr lang="zh-CN" altLang="en-US" b="1" dirty="0"/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52E5CCB-52A7-4427-BD3F-8A7B57DF47E6}"/>
              </a:ext>
            </a:extLst>
          </p:cNvPr>
          <p:cNvSpPr txBox="1"/>
          <p:nvPr/>
        </p:nvSpPr>
        <p:spPr>
          <a:xfrm>
            <a:off x="999460" y="1701209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物品多样性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390D01E-EC2F-484B-BD5F-E8D3A03F47D8}"/>
              </a:ext>
            </a:extLst>
          </p:cNvPr>
          <p:cNvSpPr txBox="1"/>
          <p:nvPr/>
        </p:nvSpPr>
        <p:spPr>
          <a:xfrm>
            <a:off x="2993064" y="1711020"/>
            <a:ext cx="1834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物品之间的相似度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35ABE41-8DEF-4B03-BF02-7C90DE3292C0}"/>
              </a:ext>
            </a:extLst>
          </p:cNvPr>
          <p:cNvSpPr txBox="1"/>
          <p:nvPr/>
        </p:nvSpPr>
        <p:spPr>
          <a:xfrm>
            <a:off x="5559054" y="1701209"/>
            <a:ext cx="2044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相似度矩阵的行列式</a:t>
            </a:r>
          </a:p>
        </p:txBody>
      </p:sp>
      <p:sp>
        <p:nvSpPr>
          <p:cNvPr id="3" name="箭头: 左右 2">
            <a:extLst>
              <a:ext uri="{FF2B5EF4-FFF2-40B4-BE49-F238E27FC236}">
                <a16:creationId xmlns:a16="http://schemas.microsoft.com/office/drawing/2014/main" id="{BDD370A5-5066-41CC-8B54-E308202FFAF4}"/>
              </a:ext>
            </a:extLst>
          </p:cNvPr>
          <p:cNvSpPr/>
          <p:nvPr/>
        </p:nvSpPr>
        <p:spPr>
          <a:xfrm>
            <a:off x="2317898" y="1779014"/>
            <a:ext cx="517451" cy="2025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左右 14">
            <a:extLst>
              <a:ext uri="{FF2B5EF4-FFF2-40B4-BE49-F238E27FC236}">
                <a16:creationId xmlns:a16="http://schemas.microsoft.com/office/drawing/2014/main" id="{0836836D-93B3-4890-A3AD-8BF6183FCDB0}"/>
              </a:ext>
            </a:extLst>
          </p:cNvPr>
          <p:cNvSpPr/>
          <p:nvPr/>
        </p:nvSpPr>
        <p:spPr>
          <a:xfrm>
            <a:off x="4898062" y="1779013"/>
            <a:ext cx="517451" cy="2025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25817DA-2E05-4A2C-B1CB-77DEF6747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804" y="3148810"/>
            <a:ext cx="944145" cy="35405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42FF5FD-946A-44A0-AB12-A49037D284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9459" y="3200097"/>
            <a:ext cx="807790" cy="251482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28566A95-F6C7-4F5A-B53A-367997402DC9}"/>
              </a:ext>
            </a:extLst>
          </p:cNvPr>
          <p:cNvSpPr/>
          <p:nvPr/>
        </p:nvSpPr>
        <p:spPr>
          <a:xfrm>
            <a:off x="3322784" y="2651084"/>
            <a:ext cx="1975907" cy="345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用户和物品</a:t>
            </a:r>
            <a:r>
              <a:rPr lang="en-US" altLang="zh-CN" sz="1200" dirty="0" err="1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zh-CN" altLang="en-US" sz="12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的相关性分数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2C37565-AD35-4543-89D1-B9FE2530554D}"/>
              </a:ext>
            </a:extLst>
          </p:cNvPr>
          <p:cNvSpPr/>
          <p:nvPr/>
        </p:nvSpPr>
        <p:spPr>
          <a:xfrm>
            <a:off x="3515891" y="3097688"/>
            <a:ext cx="1975906" cy="345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归一化的物品</a:t>
            </a:r>
            <a:r>
              <a:rPr lang="en-US" altLang="zh-CN" sz="12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zh-CN" altLang="en-US" sz="12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的特征向量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FC956A4-10CC-4870-800C-A175CBD6A623}"/>
              </a:ext>
            </a:extLst>
          </p:cNvPr>
          <p:cNvCxnSpPr>
            <a:cxnSpLocks/>
            <a:stCxn id="27" idx="0"/>
            <a:endCxn id="20" idx="1"/>
          </p:cNvCxnSpPr>
          <p:nvPr/>
        </p:nvCxnSpPr>
        <p:spPr>
          <a:xfrm flipV="1">
            <a:off x="3023123" y="2823624"/>
            <a:ext cx="299661" cy="35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B78E50B-89AC-4875-AA8D-A08A6C88DF7D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3307249" y="3270228"/>
            <a:ext cx="208642" cy="55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46A1C744-F81E-4C05-A44F-B05AEDDFD27C}"/>
              </a:ext>
            </a:extLst>
          </p:cNvPr>
          <p:cNvSpPr/>
          <p:nvPr/>
        </p:nvSpPr>
        <p:spPr>
          <a:xfrm>
            <a:off x="3133210" y="3176451"/>
            <a:ext cx="185573" cy="28005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AB33F52-1370-4BF9-8D62-E436D4BE87F8}"/>
              </a:ext>
            </a:extLst>
          </p:cNvPr>
          <p:cNvSpPr/>
          <p:nvPr/>
        </p:nvSpPr>
        <p:spPr>
          <a:xfrm>
            <a:off x="2930336" y="3176451"/>
            <a:ext cx="185573" cy="28005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12844ACB-2B29-440B-B859-17B1647B10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6247" y="3991993"/>
            <a:ext cx="2011854" cy="327688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1CD4052E-992F-4319-B9B7-5C8DE890D4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5950" y="3991993"/>
            <a:ext cx="929721" cy="327688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ECB809F3-DA92-4A11-B60B-4BBF526A3858}"/>
              </a:ext>
            </a:extLst>
          </p:cNvPr>
          <p:cNvSpPr/>
          <p:nvPr/>
        </p:nvSpPr>
        <p:spPr>
          <a:xfrm>
            <a:off x="4084598" y="3616171"/>
            <a:ext cx="1681694" cy="345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物品</a:t>
            </a:r>
            <a:r>
              <a:rPr lang="en-US" altLang="zh-CN" sz="1200" dirty="0" err="1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zh-CN" altLang="en-US" sz="12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sz="12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</a:t>
            </a:r>
            <a:r>
              <a:rPr lang="zh-CN" altLang="en-US" sz="12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的相似度度量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9ED48DF-EBF3-40DB-BD07-61C82EEF17E6}"/>
              </a:ext>
            </a:extLst>
          </p:cNvPr>
          <p:cNvSpPr/>
          <p:nvPr/>
        </p:nvSpPr>
        <p:spPr>
          <a:xfrm>
            <a:off x="3695950" y="4017783"/>
            <a:ext cx="318182" cy="30189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1B3D224-7AFA-4FC3-BE8F-C897917FBA5B}"/>
              </a:ext>
            </a:extLst>
          </p:cNvPr>
          <p:cNvCxnSpPr>
            <a:cxnSpLocks/>
            <a:stCxn id="34" idx="0"/>
            <a:endCxn id="33" idx="1"/>
          </p:cNvCxnSpPr>
          <p:nvPr/>
        </p:nvCxnSpPr>
        <p:spPr>
          <a:xfrm flipV="1">
            <a:off x="3855041" y="3788711"/>
            <a:ext cx="229557" cy="22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>
            <a:extLst>
              <a:ext uri="{FF2B5EF4-FFF2-40B4-BE49-F238E27FC236}">
                <a16:creationId xmlns:a16="http://schemas.microsoft.com/office/drawing/2014/main" id="{4764C393-6FE4-4280-9D82-88BD4A84A2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2634" y="4683723"/>
            <a:ext cx="2533650" cy="342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17508BC-18A6-4217-8E89-D8948F9C3EDD}"/>
                  </a:ext>
                </a:extLst>
              </p:cNvPr>
              <p:cNvSpPr txBox="1"/>
              <p:nvPr/>
            </p:nvSpPr>
            <p:spPr>
              <a:xfrm>
                <a:off x="1104470" y="5118126"/>
                <a:ext cx="4226793" cy="764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𝑔𝑑𝑒𝑡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𝑙𝑜𝑔𝑑𝑒𝑡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17508BC-18A6-4217-8E89-D8948F9C3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470" y="5118126"/>
                <a:ext cx="4226793" cy="7648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图片 29">
            <a:extLst>
              <a:ext uri="{FF2B5EF4-FFF2-40B4-BE49-F238E27FC236}">
                <a16:creationId xmlns:a16="http://schemas.microsoft.com/office/drawing/2014/main" id="{09A1D312-54D2-4653-948C-4BCC2522F6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96093" y="2756330"/>
            <a:ext cx="4900085" cy="426757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36147826-DE03-4A3D-869B-82F66B5BEAC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18977" y="3316517"/>
            <a:ext cx="3185436" cy="449619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580AEE5D-E137-4801-8319-83B3C4D69B66}"/>
              </a:ext>
            </a:extLst>
          </p:cNvPr>
          <p:cNvSpPr txBox="1"/>
          <p:nvPr/>
        </p:nvSpPr>
        <p:spPr>
          <a:xfrm>
            <a:off x="2688556" y="2288884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DPP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59A9B27-8B69-4589-AE20-AB3BD9EEBCBD}"/>
                  </a:ext>
                </a:extLst>
              </p:cNvPr>
              <p:cNvSpPr txBox="1"/>
              <p:nvPr/>
            </p:nvSpPr>
            <p:spPr>
              <a:xfrm>
                <a:off x="1301375" y="6045113"/>
                <a:ext cx="15536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)∝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det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59A9B27-8B69-4589-AE20-AB3BD9EEB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375" y="6045113"/>
                <a:ext cx="1553695" cy="276999"/>
              </a:xfrm>
              <a:prstGeom prst="rect">
                <a:avLst/>
              </a:prstGeom>
              <a:blipFill>
                <a:blip r:embed="rId12"/>
                <a:stretch>
                  <a:fillRect l="-2745" t="-4444" r="-4706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3E810801-D6D9-4AAF-B139-9284F3389F1A}"/>
              </a:ext>
            </a:extLst>
          </p:cNvPr>
          <p:cNvCxnSpPr>
            <a:cxnSpLocks/>
          </p:cNvCxnSpPr>
          <p:nvPr/>
        </p:nvCxnSpPr>
        <p:spPr>
          <a:xfrm>
            <a:off x="6207760" y="2436599"/>
            <a:ext cx="62467" cy="388551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8269A59C-9E89-4D10-8526-57B1D611A68B}"/>
              </a:ext>
            </a:extLst>
          </p:cNvPr>
          <p:cNvSpPr txBox="1"/>
          <p:nvPr/>
        </p:nvSpPr>
        <p:spPr>
          <a:xfrm>
            <a:off x="8692132" y="2197649"/>
            <a:ext cx="1339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Bi-DPP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CB2106BF-5AC5-4C71-8B11-6025342F52D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17014" y="3927017"/>
            <a:ext cx="3863675" cy="441998"/>
          </a:xfrm>
          <a:prstGeom prst="rect">
            <a:avLst/>
          </a:prstGeom>
        </p:spPr>
      </p:pic>
      <p:sp>
        <p:nvSpPr>
          <p:cNvPr id="60" name="矩形 59">
            <a:extLst>
              <a:ext uri="{FF2B5EF4-FFF2-40B4-BE49-F238E27FC236}">
                <a16:creationId xmlns:a16="http://schemas.microsoft.com/office/drawing/2014/main" id="{1BE7403A-62D4-4CC4-818D-218DAD937188}"/>
              </a:ext>
            </a:extLst>
          </p:cNvPr>
          <p:cNvSpPr/>
          <p:nvPr/>
        </p:nvSpPr>
        <p:spPr>
          <a:xfrm>
            <a:off x="8491219" y="4007991"/>
            <a:ext cx="185573" cy="28005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72766E0-85E4-4283-9B69-44240CD0F30E}"/>
              </a:ext>
            </a:extLst>
          </p:cNvPr>
          <p:cNvSpPr/>
          <p:nvPr/>
        </p:nvSpPr>
        <p:spPr>
          <a:xfrm>
            <a:off x="8739113" y="3690282"/>
            <a:ext cx="844318" cy="287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历史物品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579EF6C9-52D1-49D4-ABE5-ED269999E616}"/>
              </a:ext>
            </a:extLst>
          </p:cNvPr>
          <p:cNvCxnSpPr>
            <a:endCxn id="61" idx="1"/>
          </p:cNvCxnSpPr>
          <p:nvPr/>
        </p:nvCxnSpPr>
        <p:spPr>
          <a:xfrm flipV="1">
            <a:off x="8576230" y="3833820"/>
            <a:ext cx="162883" cy="174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F046311A-5EA7-49C6-8B95-FF30CA0DA314}"/>
              </a:ext>
            </a:extLst>
          </p:cNvPr>
          <p:cNvSpPr/>
          <p:nvPr/>
        </p:nvSpPr>
        <p:spPr>
          <a:xfrm>
            <a:off x="9434388" y="4007991"/>
            <a:ext cx="260839" cy="28005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7CA7DC1-852A-4533-916B-4E8F0A360DBA}"/>
              </a:ext>
            </a:extLst>
          </p:cNvPr>
          <p:cNvSpPr/>
          <p:nvPr/>
        </p:nvSpPr>
        <p:spPr>
          <a:xfrm>
            <a:off x="9861850" y="3691079"/>
            <a:ext cx="844318" cy="287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用户兴趣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91168FE-A81A-40DB-B744-99536E518DBD}"/>
              </a:ext>
            </a:extLst>
          </p:cNvPr>
          <p:cNvCxnSpPr>
            <a:stCxn id="64" idx="3"/>
            <a:endCxn id="65" idx="1"/>
          </p:cNvCxnSpPr>
          <p:nvPr/>
        </p:nvCxnSpPr>
        <p:spPr>
          <a:xfrm flipV="1">
            <a:off x="9695227" y="3834617"/>
            <a:ext cx="166623" cy="313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52" name="图片 2097151">
            <a:extLst>
              <a:ext uri="{FF2B5EF4-FFF2-40B4-BE49-F238E27FC236}">
                <a16:creationId xmlns:a16="http://schemas.microsoft.com/office/drawing/2014/main" id="{CCDBEE56-F289-450B-AE33-C3D5B72042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51829" y="4442327"/>
            <a:ext cx="4000847" cy="449619"/>
          </a:xfrm>
          <a:prstGeom prst="rect">
            <a:avLst/>
          </a:prstGeom>
        </p:spPr>
      </p:pic>
      <p:pic>
        <p:nvPicPr>
          <p:cNvPr id="2097154" name="图片 2097153">
            <a:extLst>
              <a:ext uri="{FF2B5EF4-FFF2-40B4-BE49-F238E27FC236}">
                <a16:creationId xmlns:a16="http://schemas.microsoft.com/office/drawing/2014/main" id="{9E55AD12-5C6A-4C7E-B019-2ED8657A006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32583" y="5025376"/>
            <a:ext cx="4943106" cy="1524278"/>
          </a:xfrm>
          <a:prstGeom prst="rect">
            <a:avLst/>
          </a:prstGeom>
        </p:spPr>
      </p:pic>
      <p:sp>
        <p:nvSpPr>
          <p:cNvPr id="74" name="矩形 73">
            <a:extLst>
              <a:ext uri="{FF2B5EF4-FFF2-40B4-BE49-F238E27FC236}">
                <a16:creationId xmlns:a16="http://schemas.microsoft.com/office/drawing/2014/main" id="{EEFB8DA3-87FB-477A-B3C8-61AB855F9502}"/>
              </a:ext>
            </a:extLst>
          </p:cNvPr>
          <p:cNvSpPr/>
          <p:nvPr/>
        </p:nvSpPr>
        <p:spPr>
          <a:xfrm>
            <a:off x="9434388" y="4510066"/>
            <a:ext cx="185573" cy="28005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79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50792" y="399867"/>
            <a:ext cx="60939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TGIN</a:t>
            </a:r>
            <a:endParaRPr lang="zh-CN" altLang="en-US" sz="3200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6963C3-9CB5-4F3C-9D2E-AD45F68D7D19}"/>
              </a:ext>
            </a:extLst>
          </p:cNvPr>
          <p:cNvSpPr txBox="1"/>
          <p:nvPr/>
        </p:nvSpPr>
        <p:spPr>
          <a:xfrm>
            <a:off x="565235" y="1150475"/>
            <a:ext cx="601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Multi-Scale Interest Extraction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CAF185F-82E0-4051-A203-46EFB94061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3698" b="8537"/>
          <a:stretch/>
        </p:blipFill>
        <p:spPr>
          <a:xfrm>
            <a:off x="7550824" y="1615313"/>
            <a:ext cx="4272582" cy="436326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3A5C4B9-E14E-4B6C-A75B-CEF7E3B32407}"/>
              </a:ext>
            </a:extLst>
          </p:cNvPr>
          <p:cNvSpPr txBox="1"/>
          <p:nvPr/>
        </p:nvSpPr>
        <p:spPr>
          <a:xfrm>
            <a:off x="893135" y="1615313"/>
            <a:ext cx="427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模块化的图聚类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A52FEC-DBB6-47AE-A7E8-09DBE347C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3880" y="2049373"/>
            <a:ext cx="2911092" cy="73920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189047C-63CA-40C0-A7E1-EA74C0949416}"/>
              </a:ext>
            </a:extLst>
          </p:cNvPr>
          <p:cNvSpPr txBox="1"/>
          <p:nvPr/>
        </p:nvSpPr>
        <p:spPr>
          <a:xfrm>
            <a:off x="893135" y="2884083"/>
            <a:ext cx="427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用户的宏观兴趣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8E0684-F564-47A4-AD6F-7E4FD1F7CE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8685" y="3429000"/>
            <a:ext cx="3193057" cy="3505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5378522-3962-4C2F-B0AB-C1C1E9CEF9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8685" y="3985913"/>
            <a:ext cx="4084674" cy="48772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B7838A97-BAA7-4F27-91F3-9A1C0B3C8E46}"/>
              </a:ext>
            </a:extLst>
          </p:cNvPr>
          <p:cNvSpPr txBox="1"/>
          <p:nvPr/>
        </p:nvSpPr>
        <p:spPr>
          <a:xfrm>
            <a:off x="1028922" y="4727069"/>
            <a:ext cx="427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用户的微观兴趣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F27A53F-0883-4160-8E05-D65B5718AA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0381" y="5209401"/>
            <a:ext cx="3383573" cy="40389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042FA9D-53A0-47E4-B1A1-0379C6419E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0381" y="5724255"/>
            <a:ext cx="3825572" cy="746825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A64B0ED5-DBB2-41D8-8B9F-7D5DF5FC21FA}"/>
              </a:ext>
            </a:extLst>
          </p:cNvPr>
          <p:cNvSpPr/>
          <p:nvPr/>
        </p:nvSpPr>
        <p:spPr>
          <a:xfrm>
            <a:off x="3342167" y="5260399"/>
            <a:ext cx="279873" cy="30189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ADE462E-504C-4E27-A76B-F3342720AE02}"/>
              </a:ext>
            </a:extLst>
          </p:cNvPr>
          <p:cNvSpPr/>
          <p:nvPr/>
        </p:nvSpPr>
        <p:spPr>
          <a:xfrm>
            <a:off x="3797748" y="4789439"/>
            <a:ext cx="2420172" cy="447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时间衰减：交互时间到当前时间的时间间隔编码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E7154E9-3FBC-4FFF-ADC0-CE8DCF5C978F}"/>
              </a:ext>
            </a:extLst>
          </p:cNvPr>
          <p:cNvCxnSpPr>
            <a:cxnSpLocks/>
            <a:stCxn id="23" idx="0"/>
            <a:endCxn id="24" idx="1"/>
          </p:cNvCxnSpPr>
          <p:nvPr/>
        </p:nvCxnSpPr>
        <p:spPr>
          <a:xfrm flipV="1">
            <a:off x="3482104" y="5013175"/>
            <a:ext cx="315644" cy="247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59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50792" y="399867"/>
            <a:ext cx="60939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TGIN</a:t>
            </a:r>
            <a:endParaRPr lang="zh-CN" altLang="en-US" sz="3200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3458AB-AF01-4EAF-8D9F-2657254CD247}"/>
              </a:ext>
            </a:extLst>
          </p:cNvPr>
          <p:cNvSpPr txBox="1"/>
          <p:nvPr/>
        </p:nvSpPr>
        <p:spPr>
          <a:xfrm>
            <a:off x="565235" y="1150475"/>
            <a:ext cx="601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Context-Aware Accuracy Estimation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B6C551E-CD7C-4B88-A817-69F26BE33A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238" b="59941"/>
          <a:stretch/>
        </p:blipFill>
        <p:spPr>
          <a:xfrm>
            <a:off x="4136693" y="2739287"/>
            <a:ext cx="3965956" cy="202742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9E7BC55-236C-42E5-BA1A-98F8D6A734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483" y="1863205"/>
            <a:ext cx="3255477" cy="4106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ECFEA59-933D-4544-8E0B-5A4103B008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0400" y="1887116"/>
            <a:ext cx="2883783" cy="3851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877C117-92BF-45D4-8A6D-402459FE92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483" y="2308836"/>
            <a:ext cx="2846211" cy="41060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B0BDB2D-3B88-4701-A561-9A7DC0D43A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9483" y="2800239"/>
            <a:ext cx="1886807" cy="41060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A663ADF-595B-483D-9DEF-BF985F265A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55742" y="4750272"/>
            <a:ext cx="563929" cy="41913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F11DAE1-A9EB-449C-A01A-946435B828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08859" y="4750272"/>
            <a:ext cx="487722" cy="42675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C652028-5E23-4FE0-BA98-FEF76A024CB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68988" y="5533263"/>
            <a:ext cx="5273497" cy="44961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19ACD54-39CB-48A3-9D29-F0FFA71972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70400" y="6094866"/>
            <a:ext cx="3185436" cy="43437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2626F74C-AC94-4B79-A3DF-19E5B7055057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20931"/>
          <a:stretch/>
        </p:blipFill>
        <p:spPr>
          <a:xfrm>
            <a:off x="6253894" y="4772391"/>
            <a:ext cx="387714" cy="25387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EF77B476-7D85-4DD3-BFF2-3CA180B9624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76984" y="4749527"/>
            <a:ext cx="387714" cy="262277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A631F1D-BA33-4C8E-B7BC-16CE74C1739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53894" y="5084888"/>
            <a:ext cx="353215" cy="25387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950CD81F-4A08-4AD5-A023-963028E6BF7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76984" y="5064142"/>
            <a:ext cx="411032" cy="253873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4C212A99-6006-4E1E-A6E3-5D18E6D1CFC1}"/>
              </a:ext>
            </a:extLst>
          </p:cNvPr>
          <p:cNvSpPr/>
          <p:nvPr/>
        </p:nvSpPr>
        <p:spPr>
          <a:xfrm>
            <a:off x="4991512" y="4759301"/>
            <a:ext cx="505069" cy="417727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4256506-7E32-4E2E-B1B1-47A518049F7D}"/>
              </a:ext>
            </a:extLst>
          </p:cNvPr>
          <p:cNvSpPr/>
          <p:nvPr/>
        </p:nvSpPr>
        <p:spPr>
          <a:xfrm>
            <a:off x="5592537" y="4766715"/>
            <a:ext cx="505069" cy="417727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970FF38-7E82-459F-8868-7F5CAD087001}"/>
              </a:ext>
            </a:extLst>
          </p:cNvPr>
          <p:cNvSpPr/>
          <p:nvPr/>
        </p:nvSpPr>
        <p:spPr>
          <a:xfrm>
            <a:off x="6216390" y="4730608"/>
            <a:ext cx="479032" cy="608153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03381E5-6220-414D-A330-DA33DDDE399D}"/>
              </a:ext>
            </a:extLst>
          </p:cNvPr>
          <p:cNvSpPr/>
          <p:nvPr/>
        </p:nvSpPr>
        <p:spPr>
          <a:xfrm>
            <a:off x="6831325" y="4743182"/>
            <a:ext cx="479032" cy="608153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F1B5164-89C5-4F4E-BEB4-843B5274BD67}"/>
              </a:ext>
            </a:extLst>
          </p:cNvPr>
          <p:cNvSpPr/>
          <p:nvPr/>
        </p:nvSpPr>
        <p:spPr>
          <a:xfrm>
            <a:off x="869483" y="2308836"/>
            <a:ext cx="3031185" cy="90200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828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50792" y="399867"/>
            <a:ext cx="60939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TGIN</a:t>
            </a:r>
            <a:endParaRPr lang="zh-CN" altLang="en-US" sz="3200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B1B2C1-3867-4A0F-8C85-62AE9CA4735F}"/>
              </a:ext>
            </a:extLst>
          </p:cNvPr>
          <p:cNvSpPr txBox="1"/>
          <p:nvPr/>
        </p:nvSpPr>
        <p:spPr>
          <a:xfrm>
            <a:off x="565235" y="1150475"/>
            <a:ext cx="601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Perception-Aware Diversity Kernel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PDK)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404B89B-C727-4683-BC0F-943636979A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075" t="40059" b="8537"/>
          <a:stretch/>
        </p:blipFill>
        <p:spPr>
          <a:xfrm>
            <a:off x="2943311" y="1553648"/>
            <a:ext cx="4387222" cy="286328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D8757B7-774C-462D-97E3-51CE46C8CE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5717" b="5243"/>
          <a:stretch/>
        </p:blipFill>
        <p:spPr>
          <a:xfrm>
            <a:off x="171528" y="2925046"/>
            <a:ext cx="2771141" cy="4731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EC97777-A7A5-40E1-BED6-B39D028146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529" y="3667747"/>
            <a:ext cx="2771141" cy="4796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DC9651B-EA02-4A4A-8735-CCB0819D15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985" y="1950130"/>
            <a:ext cx="2063685" cy="44221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6DFF415-0419-4E27-9E05-84C253A2DB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30533" y="2876183"/>
            <a:ext cx="4660835" cy="26946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58F24ED-D0E9-4D1D-A32C-E26D801276D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41059"/>
          <a:stretch/>
        </p:blipFill>
        <p:spPr>
          <a:xfrm>
            <a:off x="2576278" y="4550885"/>
            <a:ext cx="5149223" cy="158976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4325E51-2352-4482-AAC7-654C560B8096}"/>
              </a:ext>
            </a:extLst>
          </p:cNvPr>
          <p:cNvSpPr txBox="1"/>
          <p:nvPr/>
        </p:nvSpPr>
        <p:spPr>
          <a:xfrm>
            <a:off x="3116580" y="6174834"/>
            <a:ext cx="75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2ACDA3E-7D28-4CF2-8031-AF5AF35E16CF}"/>
              </a:ext>
            </a:extLst>
          </p:cNvPr>
          <p:cNvSpPr txBox="1"/>
          <p:nvPr/>
        </p:nvSpPr>
        <p:spPr>
          <a:xfrm>
            <a:off x="4729252" y="6140648"/>
            <a:ext cx="100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macro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0B5390C-144B-4CF7-97ED-48B5C16C064A}"/>
              </a:ext>
            </a:extLst>
          </p:cNvPr>
          <p:cNvSpPr txBox="1"/>
          <p:nvPr/>
        </p:nvSpPr>
        <p:spPr>
          <a:xfrm>
            <a:off x="6204764" y="6131695"/>
            <a:ext cx="1643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macro&amp;micro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5857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50792" y="399867"/>
            <a:ext cx="60939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TGIN</a:t>
            </a:r>
            <a:endParaRPr lang="zh-CN" altLang="en-US" sz="3200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4E864C-0D10-4568-A1C7-48932F0B2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977" y="1291943"/>
            <a:ext cx="6066046" cy="50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045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50792" y="399867"/>
            <a:ext cx="60939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实验结果与分析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ACEC80-D244-42BA-A759-92AC75810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1105" y="1034339"/>
            <a:ext cx="4215344" cy="58236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DA9369-ADE9-4BC2-8821-1F91F7FBB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274" y="1046663"/>
            <a:ext cx="4686706" cy="29110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9C80D97-5769-4777-80AE-B88B1C5F66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5112" y="3946169"/>
            <a:ext cx="3597278" cy="286338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F885605-580D-42A2-8345-F40C285A9753}"/>
              </a:ext>
            </a:extLst>
          </p:cNvPr>
          <p:cNvSpPr txBox="1"/>
          <p:nvPr/>
        </p:nvSpPr>
        <p:spPr>
          <a:xfrm>
            <a:off x="5008655" y="4019776"/>
            <a:ext cx="24161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ILAD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：列表内的平均距离，反应列表内物品之间的差异程度，值越小说明多样性越好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267E910-6B97-4934-8534-C812D0E6DC01}"/>
              </a:ext>
            </a:extLst>
          </p:cNvPr>
          <p:cNvSpPr txBox="1"/>
          <p:nvPr/>
        </p:nvSpPr>
        <p:spPr>
          <a:xfrm>
            <a:off x="4968242" y="5259296"/>
            <a:ext cx="2416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：每个位置上的准确率的平均值</a:t>
            </a:r>
          </a:p>
        </p:txBody>
      </p:sp>
    </p:spTree>
    <p:extLst>
      <p:ext uri="{BB962C8B-B14F-4D97-AF65-F5344CB8AC3E}">
        <p14:creationId xmlns:p14="http://schemas.microsoft.com/office/powerpoint/2010/main" val="1958046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3334</TotalTime>
  <Words>392</Words>
  <Application>Microsoft Office PowerPoint</Application>
  <PresentationFormat>宽屏</PresentationFormat>
  <Paragraphs>69</Paragraphs>
  <Slides>11</Slides>
  <Notes>11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华光标题宋_CNKI</vt:lpstr>
      <vt:lpstr>微软雅黑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 天田</dc:creator>
  <cp:lastModifiedBy>美 刘</cp:lastModifiedBy>
  <cp:revision>192</cp:revision>
  <dcterms:created xsi:type="dcterms:W3CDTF">2021-09-19T09:11:06Z</dcterms:created>
  <dcterms:modified xsi:type="dcterms:W3CDTF">2023-06-14T08:31:22Z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15a4d4b088264cfaa4c0772bb3ca6df7</vt:lpwstr>
  </property>
</Properties>
</file>