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0" r:id="rId3"/>
    <p:sldId id="290" r:id="rId4"/>
    <p:sldId id="291" r:id="rId5"/>
    <p:sldId id="292" r:id="rId6"/>
    <p:sldId id="293" r:id="rId7"/>
    <p:sldId id="294" r:id="rId8"/>
    <p:sldId id="295" r:id="rId9"/>
    <p:sldId id="296" r:id="rId10"/>
    <p:sldId id="297" r:id="rId11"/>
    <p:sldId id="262" r:id="rId12"/>
    <p:sldId id="27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30557F"/>
    <a:srgbClr val="7A91AC"/>
    <a:srgbClr val="2F547E"/>
    <a:srgbClr val="C3CEDA"/>
    <a:srgbClr val="325885"/>
    <a:srgbClr val="5B7899"/>
    <a:srgbClr val="3F61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04" autoAdjust="0"/>
    <p:restoredTop sz="80479" autoAdjust="0"/>
  </p:normalViewPr>
  <p:slideViewPr>
    <p:cSldViewPr snapToGrid="0">
      <p:cViewPr varScale="1">
        <p:scale>
          <a:sx n="69" d="100"/>
          <a:sy n="69" d="100"/>
        </p:scale>
        <p:origin x="1080" y="5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78"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130EE-760D-4575-B957-3A2C522A1798}" type="datetimeFigureOut">
              <a:rPr lang="zh-CN" altLang="en-US" smtClean="0"/>
              <a:t>2022/9/14</a:t>
            </a:fld>
            <a:endParaRPr lang="zh-CN" altLang="en-US"/>
          </a:p>
        </p:txBody>
      </p:sp>
      <p:sp>
        <p:nvSpPr>
          <p:cNvPr id="1048779"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80"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81"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82"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FDF61-DA3A-4787-B56D-7FD06C3E552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幻灯片图像占位符 1"/>
          <p:cNvSpPr>
            <a:spLocks noGrp="1" noRot="1" noChangeAspect="1"/>
          </p:cNvSpPr>
          <p:nvPr>
            <p:ph type="sldImg"/>
          </p:nvPr>
        </p:nvSpPr>
        <p:spPr/>
      </p:sp>
      <p:sp>
        <p:nvSpPr>
          <p:cNvPr id="1048592" name="备注占位符 2"/>
          <p:cNvSpPr>
            <a:spLocks noGrp="1"/>
          </p:cNvSpPr>
          <p:nvPr>
            <p:ph type="body" idx="1"/>
          </p:nvPr>
        </p:nvSpPr>
        <p:spPr/>
        <p:txBody>
          <a:bodyPr/>
          <a:lstStyle/>
          <a:p>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我这次讲的这篇是发表基于多模态图注意网络的推荐</a:t>
            </a:r>
            <a:endParaRPr lang="zh-CN" altLang="en-US" sz="1200" dirty="0"/>
          </a:p>
        </p:txBody>
      </p:sp>
      <p:sp>
        <p:nvSpPr>
          <p:cNvPr id="1048593" name="灯片编号占位符 3"/>
          <p:cNvSpPr>
            <a:spLocks noGrp="1"/>
          </p:cNvSpPr>
          <p:nvPr>
            <p:ph type="sldNum" sz="quarter" idx="5"/>
          </p:nvPr>
        </p:nvSpPr>
        <p:spPr/>
        <p:txBody>
          <a:bodyPr/>
          <a:lstStyle/>
          <a:p>
            <a:fld id="{32DFDF61-DA3A-4787-B56D-7FD06C3E552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对某个节点的</a:t>
            </a:r>
            <a:r>
              <a:rPr lang="en-US" altLang="zh-CN" dirty="0"/>
              <a:t>10</a:t>
            </a:r>
            <a:r>
              <a:rPr lang="zh-CN" altLang="en-US" dirty="0"/>
              <a:t>个邻居进行了抽样调查并将节点的门控注意力机制值可视化。行表示邻居的索引，列表示参数的注意力值，不同的颜色代表不同的模态。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可以看到，不同的节点在模态方面有不同的注意力值，意味着，邻居节点的重要性是不同的。此外，在大多数节点中，不同模态的注意值也不同，意味着不同模态对同一节点的重要性也是不同的。</a:t>
            </a:r>
          </a:p>
        </p:txBody>
      </p:sp>
      <p:sp>
        <p:nvSpPr>
          <p:cNvPr id="4" name="灯片编号占位符 3"/>
          <p:cNvSpPr>
            <a:spLocks noGrp="1"/>
          </p:cNvSpPr>
          <p:nvPr>
            <p:ph type="sldNum" sz="quarter" idx="5"/>
          </p:nvPr>
        </p:nvSpPr>
        <p:spPr/>
        <p:txBody>
          <a:bodyPr/>
          <a:lstStyle/>
          <a:p>
            <a:fld id="{32DFDF61-DA3A-4787-B56D-7FD06C3E552B}" type="slidenum">
              <a:rPr lang="zh-CN" altLang="en-US" smtClean="0"/>
              <a:t>10</a:t>
            </a:fld>
            <a:endParaRPr lang="zh-CN" altLang="en-US"/>
          </a:p>
        </p:txBody>
      </p:sp>
    </p:spTree>
    <p:extLst>
      <p:ext uri="{BB962C8B-B14F-4D97-AF65-F5344CB8AC3E}">
        <p14:creationId xmlns:p14="http://schemas.microsoft.com/office/powerpoint/2010/main" val="3969782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和他之前写的文章</a:t>
            </a:r>
            <a:r>
              <a:rPr lang="en-US" altLang="zh-CN" dirty="0"/>
              <a:t>MMGCN</a:t>
            </a:r>
            <a:r>
              <a:rPr lang="zh-CN" altLang="en-US" dirty="0"/>
              <a:t>相比，</a:t>
            </a:r>
            <a:r>
              <a:rPr lang="en-US" altLang="zh-CN" dirty="0"/>
              <a:t>MGAT</a:t>
            </a:r>
            <a:r>
              <a:rPr lang="zh-CN" altLang="en-US" dirty="0"/>
              <a:t>主要有三点改进。第一个是原来</a:t>
            </a:r>
            <a:r>
              <a:rPr lang="en-US" altLang="zh-CN" dirty="0"/>
              <a:t>MMGCN</a:t>
            </a:r>
            <a:r>
              <a:rPr lang="zh-CN" altLang="en-US" dirty="0"/>
              <a:t>仅仅使用的</a:t>
            </a:r>
            <a:r>
              <a:rPr lang="en-US" altLang="zh-CN" dirty="0"/>
              <a:t>GCN</a:t>
            </a:r>
            <a:r>
              <a:rPr lang="zh-CN" altLang="en-US" dirty="0"/>
              <a:t>进行传播，这样可能会导致重叠信息发生冲突，而</a:t>
            </a:r>
            <a:r>
              <a:rPr lang="en-US" altLang="zh-CN" dirty="0"/>
              <a:t>MGAT</a:t>
            </a:r>
            <a:r>
              <a:rPr lang="zh-CN" altLang="en-US" dirty="0"/>
              <a:t>则使用的是</a:t>
            </a:r>
            <a:r>
              <a:rPr lang="en-US" altLang="zh-CN" dirty="0"/>
              <a:t>GNN</a:t>
            </a:r>
            <a:r>
              <a:rPr lang="zh-CN" altLang="en-US" dirty="0"/>
              <a:t>的方法。第二点是</a:t>
            </a:r>
            <a:r>
              <a:rPr lang="en-US" altLang="zh-CN" dirty="0"/>
              <a:t>MMGCN</a:t>
            </a:r>
            <a:r>
              <a:rPr lang="zh-CN" altLang="en-US" dirty="0"/>
              <a:t>采用的最高阶的结果进行预测，而</a:t>
            </a:r>
            <a:r>
              <a:rPr lang="en-US" altLang="zh-CN" dirty="0"/>
              <a:t>MGAT</a:t>
            </a:r>
            <a:r>
              <a:rPr lang="zh-CN" altLang="en-US" dirty="0"/>
              <a:t>保留了</a:t>
            </a:r>
            <a:r>
              <a:rPr lang="en-US" altLang="zh-CN" dirty="0"/>
              <a:t>0</a:t>
            </a:r>
            <a:r>
              <a:rPr lang="zh-CN" altLang="en-US" dirty="0"/>
              <a:t>到</a:t>
            </a:r>
            <a:r>
              <a:rPr lang="en-US" altLang="zh-CN" dirty="0"/>
              <a:t>L</a:t>
            </a:r>
            <a:r>
              <a:rPr lang="zh-CN" altLang="en-US" dirty="0"/>
              <a:t>的步的结果并综合考虑。最后就是</a:t>
            </a:r>
            <a:r>
              <a:rPr lang="en-US" altLang="zh-CN" dirty="0"/>
              <a:t>MGAT</a:t>
            </a:r>
            <a:r>
              <a:rPr lang="zh-CN" altLang="en-US" dirty="0"/>
              <a:t>还引入了门控和注意力机制来控制模态下每层的信息传播。</a:t>
            </a:r>
          </a:p>
        </p:txBody>
      </p:sp>
      <p:sp>
        <p:nvSpPr>
          <p:cNvPr id="4" name="灯片编号占位符 3"/>
          <p:cNvSpPr>
            <a:spLocks noGrp="1"/>
          </p:cNvSpPr>
          <p:nvPr>
            <p:ph type="sldNum" sz="quarter" idx="5"/>
          </p:nvPr>
        </p:nvSpPr>
        <p:spPr/>
        <p:txBody>
          <a:bodyPr/>
          <a:lstStyle/>
          <a:p>
            <a:fld id="{32DFDF61-DA3A-4787-B56D-7FD06C3E552B}" type="slidenum">
              <a:rPr lang="zh-CN" altLang="en-US" smtClean="0"/>
              <a:t>11</a:t>
            </a:fld>
            <a:endParaRPr lang="zh-CN" altLang="en-US"/>
          </a:p>
        </p:txBody>
      </p:sp>
    </p:spTree>
    <p:extLst>
      <p:ext uri="{BB962C8B-B14F-4D97-AF65-F5344CB8AC3E}">
        <p14:creationId xmlns:p14="http://schemas.microsoft.com/office/powerpoint/2010/main" val="475880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12</a:t>
            </a:fld>
            <a:endParaRPr lang="zh-CN" altLang="en-US"/>
          </a:p>
        </p:txBody>
      </p:sp>
    </p:spTree>
    <p:extLst>
      <p:ext uri="{BB962C8B-B14F-4D97-AF65-F5344CB8AC3E}">
        <p14:creationId xmlns:p14="http://schemas.microsoft.com/office/powerpoint/2010/main" val="314237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作者认为虽然基于</a:t>
            </a:r>
            <a:r>
              <a:rPr lang="en-US" altLang="zh-CN" dirty="0"/>
              <a:t>GNN</a:t>
            </a:r>
            <a:r>
              <a:rPr lang="zh-CN" altLang="en-US" dirty="0"/>
              <a:t>的推荐在目前取得了很大的成功，但是这些方法在多模态方面还差点意思，缺乏对模态差异的明确建模。大多数已有的方法要么将物品的多模态内容视为节点特征来构建交互图，要么就是基于单个模态并行分析多个交互图。对于前者来说，多模态内容被统一为一个单独的表征，来反映他们之间内容的相似性，然后将这个表征和用户以及物品的表征结合起来纳入到</a:t>
            </a:r>
            <a:r>
              <a:rPr lang="en-US" altLang="zh-CN" dirty="0"/>
              <a:t>CF</a:t>
            </a:r>
            <a:r>
              <a:rPr lang="zh-CN" altLang="en-US" dirty="0"/>
              <a:t>框架中。这样会忽略用户对模态的偏好的差异性。</a:t>
            </a:r>
            <a:endParaRPr lang="en-US" altLang="zh-CN" dirty="0"/>
          </a:p>
          <a:p>
            <a:r>
              <a:rPr lang="zh-CN" altLang="en-US" dirty="0"/>
              <a:t>第二个，其实主要是针对他之前发表的一篇文章</a:t>
            </a:r>
            <a:r>
              <a:rPr lang="en-US" altLang="zh-CN" dirty="0"/>
              <a:t>MMGCN</a:t>
            </a:r>
            <a:r>
              <a:rPr lang="zh-CN" altLang="en-US" dirty="0"/>
              <a:t>，在三个模态下构建三个交互图并行分析用户的兴趣，但没有对不同模态的用户偏好进行分类，缺乏对不同模态的重要性的识别。</a:t>
            </a:r>
            <a:endParaRPr lang="en-US" altLang="zh-CN" dirty="0"/>
          </a:p>
          <a:p>
            <a:r>
              <a:rPr lang="zh-CN" altLang="en-US" dirty="0"/>
              <a:t>因此他提出了一种新的多模态图注意网络，简称</a:t>
            </a:r>
            <a:r>
              <a:rPr lang="en-US" altLang="zh-CN" dirty="0"/>
              <a:t>MGAT</a:t>
            </a:r>
            <a:r>
              <a:rPr lang="zh-CN" altLang="en-US" dirty="0"/>
              <a:t>。主要工作有三点。第一个是沿用</a:t>
            </a:r>
            <a:r>
              <a:rPr lang="en-US" altLang="zh-CN" dirty="0"/>
              <a:t>MMGCN</a:t>
            </a:r>
            <a:r>
              <a:rPr lang="zh-CN" altLang="en-US" dirty="0"/>
              <a:t>的方法构建三个不同模态下的交互图。第二个是在单模态交互图上嵌入传播层，</a:t>
            </a:r>
            <a:r>
              <a:rPr lang="zh-CN" altLang="en-US" sz="1200" dirty="0">
                <a:latin typeface="宋体" panose="02010600030101010101" pitchFamily="2" charset="-122"/>
                <a:ea typeface="宋体" panose="02010600030101010101" pitchFamily="2" charset="-122"/>
              </a:rPr>
              <a:t>将用户的行为模式编码到用户和物品的表征中，以捕获用户对单个模态的偏好。最后就是实现了跨多模态交互图的门控注意力聚合，用于识别不同模态的重要性。</a:t>
            </a:r>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2</a:t>
            </a:fld>
            <a:endParaRPr lang="zh-CN" altLang="en-US"/>
          </a:p>
        </p:txBody>
      </p:sp>
    </p:spTree>
    <p:extLst>
      <p:ext uri="{BB962C8B-B14F-4D97-AF65-F5344CB8AC3E}">
        <p14:creationId xmlns:p14="http://schemas.microsoft.com/office/powerpoint/2010/main" val="155019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模型的整体框架如图所示，主要分为三个部分：嵌入层、信息传播层和预测层</a:t>
            </a:r>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3</a:t>
            </a:fld>
            <a:endParaRPr lang="zh-CN" altLang="en-US"/>
          </a:p>
        </p:txBody>
      </p:sp>
    </p:spTree>
    <p:extLst>
      <p:ext uri="{BB962C8B-B14F-4D97-AF65-F5344CB8AC3E}">
        <p14:creationId xmlns:p14="http://schemas.microsoft.com/office/powerpoint/2010/main" val="419762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嵌入层涉及到四种嵌入，其中</a:t>
            </a:r>
            <a:r>
              <a:rPr lang="en-US" altLang="zh-CN" sz="1200" kern="100" dirty="0" err="1">
                <a:effectLst/>
                <a:latin typeface="等线" panose="02010600030101010101" pitchFamily="2" charset="-122"/>
                <a:ea typeface="宋体" panose="02010600030101010101" pitchFamily="2" charset="-122"/>
                <a:cs typeface="Times New Roman" panose="02020603050405020304" pitchFamily="18" charset="0"/>
              </a:rPr>
              <a:t>eu</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和</a:t>
            </a:r>
            <a:r>
              <a:rPr lang="en-US" altLang="zh-CN" sz="1200" kern="100" dirty="0" err="1">
                <a:effectLst/>
                <a:latin typeface="等线" panose="02010600030101010101" pitchFamily="2" charset="-122"/>
                <a:ea typeface="宋体" panose="02010600030101010101" pitchFamily="2" charset="-122"/>
                <a:cs typeface="Times New Roman" panose="02020603050405020304" pitchFamily="18" charset="0"/>
              </a:rPr>
              <a:t>ei</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是将</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ID</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嵌入为一个矢量表示，代表用户和物品的一般特征，此外，在单个模态图中，对每个物品</a:t>
            </a:r>
            <a:r>
              <a:rPr lang="en-US" altLang="zh-CN" sz="1200" kern="100" dirty="0" err="1">
                <a:effectLst/>
                <a:latin typeface="等线" panose="02010600030101010101" pitchFamily="2" charset="-122"/>
                <a:ea typeface="宋体" panose="02010600030101010101" pitchFamily="2" charset="-122"/>
                <a:cs typeface="Times New Roman" panose="02020603050405020304" pitchFamily="18" charset="0"/>
              </a:rPr>
              <a:t>i</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还存在一个嵌入</a:t>
            </a:r>
            <a:r>
              <a:rPr lang="en-US" altLang="zh-CN" sz="1200" kern="100" dirty="0" err="1">
                <a:effectLst/>
                <a:latin typeface="等线" panose="02010600030101010101" pitchFamily="2" charset="-122"/>
                <a:ea typeface="宋体" panose="02010600030101010101" pitchFamily="2" charset="-122"/>
                <a:cs typeface="Times New Roman" panose="02020603050405020304" pitchFamily="18" charset="0"/>
              </a:rPr>
              <a:t>emi</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，而每个用户也有一个额外的嵌入</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emu</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用以捕捉用户在模态</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m</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下的偏好。</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Eu </a:t>
            </a:r>
            <a:r>
              <a:rPr lang="en-US" altLang="zh-CN" sz="1200" kern="100" dirty="0" err="1">
                <a:effectLst/>
                <a:latin typeface="等线" panose="02010600030101010101" pitchFamily="2" charset="-122"/>
                <a:ea typeface="宋体" panose="02010600030101010101" pitchFamily="2" charset="-122"/>
                <a:cs typeface="Times New Roman" panose="02020603050405020304" pitchFamily="18" charset="0"/>
              </a:rPr>
              <a:t>ei</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以及</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emu</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都是在优化过程中随机初始化和训练的，但</a:t>
            </a:r>
            <a:r>
              <a:rPr lang="en-US" altLang="zh-CN" sz="1200" kern="100" dirty="0" err="1">
                <a:effectLst/>
                <a:latin typeface="等线" panose="02010600030101010101" pitchFamily="2" charset="-122"/>
                <a:ea typeface="宋体" panose="02010600030101010101" pitchFamily="2" charset="-122"/>
                <a:cs typeface="Times New Roman" panose="02020603050405020304" pitchFamily="18" charset="0"/>
              </a:rPr>
              <a:t>emi</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是通过可训练的神经网络从固定的特征中得到的，也就是预训练好的多模态特征</a:t>
            </a:r>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4</a:t>
            </a:fld>
            <a:endParaRPr lang="zh-CN" altLang="en-US"/>
          </a:p>
        </p:txBody>
      </p:sp>
    </p:spTree>
    <p:extLst>
      <p:ext uri="{BB962C8B-B14F-4D97-AF65-F5344CB8AC3E}">
        <p14:creationId xmlns:p14="http://schemas.microsoft.com/office/powerpoint/2010/main" val="377949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信息传播层基于门控注意网络实现信息的传播。对于节点</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h</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和他的一跳邻居</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Nh</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，规定按照这样的方式进行信息传播，其中</a:t>
            </a:r>
            <a:r>
              <a:rPr lang="en-US" altLang="zh-CN" sz="1200" kern="100" dirty="0" err="1">
                <a:effectLst/>
                <a:latin typeface="等线" panose="02010600030101010101" pitchFamily="2" charset="-122"/>
                <a:ea typeface="宋体" panose="02010600030101010101" pitchFamily="2" charset="-122"/>
                <a:cs typeface="Times New Roman" panose="02020603050405020304" pitchFamily="18" charset="0"/>
              </a:rPr>
              <a:t>fg</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是传播门，决定邻居</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t</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的信息是否会传播到</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h</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Fa</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是注意力分数，代表</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t</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的贡献度。作者使用门机制来控制传播的信息。使用了三种类型的门来实现</a:t>
            </a:r>
            <a:r>
              <a:rPr lang="en-US" altLang="zh-CN" sz="1200" kern="100" dirty="0" err="1">
                <a:effectLst/>
                <a:latin typeface="等线" panose="02010600030101010101" pitchFamily="2" charset="-122"/>
                <a:ea typeface="宋体" panose="02010600030101010101" pitchFamily="2" charset="-122"/>
                <a:cs typeface="Times New Roman" panose="02020603050405020304" pitchFamily="18" charset="0"/>
              </a:rPr>
              <a:t>fg</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。第一个是采用内积的方法，第二个是采用拼接的方法，第三种就是两者的结合。</a:t>
            </a:r>
            <a:endPar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作者引入了注意力机制来学习每个邻居的不同重要性即</a:t>
            </a:r>
            <a:r>
              <a:rPr lang="en-US" altLang="zh-CN" dirty="0"/>
              <a:t>fa</a:t>
            </a:r>
            <a:r>
              <a:rPr lang="zh-CN" altLang="en-US" dirty="0"/>
              <a:t>，具体表示为这个公式。</a:t>
            </a:r>
            <a:r>
              <a:rPr lang="en-US" altLang="zh-CN" dirty="0"/>
              <a:t>Tanh</a:t>
            </a:r>
            <a:r>
              <a:rPr lang="zh-CN" altLang="en-US" dirty="0"/>
              <a:t>是非线性激活函数，</a:t>
            </a:r>
            <a:r>
              <a:rPr lang="en-US" altLang="zh-CN" dirty="0" err="1"/>
              <a:t>wmh</a:t>
            </a:r>
            <a:r>
              <a:rPr lang="zh-CN" altLang="en-US" dirty="0"/>
              <a:t>和</a:t>
            </a:r>
            <a:r>
              <a:rPr lang="en-US" altLang="zh-CN" dirty="0" err="1"/>
              <a:t>wmt</a:t>
            </a:r>
            <a:r>
              <a:rPr lang="zh-CN" altLang="en-US" dirty="0"/>
              <a:t>是可学习的变换矩阵。简单起见，使用内积获得注意力权重。然后使用</a:t>
            </a:r>
            <a:r>
              <a:rPr lang="en-US" altLang="zh-CN" dirty="0" err="1"/>
              <a:t>softmax</a:t>
            </a:r>
            <a:r>
              <a:rPr lang="zh-CN" altLang="en-US" dirty="0"/>
              <a:t>函数地所有邻居的注意力权重进行归一化。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5</a:t>
            </a:fld>
            <a:endParaRPr lang="zh-CN" altLang="en-US"/>
          </a:p>
        </p:txBody>
      </p:sp>
    </p:spTree>
    <p:extLst>
      <p:ext uri="{BB962C8B-B14F-4D97-AF65-F5344CB8AC3E}">
        <p14:creationId xmlns:p14="http://schemas.microsoft.com/office/powerpoint/2010/main" val="1877633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然后利用从邻居传播过来的信息更新节点</a:t>
            </a:r>
            <a:r>
              <a:rPr lang="en-US" altLang="zh-CN" dirty="0"/>
              <a:t>h</a:t>
            </a:r>
            <a:r>
              <a:rPr lang="zh-CN" altLang="en-US" dirty="0"/>
              <a:t>的表示。在这里作者引入了节点</a:t>
            </a:r>
            <a:r>
              <a:rPr lang="en-US" altLang="zh-CN" dirty="0"/>
              <a:t>h</a:t>
            </a:r>
            <a:r>
              <a:rPr lang="zh-CN" altLang="en-US" dirty="0"/>
              <a:t>的</a:t>
            </a:r>
            <a:r>
              <a:rPr lang="en-US" altLang="zh-CN" dirty="0" err="1"/>
              <a:t>Idembedding</a:t>
            </a:r>
            <a:r>
              <a:rPr lang="zh-CN" altLang="en-US" dirty="0"/>
              <a:t> </a:t>
            </a:r>
            <a:r>
              <a:rPr lang="en-US" altLang="zh-CN" dirty="0"/>
              <a:t>eh</a:t>
            </a:r>
            <a:r>
              <a:rPr lang="zh-CN" altLang="en-US" dirty="0"/>
              <a:t>作为跨多模态的桥梁。通过叠加更多的传播层可以获得更高阶的节点的信息。</a:t>
            </a:r>
            <a:r>
              <a:rPr lang="en-US" altLang="zh-CN" dirty="0"/>
              <a:t>eml-1</a:t>
            </a:r>
            <a:r>
              <a:rPr lang="zh-CN" altLang="en-US" dirty="0"/>
              <a:t>就是代表经过</a:t>
            </a:r>
            <a:r>
              <a:rPr lang="en-US" altLang="zh-CN" dirty="0"/>
              <a:t>l-1</a:t>
            </a:r>
            <a:r>
              <a:rPr lang="zh-CN" altLang="en-US" dirty="0"/>
              <a:t>传播步数之后，存储了到</a:t>
            </a:r>
            <a:r>
              <a:rPr lang="en-US" altLang="zh-CN" dirty="0"/>
              <a:t>l-1</a:t>
            </a:r>
            <a:r>
              <a:rPr lang="zh-CN" altLang="en-US" dirty="0"/>
              <a:t>跳的邻居的信息。</a:t>
            </a:r>
            <a:r>
              <a:rPr lang="en-US" altLang="zh-CN" dirty="0"/>
              <a:t>Em0</a:t>
            </a:r>
            <a:r>
              <a:rPr lang="zh-CN" altLang="en-US" dirty="0"/>
              <a:t>的话就是初始嵌入</a:t>
            </a:r>
            <a:r>
              <a:rPr lang="en-US" altLang="zh-CN" dirty="0" err="1"/>
              <a:t>emh</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最后将多个模态下得到的更新后的表示通过平均的方法得到新的表征</a:t>
            </a:r>
            <a:r>
              <a:rPr lang="en-US" altLang="zh-CN" dirty="0"/>
              <a:t>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6</a:t>
            </a:fld>
            <a:endParaRPr lang="zh-CN" altLang="en-US"/>
          </a:p>
        </p:txBody>
      </p:sp>
    </p:spTree>
    <p:extLst>
      <p:ext uri="{BB962C8B-B14F-4D97-AF65-F5344CB8AC3E}">
        <p14:creationId xmlns:p14="http://schemas.microsoft.com/office/powerpoint/2010/main" val="1265402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假设传播步数为</a:t>
            </a:r>
            <a:r>
              <a:rPr lang="en-US" altLang="zh-CN" dirty="0"/>
              <a:t>L</a:t>
            </a:r>
            <a:r>
              <a:rPr lang="zh-CN" altLang="en-US" dirty="0"/>
              <a:t>，可以得到</a:t>
            </a:r>
            <a:r>
              <a:rPr lang="en-US" altLang="zh-CN" dirty="0"/>
              <a:t>0~L</a:t>
            </a:r>
            <a:r>
              <a:rPr lang="zh-CN" altLang="en-US" dirty="0"/>
              <a:t>步后的用户</a:t>
            </a:r>
            <a:r>
              <a:rPr lang="en-US" altLang="zh-CN" dirty="0"/>
              <a:t>u</a:t>
            </a:r>
            <a:r>
              <a:rPr lang="zh-CN" altLang="en-US" dirty="0"/>
              <a:t>和物品</a:t>
            </a:r>
            <a:r>
              <a:rPr lang="en-US" altLang="zh-CN" dirty="0" err="1"/>
              <a:t>i</a:t>
            </a:r>
            <a:r>
              <a:rPr lang="zh-CN" altLang="en-US" dirty="0"/>
              <a:t>的表示，通过拼接得到最后的嵌入。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对用户和物品的嵌入进行内积得到匹配分数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文章采用了</a:t>
            </a:r>
            <a:r>
              <a:rPr lang="en-US" altLang="zh-CN" dirty="0"/>
              <a:t>BPR</a:t>
            </a:r>
            <a:r>
              <a:rPr lang="zh-CN" altLang="en-US" dirty="0"/>
              <a:t>优化模型参数。</a:t>
            </a:r>
            <a:r>
              <a:rPr lang="en-US" altLang="zh-CN" dirty="0"/>
              <a:t>O</a:t>
            </a:r>
            <a:r>
              <a:rPr lang="zh-CN" altLang="en-US" dirty="0"/>
              <a:t>是训练数据集，</a:t>
            </a:r>
            <a:r>
              <a:rPr lang="en-US" altLang="zh-CN" dirty="0"/>
              <a:t>R+</a:t>
            </a:r>
            <a:r>
              <a:rPr lang="zh-CN" altLang="en-US" dirty="0"/>
              <a:t>是观察到的互动数据集，</a:t>
            </a:r>
            <a:r>
              <a:rPr lang="en-US" altLang="zh-CN" dirty="0"/>
              <a:t>R-</a:t>
            </a:r>
            <a:r>
              <a:rPr lang="zh-CN" altLang="en-US" dirty="0"/>
              <a:t>是未观察到的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7</a:t>
            </a:fld>
            <a:endParaRPr lang="zh-CN" altLang="en-US"/>
          </a:p>
        </p:txBody>
      </p:sp>
    </p:spTree>
    <p:extLst>
      <p:ext uri="{BB962C8B-B14F-4D97-AF65-F5344CB8AC3E}">
        <p14:creationId xmlns:p14="http://schemas.microsoft.com/office/powerpoint/2010/main" val="3486904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作者在</a:t>
            </a:r>
            <a:r>
              <a:rPr lang="en-US" altLang="zh-CN" sz="1200" kern="100" dirty="0" err="1">
                <a:effectLst/>
                <a:latin typeface="等线" panose="02010600030101010101" pitchFamily="2" charset="-122"/>
                <a:ea typeface="宋体" panose="02010600030101010101" pitchFamily="2" charset="-122"/>
                <a:cs typeface="Times New Roman" panose="02020603050405020304" pitchFamily="18" charset="0"/>
              </a:rPr>
              <a:t>Movielens</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是和</a:t>
            </a:r>
            <a:r>
              <a:rPr lang="en-US" altLang="zh-CN" sz="1200" kern="100" dirty="0" err="1">
                <a:effectLst/>
                <a:latin typeface="等线" panose="02010600030101010101" pitchFamily="2" charset="-122"/>
                <a:ea typeface="宋体" panose="02010600030101010101" pitchFamily="2" charset="-122"/>
                <a:cs typeface="Times New Roman" panose="02020603050405020304" pitchFamily="18" charset="0"/>
              </a:rPr>
              <a:t>Tiktok</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两个数据集上进行了测试和分析</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训练：验证：测试</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=8</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1</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err="1">
                <a:effectLst/>
                <a:latin typeface="等线" panose="02010600030101010101" pitchFamily="2" charset="-122"/>
                <a:ea typeface="宋体" panose="02010600030101010101" pitchFamily="2" charset="-122"/>
                <a:cs typeface="Times New Roman" panose="02020603050405020304" pitchFamily="18" charset="0"/>
              </a:rPr>
              <a:t>movielens</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数据集是作者用</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Resnet50</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提取视频的关键帧特征</a:t>
            </a:r>
            <a:endPar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。声学特征通过</a:t>
            </a:r>
            <a:r>
              <a:rPr lang="en-US" altLang="zh-CN" dirty="0" err="1"/>
              <a:t>VGGish</a:t>
            </a:r>
            <a:r>
              <a:rPr lang="zh-CN" altLang="en-US" dirty="0"/>
              <a:t>提取。文本特征是通过</a:t>
            </a:r>
            <a:r>
              <a:rPr lang="en-US" altLang="zh-CN" dirty="0"/>
              <a:t>Sentence2Vector</a:t>
            </a:r>
            <a:r>
              <a:rPr lang="zh-CN" altLang="en-US" dirty="0"/>
              <a:t>从标题以及描述信息中提取的。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Tiktok</a:t>
            </a:r>
            <a:r>
              <a:rPr lang="zh-CN" altLang="en-US" dirty="0"/>
              <a:t>的数据集是本来就提供了多模态特征向量，直接使用的。视频时长时</a:t>
            </a:r>
            <a:r>
              <a:rPr lang="en-US" altLang="zh-CN" dirty="0"/>
              <a:t>3-15s</a:t>
            </a:r>
            <a:r>
              <a:rPr lang="zh-CN" altLang="en-US" dirty="0"/>
              <a:t>，文本来自与用户提供的说明。</a:t>
            </a:r>
          </a:p>
        </p:txBody>
      </p:sp>
      <p:sp>
        <p:nvSpPr>
          <p:cNvPr id="4" name="灯片编号占位符 3"/>
          <p:cNvSpPr>
            <a:spLocks noGrp="1"/>
          </p:cNvSpPr>
          <p:nvPr>
            <p:ph type="sldNum" sz="quarter" idx="5"/>
          </p:nvPr>
        </p:nvSpPr>
        <p:spPr/>
        <p:txBody>
          <a:bodyPr/>
          <a:lstStyle/>
          <a:p>
            <a:fld id="{32DFDF61-DA3A-4787-B56D-7FD06C3E552B}" type="slidenum">
              <a:rPr lang="zh-CN" altLang="en-US" smtClean="0"/>
              <a:t>8</a:t>
            </a:fld>
            <a:endParaRPr lang="zh-CN" altLang="en-US"/>
          </a:p>
        </p:txBody>
      </p:sp>
    </p:spTree>
    <p:extLst>
      <p:ext uri="{BB962C8B-B14F-4D97-AF65-F5344CB8AC3E}">
        <p14:creationId xmlns:p14="http://schemas.microsoft.com/office/powerpoint/2010/main" val="2028305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作者还验证了门控和注意力机制的影响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a:t>
            </a:r>
            <a:r>
              <a:rPr lang="zh-CN" altLang="en-US" dirty="0"/>
              <a:t>是没有门控和注意力</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a:t>
            </a:r>
            <a:r>
              <a:rPr lang="zh-CN" altLang="en-US" dirty="0"/>
              <a:t>是没有门控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Mgat</a:t>
            </a:r>
            <a:r>
              <a:rPr lang="zh-CN" altLang="en-US" dirty="0"/>
              <a:t>是有门控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比较了不同类型的门控的影响（其他带有转换矩阵模型的方法可能因为过度参数化的转换矩阵而带来过拟合）</a:t>
            </a:r>
          </a:p>
        </p:txBody>
      </p:sp>
      <p:sp>
        <p:nvSpPr>
          <p:cNvPr id="4" name="灯片编号占位符 3"/>
          <p:cNvSpPr>
            <a:spLocks noGrp="1"/>
          </p:cNvSpPr>
          <p:nvPr>
            <p:ph type="sldNum" sz="quarter" idx="5"/>
          </p:nvPr>
        </p:nvSpPr>
        <p:spPr/>
        <p:txBody>
          <a:bodyPr/>
          <a:lstStyle/>
          <a:p>
            <a:fld id="{32DFDF61-DA3A-4787-B56D-7FD06C3E552B}" type="slidenum">
              <a:rPr lang="zh-CN" altLang="en-US" smtClean="0"/>
              <a:t>9</a:t>
            </a:fld>
            <a:endParaRPr lang="zh-CN" altLang="en-US"/>
          </a:p>
        </p:txBody>
      </p:sp>
    </p:spTree>
    <p:extLst>
      <p:ext uri="{BB962C8B-B14F-4D97-AF65-F5344CB8AC3E}">
        <p14:creationId xmlns:p14="http://schemas.microsoft.com/office/powerpoint/2010/main" val="2071249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27"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728"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729" name="日期占位符 3"/>
          <p:cNvSpPr>
            <a:spLocks noGrp="1"/>
          </p:cNvSpPr>
          <p:nvPr>
            <p:ph type="dt" sz="half" idx="10"/>
          </p:nvPr>
        </p:nvSpPr>
        <p:spPr/>
        <p:txBody>
          <a:bodyPr/>
          <a:lstStyle/>
          <a:p>
            <a:fld id="{A2690578-D54B-4B49-9785-60A7621A6CB7}" type="datetimeFigureOut">
              <a:rPr lang="zh-CN" altLang="en-US" smtClean="0"/>
              <a:t>2022/9/14</a:t>
            </a:fld>
            <a:endParaRPr lang="zh-CN" altLang="en-US"/>
          </a:p>
        </p:txBody>
      </p:sp>
      <p:sp>
        <p:nvSpPr>
          <p:cNvPr id="1048730" name="页脚占位符 4"/>
          <p:cNvSpPr>
            <a:spLocks noGrp="1"/>
          </p:cNvSpPr>
          <p:nvPr>
            <p:ph type="ftr" sz="quarter" idx="11"/>
          </p:nvPr>
        </p:nvSpPr>
        <p:spPr/>
        <p:txBody>
          <a:bodyPr/>
          <a:lstStyle/>
          <a:p>
            <a:endParaRPr lang="zh-CN" altLang="en-US"/>
          </a:p>
        </p:txBody>
      </p:sp>
      <p:sp>
        <p:nvSpPr>
          <p:cNvPr id="104873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47" name="标题 1"/>
          <p:cNvSpPr>
            <a:spLocks noGrp="1"/>
          </p:cNvSpPr>
          <p:nvPr>
            <p:ph type="title"/>
          </p:nvPr>
        </p:nvSpPr>
        <p:spPr/>
        <p:txBody>
          <a:bodyPr/>
          <a:lstStyle/>
          <a:p>
            <a:r>
              <a:rPr lang="zh-CN" altLang="en-US"/>
              <a:t>单击此处编辑母版标题样式</a:t>
            </a:r>
          </a:p>
        </p:txBody>
      </p:sp>
      <p:sp>
        <p:nvSpPr>
          <p:cNvPr id="1048748"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49" name="日期占位符 3"/>
          <p:cNvSpPr>
            <a:spLocks noGrp="1"/>
          </p:cNvSpPr>
          <p:nvPr>
            <p:ph type="dt" sz="half" idx="10"/>
          </p:nvPr>
        </p:nvSpPr>
        <p:spPr/>
        <p:txBody>
          <a:bodyPr/>
          <a:lstStyle/>
          <a:p>
            <a:fld id="{A2690578-D54B-4B49-9785-60A7621A6CB7}" type="datetimeFigureOut">
              <a:rPr lang="zh-CN" altLang="en-US" smtClean="0"/>
              <a:t>2022/9/14</a:t>
            </a:fld>
            <a:endParaRPr lang="zh-CN" altLang="en-US"/>
          </a:p>
        </p:txBody>
      </p:sp>
      <p:sp>
        <p:nvSpPr>
          <p:cNvPr id="1048750" name="页脚占位符 4"/>
          <p:cNvSpPr>
            <a:spLocks noGrp="1"/>
          </p:cNvSpPr>
          <p:nvPr>
            <p:ph type="ftr" sz="quarter" idx="11"/>
          </p:nvPr>
        </p:nvSpPr>
        <p:spPr/>
        <p:txBody>
          <a:bodyPr/>
          <a:lstStyle/>
          <a:p>
            <a:endParaRPr lang="zh-CN" altLang="en-US"/>
          </a:p>
        </p:txBody>
      </p:sp>
      <p:sp>
        <p:nvSpPr>
          <p:cNvPr id="104875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04861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pic>
        <p:nvPicPr>
          <p:cNvPr id="2097158" name="图片 6"/>
          <p:cNvPicPr>
            <a:picLocks noChangeAspect="1"/>
          </p:cNvPicPr>
          <p:nvPr userDrawn="1"/>
        </p:nvPicPr>
        <p:blipFill>
          <a:blip r:embed="rId2"/>
          <a:stretch>
            <a:fillRect/>
          </a:stretch>
        </p:blipFill>
        <p:spPr>
          <a:xfrm>
            <a:off x="0" y="0"/>
            <a:ext cx="2743200" cy="927525"/>
          </a:xfrm>
          <a:prstGeom prst="rect">
            <a:avLst/>
          </a:prstGeom>
        </p:spPr>
      </p:pic>
      <p:sp>
        <p:nvSpPr>
          <p:cNvPr id="1048613" name="矩形 7"/>
          <p:cNvSpPr/>
          <p:nvPr userDrawn="1"/>
        </p:nvSpPr>
        <p:spPr>
          <a:xfrm>
            <a:off x="8724901" y="0"/>
            <a:ext cx="3467100" cy="6858000"/>
          </a:xfrm>
          <a:prstGeom prst="rect">
            <a:avLst/>
          </a:prstGeom>
          <a:solidFill>
            <a:schemeClr val="accent1">
              <a:lumMod val="40000"/>
              <a:lumOff val="60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048614" name="矩形 9"/>
          <p:cNvSpPr/>
          <p:nvPr userDrawn="1"/>
        </p:nvSpPr>
        <p:spPr>
          <a:xfrm>
            <a:off x="-1" y="5778000"/>
            <a:ext cx="360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5" name="矩形 10"/>
          <p:cNvSpPr/>
          <p:nvPr userDrawn="1"/>
        </p:nvSpPr>
        <p:spPr>
          <a:xfrm>
            <a:off x="-1" y="6498000"/>
            <a:ext cx="360000" cy="36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6" name="矩形 11"/>
          <p:cNvSpPr/>
          <p:nvPr userDrawn="1"/>
        </p:nvSpPr>
        <p:spPr>
          <a:xfrm>
            <a:off x="359999" y="6138000"/>
            <a:ext cx="360000" cy="36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36" name="标题 1"/>
          <p:cNvSpPr>
            <a:spLocks noGrp="1"/>
          </p:cNvSpPr>
          <p:nvPr>
            <p:ph type="title"/>
          </p:nvPr>
        </p:nvSpPr>
        <p:spPr/>
        <p:txBody>
          <a:bodyPr/>
          <a:lstStyle/>
          <a:p>
            <a:r>
              <a:rPr lang="zh-CN" altLang="en-US" dirty="0"/>
              <a:t>单击此处编辑母版标题样式</a:t>
            </a:r>
          </a:p>
        </p:txBody>
      </p:sp>
      <p:sp>
        <p:nvSpPr>
          <p:cNvPr id="1048737"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38" name="日期占位符 3"/>
          <p:cNvSpPr>
            <a:spLocks noGrp="1"/>
          </p:cNvSpPr>
          <p:nvPr>
            <p:ph type="dt" sz="half" idx="10"/>
          </p:nvPr>
        </p:nvSpPr>
        <p:spPr/>
        <p:txBody>
          <a:bodyPr/>
          <a:lstStyle/>
          <a:p>
            <a:fld id="{A2690578-D54B-4B49-9785-60A7621A6CB7}" type="datetimeFigureOut">
              <a:rPr lang="zh-CN" altLang="en-US" smtClean="0"/>
              <a:t>2022/9/14</a:t>
            </a:fld>
            <a:endParaRPr lang="zh-CN" altLang="en-US"/>
          </a:p>
        </p:txBody>
      </p:sp>
      <p:sp>
        <p:nvSpPr>
          <p:cNvPr id="1048739" name="页脚占位符 4"/>
          <p:cNvSpPr>
            <a:spLocks noGrp="1"/>
          </p:cNvSpPr>
          <p:nvPr>
            <p:ph type="ftr" sz="quarter" idx="11"/>
          </p:nvPr>
        </p:nvSpPr>
        <p:spPr/>
        <p:txBody>
          <a:bodyPr/>
          <a:lstStyle/>
          <a:p>
            <a:endParaRPr lang="zh-CN" altLang="en-US"/>
          </a:p>
        </p:txBody>
      </p:sp>
      <p:sp>
        <p:nvSpPr>
          <p:cNvPr id="1048740"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5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75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754" name="日期占位符 3"/>
          <p:cNvSpPr>
            <a:spLocks noGrp="1"/>
          </p:cNvSpPr>
          <p:nvPr>
            <p:ph type="dt" sz="half" idx="10"/>
          </p:nvPr>
        </p:nvSpPr>
        <p:spPr/>
        <p:txBody>
          <a:bodyPr/>
          <a:lstStyle/>
          <a:p>
            <a:fld id="{A2690578-D54B-4B49-9785-60A7621A6CB7}" type="datetimeFigureOut">
              <a:rPr lang="zh-CN" altLang="en-US" smtClean="0"/>
              <a:t>2022/9/14</a:t>
            </a:fld>
            <a:endParaRPr lang="zh-CN" altLang="en-US"/>
          </a:p>
        </p:txBody>
      </p:sp>
      <p:sp>
        <p:nvSpPr>
          <p:cNvPr id="1048755" name="页脚占位符 4"/>
          <p:cNvSpPr>
            <a:spLocks noGrp="1"/>
          </p:cNvSpPr>
          <p:nvPr>
            <p:ph type="ftr" sz="quarter" idx="11"/>
          </p:nvPr>
        </p:nvSpPr>
        <p:spPr/>
        <p:txBody>
          <a:bodyPr/>
          <a:lstStyle/>
          <a:p>
            <a:endParaRPr lang="zh-CN" altLang="en-US"/>
          </a:p>
        </p:txBody>
      </p:sp>
      <p:sp>
        <p:nvSpPr>
          <p:cNvPr id="1048756"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57" name="标题 1"/>
          <p:cNvSpPr>
            <a:spLocks noGrp="1"/>
          </p:cNvSpPr>
          <p:nvPr>
            <p:ph type="title"/>
          </p:nvPr>
        </p:nvSpPr>
        <p:spPr/>
        <p:txBody>
          <a:bodyPr/>
          <a:lstStyle/>
          <a:p>
            <a:r>
              <a:rPr lang="zh-CN" altLang="en-US"/>
              <a:t>单击此处编辑母版标题样式</a:t>
            </a:r>
          </a:p>
        </p:txBody>
      </p:sp>
      <p:sp>
        <p:nvSpPr>
          <p:cNvPr id="1048758"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59"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0" name="日期占位符 4"/>
          <p:cNvSpPr>
            <a:spLocks noGrp="1"/>
          </p:cNvSpPr>
          <p:nvPr>
            <p:ph type="dt" sz="half" idx="10"/>
          </p:nvPr>
        </p:nvSpPr>
        <p:spPr/>
        <p:txBody>
          <a:bodyPr/>
          <a:lstStyle/>
          <a:p>
            <a:fld id="{A2690578-D54B-4B49-9785-60A7621A6CB7}" type="datetimeFigureOut">
              <a:rPr lang="zh-CN" altLang="en-US" smtClean="0"/>
              <a:t>2022/9/14</a:t>
            </a:fld>
            <a:endParaRPr lang="zh-CN" altLang="en-US"/>
          </a:p>
        </p:txBody>
      </p:sp>
      <p:sp>
        <p:nvSpPr>
          <p:cNvPr id="1048761" name="页脚占位符 5"/>
          <p:cNvSpPr>
            <a:spLocks noGrp="1"/>
          </p:cNvSpPr>
          <p:nvPr>
            <p:ph type="ftr" sz="quarter" idx="11"/>
          </p:nvPr>
        </p:nvSpPr>
        <p:spPr/>
        <p:txBody>
          <a:bodyPr/>
          <a:lstStyle/>
          <a:p>
            <a:endParaRPr lang="zh-CN" altLang="en-US"/>
          </a:p>
        </p:txBody>
      </p:sp>
      <p:sp>
        <p:nvSpPr>
          <p:cNvPr id="1048762"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63"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76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5"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8" name="日期占位符 6"/>
          <p:cNvSpPr>
            <a:spLocks noGrp="1"/>
          </p:cNvSpPr>
          <p:nvPr>
            <p:ph type="dt" sz="half" idx="10"/>
          </p:nvPr>
        </p:nvSpPr>
        <p:spPr/>
        <p:txBody>
          <a:bodyPr/>
          <a:lstStyle/>
          <a:p>
            <a:fld id="{A2690578-D54B-4B49-9785-60A7621A6CB7}" type="datetimeFigureOut">
              <a:rPr lang="zh-CN" altLang="en-US" smtClean="0"/>
              <a:t>2022/9/14</a:t>
            </a:fld>
            <a:endParaRPr lang="zh-CN" altLang="en-US"/>
          </a:p>
        </p:txBody>
      </p:sp>
      <p:sp>
        <p:nvSpPr>
          <p:cNvPr id="1048769" name="页脚占位符 7"/>
          <p:cNvSpPr>
            <a:spLocks noGrp="1"/>
          </p:cNvSpPr>
          <p:nvPr>
            <p:ph type="ftr" sz="quarter" idx="11"/>
          </p:nvPr>
        </p:nvSpPr>
        <p:spPr/>
        <p:txBody>
          <a:bodyPr/>
          <a:lstStyle/>
          <a:p>
            <a:endParaRPr lang="zh-CN" altLang="en-US"/>
          </a:p>
        </p:txBody>
      </p:sp>
      <p:sp>
        <p:nvSpPr>
          <p:cNvPr id="1048770" name="灯片编号占位符 8"/>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32" name="标题 1"/>
          <p:cNvSpPr>
            <a:spLocks noGrp="1"/>
          </p:cNvSpPr>
          <p:nvPr>
            <p:ph type="title"/>
          </p:nvPr>
        </p:nvSpPr>
        <p:spPr/>
        <p:txBody>
          <a:bodyPr/>
          <a:lstStyle/>
          <a:p>
            <a:r>
              <a:rPr lang="zh-CN" altLang="en-US"/>
              <a:t>单击此处编辑母版标题样式</a:t>
            </a:r>
          </a:p>
        </p:txBody>
      </p:sp>
      <p:sp>
        <p:nvSpPr>
          <p:cNvPr id="1048733" name="日期占位符 2"/>
          <p:cNvSpPr>
            <a:spLocks noGrp="1"/>
          </p:cNvSpPr>
          <p:nvPr>
            <p:ph type="dt" sz="half" idx="10"/>
          </p:nvPr>
        </p:nvSpPr>
        <p:spPr/>
        <p:txBody>
          <a:bodyPr/>
          <a:lstStyle/>
          <a:p>
            <a:fld id="{A2690578-D54B-4B49-9785-60A7621A6CB7}" type="datetimeFigureOut">
              <a:rPr lang="zh-CN" altLang="en-US" smtClean="0"/>
              <a:t>2022/9/14</a:t>
            </a:fld>
            <a:endParaRPr lang="zh-CN" altLang="en-US"/>
          </a:p>
        </p:txBody>
      </p:sp>
      <p:sp>
        <p:nvSpPr>
          <p:cNvPr id="1048734" name="页脚占位符 3"/>
          <p:cNvSpPr>
            <a:spLocks noGrp="1"/>
          </p:cNvSpPr>
          <p:nvPr>
            <p:ph type="ftr" sz="quarter" idx="11"/>
          </p:nvPr>
        </p:nvSpPr>
        <p:spPr/>
        <p:txBody>
          <a:bodyPr/>
          <a:lstStyle/>
          <a:p>
            <a:endParaRPr lang="zh-CN" altLang="en-US"/>
          </a:p>
        </p:txBody>
      </p:sp>
      <p:sp>
        <p:nvSpPr>
          <p:cNvPr id="1048735" name="灯片编号占位符 4"/>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A2690578-D54B-4B49-9785-60A7621A6CB7}" type="datetimeFigureOut">
              <a:rPr lang="zh-CN" altLang="en-US" smtClean="0"/>
              <a:t>2022/9/14</a:t>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7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7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7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74" name="日期占位符 4"/>
          <p:cNvSpPr>
            <a:spLocks noGrp="1"/>
          </p:cNvSpPr>
          <p:nvPr>
            <p:ph type="dt" sz="half" idx="10"/>
          </p:nvPr>
        </p:nvSpPr>
        <p:spPr/>
        <p:txBody>
          <a:bodyPr/>
          <a:lstStyle/>
          <a:p>
            <a:fld id="{A2690578-D54B-4B49-9785-60A7621A6CB7}" type="datetimeFigureOut">
              <a:rPr lang="zh-CN" altLang="en-US" smtClean="0"/>
              <a:t>2022/9/14</a:t>
            </a:fld>
            <a:endParaRPr lang="zh-CN" altLang="en-US"/>
          </a:p>
        </p:txBody>
      </p:sp>
      <p:sp>
        <p:nvSpPr>
          <p:cNvPr id="1048775" name="页脚占位符 5"/>
          <p:cNvSpPr>
            <a:spLocks noGrp="1"/>
          </p:cNvSpPr>
          <p:nvPr>
            <p:ph type="ftr" sz="quarter" idx="11"/>
          </p:nvPr>
        </p:nvSpPr>
        <p:spPr/>
        <p:txBody>
          <a:bodyPr/>
          <a:lstStyle/>
          <a:p>
            <a:endParaRPr lang="zh-CN" altLang="en-US"/>
          </a:p>
        </p:txBody>
      </p:sp>
      <p:sp>
        <p:nvSpPr>
          <p:cNvPr id="104877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4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42"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44" name="日期占位符 4"/>
          <p:cNvSpPr>
            <a:spLocks noGrp="1"/>
          </p:cNvSpPr>
          <p:nvPr>
            <p:ph type="dt" sz="half" idx="10"/>
          </p:nvPr>
        </p:nvSpPr>
        <p:spPr/>
        <p:txBody>
          <a:bodyPr/>
          <a:lstStyle/>
          <a:p>
            <a:fld id="{A2690578-D54B-4B49-9785-60A7621A6CB7}" type="datetimeFigureOut">
              <a:rPr lang="zh-CN" altLang="en-US" smtClean="0"/>
              <a:t>2022/9/14</a:t>
            </a:fld>
            <a:endParaRPr lang="zh-CN" altLang="en-US"/>
          </a:p>
        </p:txBody>
      </p:sp>
      <p:sp>
        <p:nvSpPr>
          <p:cNvPr id="1048745" name="页脚占位符 5"/>
          <p:cNvSpPr>
            <a:spLocks noGrp="1"/>
          </p:cNvSpPr>
          <p:nvPr>
            <p:ph type="ftr" sz="quarter" idx="11"/>
          </p:nvPr>
        </p:nvSpPr>
        <p:spPr/>
        <p:txBody>
          <a:bodyPr/>
          <a:lstStyle/>
          <a:p>
            <a:endParaRPr lang="zh-CN" altLang="en-US"/>
          </a:p>
        </p:txBody>
      </p:sp>
      <p:sp>
        <p:nvSpPr>
          <p:cNvPr id="104874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0578-D54B-4B49-9785-60A7621A6CB7}" type="datetimeFigureOut">
              <a:rPr lang="zh-CN" altLang="en-US" smtClean="0"/>
              <a:t>2022/9/14</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AC638-2FBF-40EF-915F-9142CD5888E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11.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占位符 10"/>
          <p:cNvPicPr>
            <a:picLocks noChangeAspect="1"/>
          </p:cNvPicPr>
          <p:nvPr/>
        </p:nvPicPr>
        <p:blipFill rotWithShape="1">
          <a:blip r:embed="rId3"/>
          <a:srcRect t="8356" r="1467" b="8356"/>
          <a:stretch>
            <a:fillRect/>
          </a:stretch>
        </p:blipFill>
        <p:spPr>
          <a:xfrm>
            <a:off x="3162025" y="0"/>
            <a:ext cx="9032515" cy="6858000"/>
          </a:xfrm>
          <a:prstGeom prst="rect">
            <a:avLst/>
          </a:prstGeom>
        </p:spPr>
      </p:pic>
      <p:sp>
        <p:nvSpPr>
          <p:cNvPr id="1048584" name="矩形 2"/>
          <p:cNvSpPr/>
          <p:nvPr/>
        </p:nvSpPr>
        <p:spPr>
          <a:xfrm>
            <a:off x="16042" y="0"/>
            <a:ext cx="12181840" cy="6858000"/>
          </a:xfrm>
          <a:prstGeom prst="rect">
            <a:avLst/>
          </a:prstGeom>
          <a:gradFill flip="none" rotWithShape="1">
            <a:gsLst>
              <a:gs pos="0">
                <a:schemeClr val="bg1"/>
              </a:gs>
              <a:gs pos="100000">
                <a:schemeClr val="bg1">
                  <a:alpha val="43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85" name="矩形 3"/>
          <p:cNvSpPr/>
          <p:nvPr/>
        </p:nvSpPr>
        <p:spPr>
          <a:xfrm>
            <a:off x="0" y="-12700"/>
            <a:ext cx="12181840" cy="6870700"/>
          </a:xfrm>
          <a:prstGeom prst="rect">
            <a:avLst/>
          </a:prstGeom>
          <a:gradFill flip="none" rotWithShape="1">
            <a:gsLst>
              <a:gs pos="0">
                <a:schemeClr val="accent5">
                  <a:lumMod val="5000"/>
                  <a:lumOff val="95000"/>
                  <a:alpha val="0"/>
                </a:schemeClr>
              </a:gs>
              <a:gs pos="78000">
                <a:schemeClr val="accent5">
                  <a:lumMod val="45000"/>
                  <a:lumOff val="55000"/>
                </a:schemeClr>
              </a:gs>
              <a:gs pos="100000">
                <a:schemeClr val="accent5">
                  <a:lumMod val="45000"/>
                  <a:lumOff val="5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53" name="图片 4"/>
          <p:cNvPicPr>
            <a:picLocks noChangeAspect="1"/>
          </p:cNvPicPr>
          <p:nvPr/>
        </p:nvPicPr>
        <p:blipFill>
          <a:blip r:embed="rId4" cstate="print"/>
          <a:stretch>
            <a:fillRect/>
          </a:stretch>
        </p:blipFill>
        <p:spPr>
          <a:xfrm>
            <a:off x="372305" y="383968"/>
            <a:ext cx="3823147" cy="1292431"/>
          </a:xfrm>
          <a:prstGeom prst="rect">
            <a:avLst/>
          </a:prstGeom>
        </p:spPr>
      </p:pic>
      <p:sp>
        <p:nvSpPr>
          <p:cNvPr id="1048586" name="文本框 5"/>
          <p:cNvSpPr txBox="1"/>
          <p:nvPr/>
        </p:nvSpPr>
        <p:spPr>
          <a:xfrm>
            <a:off x="376653" y="3535969"/>
            <a:ext cx="4259580" cy="269241"/>
          </a:xfrm>
          <a:prstGeom prst="rect">
            <a:avLst/>
          </a:prstGeom>
          <a:noFill/>
        </p:spPr>
        <p:txBody>
          <a:bodyPr wrap="none" rtlCol="0">
            <a:spAutoFit/>
          </a:bodyPr>
          <a:lstStyle/>
          <a:p>
            <a:r>
              <a:rPr lang="en-US" altLang="zh-CN" sz="1200" spc="11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HUAZHONG UNIVERSITY OF SCIENCE AND TECHNOLOGY</a:t>
            </a:r>
            <a:endParaRPr lang="zh-CN" altLang="en-US" sz="1200" spc="11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6" name="组合 6"/>
          <p:cNvGrpSpPr/>
          <p:nvPr/>
        </p:nvGrpSpPr>
        <p:grpSpPr>
          <a:xfrm>
            <a:off x="372304" y="1531541"/>
            <a:ext cx="11554085" cy="1897459"/>
            <a:chOff x="372304" y="1712294"/>
            <a:chExt cx="11554085" cy="1897459"/>
          </a:xfrm>
        </p:grpSpPr>
        <p:sp>
          <p:nvSpPr>
            <p:cNvPr id="1048587" name="文本框 7"/>
            <p:cNvSpPr txBox="1"/>
            <p:nvPr/>
          </p:nvSpPr>
          <p:spPr>
            <a:xfrm>
              <a:off x="372304" y="1712294"/>
              <a:ext cx="11554085" cy="1569660"/>
            </a:xfrm>
            <a:prstGeom prst="rect">
              <a:avLst/>
            </a:prstGeom>
            <a:noFill/>
          </p:spPr>
          <p:txBody>
            <a:bodyPr wrap="square" rtlCol="0">
              <a:spAutoFit/>
            </a:bodyPr>
            <a:lstStyle/>
            <a:p>
              <a:r>
                <a:rPr lang="en-US" altLang="zh-CN" sz="4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MGAT: Multimodal Graph Attention Network for Recommendation</a:t>
              </a:r>
              <a:endParaRPr lang="zh-CN" altLang="en-US" sz="4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28" name="直接连接符 8"/>
            <p:cNvCxnSpPr>
              <a:cxnSpLocks/>
            </p:cNvCxnSpPr>
            <p:nvPr/>
          </p:nvCxnSpPr>
          <p:spPr>
            <a:xfrm>
              <a:off x="423675" y="3609753"/>
              <a:ext cx="6120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048588" name="文本框 9"/>
          <p:cNvSpPr txBox="1"/>
          <p:nvPr/>
        </p:nvSpPr>
        <p:spPr>
          <a:xfrm>
            <a:off x="376653" y="4404647"/>
            <a:ext cx="2956334" cy="338554"/>
          </a:xfrm>
          <a:prstGeom prst="rect">
            <a:avLst/>
          </a:prstGeom>
          <a:noFill/>
        </p:spPr>
        <p:txBody>
          <a:bodyPr wrap="square" rtlCol="0">
            <a:spAutoFit/>
          </a:bodyPr>
          <a:lstStyle/>
          <a:p>
            <a:endPar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89" name="文本框 10"/>
          <p:cNvSpPr txBox="1"/>
          <p:nvPr/>
        </p:nvSpPr>
        <p:spPr>
          <a:xfrm>
            <a:off x="428843" y="4113873"/>
            <a:ext cx="2920186" cy="338554"/>
          </a:xfrm>
          <a:prstGeom prst="rect">
            <a:avLst/>
          </a:prstGeom>
          <a:noFill/>
        </p:spPr>
        <p:txBody>
          <a:bodyPr wrap="square" rtlCol="0">
            <a:spAutoFit/>
          </a:bodyPr>
          <a:lstStyle/>
          <a:p>
            <a:r>
              <a:rPr lang="en-US" altLang="zh-CN"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IPM 2020</a:t>
            </a:r>
            <a:endPar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90" name="文本框 11"/>
          <p:cNvSpPr txBox="1"/>
          <p:nvPr/>
        </p:nvSpPr>
        <p:spPr>
          <a:xfrm>
            <a:off x="400101" y="6238566"/>
            <a:ext cx="2920186" cy="369332"/>
          </a:xfrm>
          <a:prstGeom prst="rect">
            <a:avLst/>
          </a:prstGeom>
          <a:noFill/>
        </p:spPr>
        <p:txBody>
          <a:bodyPr wrap="square" rtlCol="0">
            <a:spAutoFit/>
          </a:bodyPr>
          <a:lstStyle/>
          <a:p>
            <a:r>
              <a:rPr lang="zh-CN" altLang="en-US"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实验结果与分析</a:t>
            </a:r>
          </a:p>
        </p:txBody>
      </p:sp>
      <p:pic>
        <p:nvPicPr>
          <p:cNvPr id="4" name="图片 3">
            <a:extLst>
              <a:ext uri="{FF2B5EF4-FFF2-40B4-BE49-F238E27FC236}">
                <a16:creationId xmlns:a16="http://schemas.microsoft.com/office/drawing/2014/main" id="{B26D607E-2104-4BB2-9FF8-750D6E87E7BC}"/>
              </a:ext>
            </a:extLst>
          </p:cNvPr>
          <p:cNvPicPr>
            <a:picLocks noChangeAspect="1"/>
          </p:cNvPicPr>
          <p:nvPr/>
        </p:nvPicPr>
        <p:blipFill>
          <a:blip r:embed="rId4"/>
          <a:stretch>
            <a:fillRect/>
          </a:stretch>
        </p:blipFill>
        <p:spPr>
          <a:xfrm>
            <a:off x="1762462" y="1187961"/>
            <a:ext cx="8468657" cy="5147062"/>
          </a:xfrm>
          <a:prstGeom prst="rect">
            <a:avLst/>
          </a:prstGeom>
        </p:spPr>
      </p:pic>
    </p:spTree>
    <p:extLst>
      <p:ext uri="{BB962C8B-B14F-4D97-AF65-F5344CB8AC3E}">
        <p14:creationId xmlns:p14="http://schemas.microsoft.com/office/powerpoint/2010/main" val="330619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比较</a:t>
            </a:r>
          </a:p>
        </p:txBody>
      </p:sp>
      <p:graphicFrame>
        <p:nvGraphicFramePr>
          <p:cNvPr id="2" name="表格 3">
            <a:extLst>
              <a:ext uri="{FF2B5EF4-FFF2-40B4-BE49-F238E27FC236}">
                <a16:creationId xmlns:a16="http://schemas.microsoft.com/office/drawing/2014/main" id="{ABD36BDC-3F11-48CC-B4EB-4765D2D3AE50}"/>
              </a:ext>
            </a:extLst>
          </p:cNvPr>
          <p:cNvGraphicFramePr>
            <a:graphicFrameLocks noGrp="1"/>
          </p:cNvGraphicFramePr>
          <p:nvPr>
            <p:extLst>
              <p:ext uri="{D42A27DB-BD31-4B8C-83A1-F6EECF244321}">
                <p14:modId xmlns:p14="http://schemas.microsoft.com/office/powerpoint/2010/main" val="1896918281"/>
              </p:ext>
            </p:extLst>
          </p:nvPr>
        </p:nvGraphicFramePr>
        <p:xfrm>
          <a:off x="1406358" y="1584875"/>
          <a:ext cx="9614568" cy="4150925"/>
        </p:xfrm>
        <a:graphic>
          <a:graphicData uri="http://schemas.openxmlformats.org/drawingml/2006/table">
            <a:tbl>
              <a:tblPr firstRow="1" bandRow="1">
                <a:tableStyleId>{5C22544A-7EE6-4342-B048-85BDC9FD1C3A}</a:tableStyleId>
              </a:tblPr>
              <a:tblGrid>
                <a:gridCol w="4807284">
                  <a:extLst>
                    <a:ext uri="{9D8B030D-6E8A-4147-A177-3AD203B41FA5}">
                      <a16:colId xmlns:a16="http://schemas.microsoft.com/office/drawing/2014/main" val="1146030243"/>
                    </a:ext>
                  </a:extLst>
                </a:gridCol>
                <a:gridCol w="4807284">
                  <a:extLst>
                    <a:ext uri="{9D8B030D-6E8A-4147-A177-3AD203B41FA5}">
                      <a16:colId xmlns:a16="http://schemas.microsoft.com/office/drawing/2014/main" val="1446267554"/>
                    </a:ext>
                  </a:extLst>
                </a:gridCol>
              </a:tblGrid>
              <a:tr h="671879">
                <a:tc>
                  <a:txBody>
                    <a:bodyPr/>
                    <a:lstStyle/>
                    <a:p>
                      <a:pPr algn="ctr"/>
                      <a:r>
                        <a:rPr lang="en-US" altLang="zh-CN" sz="2200" dirty="0">
                          <a:latin typeface="宋体" panose="02010600030101010101" pitchFamily="2" charset="-122"/>
                          <a:ea typeface="宋体" panose="02010600030101010101" pitchFamily="2" charset="-122"/>
                        </a:rPr>
                        <a:t>MMGCN</a:t>
                      </a:r>
                      <a:endParaRPr lang="zh-CN" altLang="en-US" sz="2200" dirty="0">
                        <a:latin typeface="宋体" panose="02010600030101010101" pitchFamily="2" charset="-122"/>
                        <a:ea typeface="宋体" panose="02010600030101010101" pitchFamily="2" charset="-122"/>
                      </a:endParaRPr>
                    </a:p>
                  </a:txBody>
                  <a:tcPr anchor="ctr"/>
                </a:tc>
                <a:tc>
                  <a:txBody>
                    <a:bodyPr/>
                    <a:lstStyle/>
                    <a:p>
                      <a:pPr algn="ctr"/>
                      <a:r>
                        <a:rPr lang="en-US" altLang="zh-CN" sz="2200" dirty="0">
                          <a:latin typeface="宋体" panose="02010600030101010101" pitchFamily="2" charset="-122"/>
                          <a:ea typeface="宋体" panose="02010600030101010101" pitchFamily="2" charset="-122"/>
                        </a:rPr>
                        <a:t>MGAT</a:t>
                      </a:r>
                      <a:endParaRPr lang="zh-CN" altLang="en-US" sz="22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2309371366"/>
                  </a:ext>
                </a:extLst>
              </a:tr>
              <a:tr h="1159682">
                <a:tc>
                  <a:txBody>
                    <a:bodyPr/>
                    <a:lstStyle/>
                    <a:p>
                      <a:pPr algn="ctr"/>
                      <a:r>
                        <a:rPr lang="zh-CN" altLang="en-US" sz="2200" dirty="0">
                          <a:latin typeface="宋体" panose="02010600030101010101" pitchFamily="2" charset="-122"/>
                          <a:ea typeface="宋体" panose="02010600030101010101" pitchFamily="2" charset="-122"/>
                        </a:rPr>
                        <a:t>采用</a:t>
                      </a:r>
                      <a:r>
                        <a:rPr lang="en-US" altLang="zh-CN" sz="2200" dirty="0">
                          <a:latin typeface="宋体" panose="02010600030101010101" pitchFamily="2" charset="-122"/>
                          <a:ea typeface="宋体" panose="02010600030101010101" pitchFamily="2" charset="-122"/>
                        </a:rPr>
                        <a:t>GCN</a:t>
                      </a:r>
                      <a:r>
                        <a:rPr lang="zh-CN" altLang="en-US" sz="2200" dirty="0">
                          <a:latin typeface="宋体" panose="02010600030101010101" pitchFamily="2" charset="-122"/>
                          <a:ea typeface="宋体" panose="02010600030101010101" pitchFamily="2" charset="-122"/>
                        </a:rPr>
                        <a:t>传播，可能导致重叠信息冲突</a:t>
                      </a:r>
                    </a:p>
                  </a:txBody>
                  <a:tcPr anchor="ctr"/>
                </a:tc>
                <a:tc>
                  <a:txBody>
                    <a:bodyPr/>
                    <a:lstStyle/>
                    <a:p>
                      <a:pPr algn="ctr"/>
                      <a:r>
                        <a:rPr lang="zh-CN" altLang="en-US" sz="2200" dirty="0">
                          <a:latin typeface="宋体" panose="02010600030101010101" pitchFamily="2" charset="-122"/>
                          <a:ea typeface="宋体" panose="02010600030101010101" pitchFamily="2" charset="-122"/>
                        </a:rPr>
                        <a:t>采用</a:t>
                      </a:r>
                      <a:r>
                        <a:rPr lang="en-US" altLang="zh-CN" sz="2200" dirty="0">
                          <a:latin typeface="宋体" panose="02010600030101010101" pitchFamily="2" charset="-122"/>
                          <a:ea typeface="宋体" panose="02010600030101010101" pitchFamily="2" charset="-122"/>
                        </a:rPr>
                        <a:t>GNN</a:t>
                      </a:r>
                      <a:r>
                        <a:rPr lang="zh-CN" altLang="en-US" sz="2200" dirty="0">
                          <a:latin typeface="宋体" panose="02010600030101010101" pitchFamily="2" charset="-122"/>
                          <a:ea typeface="宋体" panose="02010600030101010101" pitchFamily="2" charset="-122"/>
                        </a:rPr>
                        <a:t>，并将聚合结果与头部实体节点的信息相结合</a:t>
                      </a:r>
                    </a:p>
                  </a:txBody>
                  <a:tcPr anchor="ctr"/>
                </a:tc>
                <a:extLst>
                  <a:ext uri="{0D108BD9-81ED-4DB2-BD59-A6C34878D82A}">
                    <a16:rowId xmlns:a16="http://schemas.microsoft.com/office/drawing/2014/main" val="3765236757"/>
                  </a:ext>
                </a:extLst>
              </a:tr>
              <a:tr h="1159682">
                <a:tc>
                  <a:txBody>
                    <a:bodyPr/>
                    <a:lstStyle/>
                    <a:p>
                      <a:pPr algn="ctr"/>
                      <a:r>
                        <a:rPr lang="zh-CN" altLang="en-US" sz="2200" dirty="0">
                          <a:latin typeface="宋体" panose="02010600030101010101" pitchFamily="2" charset="-122"/>
                          <a:ea typeface="宋体" panose="02010600030101010101" pitchFamily="2" charset="-122"/>
                        </a:rPr>
                        <a:t>采用最高阶表示法进行预测</a:t>
                      </a:r>
                    </a:p>
                  </a:txBody>
                  <a:tcPr anchor="ctr"/>
                </a:tc>
                <a:tc>
                  <a:txBody>
                    <a:bodyPr/>
                    <a:lstStyle/>
                    <a:p>
                      <a:pPr algn="ctr"/>
                      <a:r>
                        <a:rPr lang="zh-CN" altLang="en-US" sz="2200" dirty="0">
                          <a:latin typeface="宋体" panose="02010600030101010101" pitchFamily="2" charset="-122"/>
                          <a:ea typeface="宋体" panose="02010600030101010101" pitchFamily="2" charset="-122"/>
                        </a:rPr>
                        <a:t>将不同阶数的节点进行分类，以区分不同阶数对交互预测的不同贡献</a:t>
                      </a:r>
                    </a:p>
                  </a:txBody>
                  <a:tcPr anchor="ctr"/>
                </a:tc>
                <a:extLst>
                  <a:ext uri="{0D108BD9-81ED-4DB2-BD59-A6C34878D82A}">
                    <a16:rowId xmlns:a16="http://schemas.microsoft.com/office/drawing/2014/main" val="54808129"/>
                  </a:ext>
                </a:extLst>
              </a:tr>
              <a:tr h="1159682">
                <a:tc>
                  <a:txBody>
                    <a:bodyPr/>
                    <a:lstStyle/>
                    <a:p>
                      <a:pPr algn="ctr"/>
                      <a:endParaRPr lang="zh-CN" altLang="en-US" sz="2200" dirty="0">
                        <a:latin typeface="宋体" panose="02010600030101010101" pitchFamily="2" charset="-122"/>
                        <a:ea typeface="宋体" panose="02010600030101010101" pitchFamily="2" charset="-122"/>
                      </a:endParaRPr>
                    </a:p>
                  </a:txBody>
                  <a:tcPr anchor="ctr"/>
                </a:tc>
                <a:tc>
                  <a:txBody>
                    <a:bodyPr/>
                    <a:lstStyle/>
                    <a:p>
                      <a:pPr algn="ctr"/>
                      <a:endParaRPr lang="zh-CN" altLang="en-US" sz="22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851767861"/>
                  </a:ext>
                </a:extLst>
              </a:tr>
            </a:tbl>
          </a:graphicData>
        </a:graphic>
      </p:graphicFrame>
      <p:pic>
        <p:nvPicPr>
          <p:cNvPr id="4" name="图片 3">
            <a:extLst>
              <a:ext uri="{FF2B5EF4-FFF2-40B4-BE49-F238E27FC236}">
                <a16:creationId xmlns:a16="http://schemas.microsoft.com/office/drawing/2014/main" id="{D15114BB-6695-43DA-9DA5-8387724DC825}"/>
              </a:ext>
            </a:extLst>
          </p:cNvPr>
          <p:cNvPicPr>
            <a:picLocks noChangeAspect="1"/>
          </p:cNvPicPr>
          <p:nvPr/>
        </p:nvPicPr>
        <p:blipFill>
          <a:blip r:embed="rId4"/>
          <a:stretch>
            <a:fillRect/>
          </a:stretch>
        </p:blipFill>
        <p:spPr>
          <a:xfrm>
            <a:off x="1576170" y="4759533"/>
            <a:ext cx="4513593" cy="729742"/>
          </a:xfrm>
          <a:prstGeom prst="rect">
            <a:avLst/>
          </a:prstGeom>
        </p:spPr>
      </p:pic>
      <p:pic>
        <p:nvPicPr>
          <p:cNvPr id="11" name="图片 10">
            <a:extLst>
              <a:ext uri="{FF2B5EF4-FFF2-40B4-BE49-F238E27FC236}">
                <a16:creationId xmlns:a16="http://schemas.microsoft.com/office/drawing/2014/main" id="{580DCA72-4610-49FB-B9F4-BD152ED23246}"/>
              </a:ext>
            </a:extLst>
          </p:cNvPr>
          <p:cNvPicPr>
            <a:picLocks noChangeAspect="1"/>
          </p:cNvPicPr>
          <p:nvPr/>
        </p:nvPicPr>
        <p:blipFill rotWithShape="1">
          <a:blip r:embed="rId5"/>
          <a:srcRect l="2815"/>
          <a:stretch/>
        </p:blipFill>
        <p:spPr>
          <a:xfrm>
            <a:off x="6259576" y="4759533"/>
            <a:ext cx="4727176" cy="729742"/>
          </a:xfrm>
          <a:prstGeom prst="rect">
            <a:avLst/>
          </a:prstGeom>
        </p:spPr>
      </p:pic>
      <p:pic>
        <p:nvPicPr>
          <p:cNvPr id="6" name="图片 5">
            <a:extLst>
              <a:ext uri="{FF2B5EF4-FFF2-40B4-BE49-F238E27FC236}">
                <a16:creationId xmlns:a16="http://schemas.microsoft.com/office/drawing/2014/main" id="{7890AE70-B7FD-48A3-8D12-1389025F3FB4}"/>
              </a:ext>
            </a:extLst>
          </p:cNvPr>
          <p:cNvPicPr>
            <a:picLocks noChangeAspect="1"/>
          </p:cNvPicPr>
          <p:nvPr/>
        </p:nvPicPr>
        <p:blipFill>
          <a:blip r:embed="rId6"/>
          <a:stretch>
            <a:fillRect/>
          </a:stretch>
        </p:blipFill>
        <p:spPr>
          <a:xfrm>
            <a:off x="2205956" y="3660337"/>
            <a:ext cx="3254022" cy="640135"/>
          </a:xfrm>
          <a:prstGeom prst="rect">
            <a:avLst/>
          </a:prstGeom>
        </p:spPr>
      </p:pic>
      <p:pic>
        <p:nvPicPr>
          <p:cNvPr id="14" name="图片 13">
            <a:extLst>
              <a:ext uri="{FF2B5EF4-FFF2-40B4-BE49-F238E27FC236}">
                <a16:creationId xmlns:a16="http://schemas.microsoft.com/office/drawing/2014/main" id="{E445AB7C-6F02-4206-8324-8B6933D35A47}"/>
              </a:ext>
            </a:extLst>
          </p:cNvPr>
          <p:cNvPicPr>
            <a:picLocks noChangeAspect="1"/>
          </p:cNvPicPr>
          <p:nvPr/>
        </p:nvPicPr>
        <p:blipFill>
          <a:blip r:embed="rId7"/>
          <a:stretch>
            <a:fillRect/>
          </a:stretch>
        </p:blipFill>
        <p:spPr>
          <a:xfrm>
            <a:off x="6242101" y="3686962"/>
            <a:ext cx="5113960" cy="586884"/>
          </a:xfrm>
          <a:prstGeom prst="rect">
            <a:avLst/>
          </a:prstGeom>
        </p:spPr>
      </p:pic>
      <p:pic>
        <p:nvPicPr>
          <p:cNvPr id="8" name="图片 7">
            <a:extLst>
              <a:ext uri="{FF2B5EF4-FFF2-40B4-BE49-F238E27FC236}">
                <a16:creationId xmlns:a16="http://schemas.microsoft.com/office/drawing/2014/main" id="{C8894510-3730-4CE1-AB34-5F48624D65AE}"/>
              </a:ext>
            </a:extLst>
          </p:cNvPr>
          <p:cNvPicPr>
            <a:picLocks noChangeAspect="1"/>
          </p:cNvPicPr>
          <p:nvPr/>
        </p:nvPicPr>
        <p:blipFill>
          <a:blip r:embed="rId8"/>
          <a:stretch>
            <a:fillRect/>
          </a:stretch>
        </p:blipFill>
        <p:spPr>
          <a:xfrm>
            <a:off x="3089029" y="2591003"/>
            <a:ext cx="1356478" cy="518205"/>
          </a:xfrm>
          <a:prstGeom prst="rect">
            <a:avLst/>
          </a:prstGeom>
        </p:spPr>
      </p:pic>
      <p:pic>
        <p:nvPicPr>
          <p:cNvPr id="17" name="图片 16">
            <a:extLst>
              <a:ext uri="{FF2B5EF4-FFF2-40B4-BE49-F238E27FC236}">
                <a16:creationId xmlns:a16="http://schemas.microsoft.com/office/drawing/2014/main" id="{99A5004B-2455-43DF-8A1A-F6160828D8FB}"/>
              </a:ext>
            </a:extLst>
          </p:cNvPr>
          <p:cNvPicPr>
            <a:picLocks noChangeAspect="1"/>
          </p:cNvPicPr>
          <p:nvPr/>
        </p:nvPicPr>
        <p:blipFill rotWithShape="1">
          <a:blip r:embed="rId5"/>
          <a:srcRect l="2815"/>
          <a:stretch/>
        </p:blipFill>
        <p:spPr>
          <a:xfrm>
            <a:off x="6259576" y="2485234"/>
            <a:ext cx="4727176" cy="7297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图片占位符 10"/>
          <p:cNvPicPr>
            <a:picLocks noChangeAspect="1"/>
          </p:cNvPicPr>
          <p:nvPr/>
        </p:nvPicPr>
        <p:blipFill rotWithShape="1">
          <a:blip r:embed="rId3"/>
          <a:srcRect l="19084" t="8356" r="1467" b="8356"/>
          <a:stretch>
            <a:fillRect/>
          </a:stretch>
        </p:blipFill>
        <p:spPr>
          <a:xfrm>
            <a:off x="0" y="0"/>
            <a:ext cx="7283115" cy="6858000"/>
          </a:xfrm>
          <a:prstGeom prst="rect">
            <a:avLst/>
          </a:prstGeom>
        </p:spPr>
      </p:pic>
      <p:sp>
        <p:nvSpPr>
          <p:cNvPr id="1048720" name="矩形 2"/>
          <p:cNvSpPr/>
          <p:nvPr/>
        </p:nvSpPr>
        <p:spPr>
          <a:xfrm>
            <a:off x="0" y="0"/>
            <a:ext cx="12181840" cy="6858000"/>
          </a:xfrm>
          <a:prstGeom prst="rect">
            <a:avLst/>
          </a:prstGeom>
          <a:gradFill flip="none" rotWithShape="1">
            <a:gsLst>
              <a:gs pos="0">
                <a:schemeClr val="bg1"/>
              </a:gs>
              <a:gs pos="100000">
                <a:schemeClr val="bg1">
                  <a:alpha val="4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1" name="矩形 1"/>
          <p:cNvSpPr/>
          <p:nvPr/>
        </p:nvSpPr>
        <p:spPr>
          <a:xfrm>
            <a:off x="10160" y="-12700"/>
            <a:ext cx="12181840" cy="6870700"/>
          </a:xfrm>
          <a:prstGeom prst="rect">
            <a:avLst/>
          </a:prstGeom>
          <a:gradFill flip="none" rotWithShape="1">
            <a:gsLst>
              <a:gs pos="0">
                <a:schemeClr val="accent5">
                  <a:lumMod val="5000"/>
                  <a:lumOff val="95000"/>
                  <a:alpha val="0"/>
                </a:schemeClr>
              </a:gs>
              <a:gs pos="67000">
                <a:schemeClr val="accent1">
                  <a:lumMod val="20000"/>
                  <a:lumOff val="80000"/>
                </a:schemeClr>
              </a:gs>
              <a:gs pos="99000">
                <a:schemeClr val="accent5">
                  <a:lumMod val="30000"/>
                  <a:lumOff val="70000"/>
                </a:schemeClr>
              </a:gs>
              <a:gs pos="100000">
                <a:schemeClr val="accent5">
                  <a:lumMod val="45000"/>
                  <a:lumOff val="5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6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2" name="图片 4"/>
          <p:cNvPicPr>
            <a:picLocks noChangeAspect="1"/>
          </p:cNvPicPr>
          <p:nvPr/>
        </p:nvPicPr>
        <p:blipFill>
          <a:blip r:embed="rId4" cstate="print"/>
          <a:stretch>
            <a:fillRect/>
          </a:stretch>
        </p:blipFill>
        <p:spPr>
          <a:xfrm>
            <a:off x="8106186" y="0"/>
            <a:ext cx="3823147" cy="1292431"/>
          </a:xfrm>
          <a:prstGeom prst="rect">
            <a:avLst/>
          </a:prstGeom>
        </p:spPr>
      </p:pic>
      <p:sp>
        <p:nvSpPr>
          <p:cNvPr id="1048722" name="文本框 7"/>
          <p:cNvSpPr txBox="1"/>
          <p:nvPr/>
        </p:nvSpPr>
        <p:spPr>
          <a:xfrm>
            <a:off x="8361680" y="2570319"/>
            <a:ext cx="4500880" cy="1015663"/>
          </a:xfrm>
          <a:prstGeom prst="rect">
            <a:avLst/>
          </a:prstGeom>
          <a:noFill/>
        </p:spPr>
        <p:txBody>
          <a:bodyPr wrap="square" rtlCol="0">
            <a:spAutoFit/>
          </a:bodyPr>
          <a:lstStyle/>
          <a:p>
            <a:r>
              <a:rPr lang="en-US" altLang="zh-CN" sz="6000" b="1" spc="300" dirty="0">
                <a:solidFill>
                  <a:srgbClr val="315682"/>
                </a:solidFill>
                <a:latin typeface="Arial" panose="020B0604020202020204" pitchFamily="34" charset="0"/>
                <a:ea typeface="微软雅黑" panose="020B0503020204020204" pitchFamily="34" charset="-122"/>
                <a:cs typeface="+mn-ea"/>
              </a:rPr>
              <a:t>THANKS</a:t>
            </a:r>
            <a:endParaRPr lang="zh-CN" altLang="en-US" sz="6000" b="1" spc="300" dirty="0">
              <a:solidFill>
                <a:srgbClr val="315682"/>
              </a:solidFill>
              <a:latin typeface="Arial" panose="020B0604020202020204" pitchFamily="34" charset="0"/>
              <a:ea typeface="微软雅黑" panose="020B0503020204020204" pitchFamily="34" charset="-122"/>
              <a:cs typeface="+mn-ea"/>
            </a:endParaRPr>
          </a:p>
        </p:txBody>
      </p:sp>
      <p:sp>
        <p:nvSpPr>
          <p:cNvPr id="1048725" name="矩形 12"/>
          <p:cNvSpPr/>
          <p:nvPr/>
        </p:nvSpPr>
        <p:spPr>
          <a:xfrm>
            <a:off x="9133953" y="4364818"/>
            <a:ext cx="2956334" cy="623248"/>
          </a:xfrm>
          <a:prstGeom prst="rect">
            <a:avLst/>
          </a:prstGeom>
        </p:spPr>
        <p:txBody>
          <a:bodyPr wrap="square" lIns="68580" tIns="34290" rIns="68580" bIns="34290">
            <a:spAutoFit/>
          </a:bodyPr>
          <a:lstStyle/>
          <a:p>
            <a:pPr algn="ctr"/>
            <a:r>
              <a:rPr lang="zh-CN" altLang="en-US" spc="300" dirty="0">
                <a:solidFill>
                  <a:schemeClr val="bg1">
                    <a:lumMod val="50000"/>
                  </a:schemeClr>
                </a:solidFill>
                <a:latin typeface="+mj-ea"/>
                <a:ea typeface="+mj-ea"/>
              </a:rPr>
              <a:t>华中科技大学</a:t>
            </a:r>
            <a:r>
              <a:rPr lang="en-US" altLang="zh-CN" spc="300" dirty="0">
                <a:solidFill>
                  <a:schemeClr val="bg1">
                    <a:lumMod val="50000"/>
                  </a:schemeClr>
                </a:solidFill>
                <a:latin typeface="+mj-ea"/>
                <a:ea typeface="+mj-ea"/>
              </a:rPr>
              <a:t>2022</a:t>
            </a:r>
            <a:r>
              <a:rPr lang="zh-CN" altLang="en-US" spc="300" dirty="0">
                <a:solidFill>
                  <a:schemeClr val="bg1">
                    <a:lumMod val="50000"/>
                  </a:schemeClr>
                </a:solidFill>
                <a:latin typeface="+mj-ea"/>
                <a:ea typeface="+mj-ea"/>
              </a:rPr>
              <a:t>级  计算机科学与技术学院 </a:t>
            </a:r>
          </a:p>
        </p:txBody>
      </p:sp>
      <p:sp>
        <p:nvSpPr>
          <p:cNvPr id="1048726" name="文本框 14"/>
          <p:cNvSpPr txBox="1"/>
          <p:nvPr/>
        </p:nvSpPr>
        <p:spPr>
          <a:xfrm>
            <a:off x="9570720" y="6345283"/>
            <a:ext cx="6558280" cy="369332"/>
          </a:xfrm>
          <a:prstGeom prst="rect">
            <a:avLst/>
          </a:prstGeom>
          <a:noFill/>
        </p:spPr>
        <p:txBody>
          <a:bodyPr wrap="square">
            <a:spAutoFit/>
          </a:bodyPr>
          <a:lstStyle/>
          <a:p>
            <a:r>
              <a:rPr lang="zh-CN" altLang="en-US" sz="18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50792" y="399867"/>
            <a:ext cx="6093912" cy="584775"/>
          </a:xfrm>
          <a:prstGeom prst="rect">
            <a:avLst/>
          </a:prstGeom>
          <a:noFill/>
        </p:spPr>
        <p:txBody>
          <a:bodyPr wrap="square">
            <a:spAutoFit/>
          </a:bodyPr>
          <a:lstStyle/>
          <a:p>
            <a:pPr fontAlgn="base">
              <a:spcBef>
                <a:spcPct val="0"/>
              </a:spcBef>
              <a:spcAft>
                <a:spcPct val="0"/>
              </a:spcAft>
            </a:pPr>
            <a:r>
              <a:rPr lang="zh-CN" altLang="en-US" sz="3200" dirty="0">
                <a:solidFill>
                  <a:srgbClr val="30557F"/>
                </a:solidFill>
                <a:latin typeface="华光标题宋_CNKI" panose="02000500000000000000" pitchFamily="2" charset="-122"/>
                <a:ea typeface="华光标题宋_CNKI" panose="02000500000000000000" pitchFamily="2" charset="-122"/>
              </a:rPr>
              <a:t>研究背景与主要工作</a:t>
            </a:r>
          </a:p>
        </p:txBody>
      </p:sp>
      <p:sp>
        <p:nvSpPr>
          <p:cNvPr id="1048624" name="矩形 17"/>
          <p:cNvSpPr/>
          <p:nvPr/>
        </p:nvSpPr>
        <p:spPr>
          <a:xfrm>
            <a:off x="750792" y="1336409"/>
            <a:ext cx="10846029" cy="4964075"/>
          </a:xfrm>
          <a:prstGeom prst="rect">
            <a:avLst/>
          </a:prstGeom>
          <a:noFill/>
          <a:ln w="47625">
            <a:gradFill flip="none" rotWithShape="1">
              <a:gsLst>
                <a:gs pos="15000">
                  <a:schemeClr val="accent1">
                    <a:lumMod val="5000"/>
                    <a:lumOff val="95000"/>
                    <a:alpha val="0"/>
                  </a:schemeClr>
                </a:gs>
                <a:gs pos="77000">
                  <a:schemeClr val="accent1">
                    <a:lumMod val="60000"/>
                    <a:lumOff val="40000"/>
                    <a:alpha val="80000"/>
                  </a:schemeClr>
                </a:gs>
                <a:gs pos="100000">
                  <a:schemeClr val="accent1">
                    <a:alpha val="7600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文本框 13">
            <a:extLst>
              <a:ext uri="{FF2B5EF4-FFF2-40B4-BE49-F238E27FC236}">
                <a16:creationId xmlns:a16="http://schemas.microsoft.com/office/drawing/2014/main" id="{56905524-C11A-44DF-A98C-FF80387493C8}"/>
              </a:ext>
            </a:extLst>
          </p:cNvPr>
          <p:cNvSpPr txBox="1"/>
          <p:nvPr/>
        </p:nvSpPr>
        <p:spPr>
          <a:xfrm>
            <a:off x="481826" y="1395887"/>
            <a:ext cx="5066391" cy="461665"/>
          </a:xfrm>
          <a:prstGeom prst="rect">
            <a:avLst/>
          </a:prstGeom>
          <a:noFill/>
        </p:spPr>
        <p:txBody>
          <a:bodyPr wrap="square" rtlCol="0">
            <a:spAutoFit/>
          </a:bodyPr>
          <a:lstStyle/>
          <a:p>
            <a:pPr marL="342900" indent="-342900">
              <a:buFont typeface="+mj-lt"/>
              <a:buAutoNum type="arabicPeriod"/>
            </a:pPr>
            <a:r>
              <a:rPr lang="zh-CN" altLang="en-US" sz="2400" dirty="0">
                <a:latin typeface="宋体" panose="02010600030101010101" pitchFamily="2" charset="-122"/>
                <a:ea typeface="宋体" panose="02010600030101010101" pitchFamily="2" charset="-122"/>
              </a:rPr>
              <a:t>一般的多模态图推荐</a:t>
            </a:r>
          </a:p>
        </p:txBody>
      </p:sp>
      <p:sp>
        <p:nvSpPr>
          <p:cNvPr id="17" name="文本框 16">
            <a:extLst>
              <a:ext uri="{FF2B5EF4-FFF2-40B4-BE49-F238E27FC236}">
                <a16:creationId xmlns:a16="http://schemas.microsoft.com/office/drawing/2014/main" id="{4E8E9F90-CCAB-4D96-979A-50EC1A998A92}"/>
              </a:ext>
            </a:extLst>
          </p:cNvPr>
          <p:cNvSpPr txBox="1"/>
          <p:nvPr/>
        </p:nvSpPr>
        <p:spPr>
          <a:xfrm>
            <a:off x="856480" y="1896948"/>
            <a:ext cx="10489124" cy="113877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将多模态内容视为节点的特征来构建交互图</a:t>
            </a: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基于单个模态并行分析多个交互图</a:t>
            </a: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19" name="文本框 18">
            <a:extLst>
              <a:ext uri="{FF2B5EF4-FFF2-40B4-BE49-F238E27FC236}">
                <a16:creationId xmlns:a16="http://schemas.microsoft.com/office/drawing/2014/main" id="{DF039568-C4AF-4493-97EF-598C88894281}"/>
              </a:ext>
            </a:extLst>
          </p:cNvPr>
          <p:cNvSpPr txBox="1"/>
          <p:nvPr/>
        </p:nvSpPr>
        <p:spPr>
          <a:xfrm>
            <a:off x="471742" y="3218851"/>
            <a:ext cx="5066391"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主要工作</a:t>
            </a:r>
          </a:p>
        </p:txBody>
      </p:sp>
      <p:sp>
        <p:nvSpPr>
          <p:cNvPr id="20" name="文本框 19">
            <a:extLst>
              <a:ext uri="{FF2B5EF4-FFF2-40B4-BE49-F238E27FC236}">
                <a16:creationId xmlns:a16="http://schemas.microsoft.com/office/drawing/2014/main" id="{ACAD65AE-5BB7-43DF-B873-31EEAE0BE914}"/>
              </a:ext>
            </a:extLst>
          </p:cNvPr>
          <p:cNvSpPr txBox="1"/>
          <p:nvPr/>
        </p:nvSpPr>
        <p:spPr>
          <a:xfrm>
            <a:off x="846396" y="3738856"/>
            <a:ext cx="10489124" cy="1938992"/>
          </a:xfrm>
          <a:prstGeom prst="rect">
            <a:avLst/>
          </a:prstGeom>
          <a:noFill/>
        </p:spPr>
        <p:txBody>
          <a:bodyPr wrap="square">
            <a:spAutoFit/>
          </a:bodyPr>
          <a:lstStyle/>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构建三个不同模态下的交互图</a:t>
            </a: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在单模态交互图上嵌入传播层，将用户的行为模式编码到用户和物品的表征中，以捕获用户对单个模态的偏好</a:t>
            </a: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dirty="0">
                <a:solidFill>
                  <a:srgbClr val="FF0000"/>
                </a:solidFill>
                <a:latin typeface="宋体" panose="02010600030101010101" pitchFamily="2" charset="-122"/>
                <a:ea typeface="宋体" panose="02010600030101010101" pitchFamily="2" charset="-122"/>
              </a:rPr>
              <a:t>跨多模态交互图的门控注意力聚合，用于识别不同模态的不同重要性，利用其他模态来学习每个邻居的权重，进而指导传播</a:t>
            </a:r>
            <a:endParaRPr lang="en-US" altLang="zh-CN" sz="2400"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模型整体框架</a:t>
            </a:r>
          </a:p>
        </p:txBody>
      </p:sp>
      <p:pic>
        <p:nvPicPr>
          <p:cNvPr id="4" name="图片 3">
            <a:extLst>
              <a:ext uri="{FF2B5EF4-FFF2-40B4-BE49-F238E27FC236}">
                <a16:creationId xmlns:a16="http://schemas.microsoft.com/office/drawing/2014/main" id="{EF182C18-85C6-4510-B21D-B45579F5B550}"/>
              </a:ext>
            </a:extLst>
          </p:cNvPr>
          <p:cNvPicPr>
            <a:picLocks noChangeAspect="1"/>
          </p:cNvPicPr>
          <p:nvPr/>
        </p:nvPicPr>
        <p:blipFill>
          <a:blip r:embed="rId4"/>
          <a:stretch>
            <a:fillRect/>
          </a:stretch>
        </p:blipFill>
        <p:spPr>
          <a:xfrm>
            <a:off x="2339342" y="1020310"/>
            <a:ext cx="7932790" cy="5933727"/>
          </a:xfrm>
          <a:prstGeom prst="rect">
            <a:avLst/>
          </a:prstGeom>
        </p:spPr>
      </p:pic>
    </p:spTree>
    <p:extLst>
      <p:ext uri="{BB962C8B-B14F-4D97-AF65-F5344CB8AC3E}">
        <p14:creationId xmlns:p14="http://schemas.microsoft.com/office/powerpoint/2010/main" val="42272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嵌入层</a:t>
            </a:r>
          </a:p>
        </p:txBody>
      </p:sp>
      <p:pic>
        <p:nvPicPr>
          <p:cNvPr id="8" name="图片 7">
            <a:extLst>
              <a:ext uri="{FF2B5EF4-FFF2-40B4-BE49-F238E27FC236}">
                <a16:creationId xmlns:a16="http://schemas.microsoft.com/office/drawing/2014/main" id="{6163E40E-F289-4F43-9CE5-614DE95B6DEA}"/>
              </a:ext>
            </a:extLst>
          </p:cNvPr>
          <p:cNvPicPr>
            <a:picLocks noChangeAspect="1"/>
          </p:cNvPicPr>
          <p:nvPr/>
        </p:nvPicPr>
        <p:blipFill>
          <a:blip r:embed="rId4"/>
          <a:stretch>
            <a:fillRect/>
          </a:stretch>
        </p:blipFill>
        <p:spPr>
          <a:xfrm>
            <a:off x="200632" y="1104531"/>
            <a:ext cx="2636748" cy="5624047"/>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0EC6C27-065F-486B-B190-75E232FE25B4}"/>
                  </a:ext>
                </a:extLst>
              </p:cNvPr>
              <p:cNvSpPr txBox="1"/>
              <p:nvPr/>
            </p:nvSpPr>
            <p:spPr>
              <a:xfrm>
                <a:off x="3819305" y="3187816"/>
                <a:ext cx="7735249" cy="461665"/>
              </a:xfrm>
              <a:prstGeom prst="rect">
                <a:avLst/>
              </a:prstGeom>
              <a:noFill/>
            </p:spPr>
            <p:txBody>
              <a:bodyPr wrap="square" rtlCol="0">
                <a:spAutoFit/>
              </a:bodyPr>
              <a:lstStyle/>
              <a:p>
                <a:pPr marL="285750" indent="-285750">
                  <a:buFont typeface="Wingdings" panose="05000000000000000000" pitchFamily="2" charset="2"/>
                  <a:buChar char="l"/>
                </a:pPr>
                <a14:m>
                  <m:oMath xmlns:m="http://schemas.openxmlformats.org/officeDocument/2006/math">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𝑒</m:t>
                        </m:r>
                      </m:e>
                      <m:sub>
                        <m:r>
                          <a:rPr lang="en-US" altLang="zh-CN" sz="2400" b="0" i="1" dirty="0" smtClean="0">
                            <a:latin typeface="Cambria Math" panose="02040503050406030204" pitchFamily="18" charset="0"/>
                            <a:ea typeface="宋体" panose="02010600030101010101" pitchFamily="2" charset="-122"/>
                          </a:rPr>
                          <m:t>𝑢</m:t>
                        </m:r>
                      </m:sub>
                    </m:sSub>
                    <m:r>
                      <a:rPr lang="en-US" altLang="zh-CN" sz="2400" b="0" i="1" dirty="0" smtClean="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𝑒</m:t>
                        </m:r>
                      </m:e>
                      <m:sub>
                        <m:r>
                          <a:rPr lang="en-US" altLang="zh-CN" sz="2400" b="0" i="1" dirty="0" smtClean="0">
                            <a:latin typeface="Cambria Math" panose="02040503050406030204" pitchFamily="18" charset="0"/>
                            <a:ea typeface="宋体" panose="02010600030101010101" pitchFamily="2" charset="-122"/>
                          </a:rPr>
                          <m:t>𝑖</m:t>
                        </m:r>
                      </m:sub>
                    </m:sSub>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𝐼𝐷</m:t>
                    </m:r>
                    <m:r>
                      <a:rPr lang="en-US" altLang="zh-CN" sz="2400" b="0" i="1" dirty="0" smtClean="0">
                        <a:latin typeface="Cambria Math" panose="02040503050406030204" pitchFamily="18" charset="0"/>
                        <a:ea typeface="宋体" panose="02010600030101010101" pitchFamily="2" charset="-122"/>
                      </a:rPr>
                      <m:t> </m:t>
                    </m:r>
                    <m:r>
                      <a:rPr lang="en-US" altLang="zh-CN" sz="2400" b="0" i="1" dirty="0" smtClean="0">
                        <a:latin typeface="Cambria Math" panose="02040503050406030204" pitchFamily="18" charset="0"/>
                        <a:ea typeface="宋体" panose="02010600030101010101" pitchFamily="2" charset="-122"/>
                      </a:rPr>
                      <m:t>𝑒𝑚𝑏𝑒𝑑𝑑𝑖𝑛𝑔</m:t>
                    </m:r>
                    <m:r>
                      <a:rPr lang="en-US" altLang="zh-CN" sz="2400" b="0" i="1" dirty="0" smtClean="0">
                        <a:latin typeface="Cambria Math" panose="02040503050406030204" pitchFamily="18" charset="0"/>
                        <a:ea typeface="宋体" panose="02010600030101010101" pitchFamily="2" charset="-122"/>
                      </a:rPr>
                      <m:t>,</m:t>
                    </m:r>
                    <m:r>
                      <a:rPr lang="zh-CN" altLang="en-US" sz="2400" i="1" dirty="0">
                        <a:latin typeface="Cambria Math" panose="02040503050406030204" pitchFamily="18" charset="0"/>
                        <a:ea typeface="宋体" panose="02010600030101010101" pitchFamily="2" charset="-122"/>
                      </a:rPr>
                      <m:t>表示</m:t>
                    </m:r>
                    <m:r>
                      <a:rPr lang="zh-CN" altLang="en-US" sz="2400" i="1" dirty="0" smtClean="0">
                        <a:latin typeface="Cambria Math" panose="02040503050406030204" pitchFamily="18" charset="0"/>
                        <a:ea typeface="宋体" panose="02010600030101010101" pitchFamily="2" charset="-122"/>
                      </a:rPr>
                      <m:t>用户</m:t>
                    </m:r>
                    <m:r>
                      <a:rPr lang="zh-CN" altLang="en-US" sz="2400" i="1" dirty="0">
                        <a:latin typeface="Cambria Math" panose="02040503050406030204" pitchFamily="18" charset="0"/>
                        <a:ea typeface="宋体" panose="02010600030101010101" pitchFamily="2" charset="-122"/>
                      </a:rPr>
                      <m:t>和</m:t>
                    </m:r>
                    <m:r>
                      <a:rPr lang="zh-CN" altLang="en-US" sz="2400" i="1" dirty="0" smtClean="0">
                        <a:latin typeface="Cambria Math" panose="02040503050406030204" pitchFamily="18" charset="0"/>
                        <a:ea typeface="宋体" panose="02010600030101010101" pitchFamily="2" charset="-122"/>
                      </a:rPr>
                      <m:t>物品的</m:t>
                    </m:r>
                    <m:r>
                      <a:rPr lang="zh-CN" altLang="en-US" sz="2400" i="1" dirty="0">
                        <a:latin typeface="Cambria Math" panose="02040503050406030204" pitchFamily="18" charset="0"/>
                        <a:ea typeface="宋体" panose="02010600030101010101" pitchFamily="2" charset="-122"/>
                      </a:rPr>
                      <m:t>一般</m:t>
                    </m:r>
                    <m:r>
                      <a:rPr lang="zh-CN" altLang="en-US" sz="2400" i="1" dirty="0" smtClean="0">
                        <a:latin typeface="Cambria Math" panose="02040503050406030204" pitchFamily="18" charset="0"/>
                        <a:ea typeface="宋体" panose="02010600030101010101" pitchFamily="2" charset="-122"/>
                      </a:rPr>
                      <m:t>特征</m:t>
                    </m:r>
                  </m:oMath>
                </a14:m>
                <a:endParaRPr lang="en-US" altLang="zh-CN" sz="2400" dirty="0">
                  <a:latin typeface="宋体" panose="02010600030101010101" pitchFamily="2" charset="-122"/>
                  <a:ea typeface="宋体" panose="02010600030101010101" pitchFamily="2" charset="-122"/>
                </a:endParaRPr>
              </a:p>
            </p:txBody>
          </p:sp>
        </mc:Choice>
        <mc:Fallback xmlns="">
          <p:sp>
            <p:nvSpPr>
              <p:cNvPr id="15" name="文本框 14">
                <a:extLst>
                  <a:ext uri="{FF2B5EF4-FFF2-40B4-BE49-F238E27FC236}">
                    <a16:creationId xmlns:a16="http://schemas.microsoft.com/office/drawing/2014/main" id="{F0EC6C27-065F-486B-B190-75E232FE25B4}"/>
                  </a:ext>
                </a:extLst>
              </p:cNvPr>
              <p:cNvSpPr txBox="1">
                <a:spLocks noRot="1" noChangeAspect="1" noMove="1" noResize="1" noEditPoints="1" noAdjustHandles="1" noChangeArrowheads="1" noChangeShapeType="1" noTextEdit="1"/>
              </p:cNvSpPr>
              <p:nvPr/>
            </p:nvSpPr>
            <p:spPr>
              <a:xfrm>
                <a:off x="3819305" y="3187816"/>
                <a:ext cx="7735249" cy="461665"/>
              </a:xfrm>
              <a:prstGeom prst="rect">
                <a:avLst/>
              </a:prstGeom>
              <a:blipFill>
                <a:blip r:embed="rId5"/>
                <a:stretch>
                  <a:fillRect l="-1104" t="-3947"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2248C7B-4F6C-49E8-BB63-F447F6A0C330}"/>
                  </a:ext>
                </a:extLst>
              </p:cNvPr>
              <p:cNvSpPr txBox="1"/>
              <p:nvPr/>
            </p:nvSpPr>
            <p:spPr>
              <a:xfrm>
                <a:off x="3819305" y="3824607"/>
                <a:ext cx="7735249" cy="484172"/>
              </a:xfrm>
              <a:prstGeom prst="rect">
                <a:avLst/>
              </a:prstGeom>
              <a:noFill/>
            </p:spPr>
            <p:txBody>
              <a:bodyPr wrap="square" rtlCol="0">
                <a:spAutoFit/>
              </a:bodyPr>
              <a:lstStyle/>
              <a:p>
                <a:pPr marL="285750" indent="-285750">
                  <a:buFont typeface="Wingdings" panose="05000000000000000000" pitchFamily="2" charset="2"/>
                  <a:buChar char="l"/>
                </a:pPr>
                <a14:m>
                  <m:oMath xmlns:m="http://schemas.openxmlformats.org/officeDocument/2006/math">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𝑒</m:t>
                        </m:r>
                      </m:e>
                      <m:sub>
                        <m:r>
                          <a:rPr lang="en-US" altLang="zh-CN" sz="2400" b="0" i="1" dirty="0" smtClean="0">
                            <a:latin typeface="Cambria Math" panose="02040503050406030204" pitchFamily="18" charset="0"/>
                            <a:ea typeface="宋体" panose="02010600030101010101" pitchFamily="2" charset="-122"/>
                          </a:rPr>
                          <m:t>𝑚</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𝑖</m:t>
                        </m:r>
                      </m:sub>
                    </m:sSub>
                    <m:r>
                      <a:rPr lang="en-US" altLang="zh-CN" sz="2400" b="0" i="1" dirty="0" smtClean="0">
                        <a:latin typeface="Cambria Math" panose="02040503050406030204" pitchFamily="18" charset="0"/>
                        <a:ea typeface="宋体" panose="02010600030101010101" pitchFamily="2" charset="-122"/>
                      </a:rPr>
                      <m:t>:</m:t>
                    </m:r>
                    <m:r>
                      <a:rPr lang="zh-CN" altLang="en-US" sz="2400" i="1" dirty="0">
                        <a:latin typeface="Cambria Math" panose="02040503050406030204" pitchFamily="18" charset="0"/>
                        <a:ea typeface="宋体" panose="02010600030101010101" pitchFamily="2" charset="-122"/>
                      </a:rPr>
                      <m:t>物品</m:t>
                    </m:r>
                    <m:r>
                      <m:rPr>
                        <m:sty m:val="p"/>
                      </m:rPr>
                      <a:rPr lang="en-US" altLang="zh-CN" sz="2400" i="1" dirty="0" smtClean="0">
                        <a:latin typeface="Cambria Math" panose="02040503050406030204" pitchFamily="18" charset="0"/>
                        <a:ea typeface="宋体" panose="02010600030101010101" pitchFamily="2" charset="-122"/>
                      </a:rPr>
                      <m:t>i</m:t>
                    </m:r>
                  </m:oMath>
                </a14:m>
                <a:r>
                  <a:rPr lang="zh-CN" altLang="en-US" sz="2400" dirty="0">
                    <a:latin typeface="宋体" panose="02010600030101010101" pitchFamily="2" charset="-122"/>
                    <a:ea typeface="宋体" panose="02010600030101010101" pitchFamily="2" charset="-122"/>
                  </a:rPr>
                  <a:t>在模态</a:t>
                </a:r>
                <a:r>
                  <a:rPr lang="en-US" altLang="zh-CN" sz="2400" dirty="0">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下的嵌入</a:t>
                </a:r>
                <a:endParaRPr lang="en-US" altLang="zh-CN" sz="2400" dirty="0">
                  <a:latin typeface="宋体" panose="02010600030101010101" pitchFamily="2" charset="-122"/>
                  <a:ea typeface="宋体" panose="02010600030101010101" pitchFamily="2" charset="-122"/>
                </a:endParaRPr>
              </a:p>
            </p:txBody>
          </p:sp>
        </mc:Choice>
        <mc:Fallback xmlns="">
          <p:sp>
            <p:nvSpPr>
              <p:cNvPr id="11" name="文本框 10">
                <a:extLst>
                  <a:ext uri="{FF2B5EF4-FFF2-40B4-BE49-F238E27FC236}">
                    <a16:creationId xmlns:a16="http://schemas.microsoft.com/office/drawing/2014/main" id="{22248C7B-4F6C-49E8-BB63-F447F6A0C330}"/>
                  </a:ext>
                </a:extLst>
              </p:cNvPr>
              <p:cNvSpPr txBox="1">
                <a:spLocks noRot="1" noChangeAspect="1" noMove="1" noResize="1" noEditPoints="1" noAdjustHandles="1" noChangeArrowheads="1" noChangeShapeType="1" noTextEdit="1"/>
              </p:cNvSpPr>
              <p:nvPr/>
            </p:nvSpPr>
            <p:spPr>
              <a:xfrm>
                <a:off x="3819305" y="3824607"/>
                <a:ext cx="7735249" cy="484172"/>
              </a:xfrm>
              <a:prstGeom prst="rect">
                <a:avLst/>
              </a:prstGeom>
              <a:blipFill>
                <a:blip r:embed="rId6"/>
                <a:stretch>
                  <a:fillRect l="-1104" t="-1375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A436C31-9376-4BB0-903F-4F6665237A69}"/>
                  </a:ext>
                </a:extLst>
              </p:cNvPr>
              <p:cNvSpPr txBox="1"/>
              <p:nvPr/>
            </p:nvSpPr>
            <p:spPr>
              <a:xfrm>
                <a:off x="3819305" y="4448236"/>
                <a:ext cx="7735249" cy="484172"/>
              </a:xfrm>
              <a:prstGeom prst="rect">
                <a:avLst/>
              </a:prstGeom>
              <a:noFill/>
            </p:spPr>
            <p:txBody>
              <a:bodyPr wrap="square" rtlCol="0">
                <a:spAutoFit/>
              </a:bodyPr>
              <a:lstStyle/>
              <a:p>
                <a:pPr marL="285750" indent="-285750">
                  <a:buFont typeface="Wingdings" panose="05000000000000000000" pitchFamily="2" charset="2"/>
                  <a:buChar char="l"/>
                </a:pPr>
                <a14:m>
                  <m:oMath xmlns:m="http://schemas.openxmlformats.org/officeDocument/2006/math">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𝑒</m:t>
                        </m:r>
                      </m:e>
                      <m:sub>
                        <m:r>
                          <a:rPr lang="en-US" altLang="zh-CN" sz="2400" b="0" i="1" dirty="0" smtClean="0">
                            <a:latin typeface="Cambria Math" panose="02040503050406030204" pitchFamily="18" charset="0"/>
                            <a:ea typeface="宋体" panose="02010600030101010101" pitchFamily="2" charset="-122"/>
                          </a:rPr>
                          <m:t>𝑚</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𝑢</m:t>
                        </m:r>
                      </m:sub>
                    </m:sSub>
                    <m:r>
                      <a:rPr lang="en-US" altLang="zh-CN" sz="2400" b="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 </m:t>
                    </m:r>
                    <m:r>
                      <a:rPr lang="en-US" altLang="zh-CN" sz="2400" b="0" i="1" dirty="0" smtClean="0">
                        <a:latin typeface="Cambria Math" panose="02040503050406030204" pitchFamily="18" charset="0"/>
                        <a:ea typeface="宋体" panose="02010600030101010101" pitchFamily="2" charset="-122"/>
                      </a:rPr>
                      <m:t>:</m:t>
                    </m:r>
                    <m:r>
                      <a:rPr lang="zh-CN" altLang="en-US" sz="2400" i="1" dirty="0">
                        <a:latin typeface="Cambria Math" panose="02040503050406030204" pitchFamily="18" charset="0"/>
                        <a:ea typeface="宋体" panose="02010600030101010101" pitchFamily="2" charset="-122"/>
                      </a:rPr>
                      <m:t>以</m:t>
                    </m:r>
                    <m:r>
                      <a:rPr lang="zh-CN" altLang="en-US" sz="2400" i="1" dirty="0" smtClean="0">
                        <a:latin typeface="Cambria Math" panose="02040503050406030204" pitchFamily="18" charset="0"/>
                        <a:ea typeface="宋体" panose="02010600030101010101" pitchFamily="2" charset="-122"/>
                      </a:rPr>
                      <m:t>捕捉</m:t>
                    </m:r>
                    <m:r>
                      <a:rPr lang="zh-CN" altLang="en-US" sz="2400" i="1" dirty="0">
                        <a:latin typeface="Cambria Math" panose="02040503050406030204" pitchFamily="18" charset="0"/>
                        <a:ea typeface="宋体" panose="02010600030101010101" pitchFamily="2" charset="-122"/>
                      </a:rPr>
                      <m:t>用户</m:t>
                    </m:r>
                  </m:oMath>
                </a14:m>
                <a:r>
                  <a:rPr lang="en-US" altLang="zh-CN" sz="2400" dirty="0">
                    <a:latin typeface="宋体" panose="02010600030101010101" pitchFamily="2" charset="-122"/>
                    <a:ea typeface="宋体" panose="02010600030101010101" pitchFamily="2" charset="-122"/>
                  </a:rPr>
                  <a:t>u</a:t>
                </a:r>
                <a:r>
                  <a:rPr lang="zh-CN" altLang="en-US" sz="2400" dirty="0">
                    <a:latin typeface="宋体" panose="02010600030101010101" pitchFamily="2" charset="-122"/>
                    <a:ea typeface="宋体" panose="02010600030101010101" pitchFamily="2" charset="-122"/>
                  </a:rPr>
                  <a:t>在模态</a:t>
                </a:r>
                <a:r>
                  <a:rPr lang="en-US" altLang="zh-CN" sz="2400" dirty="0">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下的偏好</a:t>
                </a:r>
                <a:endParaRPr lang="en-US" altLang="zh-CN" sz="2400" dirty="0">
                  <a:latin typeface="宋体" panose="02010600030101010101" pitchFamily="2" charset="-122"/>
                  <a:ea typeface="宋体" panose="02010600030101010101" pitchFamily="2" charset="-122"/>
                </a:endParaRPr>
              </a:p>
            </p:txBody>
          </p:sp>
        </mc:Choice>
        <mc:Fallback xmlns="">
          <p:sp>
            <p:nvSpPr>
              <p:cNvPr id="12" name="文本框 11">
                <a:extLst>
                  <a:ext uri="{FF2B5EF4-FFF2-40B4-BE49-F238E27FC236}">
                    <a16:creationId xmlns:a16="http://schemas.microsoft.com/office/drawing/2014/main" id="{4A436C31-9376-4BB0-903F-4F6665237A69}"/>
                  </a:ext>
                </a:extLst>
              </p:cNvPr>
              <p:cNvSpPr txBox="1">
                <a:spLocks noRot="1" noChangeAspect="1" noMove="1" noResize="1" noEditPoints="1" noAdjustHandles="1" noChangeArrowheads="1" noChangeShapeType="1" noTextEdit="1"/>
              </p:cNvSpPr>
              <p:nvPr/>
            </p:nvSpPr>
            <p:spPr>
              <a:xfrm>
                <a:off x="3819305" y="4448236"/>
                <a:ext cx="7735249" cy="484172"/>
              </a:xfrm>
              <a:prstGeom prst="rect">
                <a:avLst/>
              </a:prstGeom>
              <a:blipFill>
                <a:blip r:embed="rId7"/>
                <a:stretch>
                  <a:fillRect l="-1104" t="-13924" b="-2151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6658B00-00C2-4DE3-8D65-CE3B06579E87}"/>
              </a:ext>
            </a:extLst>
          </p:cNvPr>
          <p:cNvPicPr>
            <a:picLocks noChangeAspect="1"/>
          </p:cNvPicPr>
          <p:nvPr/>
        </p:nvPicPr>
        <p:blipFill>
          <a:blip r:embed="rId8"/>
          <a:stretch>
            <a:fillRect/>
          </a:stretch>
        </p:blipFill>
        <p:spPr>
          <a:xfrm>
            <a:off x="3611458" y="2101906"/>
            <a:ext cx="7477839" cy="925827"/>
          </a:xfrm>
          <a:prstGeom prst="rect">
            <a:avLst/>
          </a:prstGeom>
        </p:spPr>
      </p:pic>
      <p:sp>
        <p:nvSpPr>
          <p:cNvPr id="5" name="椭圆 4">
            <a:extLst>
              <a:ext uri="{FF2B5EF4-FFF2-40B4-BE49-F238E27FC236}">
                <a16:creationId xmlns:a16="http://schemas.microsoft.com/office/drawing/2014/main" id="{6B151AAD-528A-435A-8BB5-4E231DAEB19C}"/>
              </a:ext>
            </a:extLst>
          </p:cNvPr>
          <p:cNvSpPr/>
          <p:nvPr/>
        </p:nvSpPr>
        <p:spPr>
          <a:xfrm>
            <a:off x="4100652" y="3930798"/>
            <a:ext cx="867233" cy="424073"/>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31C5F39B-D678-4834-8043-C662AB38B2CD}"/>
              </a:ext>
            </a:extLst>
          </p:cNvPr>
          <p:cNvSpPr/>
          <p:nvPr/>
        </p:nvSpPr>
        <p:spPr>
          <a:xfrm>
            <a:off x="4100653" y="4552286"/>
            <a:ext cx="798653" cy="4240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732378DA-5774-47BF-AAD1-07334BB95B9A}"/>
              </a:ext>
            </a:extLst>
          </p:cNvPr>
          <p:cNvCxnSpPr>
            <a:cxnSpLocks/>
            <a:stCxn id="5" idx="2"/>
            <a:endCxn id="5" idx="2"/>
          </p:cNvCxnSpPr>
          <p:nvPr/>
        </p:nvCxnSpPr>
        <p:spPr>
          <a:xfrm>
            <a:off x="4100652" y="414283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F67B4850-7752-4E10-9581-7E088E6A2F4A}"/>
              </a:ext>
            </a:extLst>
          </p:cNvPr>
          <p:cNvSpPr/>
          <p:nvPr/>
        </p:nvSpPr>
        <p:spPr>
          <a:xfrm>
            <a:off x="4100652" y="3271579"/>
            <a:ext cx="798653" cy="4240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50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信息传播层</a:t>
            </a:r>
          </a:p>
        </p:txBody>
      </p:sp>
      <p:cxnSp>
        <p:nvCxnSpPr>
          <p:cNvPr id="7" name="直接箭头连接符 6">
            <a:extLst>
              <a:ext uri="{FF2B5EF4-FFF2-40B4-BE49-F238E27FC236}">
                <a16:creationId xmlns:a16="http://schemas.microsoft.com/office/drawing/2014/main" id="{732378DA-5774-47BF-AAD1-07334BB95B9A}"/>
              </a:ext>
            </a:extLst>
          </p:cNvPr>
          <p:cNvCxnSpPr>
            <a:cxnSpLocks/>
          </p:cNvCxnSpPr>
          <p:nvPr/>
        </p:nvCxnSpPr>
        <p:spPr>
          <a:xfrm>
            <a:off x="3999052" y="326100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254086EA-5DF0-484A-B4F8-F73E7816003F}"/>
              </a:ext>
            </a:extLst>
          </p:cNvPr>
          <p:cNvPicPr>
            <a:picLocks noChangeAspect="1"/>
          </p:cNvPicPr>
          <p:nvPr/>
        </p:nvPicPr>
        <p:blipFill>
          <a:blip r:embed="rId4"/>
          <a:stretch>
            <a:fillRect/>
          </a:stretch>
        </p:blipFill>
        <p:spPr>
          <a:xfrm>
            <a:off x="310051" y="1213998"/>
            <a:ext cx="5140449" cy="5644002"/>
          </a:xfrm>
          <a:prstGeom prst="rect">
            <a:avLst/>
          </a:prstGeom>
        </p:spPr>
      </p:pic>
      <p:sp>
        <p:nvSpPr>
          <p:cNvPr id="9" name="文本框 8">
            <a:extLst>
              <a:ext uri="{FF2B5EF4-FFF2-40B4-BE49-F238E27FC236}">
                <a16:creationId xmlns:a16="http://schemas.microsoft.com/office/drawing/2014/main" id="{736DA2C2-7794-44CF-951E-D15DD530DB34}"/>
              </a:ext>
            </a:extLst>
          </p:cNvPr>
          <p:cNvSpPr txBox="1"/>
          <p:nvPr/>
        </p:nvSpPr>
        <p:spPr>
          <a:xfrm>
            <a:off x="5672495" y="1291943"/>
            <a:ext cx="6036734" cy="5447645"/>
          </a:xfrm>
          <a:prstGeom prst="rect">
            <a:avLst/>
          </a:prstGeom>
          <a:noFill/>
        </p:spPr>
        <p:txBody>
          <a:bodyPr wrap="square" rtlCol="0">
            <a:spAutoFit/>
          </a:bodyPr>
          <a:lstStyle/>
          <a:p>
            <a:pPr marL="400050" indent="-400050">
              <a:buFont typeface="+mj-lt"/>
              <a:buAutoNum type="arabicPeriod"/>
            </a:pPr>
            <a:r>
              <a:rPr lang="en-US" altLang="zh-CN" sz="2400" dirty="0">
                <a:solidFill>
                  <a:srgbClr val="FF0000"/>
                </a:solidFill>
                <a:latin typeface="Times New Roman" panose="02020603050405020304" pitchFamily="18" charset="0"/>
                <a:ea typeface="宋体" panose="02010600030101010101" pitchFamily="2" charset="-122"/>
              </a:rPr>
              <a:t>Information aggregation</a:t>
            </a:r>
          </a:p>
          <a:p>
            <a:endParaRPr lang="en-US" altLang="zh-CN" sz="2400" dirty="0">
              <a:latin typeface="Times New Roman" panose="02020603050405020304" pitchFamily="18" charset="0"/>
              <a:ea typeface="宋体" panose="02010600030101010101" pitchFamily="2" charset="-122"/>
            </a:endParaRPr>
          </a:p>
          <a:p>
            <a:endParaRPr lang="en-US" altLang="zh-CN" sz="2400" dirty="0">
              <a:latin typeface="Times New Roman" panose="02020603050405020304" pitchFamily="18" charset="0"/>
              <a:ea typeface="宋体" panose="02010600030101010101" pitchFamily="2" charset="-122"/>
            </a:endParaRPr>
          </a:p>
          <a:p>
            <a:endParaRPr lang="en-US" altLang="zh-CN" sz="2400" dirty="0">
              <a:latin typeface="Times New Roman" panose="02020603050405020304" pitchFamily="18" charset="0"/>
              <a:ea typeface="宋体" panose="02010600030101010101" pitchFamily="2" charset="-122"/>
            </a:endParaRPr>
          </a:p>
          <a:p>
            <a:endParaRPr lang="en-US" altLang="zh-CN" sz="2400" dirty="0">
              <a:latin typeface="Times New Roman" panose="02020603050405020304" pitchFamily="18" charset="0"/>
              <a:ea typeface="宋体" panose="02010600030101010101" pitchFamily="2" charset="-122"/>
            </a:endParaRPr>
          </a:p>
          <a:p>
            <a:pPr marL="400050" indent="-400050">
              <a:buFont typeface="+mj-lt"/>
              <a:buAutoNum type="arabicPeriod" startAt="2"/>
            </a:pPr>
            <a:r>
              <a:rPr lang="en-US" altLang="zh-CN" sz="2400" dirty="0">
                <a:solidFill>
                  <a:srgbClr val="FF0000"/>
                </a:solidFill>
                <a:latin typeface="Times New Roman" panose="02020603050405020304" pitchFamily="18" charset="0"/>
                <a:ea typeface="宋体" panose="02010600030101010101" pitchFamily="2" charset="-122"/>
              </a:rPr>
              <a:t>Propagation gate</a:t>
            </a:r>
          </a:p>
          <a:p>
            <a:r>
              <a:rPr lang="en-US" altLang="zh-CN" sz="24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Inner Product Gate</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r>
              <a:rPr lang="en-US" altLang="zh-CN" sz="2400" dirty="0">
                <a:solidFill>
                  <a:schemeClr val="accent6"/>
                </a:solidFill>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Concatenation Gate</a:t>
            </a:r>
            <a:r>
              <a:rPr lang="zh-CN" altLang="en-US" sz="20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Bi-interaction Gate</a:t>
            </a:r>
            <a:r>
              <a:rPr lang="zh-CN" altLang="en-US" sz="20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endParaRPr lang="en-US" altLang="zh-CN" sz="2400" dirty="0">
              <a:latin typeface="Times New Roman" panose="02020603050405020304" pitchFamily="18" charset="0"/>
              <a:ea typeface="宋体" panose="02010600030101010101" pitchFamily="2" charset="-122"/>
            </a:endParaRPr>
          </a:p>
          <a:p>
            <a:pPr marL="400050" indent="-400050">
              <a:buFont typeface="+mj-lt"/>
              <a:buAutoNum type="arabicPeriod" startAt="3"/>
            </a:pPr>
            <a:r>
              <a:rPr lang="en-US" altLang="zh-CN" sz="2400" dirty="0">
                <a:solidFill>
                  <a:srgbClr val="FF0000"/>
                </a:solidFill>
                <a:latin typeface="Times New Roman" panose="02020603050405020304" pitchFamily="18" charset="0"/>
                <a:ea typeface="宋体" panose="02010600030101010101" pitchFamily="2" charset="-122"/>
              </a:rPr>
              <a:t>Neighbor-ware attention</a:t>
            </a:r>
          </a:p>
          <a:p>
            <a:endParaRPr lang="en-US" altLang="zh-CN" sz="2400" dirty="0">
              <a:latin typeface="Times New Roman" panose="02020603050405020304" pitchFamily="18" charset="0"/>
              <a:ea typeface="宋体" panose="02010600030101010101" pitchFamily="2" charset="-122"/>
            </a:endParaRPr>
          </a:p>
          <a:p>
            <a:endParaRPr lang="en-US" altLang="zh-CN" sz="2400" dirty="0">
              <a:latin typeface="Times New Roman" panose="02020603050405020304" pitchFamily="18" charset="0"/>
              <a:ea typeface="宋体" panose="02010600030101010101" pitchFamily="2" charset="-122"/>
            </a:endParaRPr>
          </a:p>
          <a:p>
            <a:endParaRPr lang="en-US" altLang="zh-CN" dirty="0"/>
          </a:p>
          <a:p>
            <a:pPr marL="400050" indent="-400050">
              <a:buFont typeface="+mj-lt"/>
              <a:buAutoNum type="arabicPeriod" startAt="5"/>
            </a:pPr>
            <a:endParaRPr lang="zh-CN" altLang="en-US" dirty="0"/>
          </a:p>
        </p:txBody>
      </p:sp>
      <p:pic>
        <p:nvPicPr>
          <p:cNvPr id="13" name="图片 12">
            <a:extLst>
              <a:ext uri="{FF2B5EF4-FFF2-40B4-BE49-F238E27FC236}">
                <a16:creationId xmlns:a16="http://schemas.microsoft.com/office/drawing/2014/main" id="{9880A33B-6EB5-4A8C-B618-B5EFD6499136}"/>
              </a:ext>
            </a:extLst>
          </p:cNvPr>
          <p:cNvPicPr>
            <a:picLocks noChangeAspect="1"/>
          </p:cNvPicPr>
          <p:nvPr/>
        </p:nvPicPr>
        <p:blipFill rotWithShape="1">
          <a:blip r:embed="rId5"/>
          <a:srcRect l="2815"/>
          <a:stretch/>
        </p:blipFill>
        <p:spPr>
          <a:xfrm>
            <a:off x="6305737" y="2259533"/>
            <a:ext cx="4727176" cy="633555"/>
          </a:xfrm>
          <a:prstGeom prst="rect">
            <a:avLst/>
          </a:prstGeom>
        </p:spPr>
      </p:pic>
      <p:pic>
        <p:nvPicPr>
          <p:cNvPr id="21" name="图片 20">
            <a:extLst>
              <a:ext uri="{FF2B5EF4-FFF2-40B4-BE49-F238E27FC236}">
                <a16:creationId xmlns:a16="http://schemas.microsoft.com/office/drawing/2014/main" id="{E251ED8F-3EE5-427E-9D7F-DBEA49F2A7D7}"/>
              </a:ext>
            </a:extLst>
          </p:cNvPr>
          <p:cNvPicPr>
            <a:picLocks noChangeAspect="1"/>
          </p:cNvPicPr>
          <p:nvPr/>
        </p:nvPicPr>
        <p:blipFill rotWithShape="1">
          <a:blip r:embed="rId6"/>
          <a:srcRect t="13758" b="11391"/>
          <a:stretch/>
        </p:blipFill>
        <p:spPr>
          <a:xfrm>
            <a:off x="8495805" y="3424466"/>
            <a:ext cx="2305061" cy="518348"/>
          </a:xfrm>
          <a:prstGeom prst="rect">
            <a:avLst/>
          </a:prstGeom>
        </p:spPr>
      </p:pic>
      <p:pic>
        <p:nvPicPr>
          <p:cNvPr id="23" name="图片 22">
            <a:extLst>
              <a:ext uri="{FF2B5EF4-FFF2-40B4-BE49-F238E27FC236}">
                <a16:creationId xmlns:a16="http://schemas.microsoft.com/office/drawing/2014/main" id="{D3A584EF-68F5-4335-83FF-114E1BF75678}"/>
              </a:ext>
            </a:extLst>
          </p:cNvPr>
          <p:cNvPicPr>
            <a:picLocks noChangeAspect="1"/>
          </p:cNvPicPr>
          <p:nvPr/>
        </p:nvPicPr>
        <p:blipFill>
          <a:blip r:embed="rId7"/>
          <a:stretch>
            <a:fillRect/>
          </a:stretch>
        </p:blipFill>
        <p:spPr>
          <a:xfrm>
            <a:off x="6305737" y="1907810"/>
            <a:ext cx="1858242" cy="270290"/>
          </a:xfrm>
          <a:prstGeom prst="rect">
            <a:avLst/>
          </a:prstGeom>
        </p:spPr>
      </p:pic>
      <p:sp>
        <p:nvSpPr>
          <p:cNvPr id="24" name="文本框 23">
            <a:extLst>
              <a:ext uri="{FF2B5EF4-FFF2-40B4-BE49-F238E27FC236}">
                <a16:creationId xmlns:a16="http://schemas.microsoft.com/office/drawing/2014/main" id="{2674A74E-6B45-4C25-A65A-63F0AE619675}"/>
              </a:ext>
            </a:extLst>
          </p:cNvPr>
          <p:cNvSpPr txBox="1"/>
          <p:nvPr/>
        </p:nvSpPr>
        <p:spPr>
          <a:xfrm>
            <a:off x="8412393" y="3158422"/>
            <a:ext cx="2183362" cy="369332"/>
          </a:xfrm>
          <a:prstGeom prst="rect">
            <a:avLst/>
          </a:prstGeom>
          <a:noFill/>
        </p:spPr>
        <p:txBody>
          <a:bodyPr wrap="square" rtlCol="0">
            <a:spAutoFit/>
          </a:bodyPr>
          <a:lstStyle/>
          <a:p>
            <a:r>
              <a:rPr lang="el-GR" altLang="zh-CN" dirty="0">
                <a:ea typeface="宋体" panose="02010600030101010101" pitchFamily="2" charset="-122"/>
              </a:rPr>
              <a:t> </a:t>
            </a:r>
            <a:r>
              <a:rPr lang="en-US" altLang="zh-CN" dirty="0">
                <a:solidFill>
                  <a:schemeClr val="accent1"/>
                </a:solidFill>
                <a:latin typeface="宋体" panose="02010600030101010101" pitchFamily="2" charset="-122"/>
                <a:ea typeface="宋体" panose="02010600030101010101" pitchFamily="2" charset="-122"/>
              </a:rPr>
              <a:t>d:t</a:t>
            </a:r>
            <a:r>
              <a:rPr lang="zh-CN" altLang="en-US" dirty="0">
                <a:solidFill>
                  <a:schemeClr val="accent1"/>
                </a:solidFill>
                <a:latin typeface="宋体" panose="02010600030101010101" pitchFamily="2" charset="-122"/>
                <a:ea typeface="宋体" panose="02010600030101010101" pitchFamily="2" charset="-122"/>
              </a:rPr>
              <a:t>的出度</a:t>
            </a:r>
            <a:endParaRPr lang="en-US" altLang="zh-CN" dirty="0">
              <a:solidFill>
                <a:schemeClr val="accent1"/>
              </a:solidFill>
              <a:latin typeface="宋体" panose="02010600030101010101" pitchFamily="2" charset="-122"/>
              <a:ea typeface="宋体" panose="02010600030101010101" pitchFamily="2" charset="-122"/>
            </a:endParaRPr>
          </a:p>
        </p:txBody>
      </p:sp>
      <p:pic>
        <p:nvPicPr>
          <p:cNvPr id="27" name="图片 26">
            <a:extLst>
              <a:ext uri="{FF2B5EF4-FFF2-40B4-BE49-F238E27FC236}">
                <a16:creationId xmlns:a16="http://schemas.microsoft.com/office/drawing/2014/main" id="{08AB35B1-5BBD-471F-A564-E9441B8250EF}"/>
              </a:ext>
            </a:extLst>
          </p:cNvPr>
          <p:cNvPicPr>
            <a:picLocks noChangeAspect="1"/>
          </p:cNvPicPr>
          <p:nvPr/>
        </p:nvPicPr>
        <p:blipFill>
          <a:blip r:embed="rId8"/>
          <a:stretch>
            <a:fillRect/>
          </a:stretch>
        </p:blipFill>
        <p:spPr>
          <a:xfrm>
            <a:off x="8530564" y="3939035"/>
            <a:ext cx="2065191" cy="443693"/>
          </a:xfrm>
          <a:prstGeom prst="rect">
            <a:avLst/>
          </a:prstGeom>
        </p:spPr>
      </p:pic>
      <p:pic>
        <p:nvPicPr>
          <p:cNvPr id="29" name="图片 28">
            <a:extLst>
              <a:ext uri="{FF2B5EF4-FFF2-40B4-BE49-F238E27FC236}">
                <a16:creationId xmlns:a16="http://schemas.microsoft.com/office/drawing/2014/main" id="{43305822-793B-4257-8497-8464504CA8ED}"/>
              </a:ext>
            </a:extLst>
          </p:cNvPr>
          <p:cNvPicPr>
            <a:picLocks noChangeAspect="1"/>
          </p:cNvPicPr>
          <p:nvPr/>
        </p:nvPicPr>
        <p:blipFill>
          <a:blip r:embed="rId9"/>
          <a:stretch>
            <a:fillRect/>
          </a:stretch>
        </p:blipFill>
        <p:spPr>
          <a:xfrm>
            <a:off x="8488799" y="4382728"/>
            <a:ext cx="2888230" cy="449619"/>
          </a:xfrm>
          <a:prstGeom prst="rect">
            <a:avLst/>
          </a:prstGeom>
        </p:spPr>
      </p:pic>
      <p:pic>
        <p:nvPicPr>
          <p:cNvPr id="31" name="图片 30">
            <a:extLst>
              <a:ext uri="{FF2B5EF4-FFF2-40B4-BE49-F238E27FC236}">
                <a16:creationId xmlns:a16="http://schemas.microsoft.com/office/drawing/2014/main" id="{8DD2DEEB-20A1-432A-942E-B677E79B0E4B}"/>
              </a:ext>
            </a:extLst>
          </p:cNvPr>
          <p:cNvPicPr>
            <a:picLocks noChangeAspect="1"/>
          </p:cNvPicPr>
          <p:nvPr/>
        </p:nvPicPr>
        <p:blipFill>
          <a:blip r:embed="rId10"/>
          <a:stretch>
            <a:fillRect/>
          </a:stretch>
        </p:blipFill>
        <p:spPr>
          <a:xfrm>
            <a:off x="6281851" y="5518373"/>
            <a:ext cx="3626734" cy="337895"/>
          </a:xfrm>
          <a:prstGeom prst="rect">
            <a:avLst/>
          </a:prstGeom>
        </p:spPr>
      </p:pic>
      <p:pic>
        <p:nvPicPr>
          <p:cNvPr id="33" name="图片 32">
            <a:extLst>
              <a:ext uri="{FF2B5EF4-FFF2-40B4-BE49-F238E27FC236}">
                <a16:creationId xmlns:a16="http://schemas.microsoft.com/office/drawing/2014/main" id="{51035BAF-1601-429F-B85A-E565DC2B0AFC}"/>
              </a:ext>
            </a:extLst>
          </p:cNvPr>
          <p:cNvPicPr>
            <a:picLocks noChangeAspect="1"/>
          </p:cNvPicPr>
          <p:nvPr/>
        </p:nvPicPr>
        <p:blipFill>
          <a:blip r:embed="rId11"/>
          <a:stretch>
            <a:fillRect/>
          </a:stretch>
        </p:blipFill>
        <p:spPr>
          <a:xfrm>
            <a:off x="6305737" y="5935272"/>
            <a:ext cx="2804932" cy="682849"/>
          </a:xfrm>
          <a:prstGeom prst="rect">
            <a:avLst/>
          </a:prstGeom>
        </p:spPr>
      </p:pic>
    </p:spTree>
    <p:extLst>
      <p:ext uri="{BB962C8B-B14F-4D97-AF65-F5344CB8AC3E}">
        <p14:creationId xmlns:p14="http://schemas.microsoft.com/office/powerpoint/2010/main" val="127499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信息传播层</a:t>
            </a:r>
          </a:p>
        </p:txBody>
      </p:sp>
      <p:cxnSp>
        <p:nvCxnSpPr>
          <p:cNvPr id="7" name="直接箭头连接符 6">
            <a:extLst>
              <a:ext uri="{FF2B5EF4-FFF2-40B4-BE49-F238E27FC236}">
                <a16:creationId xmlns:a16="http://schemas.microsoft.com/office/drawing/2014/main" id="{732378DA-5774-47BF-AAD1-07334BB95B9A}"/>
              </a:ext>
            </a:extLst>
          </p:cNvPr>
          <p:cNvCxnSpPr>
            <a:cxnSpLocks/>
          </p:cNvCxnSpPr>
          <p:nvPr/>
        </p:nvCxnSpPr>
        <p:spPr>
          <a:xfrm>
            <a:off x="3999052" y="326100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254086EA-5DF0-484A-B4F8-F73E7816003F}"/>
              </a:ext>
            </a:extLst>
          </p:cNvPr>
          <p:cNvPicPr>
            <a:picLocks noChangeAspect="1"/>
          </p:cNvPicPr>
          <p:nvPr/>
        </p:nvPicPr>
        <p:blipFill>
          <a:blip r:embed="rId4"/>
          <a:stretch>
            <a:fillRect/>
          </a:stretch>
        </p:blipFill>
        <p:spPr>
          <a:xfrm>
            <a:off x="482771" y="1207691"/>
            <a:ext cx="5140449" cy="5644002"/>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36DA2C2-7794-44CF-951E-D15DD530DB34}"/>
                  </a:ext>
                </a:extLst>
              </p:cNvPr>
              <p:cNvSpPr txBox="1"/>
              <p:nvPr/>
            </p:nvSpPr>
            <p:spPr>
              <a:xfrm>
                <a:off x="5672495" y="1291943"/>
                <a:ext cx="6036734" cy="3016210"/>
              </a:xfrm>
              <a:prstGeom prst="rect">
                <a:avLst/>
              </a:prstGeom>
              <a:noFill/>
            </p:spPr>
            <p:txBody>
              <a:bodyPr wrap="square" rtlCol="0">
                <a:spAutoFit/>
              </a:bodyPr>
              <a:lstStyle/>
              <a:p>
                <a:endParaRPr lang="en-US" altLang="zh-CN" sz="2400" dirty="0">
                  <a:latin typeface="Times New Roman" panose="02020603050405020304" pitchFamily="18" charset="0"/>
                  <a:ea typeface="宋体" panose="02010600030101010101" pitchFamily="2" charset="-122"/>
                </a:endParaRPr>
              </a:p>
              <a:p>
                <a:pPr marL="400050" indent="-400050">
                  <a:buFont typeface="+mj-lt"/>
                  <a:buAutoNum type="arabicPeriod" startAt="4"/>
                </a:pPr>
                <a:r>
                  <a:rPr lang="en-US" altLang="zh-CN" sz="2400" dirty="0">
                    <a:solidFill>
                      <a:srgbClr val="FF0000"/>
                    </a:solidFill>
                    <a:latin typeface="Times New Roman" panose="02020603050405020304" pitchFamily="18" charset="0"/>
                    <a:ea typeface="宋体" panose="02010600030101010101" pitchFamily="2" charset="-122"/>
                  </a:rPr>
                  <a:t>Information combination</a:t>
                </a:r>
              </a:p>
              <a:p>
                <a:endParaRPr lang="en-US" altLang="zh-CN" sz="2000" dirty="0">
                  <a:latin typeface="Times New Roman" panose="02020603050405020304" pitchFamily="18" charset="0"/>
                  <a:ea typeface="宋体" panose="02010600030101010101" pitchFamily="2" charset="-122"/>
                </a:endParaRPr>
              </a:p>
              <a:p>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𝑒</m:t>
                        </m:r>
                      </m:e>
                      <m:sub>
                        <m:r>
                          <a:rPr lang="en-US" altLang="zh-CN" sz="2000" b="0" i="1" smtClean="0">
                            <a:latin typeface="Cambria Math" panose="02040503050406030204" pitchFamily="18" charset="0"/>
                            <a:ea typeface="宋体" panose="02010600030101010101" pitchFamily="2" charset="-122"/>
                          </a:rPr>
                          <m:t>h</m:t>
                        </m:r>
                      </m:sub>
                    </m:sSub>
                    <m:r>
                      <a:rPr lang="en-US" altLang="zh-CN" sz="2000" b="0" i="1" smtClean="0">
                        <a:latin typeface="Cambria Math" panose="02040503050406030204" pitchFamily="18" charset="0"/>
                        <a:ea typeface="宋体" panose="02010600030101010101" pitchFamily="2" charset="-122"/>
                      </a:rPr>
                      <m:t>:</m:t>
                    </m:r>
                    <m:r>
                      <a:rPr lang="zh-CN" altLang="en-US" sz="2000" i="1">
                        <a:latin typeface="Cambria Math" panose="02040503050406030204" pitchFamily="18" charset="0"/>
                        <a:ea typeface="宋体" panose="02010600030101010101" pitchFamily="2" charset="-122"/>
                      </a:rPr>
                      <m:t>物品</m:t>
                    </m:r>
                  </m:oMath>
                </a14:m>
                <a:r>
                  <a:rPr lang="en-US" altLang="zh-CN" sz="2000" dirty="0">
                    <a:latin typeface="Times New Roman" panose="02020603050405020304" pitchFamily="18" charset="0"/>
                    <a:ea typeface="宋体" panose="02010600030101010101" pitchFamily="2" charset="-122"/>
                  </a:rPr>
                  <a:t>h</a:t>
                </a:r>
                <a:r>
                  <a:rPr lang="zh-CN" altLang="en-US" sz="2000" dirty="0">
                    <a:latin typeface="Times New Roman" panose="02020603050405020304" pitchFamily="18" charset="0"/>
                    <a:ea typeface="宋体" panose="02010600030101010101" pitchFamily="2" charset="-122"/>
                  </a:rPr>
                  <a:t>的</a:t>
                </a:r>
                <a:r>
                  <a:rPr lang="en-US" altLang="zh-CN" sz="2000" dirty="0">
                    <a:latin typeface="Times New Roman" panose="02020603050405020304" pitchFamily="18" charset="0"/>
                    <a:ea typeface="宋体" panose="02010600030101010101" pitchFamily="2" charset="-122"/>
                  </a:rPr>
                  <a:t>ID embedding</a:t>
                </a:r>
              </a:p>
              <a:p>
                <a:endParaRPr lang="en-US" altLang="zh-CN" sz="2000" dirty="0">
                  <a:latin typeface="Times New Roman" panose="02020603050405020304" pitchFamily="18" charset="0"/>
                  <a:ea typeface="宋体" panose="02010600030101010101" pitchFamily="2" charset="-122"/>
                </a:endParaRPr>
              </a:p>
              <a:p>
                <a:endParaRPr lang="en-US" altLang="zh-CN" sz="2000" dirty="0">
                  <a:latin typeface="Times New Roman" panose="02020603050405020304" pitchFamily="18" charset="0"/>
                  <a:ea typeface="宋体" panose="02010600030101010101" pitchFamily="2" charset="-122"/>
                </a:endParaRPr>
              </a:p>
              <a:p>
                <a:pPr marL="400050" indent="-400050">
                  <a:buFont typeface="+mj-lt"/>
                  <a:buAutoNum type="arabicPeriod" startAt="5"/>
                </a:pPr>
                <a:r>
                  <a:rPr lang="en-US" altLang="zh-CN" sz="2400" dirty="0">
                    <a:solidFill>
                      <a:srgbClr val="FF0000"/>
                    </a:solidFill>
                    <a:latin typeface="Times New Roman" panose="02020603050405020304" pitchFamily="18" charset="0"/>
                    <a:ea typeface="宋体" panose="02010600030101010101" pitchFamily="2" charset="-122"/>
                  </a:rPr>
                  <a:t>High-order propagation</a:t>
                </a:r>
              </a:p>
              <a:p>
                <a:r>
                  <a:rPr lang="en-US" altLang="zh-CN" dirty="0"/>
                  <a:t>          </a:t>
                </a:r>
              </a:p>
            </p:txBody>
          </p:sp>
        </mc:Choice>
        <mc:Fallback xmlns="">
          <p:sp>
            <p:nvSpPr>
              <p:cNvPr id="9" name="文本框 8">
                <a:extLst>
                  <a:ext uri="{FF2B5EF4-FFF2-40B4-BE49-F238E27FC236}">
                    <a16:creationId xmlns:a16="http://schemas.microsoft.com/office/drawing/2014/main" id="{736DA2C2-7794-44CF-951E-D15DD530DB34}"/>
                  </a:ext>
                </a:extLst>
              </p:cNvPr>
              <p:cNvSpPr txBox="1">
                <a:spLocks noRot="1" noChangeAspect="1" noMove="1" noResize="1" noEditPoints="1" noAdjustHandles="1" noChangeArrowheads="1" noChangeShapeType="1" noTextEdit="1"/>
              </p:cNvSpPr>
              <p:nvPr/>
            </p:nvSpPr>
            <p:spPr>
              <a:xfrm>
                <a:off x="5672495" y="1291943"/>
                <a:ext cx="6036734" cy="3016210"/>
              </a:xfrm>
              <a:prstGeom prst="rect">
                <a:avLst/>
              </a:prstGeom>
              <a:blipFill>
                <a:blip r:embed="rId5"/>
                <a:stretch>
                  <a:fillRect l="-1414"/>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93770C0F-9867-4AE4-8EC3-E6C19E7339D0}"/>
              </a:ext>
            </a:extLst>
          </p:cNvPr>
          <p:cNvPicPr>
            <a:picLocks noChangeAspect="1"/>
          </p:cNvPicPr>
          <p:nvPr/>
        </p:nvPicPr>
        <p:blipFill>
          <a:blip r:embed="rId6"/>
          <a:stretch>
            <a:fillRect/>
          </a:stretch>
        </p:blipFill>
        <p:spPr>
          <a:xfrm>
            <a:off x="6305737" y="2261858"/>
            <a:ext cx="3813570" cy="349262"/>
          </a:xfrm>
          <a:prstGeom prst="rect">
            <a:avLst/>
          </a:prstGeom>
        </p:spPr>
      </p:pic>
      <p:pic>
        <p:nvPicPr>
          <p:cNvPr id="5" name="图片 4">
            <a:extLst>
              <a:ext uri="{FF2B5EF4-FFF2-40B4-BE49-F238E27FC236}">
                <a16:creationId xmlns:a16="http://schemas.microsoft.com/office/drawing/2014/main" id="{39F90EEE-5E2F-4764-A7BC-E1B5DC468B1F}"/>
              </a:ext>
            </a:extLst>
          </p:cNvPr>
          <p:cNvPicPr>
            <a:picLocks noChangeAspect="1"/>
          </p:cNvPicPr>
          <p:nvPr/>
        </p:nvPicPr>
        <p:blipFill>
          <a:blip r:embed="rId7"/>
          <a:stretch>
            <a:fillRect/>
          </a:stretch>
        </p:blipFill>
        <p:spPr>
          <a:xfrm>
            <a:off x="6305737" y="3156821"/>
            <a:ext cx="3947502" cy="388654"/>
          </a:xfrm>
          <a:prstGeom prst="rect">
            <a:avLst/>
          </a:prstGeom>
        </p:spPr>
      </p:pic>
      <p:pic>
        <p:nvPicPr>
          <p:cNvPr id="10" name="图片 9">
            <a:extLst>
              <a:ext uri="{FF2B5EF4-FFF2-40B4-BE49-F238E27FC236}">
                <a16:creationId xmlns:a16="http://schemas.microsoft.com/office/drawing/2014/main" id="{1D0F26C9-D580-4CA4-A0D4-F5E805850B2B}"/>
              </a:ext>
            </a:extLst>
          </p:cNvPr>
          <p:cNvPicPr>
            <a:picLocks noChangeAspect="1"/>
          </p:cNvPicPr>
          <p:nvPr/>
        </p:nvPicPr>
        <p:blipFill>
          <a:blip r:embed="rId8"/>
          <a:stretch>
            <a:fillRect/>
          </a:stretch>
        </p:blipFill>
        <p:spPr>
          <a:xfrm>
            <a:off x="6305737" y="4029692"/>
            <a:ext cx="4298052" cy="434378"/>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CEDCCCA-EF38-42D0-907E-35A459A3DA03}"/>
                  </a:ext>
                </a:extLst>
              </p:cNvPr>
              <p:cNvSpPr txBox="1"/>
              <p:nvPr/>
            </p:nvSpPr>
            <p:spPr>
              <a:xfrm>
                <a:off x="6305737" y="4484186"/>
                <a:ext cx="1124509" cy="4641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up>
                          <m:r>
                            <a:rPr lang="en-US" altLang="zh-CN" b="0" i="1" smtClean="0">
                              <a:latin typeface="Cambria Math" panose="02040503050406030204" pitchFamily="18" charset="0"/>
                            </a:rPr>
                            <m:t>(0)</m:t>
                          </m:r>
                        </m:sup>
                      </m:sSubSup>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Sub>
                    </m:oMath>
                  </m:oMathPara>
                </a14:m>
                <a:endParaRPr lang="zh-CN" altLang="en-US" dirty="0"/>
              </a:p>
            </p:txBody>
          </p:sp>
        </mc:Choice>
        <mc:Fallback xmlns="">
          <p:sp>
            <p:nvSpPr>
              <p:cNvPr id="11" name="文本框 10">
                <a:extLst>
                  <a:ext uri="{FF2B5EF4-FFF2-40B4-BE49-F238E27FC236}">
                    <a16:creationId xmlns:a16="http://schemas.microsoft.com/office/drawing/2014/main" id="{7CEDCCCA-EF38-42D0-907E-35A459A3DA03}"/>
                  </a:ext>
                </a:extLst>
              </p:cNvPr>
              <p:cNvSpPr txBox="1">
                <a:spLocks noRot="1" noChangeAspect="1" noMove="1" noResize="1" noEditPoints="1" noAdjustHandles="1" noChangeArrowheads="1" noChangeShapeType="1" noTextEdit="1"/>
              </p:cNvSpPr>
              <p:nvPr/>
            </p:nvSpPr>
            <p:spPr>
              <a:xfrm>
                <a:off x="6305737" y="4484186"/>
                <a:ext cx="1124509" cy="464101"/>
              </a:xfrm>
              <a:prstGeom prst="rect">
                <a:avLst/>
              </a:prstGeom>
              <a:blipFill>
                <a:blip r:embed="rId9"/>
                <a:stretch>
                  <a:fillRect/>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D39B13FE-A0C8-4007-A91C-ED425C45FB71}"/>
              </a:ext>
            </a:extLst>
          </p:cNvPr>
          <p:cNvPicPr>
            <a:picLocks noChangeAspect="1"/>
          </p:cNvPicPr>
          <p:nvPr/>
        </p:nvPicPr>
        <p:blipFill>
          <a:blip r:embed="rId10"/>
          <a:stretch>
            <a:fillRect/>
          </a:stretch>
        </p:blipFill>
        <p:spPr>
          <a:xfrm>
            <a:off x="6305737" y="4948287"/>
            <a:ext cx="1729890" cy="563929"/>
          </a:xfrm>
          <a:prstGeom prst="rect">
            <a:avLst/>
          </a:prstGeom>
        </p:spPr>
      </p:pic>
    </p:spTree>
    <p:extLst>
      <p:ext uri="{BB962C8B-B14F-4D97-AF65-F5344CB8AC3E}">
        <p14:creationId xmlns:p14="http://schemas.microsoft.com/office/powerpoint/2010/main" val="2806574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信息传播层</a:t>
            </a:r>
          </a:p>
        </p:txBody>
      </p:sp>
      <p:cxnSp>
        <p:nvCxnSpPr>
          <p:cNvPr id="7" name="直接箭头连接符 6">
            <a:extLst>
              <a:ext uri="{FF2B5EF4-FFF2-40B4-BE49-F238E27FC236}">
                <a16:creationId xmlns:a16="http://schemas.microsoft.com/office/drawing/2014/main" id="{732378DA-5774-47BF-AAD1-07334BB95B9A}"/>
              </a:ext>
            </a:extLst>
          </p:cNvPr>
          <p:cNvCxnSpPr>
            <a:cxnSpLocks/>
          </p:cNvCxnSpPr>
          <p:nvPr/>
        </p:nvCxnSpPr>
        <p:spPr>
          <a:xfrm>
            <a:off x="3999052" y="326100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839679E5-4712-4547-825E-848FEDB9CE3C}"/>
              </a:ext>
            </a:extLst>
          </p:cNvPr>
          <p:cNvPicPr>
            <a:picLocks noChangeAspect="1"/>
          </p:cNvPicPr>
          <p:nvPr/>
        </p:nvPicPr>
        <p:blipFill>
          <a:blip r:embed="rId4"/>
          <a:stretch>
            <a:fillRect/>
          </a:stretch>
        </p:blipFill>
        <p:spPr>
          <a:xfrm>
            <a:off x="620104" y="1063405"/>
            <a:ext cx="4801016" cy="5456393"/>
          </a:xfrm>
          <a:prstGeom prst="rect">
            <a:avLst/>
          </a:prstGeom>
        </p:spPr>
      </p:pic>
      <p:pic>
        <p:nvPicPr>
          <p:cNvPr id="12" name="图片 11">
            <a:extLst>
              <a:ext uri="{FF2B5EF4-FFF2-40B4-BE49-F238E27FC236}">
                <a16:creationId xmlns:a16="http://schemas.microsoft.com/office/drawing/2014/main" id="{667164FB-2EF2-4355-A897-143524B1C3BF}"/>
              </a:ext>
            </a:extLst>
          </p:cNvPr>
          <p:cNvPicPr>
            <a:picLocks noChangeAspect="1"/>
          </p:cNvPicPr>
          <p:nvPr/>
        </p:nvPicPr>
        <p:blipFill>
          <a:blip r:embed="rId5"/>
          <a:stretch>
            <a:fillRect/>
          </a:stretch>
        </p:blipFill>
        <p:spPr>
          <a:xfrm>
            <a:off x="5676224" y="1348497"/>
            <a:ext cx="5113960" cy="533631"/>
          </a:xfrm>
          <a:prstGeom prst="rect">
            <a:avLst/>
          </a:prstGeom>
        </p:spPr>
      </p:pic>
      <p:pic>
        <p:nvPicPr>
          <p:cNvPr id="14" name="图片 13">
            <a:extLst>
              <a:ext uri="{FF2B5EF4-FFF2-40B4-BE49-F238E27FC236}">
                <a16:creationId xmlns:a16="http://schemas.microsoft.com/office/drawing/2014/main" id="{B4EA43B1-5EA8-4191-9817-E082374FEE78}"/>
              </a:ext>
            </a:extLst>
          </p:cNvPr>
          <p:cNvPicPr>
            <a:picLocks noChangeAspect="1"/>
          </p:cNvPicPr>
          <p:nvPr/>
        </p:nvPicPr>
        <p:blipFill>
          <a:blip r:embed="rId6"/>
          <a:stretch>
            <a:fillRect/>
          </a:stretch>
        </p:blipFill>
        <p:spPr>
          <a:xfrm>
            <a:off x="5673478" y="2083383"/>
            <a:ext cx="1799903" cy="629337"/>
          </a:xfrm>
          <a:prstGeom prst="rect">
            <a:avLst/>
          </a:prstGeom>
        </p:spPr>
      </p:pic>
      <p:pic>
        <p:nvPicPr>
          <p:cNvPr id="18" name="图片 17">
            <a:extLst>
              <a:ext uri="{FF2B5EF4-FFF2-40B4-BE49-F238E27FC236}">
                <a16:creationId xmlns:a16="http://schemas.microsoft.com/office/drawing/2014/main" id="{FD4AAB2F-4B4B-4BEF-831C-3775C90C1E47}"/>
              </a:ext>
            </a:extLst>
          </p:cNvPr>
          <p:cNvPicPr>
            <a:picLocks noChangeAspect="1"/>
          </p:cNvPicPr>
          <p:nvPr/>
        </p:nvPicPr>
        <p:blipFill>
          <a:blip r:embed="rId7"/>
          <a:stretch>
            <a:fillRect/>
          </a:stretch>
        </p:blipFill>
        <p:spPr>
          <a:xfrm>
            <a:off x="5673478" y="3223303"/>
            <a:ext cx="5535531" cy="920596"/>
          </a:xfrm>
          <a:prstGeom prst="rect">
            <a:avLst/>
          </a:prstGeom>
        </p:spPr>
      </p:pic>
      <p:pic>
        <p:nvPicPr>
          <p:cNvPr id="20" name="图片 19">
            <a:extLst>
              <a:ext uri="{FF2B5EF4-FFF2-40B4-BE49-F238E27FC236}">
                <a16:creationId xmlns:a16="http://schemas.microsoft.com/office/drawing/2014/main" id="{2D1952EC-329A-4D49-8A6A-7F53AE732B74}"/>
              </a:ext>
            </a:extLst>
          </p:cNvPr>
          <p:cNvPicPr>
            <a:picLocks noChangeAspect="1"/>
          </p:cNvPicPr>
          <p:nvPr/>
        </p:nvPicPr>
        <p:blipFill>
          <a:blip r:embed="rId8"/>
          <a:stretch>
            <a:fillRect/>
          </a:stretch>
        </p:blipFill>
        <p:spPr>
          <a:xfrm>
            <a:off x="5751693" y="4143899"/>
            <a:ext cx="3147333" cy="320068"/>
          </a:xfrm>
          <a:prstGeom prst="rect">
            <a:avLst/>
          </a:prstGeom>
        </p:spPr>
      </p:pic>
    </p:spTree>
    <p:extLst>
      <p:ext uri="{BB962C8B-B14F-4D97-AF65-F5344CB8AC3E}">
        <p14:creationId xmlns:p14="http://schemas.microsoft.com/office/powerpoint/2010/main" val="156669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实验结果与分析</a:t>
            </a:r>
          </a:p>
        </p:txBody>
      </p:sp>
      <p:pic>
        <p:nvPicPr>
          <p:cNvPr id="6" name="图片 5">
            <a:extLst>
              <a:ext uri="{FF2B5EF4-FFF2-40B4-BE49-F238E27FC236}">
                <a16:creationId xmlns:a16="http://schemas.microsoft.com/office/drawing/2014/main" id="{ACDB876D-B3AA-4B5C-8568-A6D9AD74D5CF}"/>
              </a:ext>
            </a:extLst>
          </p:cNvPr>
          <p:cNvPicPr>
            <a:picLocks noChangeAspect="1"/>
          </p:cNvPicPr>
          <p:nvPr/>
        </p:nvPicPr>
        <p:blipFill>
          <a:blip r:embed="rId4"/>
          <a:stretch>
            <a:fillRect/>
          </a:stretch>
        </p:blipFill>
        <p:spPr>
          <a:xfrm>
            <a:off x="159505" y="1229145"/>
            <a:ext cx="11872989" cy="1204064"/>
          </a:xfrm>
          <a:prstGeom prst="rect">
            <a:avLst/>
          </a:prstGeom>
        </p:spPr>
      </p:pic>
      <p:pic>
        <p:nvPicPr>
          <p:cNvPr id="8" name="图片 7">
            <a:extLst>
              <a:ext uri="{FF2B5EF4-FFF2-40B4-BE49-F238E27FC236}">
                <a16:creationId xmlns:a16="http://schemas.microsoft.com/office/drawing/2014/main" id="{4C75661F-7646-40EF-AFE6-8D4B1B6652EA}"/>
              </a:ext>
            </a:extLst>
          </p:cNvPr>
          <p:cNvPicPr>
            <a:picLocks noChangeAspect="1"/>
          </p:cNvPicPr>
          <p:nvPr/>
        </p:nvPicPr>
        <p:blipFill>
          <a:blip r:embed="rId5"/>
          <a:stretch>
            <a:fillRect/>
          </a:stretch>
        </p:blipFill>
        <p:spPr>
          <a:xfrm>
            <a:off x="182367" y="2677712"/>
            <a:ext cx="11850127" cy="2476715"/>
          </a:xfrm>
          <a:prstGeom prst="rect">
            <a:avLst/>
          </a:prstGeom>
        </p:spPr>
      </p:pic>
    </p:spTree>
    <p:extLst>
      <p:ext uri="{BB962C8B-B14F-4D97-AF65-F5344CB8AC3E}">
        <p14:creationId xmlns:p14="http://schemas.microsoft.com/office/powerpoint/2010/main" val="253934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实验结果与分析</a:t>
            </a:r>
          </a:p>
        </p:txBody>
      </p:sp>
      <p:pic>
        <p:nvPicPr>
          <p:cNvPr id="3" name="图片 2">
            <a:extLst>
              <a:ext uri="{FF2B5EF4-FFF2-40B4-BE49-F238E27FC236}">
                <a16:creationId xmlns:a16="http://schemas.microsoft.com/office/drawing/2014/main" id="{35DCF761-BE20-4F99-BD26-B7B547E20B47}"/>
              </a:ext>
            </a:extLst>
          </p:cNvPr>
          <p:cNvPicPr>
            <a:picLocks noChangeAspect="1"/>
          </p:cNvPicPr>
          <p:nvPr/>
        </p:nvPicPr>
        <p:blipFill>
          <a:blip r:embed="rId4"/>
          <a:stretch>
            <a:fillRect/>
          </a:stretch>
        </p:blipFill>
        <p:spPr>
          <a:xfrm>
            <a:off x="164103" y="1363171"/>
            <a:ext cx="11827265" cy="1607959"/>
          </a:xfrm>
          <a:prstGeom prst="rect">
            <a:avLst/>
          </a:prstGeom>
        </p:spPr>
      </p:pic>
      <p:pic>
        <p:nvPicPr>
          <p:cNvPr id="5" name="图片 4">
            <a:extLst>
              <a:ext uri="{FF2B5EF4-FFF2-40B4-BE49-F238E27FC236}">
                <a16:creationId xmlns:a16="http://schemas.microsoft.com/office/drawing/2014/main" id="{AA1EED91-B32B-481D-85DE-D99FF4D87239}"/>
              </a:ext>
            </a:extLst>
          </p:cNvPr>
          <p:cNvPicPr>
            <a:picLocks noChangeAspect="1"/>
          </p:cNvPicPr>
          <p:nvPr/>
        </p:nvPicPr>
        <p:blipFill>
          <a:blip r:embed="rId5"/>
          <a:stretch>
            <a:fillRect/>
          </a:stretch>
        </p:blipFill>
        <p:spPr>
          <a:xfrm>
            <a:off x="156482" y="3248590"/>
            <a:ext cx="11834886" cy="1600339"/>
          </a:xfrm>
          <a:prstGeom prst="rect">
            <a:avLst/>
          </a:prstGeom>
        </p:spPr>
      </p:pic>
    </p:spTree>
    <p:extLst>
      <p:ext uri="{BB962C8B-B14F-4D97-AF65-F5344CB8AC3E}">
        <p14:creationId xmlns:p14="http://schemas.microsoft.com/office/powerpoint/2010/main" val="34307929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2453</TotalTime>
  <Words>1394</Words>
  <Application>Microsoft Office PowerPoint</Application>
  <PresentationFormat>宽屏</PresentationFormat>
  <Paragraphs>94</Paragraphs>
  <Slides>12</Slides>
  <Notes>12</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等线 Light</vt:lpstr>
      <vt:lpstr>华光标题宋_CNKI</vt:lpstr>
      <vt:lpstr>宋体</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 天田</dc:creator>
  <cp:lastModifiedBy>刘 美</cp:lastModifiedBy>
  <cp:revision>97</cp:revision>
  <dcterms:created xsi:type="dcterms:W3CDTF">2021-09-19T09:11:06Z</dcterms:created>
  <dcterms:modified xsi:type="dcterms:W3CDTF">2022-09-14T03:12:27Z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15a4d4b088264cfaa4c0772bb3ca6df7</vt:lpwstr>
  </property>
</Properties>
</file>