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67" r:id="rId3"/>
    <p:sldId id="321" r:id="rId4"/>
    <p:sldId id="307" r:id="rId5"/>
    <p:sldId id="323" r:id="rId6"/>
    <p:sldId id="324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倩" initials="陈" lastIdx="1" clrIdx="0">
    <p:extLst>
      <p:ext uri="{19B8F6BF-5375-455C-9EA6-DF929625EA0E}">
        <p15:presenceInfo xmlns:p15="http://schemas.microsoft.com/office/powerpoint/2012/main" userId="826ec5ce41e0d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84BF8"/>
    <a:srgbClr val="00B0F0"/>
    <a:srgbClr val="00B050"/>
    <a:srgbClr val="00AFEF"/>
    <a:srgbClr val="FF7777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8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21.12 </a:t>
            </a:r>
            <a:r>
              <a:rPr lang="zh-CN" altLang="en-US" dirty="0"/>
              <a:t>阿里 腾讯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Mirror item</a:t>
            </a:r>
            <a:r>
              <a:rPr lang="zh-CN" altLang="en-US" b="0" dirty="0"/>
              <a:t>中 评估每个</a:t>
            </a:r>
            <a:r>
              <a:rPr lang="en-US" altLang="zh-CN" b="0" dirty="0"/>
              <a:t>mirror</a:t>
            </a:r>
            <a:r>
              <a:rPr lang="zh-CN" altLang="en-US" b="0" dirty="0"/>
              <a:t>节点与其邻居的重要性听起来更合理，但是这样做效果很差，后面会做相关实验。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6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9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由于每个会话项有大量的属性相同的邻居，因此每个相关属性的采样邻居物品肯定会包含一些噪声，所以在卷积开始的时候表现可能会很差。</a:t>
            </a:r>
            <a:r>
              <a:rPr lang="zh-CN" altLang="en-US" b="0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所以这里引入一个对比学习的方法来监督</a:t>
            </a:r>
            <a:r>
              <a:rPr lang="en-US" altLang="zh-CN" b="0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mirror graph</a:t>
            </a:r>
            <a:r>
              <a:rPr lang="zh-CN" altLang="en-US" b="0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的生成。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随机抽样属性相同的邻居，为同一会话生成两个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mirror graph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‘’代表这两个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mirror graph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学习到的物品的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代表温度系数， 在原来的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上再加上对比学习的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5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08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music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上表现相对不佳是因为属性只有一个，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COTREC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虽然在某些指标上更好，但是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会占用更多的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GPU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内存，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会花费更多的时间去训练。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55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定义两个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MRR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表示包含了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与基本事实具有相同属性值的项目的会话的性能是否得到了改善。 </a:t>
            </a:r>
            <a:r>
              <a:rPr lang="en-US" altLang="zh-CN" b="1" i="0" dirty="0" err="1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Sasg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表示包含了与</a:t>
            </a:r>
            <a:r>
              <a:rPr lang="en-US" altLang="zh-CN" b="1" i="0" dirty="0" err="1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groud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truth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具有相同属性的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的会话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表示是否更好的考虑了与</a:t>
            </a:r>
            <a:r>
              <a:rPr lang="en-US" altLang="zh-CN" b="1" i="0" dirty="0" err="1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groud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truth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有相同属性的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VASS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表示与</a:t>
            </a:r>
            <a:r>
              <a:rPr lang="en-US" altLang="zh-CN" b="1" i="0" dirty="0" err="1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groud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-truth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具有相同属性的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MGS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）表示去掉了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和双向迭代细化，这两项指标确实都提高了，证明了对于具有相同属性的物品，在会话层面和物品层面都得到了更多的考虑。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5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横坐标是指对于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mirror graph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attribute same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的邻居的取样数值，对于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Tmall,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在大概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的时候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MRR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都达到峰值， 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music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mRr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呈一个不断上升的趋势，这是因为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music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的平均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attribute same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邻居数量较少。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9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Sim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xi,xj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的距离，越小代表越相似。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代表去掉对比学习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loss,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图代表对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temperature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的实验，当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越大时，会引入更少的辨别信息，当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比较小时，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在应用</a:t>
            </a:r>
            <a:r>
              <a:rPr lang="en-US" altLang="zh-CN" b="1" i="0" dirty="0" err="1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函数后，对比对象之间的归一化差异会缩小，从而导致模型的高梯度。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92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Adj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表示只将每个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mirror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节点连接到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其相应会话节点的相邻项。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6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系数做实验，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u=0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代表不加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 clicked item, Tmall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依赖不大，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表明模型需要更全面的信息来更好地理解用户的偏好。而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更依赖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last,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这是因为音乐软件用户更喜欢在短时间内连续收听类似的专辑。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这些结果表明，能手动调系数的门控机制对于不同的真实场景是可行的。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5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用三元组的方式来构一个</a:t>
            </a:r>
            <a:r>
              <a:rPr lang="en-US" altLang="zh-CN" b="0" dirty="0"/>
              <a:t>KG</a:t>
            </a:r>
            <a:r>
              <a:rPr lang="zh-CN" altLang="en-US" b="0" dirty="0"/>
              <a:t>，然后用</a:t>
            </a:r>
            <a:r>
              <a:rPr lang="en-US" altLang="zh-CN" b="0" dirty="0" err="1"/>
              <a:t>TransR</a:t>
            </a:r>
            <a:r>
              <a:rPr lang="zh-CN" altLang="en-US" b="0" dirty="0"/>
              <a:t>的方式来学习</a:t>
            </a:r>
            <a:r>
              <a:rPr lang="en-US" altLang="zh-CN" b="0" dirty="0"/>
              <a:t>KG</a:t>
            </a:r>
            <a:r>
              <a:rPr lang="zh-CN" altLang="en-US" b="0" dirty="0"/>
              <a:t>，将</a:t>
            </a:r>
            <a:r>
              <a:rPr lang="en-US" altLang="zh-CN" b="0" dirty="0"/>
              <a:t>head</a:t>
            </a:r>
            <a:r>
              <a:rPr lang="zh-CN" altLang="en-US" b="0" dirty="0"/>
              <a:t>和</a:t>
            </a:r>
            <a:r>
              <a:rPr lang="en-US" altLang="zh-CN" b="0" dirty="0"/>
              <a:t>entity</a:t>
            </a:r>
            <a:r>
              <a:rPr lang="zh-CN" altLang="en-US" b="0" dirty="0"/>
              <a:t>都投影到空间中，然后使头</a:t>
            </a:r>
            <a:r>
              <a:rPr lang="en-US" altLang="zh-CN" b="0" dirty="0"/>
              <a:t>+</a:t>
            </a:r>
            <a:r>
              <a:rPr lang="zh-CN" altLang="en-US" b="0" dirty="0"/>
              <a:t>关系</a:t>
            </a:r>
            <a:r>
              <a:rPr lang="en-US" altLang="zh-CN" b="0" dirty="0"/>
              <a:t>=</a:t>
            </a:r>
            <a:r>
              <a:rPr lang="zh-CN" altLang="en-US" b="0" dirty="0"/>
              <a:t>尾</a:t>
            </a:r>
            <a:r>
              <a:rPr lang="en-US" altLang="zh-CN" b="0" dirty="0"/>
              <a:t>;</a:t>
            </a:r>
          </a:p>
          <a:p>
            <a:r>
              <a:rPr lang="zh-CN" altLang="en-US" b="0" dirty="0"/>
              <a:t>然后将知识图谱中学习到的</a:t>
            </a:r>
            <a:r>
              <a:rPr lang="en-US" altLang="zh-CN" b="0" dirty="0"/>
              <a:t>embedding</a:t>
            </a:r>
            <a:r>
              <a:rPr lang="zh-CN" altLang="en-US" b="0" dirty="0"/>
              <a:t>和代表时间的</a:t>
            </a:r>
            <a:r>
              <a:rPr lang="en-US" altLang="zh-CN" b="0" dirty="0"/>
              <a:t>TJ</a:t>
            </a:r>
            <a:r>
              <a:rPr lang="zh-CN" altLang="en-US" b="0" dirty="0"/>
              <a:t>拼接作为</a:t>
            </a:r>
            <a:r>
              <a:rPr lang="en-US" altLang="zh-CN" b="0" dirty="0"/>
              <a:t>transformer</a:t>
            </a:r>
            <a:r>
              <a:rPr lang="zh-CN" altLang="en-US" b="0" dirty="0"/>
              <a:t>的输入</a:t>
            </a:r>
            <a:r>
              <a:rPr lang="en-US" altLang="zh-CN" b="0" dirty="0"/>
              <a:t>;</a:t>
            </a:r>
          </a:p>
          <a:p>
            <a:r>
              <a:rPr lang="zh-CN" altLang="en-US" b="0" dirty="0"/>
              <a:t>可以使用这三种方法对时间进行编码，</a:t>
            </a:r>
            <a:r>
              <a:rPr lang="en-US" altLang="zh-CN" b="0" dirty="0"/>
              <a:t>TBE</a:t>
            </a:r>
            <a:r>
              <a:rPr lang="zh-CN" altLang="en-US" b="0" dirty="0"/>
              <a:t>使用</a:t>
            </a:r>
            <a:r>
              <a:rPr lang="en-US" altLang="zh-CN" b="0" dirty="0"/>
              <a:t>log</a:t>
            </a:r>
            <a:r>
              <a:rPr lang="zh-CN" altLang="en-US" b="0" dirty="0"/>
              <a:t>和</a:t>
            </a:r>
            <a:r>
              <a:rPr lang="en-US" altLang="zh-CN" b="0" dirty="0"/>
              <a:t>floor</a:t>
            </a:r>
            <a:r>
              <a:rPr lang="zh-CN" altLang="en-US" b="0" dirty="0"/>
              <a:t>将时间离散为一个</a:t>
            </a:r>
            <a:r>
              <a:rPr lang="en-US" altLang="zh-CN" b="0" dirty="0"/>
              <a:t>one-hot</a:t>
            </a:r>
            <a:r>
              <a:rPr lang="zh-CN" altLang="en-US" b="0" dirty="0"/>
              <a:t>编码，</a:t>
            </a:r>
            <a:r>
              <a:rPr lang="en-US" altLang="zh-CN" b="0" dirty="0"/>
              <a:t>T2v</a:t>
            </a:r>
            <a:r>
              <a:rPr lang="zh-CN" altLang="en-US" b="0" dirty="0"/>
              <a:t>可以捕获时间上的周期性和非周期性的模式，</a:t>
            </a:r>
            <a:r>
              <a:rPr lang="en-US" altLang="zh-CN" b="0" dirty="0"/>
              <a:t>MTE</a:t>
            </a:r>
            <a:r>
              <a:rPr lang="zh-CN" altLang="en-US" b="0" dirty="0"/>
              <a:t>可以学习具有转换不变性的时间表示，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这些时间嵌入方法在一个会话中捕获不同的时间模式，这有助于注意力机制学习会话嵌入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loss t’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是随机抽样的负样本， 二分类交叉熵。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消融实验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Baseline SRGNN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Self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attention+position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==Temporal transformer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证明了知识图谱和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的有效性，时间编码方式都是有效的，尤其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TBE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2022SIGIR </a:t>
            </a:r>
            <a:r>
              <a:rPr lang="zh-CN" altLang="en-US" dirty="0"/>
              <a:t>武汉大学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1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对于任意一个会话，先构造</a:t>
            </a:r>
            <a:r>
              <a:rPr lang="en-US" altLang="zh-CN" b="0" dirty="0"/>
              <a:t>session graph</a:t>
            </a:r>
            <a:r>
              <a:rPr lang="zh-CN" altLang="en-US" b="0" dirty="0"/>
              <a:t>和</a:t>
            </a:r>
            <a:r>
              <a:rPr lang="en-US" altLang="zh-CN" b="0" dirty="0"/>
              <a:t>mirror graph</a:t>
            </a:r>
            <a:r>
              <a:rPr lang="zh-CN" altLang="en-US" b="0" dirty="0"/>
              <a:t>，两个</a:t>
            </a:r>
            <a:r>
              <a:rPr lang="en-US" altLang="zh-CN" b="0" dirty="0"/>
              <a:t>graph</a:t>
            </a:r>
            <a:r>
              <a:rPr lang="zh-CN" altLang="en-US" b="0" dirty="0"/>
              <a:t>先学习到两组不同的</a:t>
            </a:r>
            <a:r>
              <a:rPr lang="en-US" altLang="zh-CN" b="0" dirty="0"/>
              <a:t>embedding</a:t>
            </a:r>
            <a:r>
              <a:rPr lang="zh-CN" altLang="en-US" b="0" dirty="0"/>
              <a:t>，两个图上都是使用的</a:t>
            </a:r>
            <a:r>
              <a:rPr lang="en-US" altLang="zh-CN" b="0" dirty="0"/>
              <a:t>GAT.</a:t>
            </a:r>
          </a:p>
          <a:p>
            <a:r>
              <a:rPr lang="zh-CN" altLang="en-US" b="0" dirty="0"/>
              <a:t>得到两组不同的</a:t>
            </a:r>
            <a:r>
              <a:rPr lang="en-US" altLang="zh-CN" b="0" dirty="0"/>
              <a:t>embedding</a:t>
            </a:r>
            <a:r>
              <a:rPr lang="zh-CN" altLang="en-US" b="0" dirty="0"/>
              <a:t>后，通过迭代双重细化（</a:t>
            </a:r>
            <a:r>
              <a:rPr lang="en-US" altLang="zh-CN" b="0" dirty="0"/>
              <a:t>iterative dual</a:t>
            </a:r>
            <a:r>
              <a:rPr lang="zh-CN" altLang="en-US" b="0" dirty="0"/>
              <a:t> </a:t>
            </a:r>
            <a:r>
              <a:rPr lang="en-US" altLang="zh-CN" b="0" dirty="0"/>
              <a:t>refinement</a:t>
            </a:r>
            <a:r>
              <a:rPr lang="zh-CN" altLang="en-US" b="0" dirty="0"/>
              <a:t>）将两组</a:t>
            </a:r>
            <a:r>
              <a:rPr lang="en-US" altLang="zh-CN" b="0" dirty="0"/>
              <a:t>embedding</a:t>
            </a:r>
            <a:r>
              <a:rPr lang="zh-CN" altLang="en-US" b="0" dirty="0"/>
              <a:t>迭代训练，来融合会话语义和属性语义。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err="1"/>
              <a:t>Eij</a:t>
            </a:r>
            <a:r>
              <a:rPr lang="zh-CN" altLang="en-US" b="0" dirty="0"/>
              <a:t>表示</a:t>
            </a:r>
            <a:r>
              <a:rPr lang="en-US" altLang="zh-CN" b="0" dirty="0" err="1"/>
              <a:t>i</a:t>
            </a:r>
            <a:r>
              <a:rPr lang="zh-CN" altLang="en-US" b="0" dirty="0"/>
              <a:t>和</a:t>
            </a:r>
            <a:r>
              <a:rPr lang="en-US" altLang="zh-CN" b="0" dirty="0"/>
              <a:t>j</a:t>
            </a:r>
            <a:r>
              <a:rPr lang="zh-CN" altLang="en-US" b="0" dirty="0"/>
              <a:t>连接的类型（出边、入边、自环、双向）</a:t>
            </a:r>
            <a:endParaRPr lang="en-US" altLang="zh-CN" b="0" dirty="0"/>
          </a:p>
          <a:p>
            <a:r>
              <a:rPr lang="en-US" altLang="zh-CN" b="0" dirty="0" err="1"/>
              <a:t>Mirro</a:t>
            </a:r>
            <a:r>
              <a:rPr lang="en-US" altLang="zh-CN" b="0" dirty="0"/>
              <a:t> graph</a:t>
            </a:r>
            <a:r>
              <a:rPr lang="zh-CN" altLang="en-US" b="0" dirty="0"/>
              <a:t>约等于一个知识图谱，</a:t>
            </a:r>
            <a:r>
              <a:rPr lang="en-US" altLang="zh-CN" b="0" dirty="0" err="1"/>
              <a:t>ij</a:t>
            </a:r>
            <a:r>
              <a:rPr lang="zh-CN" altLang="en-US" b="0" dirty="0"/>
              <a:t>通过属性间接相连，</a:t>
            </a:r>
            <a:r>
              <a:rPr lang="en-US" altLang="zh-CN" b="0" dirty="0" err="1"/>
              <a:t>qr</a:t>
            </a:r>
            <a:r>
              <a:rPr lang="zh-CN" altLang="en-US" b="0" dirty="0"/>
              <a:t>代表</a:t>
            </a:r>
            <a:r>
              <a:rPr lang="en-US" altLang="zh-CN" b="0" dirty="0"/>
              <a:t>attribute relation</a:t>
            </a:r>
            <a:r>
              <a:rPr lang="zh-CN" altLang="en-US" b="0" dirty="0"/>
              <a:t>的向量，</a:t>
            </a:r>
            <a:r>
              <a:rPr lang="en-US" altLang="zh-CN" b="0" dirty="0"/>
              <a:t>N</a:t>
            </a:r>
            <a:r>
              <a:rPr lang="zh-CN" altLang="en-US" b="0" dirty="0"/>
              <a:t>代表与</a:t>
            </a:r>
            <a:r>
              <a:rPr lang="en-US" altLang="zh-CN" b="0" dirty="0" err="1"/>
              <a:t>i</a:t>
            </a:r>
            <a:r>
              <a:rPr lang="zh-CN" altLang="en-US" b="0" dirty="0"/>
              <a:t>通过属性</a:t>
            </a:r>
            <a:r>
              <a:rPr lang="en-US" altLang="zh-CN" b="0" dirty="0" err="1"/>
              <a:t>rp</a:t>
            </a:r>
            <a:r>
              <a:rPr lang="zh-CN" altLang="en-US" b="0" dirty="0"/>
              <a:t>简介相连的邻居，然后经过一个</a:t>
            </a:r>
            <a:r>
              <a:rPr lang="en-US" altLang="zh-CN" b="0" dirty="0" err="1"/>
              <a:t>softmax</a:t>
            </a:r>
            <a:r>
              <a:rPr lang="zh-CN" altLang="en-US" b="0" dirty="0"/>
              <a:t>， 这类似一个</a:t>
            </a:r>
            <a:r>
              <a:rPr lang="en-US" altLang="zh-CN" b="0" dirty="0"/>
              <a:t>RGAT</a:t>
            </a:r>
            <a:r>
              <a:rPr lang="zh-CN" altLang="en-US" b="0" dirty="0"/>
              <a:t>，然后将</a:t>
            </a:r>
            <a:r>
              <a:rPr lang="en-US" altLang="zh-CN" b="0" dirty="0"/>
              <a:t>I</a:t>
            </a:r>
            <a:r>
              <a:rPr lang="zh-CN" altLang="en-US" b="0" dirty="0"/>
              <a:t>的每个属性都这样计算，然后拼接起来，得到</a:t>
            </a:r>
            <a:r>
              <a:rPr lang="en-US" altLang="zh-CN" b="0" dirty="0"/>
              <a:t>mi</a:t>
            </a:r>
            <a:r>
              <a:rPr lang="zh-CN" altLang="en-US" b="0" dirty="0"/>
              <a:t>，代表</a:t>
            </a:r>
            <a:r>
              <a:rPr lang="en-US" altLang="zh-CN" b="0" dirty="0" err="1"/>
              <a:t>i</a:t>
            </a:r>
            <a:r>
              <a:rPr lang="zh-CN" altLang="en-US" b="0" dirty="0"/>
              <a:t>在</a:t>
            </a:r>
            <a:r>
              <a:rPr lang="en-US" altLang="zh-CN" b="0" dirty="0"/>
              <a:t>mirror graph</a:t>
            </a:r>
            <a:r>
              <a:rPr lang="zh-CN" altLang="en-US" b="0" dirty="0"/>
              <a:t>上得到的</a:t>
            </a:r>
            <a:r>
              <a:rPr lang="en-US" altLang="zh-CN" b="0" dirty="0"/>
              <a:t>embedding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4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415242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Knowledge-enhanced Session-based Recommendation with Temporal Transformer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KSTT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92745" y="-73836"/>
            <a:ext cx="3141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Iterative Dual Refinement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08F30-C5DA-3584-AAD5-19FDBE0BE0EC}"/>
              </a:ext>
            </a:extLst>
          </p:cNvPr>
          <p:cNvSpPr txBox="1"/>
          <p:nvPr/>
        </p:nvSpPr>
        <p:spPr>
          <a:xfrm>
            <a:off x="711886" y="1076325"/>
            <a:ext cx="11467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Session item</a:t>
            </a:r>
            <a:r>
              <a:rPr lang="zh-CN" altLang="en-US" b="1" dirty="0"/>
              <a:t>：通过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m</a:t>
            </a:r>
            <a:r>
              <a:rPr lang="zh-CN" altLang="en-US" b="1" dirty="0"/>
              <a:t>之间的加权元素方向偏移来细化</a:t>
            </a:r>
            <a:r>
              <a:rPr lang="en-US" altLang="zh-CN" b="1" dirty="0"/>
              <a:t>session item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Mirror item: </a:t>
            </a:r>
            <a:r>
              <a:rPr lang="zh-CN" altLang="en-US" b="1" dirty="0"/>
              <a:t>通过</a:t>
            </a:r>
            <a:r>
              <a:rPr lang="en-US" altLang="zh-CN" b="1" dirty="0"/>
              <a:t>attention</a:t>
            </a:r>
            <a:r>
              <a:rPr lang="zh-CN" altLang="en-US" b="1" dirty="0"/>
              <a:t>来评估每个</a:t>
            </a:r>
            <a:r>
              <a:rPr lang="en-US" altLang="zh-CN" b="1" dirty="0"/>
              <a:t>mirror</a:t>
            </a:r>
            <a:r>
              <a:rPr lang="zh-CN" altLang="en-US" b="1" dirty="0"/>
              <a:t>节点对每个</a:t>
            </a:r>
            <a:r>
              <a:rPr lang="en-US" altLang="zh-CN" b="1" dirty="0"/>
              <a:t>item</a:t>
            </a:r>
            <a:r>
              <a:rPr lang="zh-CN" altLang="en-US" b="1" dirty="0"/>
              <a:t>节点的重要性来细化</a:t>
            </a:r>
            <a:r>
              <a:rPr lang="en-US" altLang="zh-CN" b="1" dirty="0"/>
              <a:t>mirror item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Final session item embedding: </a:t>
            </a:r>
            <a:r>
              <a:rPr lang="zh-CN" altLang="en-US" b="1" dirty="0"/>
              <a:t>经过</a:t>
            </a:r>
            <a:r>
              <a:rPr lang="en-US" altLang="zh-CN" b="1" dirty="0"/>
              <a:t>L</a:t>
            </a:r>
            <a:r>
              <a:rPr lang="zh-CN" altLang="en-US" b="1" dirty="0"/>
              <a:t>次迭代后，通过一个</a:t>
            </a:r>
            <a:r>
              <a:rPr lang="en-US" altLang="zh-CN" b="1" dirty="0"/>
              <a:t>highway network</a:t>
            </a:r>
            <a:r>
              <a:rPr lang="zh-CN" altLang="en-US" b="1" dirty="0"/>
              <a:t>来导出每个会话</a:t>
            </a:r>
            <a:r>
              <a:rPr lang="en-US" altLang="zh-CN" b="1" dirty="0"/>
              <a:t>item</a:t>
            </a:r>
            <a:r>
              <a:rPr lang="zh-CN" altLang="en-US" b="1" dirty="0"/>
              <a:t>的最终表示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B77D3-AB4F-61B9-8C9A-C88769A5B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1514114"/>
            <a:ext cx="2835420" cy="10781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E2D696-17E4-CB74-4647-1132211BE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985" y="3180593"/>
            <a:ext cx="3147662" cy="7664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30C07D-2F28-C289-CBE7-92C261446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910" y="4027426"/>
            <a:ext cx="1589487" cy="5722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47059E-59AD-5B08-4929-9E8C6EC44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681" y="5129777"/>
            <a:ext cx="2828506" cy="7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67364" y="44555"/>
            <a:ext cx="3141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Session Representation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08F30-C5DA-3584-AAD5-19FDBE0BE0EC}"/>
              </a:ext>
            </a:extLst>
          </p:cNvPr>
          <p:cNvSpPr txBox="1"/>
          <p:nvPr/>
        </p:nvSpPr>
        <p:spPr>
          <a:xfrm>
            <a:off x="724452" y="1395723"/>
            <a:ext cx="11467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给</a:t>
            </a:r>
            <a:r>
              <a:rPr lang="en-US" altLang="zh-CN" b="1" dirty="0"/>
              <a:t>x</a:t>
            </a:r>
            <a:r>
              <a:rPr lang="zh-CN" altLang="en-US" b="1" dirty="0"/>
              <a:t>加上位置编码</a:t>
            </a:r>
            <a:r>
              <a:rPr lang="en-US" altLang="zh-CN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利用</a:t>
            </a:r>
            <a:r>
              <a:rPr lang="en-US" altLang="zh-CN" b="1" dirty="0"/>
              <a:t>attention</a:t>
            </a:r>
            <a:r>
              <a:rPr lang="zh-CN" altLang="en-US" b="1" dirty="0"/>
              <a:t>计算每个</a:t>
            </a:r>
            <a:r>
              <a:rPr lang="en-US" altLang="zh-CN" b="1" dirty="0"/>
              <a:t>item</a:t>
            </a:r>
            <a:r>
              <a:rPr lang="zh-CN" altLang="en-US" b="1" dirty="0"/>
              <a:t>和最后一个</a:t>
            </a:r>
            <a:r>
              <a:rPr lang="en-US" altLang="zh-CN" b="1" dirty="0"/>
              <a:t>item</a:t>
            </a:r>
            <a:r>
              <a:rPr lang="zh-CN" altLang="en-US" b="1" dirty="0"/>
              <a:t>的相关性，作为权重，再加权相加得到</a:t>
            </a:r>
            <a:r>
              <a:rPr lang="en-US" altLang="zh-CN" b="1" dirty="0"/>
              <a:t>session representation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使用门控机制来融合最后一个</a:t>
            </a:r>
            <a:r>
              <a:rPr lang="en-US" altLang="zh-CN" b="1" dirty="0"/>
              <a:t>item</a:t>
            </a:r>
            <a:r>
              <a:rPr lang="zh-CN" altLang="en-US" b="1" dirty="0"/>
              <a:t>和</a:t>
            </a:r>
            <a:r>
              <a:rPr lang="en-US" altLang="zh-CN" b="1" dirty="0"/>
              <a:t>session representation</a:t>
            </a:r>
            <a:r>
              <a:rPr lang="zh-CN" altLang="en-US" b="1" dirty="0"/>
              <a:t>，得到最终的</a:t>
            </a:r>
            <a:r>
              <a:rPr lang="en-US" altLang="zh-CN" b="1" dirty="0"/>
              <a:t>session representation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95C6BB-4B82-D150-C44F-D1942AC1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86" y="1845862"/>
            <a:ext cx="1496195" cy="5089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3B7F997-A024-B5FA-C6AE-D94D6BFA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328" y="3142518"/>
            <a:ext cx="4743672" cy="11605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AFF8FC-D19F-E506-40C6-591EE9FD6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328" y="5026987"/>
            <a:ext cx="2718787" cy="7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74080" y="184544"/>
            <a:ext cx="3141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Prediction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&amp; SSL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08F30-C5DA-3584-AAD5-19FDBE0BE0EC}"/>
              </a:ext>
            </a:extLst>
          </p:cNvPr>
          <p:cNvSpPr txBox="1"/>
          <p:nvPr/>
        </p:nvSpPr>
        <p:spPr>
          <a:xfrm>
            <a:off x="711887" y="1076325"/>
            <a:ext cx="10022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SSL(Self-supervised Learning)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C72F17-ED6C-48C4-4425-37AF61A1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56" y="1488143"/>
            <a:ext cx="2345757" cy="7932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EB9267-603E-38B3-4A7F-54C27AFE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082" y="2492530"/>
            <a:ext cx="4312335" cy="7056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5E1233-B5BC-7F0D-9316-9ED5EA971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728" y="4056048"/>
            <a:ext cx="3864863" cy="7373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636B4A-23AD-2A23-FFEC-8FB4F9990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244" y="4932809"/>
            <a:ext cx="3140951" cy="3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6EF6B-6175-56A1-65B6-AA4F7D16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78" y="1399892"/>
            <a:ext cx="8011643" cy="40582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8D6A00-6A81-C740-467E-A58B7810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78" y="1399892"/>
            <a:ext cx="8011643" cy="40582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A51380-0B45-CD88-E86F-E92C18D1F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78" y="1399892"/>
            <a:ext cx="801164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40B46-A41F-9562-AE82-CCAD5928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6581"/>
            <a:ext cx="12192000" cy="35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44555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Study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2A557D-6636-87FC-2AEE-51FD3A146D0B}"/>
              </a:ext>
            </a:extLst>
          </p:cNvPr>
          <p:cNvSpPr txBox="1"/>
          <p:nvPr/>
        </p:nvSpPr>
        <p:spPr>
          <a:xfrm>
            <a:off x="1089498" y="1189860"/>
            <a:ext cx="5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of Attribute information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E086ED-77D8-201D-8EB9-99840DD3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20" y="1639828"/>
            <a:ext cx="3814510" cy="8767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39AE3E-3598-FFF3-940F-66F1E4E46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739" y="2496144"/>
            <a:ext cx="3788014" cy="796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653375-A086-140F-D185-9E4620C87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64" y="3588840"/>
            <a:ext cx="524900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44555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Study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2A557D-6636-87FC-2AEE-51FD3A146D0B}"/>
              </a:ext>
            </a:extLst>
          </p:cNvPr>
          <p:cNvSpPr txBox="1"/>
          <p:nvPr/>
        </p:nvSpPr>
        <p:spPr>
          <a:xfrm>
            <a:off x="1089498" y="1189860"/>
            <a:ext cx="5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of Number of Neighbors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CFC40-47D7-9441-8FB4-7A3E12F7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864" y="1934909"/>
            <a:ext cx="5205914" cy="38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44555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Study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2A557D-6636-87FC-2AEE-51FD3A146D0B}"/>
              </a:ext>
            </a:extLst>
          </p:cNvPr>
          <p:cNvSpPr txBox="1"/>
          <p:nvPr/>
        </p:nvSpPr>
        <p:spPr>
          <a:xfrm>
            <a:off x="1089498" y="1189860"/>
            <a:ext cx="5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of SSL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6A19FF-BA65-F14D-ABB2-28E1E2AC3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1" y="3366621"/>
            <a:ext cx="4872214" cy="7692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C6AC00-3BC5-C38D-B38D-C5135C07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11" y="1537566"/>
            <a:ext cx="8849960" cy="18290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3B8E26-D60F-73A9-4DC8-2AFF44721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020" y="3366621"/>
            <a:ext cx="4642973" cy="33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44555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Study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2A557D-6636-87FC-2AEE-51FD3A146D0B}"/>
              </a:ext>
            </a:extLst>
          </p:cNvPr>
          <p:cNvSpPr txBox="1"/>
          <p:nvPr/>
        </p:nvSpPr>
        <p:spPr>
          <a:xfrm>
            <a:off x="1079770" y="1822965"/>
            <a:ext cx="5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of Iterative Dual Refinement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212978-DABF-8AF1-4F6E-3CEE113ED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244" y="2413861"/>
            <a:ext cx="757343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44555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Study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2A557D-6636-87FC-2AEE-51FD3A146D0B}"/>
              </a:ext>
            </a:extLst>
          </p:cNvPr>
          <p:cNvSpPr txBox="1"/>
          <p:nvPr/>
        </p:nvSpPr>
        <p:spPr>
          <a:xfrm>
            <a:off x="1089498" y="1189860"/>
            <a:ext cx="53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of the Last Clicked Item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1BC97B-3033-2BD0-7287-B1B58A20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735" y="1734604"/>
            <a:ext cx="619211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1019538" y="2063013"/>
            <a:ext cx="11075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SBR</a:t>
            </a:r>
            <a:r>
              <a:rPr lang="zh-CN" altLang="en-US" sz="2800" dirty="0">
                <a:solidFill>
                  <a:srgbClr val="00B0F0"/>
                </a:solidFill>
              </a:rPr>
              <a:t>中缺少对物品的知识信息的利用</a:t>
            </a:r>
            <a:r>
              <a:rPr lang="en-US" altLang="zh-CN" sz="2800" dirty="0">
                <a:solidFill>
                  <a:srgbClr val="00B0F0"/>
                </a:solidFill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</a:rPr>
              <a:t>知识图谱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SBR</a:t>
            </a:r>
            <a:r>
              <a:rPr lang="zh-CN" altLang="en-US" sz="2800" dirty="0">
                <a:solidFill>
                  <a:srgbClr val="00B0F0"/>
                </a:solidFill>
              </a:rPr>
              <a:t>中缺少对物品之间点击的时间间隙的利用</a:t>
            </a:r>
            <a:r>
              <a:rPr lang="en-US" altLang="zh-CN" sz="2800" dirty="0">
                <a:solidFill>
                  <a:srgbClr val="00B0F0"/>
                </a:solidFill>
              </a:rPr>
              <a:t>——Temporal Transformer</a:t>
            </a:r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833DA-6986-AB26-03FB-F5F2436CC273}"/>
              </a:ext>
            </a:extLst>
          </p:cNvPr>
          <p:cNvSpPr txBox="1"/>
          <p:nvPr/>
        </p:nvSpPr>
        <p:spPr>
          <a:xfrm>
            <a:off x="1400971" y="3955839"/>
            <a:ext cx="8424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Temporal Transformer: </a:t>
            </a:r>
            <a:r>
              <a:rPr lang="zh-CN" altLang="en-US" sz="2000" dirty="0"/>
              <a:t>用时间间隙的</a:t>
            </a:r>
            <a:r>
              <a:rPr lang="en-US" altLang="zh-CN" sz="2000" dirty="0"/>
              <a:t>embedding</a:t>
            </a:r>
            <a:r>
              <a:rPr lang="zh-CN" altLang="en-US" sz="2000" dirty="0"/>
              <a:t>来代替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中的位置编码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B9419-597B-17AA-C3F1-7CC8B45A52AA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29B23F-22C5-9A7F-0B03-547C4DC4B2F3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74080" y="184544"/>
            <a:ext cx="31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45CCC-DDE9-733C-1644-3BBE00FF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92" y="981784"/>
            <a:ext cx="7188456" cy="5782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3C4067-79D1-0E06-D12C-88E9D5236BED}"/>
                  </a:ext>
                </a:extLst>
              </p:cNvPr>
              <p:cNvSpPr txBox="1"/>
              <p:nvPr/>
            </p:nvSpPr>
            <p:spPr>
              <a:xfrm>
                <a:off x="29371" y="3688128"/>
                <a:ext cx="1612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3C4067-79D1-0E06-D12C-88E9D523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" y="3688128"/>
                <a:ext cx="1612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5BBB2C6-1358-0543-4017-3660638AFEE6}"/>
              </a:ext>
            </a:extLst>
          </p:cNvPr>
          <p:cNvSpPr txBox="1"/>
          <p:nvPr/>
        </p:nvSpPr>
        <p:spPr>
          <a:xfrm>
            <a:off x="8058150" y="1034252"/>
            <a:ext cx="4133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 Bucket Embedding method(TBE):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Time2vec(T2v):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Mercer Time Embedding(MTE):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76A95E7-2210-E886-AD0D-8A495314B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619" y="1528620"/>
            <a:ext cx="3434080" cy="4261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E9E663-E28F-1D77-9758-B7674A869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973" y="2293752"/>
            <a:ext cx="3691372" cy="5879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38D2BB-7EAC-7569-2668-0CF20EC1F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622" y="3467662"/>
            <a:ext cx="4133850" cy="8385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9A9BFB-931C-54E0-90BC-7F3C53405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8294" y="4943813"/>
            <a:ext cx="3500730" cy="5741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99A2277-26AC-5051-A1BE-BB251272B4E6}"/>
              </a:ext>
            </a:extLst>
          </p:cNvPr>
          <p:cNvSpPr txBox="1"/>
          <p:nvPr/>
        </p:nvSpPr>
        <p:spPr>
          <a:xfrm>
            <a:off x="8175622" y="4495844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Loss: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E530A5A-D08F-F21B-EF12-2467272BB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1619" y="5517965"/>
            <a:ext cx="3817272" cy="6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1D35C-DC1B-3B12-5061-B2024263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25" y="1088823"/>
            <a:ext cx="895475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81509-28F7-4DDD-A45C-B582CBD3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92" y="1589856"/>
            <a:ext cx="9823661" cy="41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415242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Attribute-Driven Mirror Graph Network for Session-based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MGS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4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867138" y="1443888"/>
            <a:ext cx="8977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SBR</a:t>
            </a:r>
            <a:r>
              <a:rPr lang="zh-CN" altLang="en-US" sz="2800" dirty="0">
                <a:solidFill>
                  <a:srgbClr val="00B0F0"/>
                </a:solidFill>
              </a:rPr>
              <a:t>只挖掘了物品之间有限的的短期序列信息，没有考虑物品的知识信息，这会造成数据稀疏性问题。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833DA-6986-AB26-03FB-F5F2436CC273}"/>
              </a:ext>
            </a:extLst>
          </p:cNvPr>
          <p:cNvSpPr txBox="1"/>
          <p:nvPr/>
        </p:nvSpPr>
        <p:spPr>
          <a:xfrm>
            <a:off x="1251621" y="3031914"/>
            <a:ext cx="8593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物品与物品之间可以通过属性相连，所以引入物品的属性来构成一个额外的图，以此丰富物品额外的知识信息。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两个</a:t>
            </a:r>
            <a:r>
              <a:rPr lang="en-US" altLang="zh-CN" sz="2000" dirty="0"/>
              <a:t>graph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Session graph: </a:t>
            </a:r>
            <a:r>
              <a:rPr lang="zh-CN" altLang="en-US" sz="2000" dirty="0"/>
              <a:t>学习会话间的序列转换模式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Mirror graph:</a:t>
            </a:r>
            <a:r>
              <a:rPr lang="zh-CN" altLang="en-US" sz="2000" dirty="0"/>
              <a:t> 学习物品额外的知识信息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B9419-597B-17AA-C3F1-7CC8B45A52AA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29B23F-22C5-9A7F-0B03-547C4DC4B2F3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628909-0996-862E-426E-FB9274F1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22" y="3448147"/>
            <a:ext cx="5601128" cy="27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74080" y="184544"/>
            <a:ext cx="31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8E0D8-6388-2FBD-DD22-4FDDC94B6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138"/>
            <a:ext cx="12192000" cy="45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74080" y="184544"/>
            <a:ext cx="31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08F30-C5DA-3584-AAD5-19FDBE0BE0EC}"/>
              </a:ext>
            </a:extLst>
          </p:cNvPr>
          <p:cNvSpPr txBox="1"/>
          <p:nvPr/>
        </p:nvSpPr>
        <p:spPr>
          <a:xfrm>
            <a:off x="711887" y="1076325"/>
            <a:ext cx="10022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Session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Mirror graph &lt;item, attribute type, attribute value&gt;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F786B3-95B0-8973-CCE8-91D60ADF8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02" y="1643610"/>
            <a:ext cx="4724273" cy="840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D0C20A-2990-38FF-DCA3-5E4640FE3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129" y="2686245"/>
            <a:ext cx="2052896" cy="6121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84FE01-E534-B6DF-3AE4-FF222ADC9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003" y="4069217"/>
            <a:ext cx="4505198" cy="15169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943826-9E91-CA50-6571-CFAAA5EF3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521" y="5626843"/>
            <a:ext cx="2484560" cy="4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29762</TotalTime>
  <Words>1210</Words>
  <Application>Microsoft Office PowerPoint</Application>
  <PresentationFormat>宽屏</PresentationFormat>
  <Paragraphs>142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楷体</vt:lpstr>
      <vt:lpstr>宋体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1033</cp:revision>
  <dcterms:created xsi:type="dcterms:W3CDTF">2018-09-05T01:18:33Z</dcterms:created>
  <dcterms:modified xsi:type="dcterms:W3CDTF">2023-03-02T03:12:07Z</dcterms:modified>
</cp:coreProperties>
</file>