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307" r:id="rId6"/>
    <p:sldId id="313" r:id="rId7"/>
    <p:sldId id="314" r:id="rId8"/>
    <p:sldId id="315" r:id="rId9"/>
    <p:sldId id="316" r:id="rId10"/>
    <p:sldId id="319" r:id="rId11"/>
    <p:sldId id="320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788BA-5530-4B31-BE6D-876DB7B82E84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BF98B-2760-4AF0-98F8-D0339C849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0546" y="1049534"/>
            <a:ext cx="9750903" cy="2387600"/>
          </a:xfrm>
        </p:spPr>
        <p:txBody>
          <a:bodyPr>
            <a:noAutofit/>
          </a:bodyPr>
          <a:lstStyle/>
          <a:p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DropMessage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Unifying Random Dropping for Graph Neural Networks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8" y="4455747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汇报人：曾永灏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汇报时间：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2023.3.2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53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FF1AFF7-C199-9CD3-B2FE-E84C6977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769" y="1752993"/>
            <a:ext cx="6932462" cy="26733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2348876-BA00-3DB2-7EDD-4111F13FF922}"/>
              </a:ext>
            </a:extLst>
          </p:cNvPr>
          <p:cNvSpPr txBox="1"/>
          <p:nvPr/>
        </p:nvSpPr>
        <p:spPr>
          <a:xfrm>
            <a:off x="2629769" y="5380912"/>
            <a:ext cx="993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C6C90A7-F302-C33D-27B6-9D7E3A2B65FC}"/>
              </a:ext>
            </a:extLst>
          </p:cNvPr>
          <p:cNvGrpSpPr/>
          <p:nvPr/>
        </p:nvGrpSpPr>
        <p:grpSpPr>
          <a:xfrm>
            <a:off x="2629769" y="4785275"/>
            <a:ext cx="9937020" cy="461665"/>
            <a:chOff x="1127490" y="4798577"/>
            <a:chExt cx="9937020" cy="46166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80F0EE4-0049-CF1A-8AEB-EE114924121E}"/>
                </a:ext>
              </a:extLst>
            </p:cNvPr>
            <p:cNvSpPr txBox="1"/>
            <p:nvPr/>
          </p:nvSpPr>
          <p:spPr>
            <a:xfrm>
              <a:off x="1127490" y="4798577"/>
              <a:ext cx="9937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AVG</a:t>
              </a:r>
              <a:r>
                <a: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                       ，</a:t>
              </a:r>
              <a:endPara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1E97249-6961-1BB8-EF87-035AEFC89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1954" y="4932549"/>
              <a:ext cx="1661676" cy="265596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4EB7E08-E86C-75E5-A67C-1DCE844C7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589" y="4922252"/>
              <a:ext cx="2934268" cy="283352"/>
            </a:xfrm>
            <a:prstGeom prst="rect">
              <a:avLst/>
            </a:prstGeom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44F4CB24-3D61-7843-46CD-31CBA21AD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141" y="5466332"/>
            <a:ext cx="1458852" cy="3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1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62856D5-F971-7C32-BB28-CAFF3535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80" y="1390363"/>
            <a:ext cx="10076239" cy="48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8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69878" y="2419098"/>
            <a:ext cx="4579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2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CEAFEE7-D679-66D9-A88B-43C2048DE880}"/>
              </a:ext>
            </a:extLst>
          </p:cNvPr>
          <p:cNvSpPr txBox="1"/>
          <p:nvPr/>
        </p:nvSpPr>
        <p:spPr>
          <a:xfrm>
            <a:off x="1127490" y="1699327"/>
            <a:ext cx="9937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目前的图神经网络在大规模图上进行训练时会面临过拟合、过渡平滑、鲁棒性低以及噪声等问题。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429D2A5-AF35-056A-C7AB-66F76A87480F}"/>
              </a:ext>
            </a:extLst>
          </p:cNvPr>
          <p:cNvSpPr txBox="1"/>
          <p:nvPr/>
        </p:nvSpPr>
        <p:spPr>
          <a:xfrm>
            <a:off x="1127490" y="3639393"/>
            <a:ext cx="993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中引入了随机丢弃的方法，主要包括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DropEdge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DropNode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等方法，然而上述方法只能在特定的数据集和模型上有较好的性能。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7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Overview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8EFB62D-C455-201E-FBDF-0578277E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7" y="1585037"/>
            <a:ext cx="10509986" cy="40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2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6F7DB41-38C1-40FD-75C6-5D848F26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30" y="2668462"/>
            <a:ext cx="3115465" cy="44869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C9A016-3F03-D8FD-DF87-86D86180EFD1}"/>
              </a:ext>
            </a:extLst>
          </p:cNvPr>
          <p:cNvSpPr txBox="1"/>
          <p:nvPr/>
        </p:nvSpPr>
        <p:spPr>
          <a:xfrm>
            <a:off x="1228475" y="1707287"/>
            <a:ext cx="993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丢弃方法：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1540EBB-B006-CE33-F822-9B5C9FCCC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808" y="2705470"/>
            <a:ext cx="4367290" cy="44869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97E4F23-7C43-8836-B6A3-6EE4DD485FBB}"/>
              </a:ext>
            </a:extLst>
          </p:cNvPr>
          <p:cNvSpPr txBox="1"/>
          <p:nvPr/>
        </p:nvSpPr>
        <p:spPr>
          <a:xfrm>
            <a:off x="1228475" y="3390710"/>
            <a:ext cx="993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E474DF6-DF31-263A-E553-7E89CEA89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330" y="4083095"/>
            <a:ext cx="2103956" cy="417452"/>
          </a:xfrm>
          <a:prstGeom prst="rect">
            <a:avLst/>
          </a:prstGeom>
        </p:spPr>
      </p:pic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B7D0212F-447A-6F17-E340-0C03FC060716}"/>
              </a:ext>
            </a:extLst>
          </p:cNvPr>
          <p:cNvSpPr/>
          <p:nvPr/>
        </p:nvSpPr>
        <p:spPr>
          <a:xfrm>
            <a:off x="1257630" y="2659687"/>
            <a:ext cx="793046" cy="45746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1BD634E-0636-33E4-4C0C-C0165E7CC745}"/>
              </a:ext>
            </a:extLst>
          </p:cNvPr>
          <p:cNvCxnSpPr>
            <a:cxnSpLocks/>
          </p:cNvCxnSpPr>
          <p:nvPr/>
        </p:nvCxnSpPr>
        <p:spPr>
          <a:xfrm flipV="1">
            <a:off x="1807915" y="2363916"/>
            <a:ext cx="501693" cy="304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61C7192-A13B-DCFA-48B0-7903A5540C52}"/>
              </a:ext>
            </a:extLst>
          </p:cNvPr>
          <p:cNvSpPr txBox="1"/>
          <p:nvPr/>
        </p:nvSpPr>
        <p:spPr>
          <a:xfrm>
            <a:off x="2309608" y="2147384"/>
            <a:ext cx="822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信息矩阵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k*c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为有向边数量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为信息维度</a:t>
            </a:r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AEEEA983-514F-1D03-8BC4-86F13E791A6F}"/>
              </a:ext>
            </a:extLst>
          </p:cNvPr>
          <p:cNvSpPr/>
          <p:nvPr/>
        </p:nvSpPr>
        <p:spPr>
          <a:xfrm>
            <a:off x="2192941" y="4067848"/>
            <a:ext cx="396509" cy="41745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B1D6EDB-029B-7948-D68D-A06BCB807BDB}"/>
              </a:ext>
            </a:extLst>
          </p:cNvPr>
          <p:cNvCxnSpPr>
            <a:cxnSpLocks/>
          </p:cNvCxnSpPr>
          <p:nvPr/>
        </p:nvCxnSpPr>
        <p:spPr>
          <a:xfrm flipV="1">
            <a:off x="2391196" y="3823911"/>
            <a:ext cx="396509" cy="25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304FDF6-F9D2-5C7B-D2E3-546C4E343210}"/>
              </a:ext>
            </a:extLst>
          </p:cNvPr>
          <p:cNvSpPr txBox="1"/>
          <p:nvPr/>
        </p:nvSpPr>
        <p:spPr>
          <a:xfrm>
            <a:off x="2787705" y="3685411"/>
            <a:ext cx="3862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n*k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48F73BE-D248-EE36-5B89-7A65F8DFC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808" y="4067848"/>
            <a:ext cx="2629938" cy="41745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BE7637D0-07E1-D3E2-7865-D30997C6041A}"/>
              </a:ext>
            </a:extLst>
          </p:cNvPr>
          <p:cNvSpPr txBox="1"/>
          <p:nvPr/>
        </p:nvSpPr>
        <p:spPr>
          <a:xfrm>
            <a:off x="1228475" y="4652038"/>
            <a:ext cx="993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损失函数：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031B9408-9172-C424-86BB-58DBB6D36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595" y="5280442"/>
            <a:ext cx="4658751" cy="66988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B9AE6EF2-E51B-9B35-DE2A-416FDBF3F6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475" y="5350249"/>
            <a:ext cx="4229131" cy="6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Analysis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B6FEA86-88DC-8E12-D46C-B3985B20DAB2}"/>
              </a:ext>
            </a:extLst>
          </p:cNvPr>
          <p:cNvSpPr txBox="1"/>
          <p:nvPr/>
        </p:nvSpPr>
        <p:spPr>
          <a:xfrm>
            <a:off x="958540" y="1493134"/>
            <a:ext cx="2082621" cy="662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多样性：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5BE6F2-C00C-529A-BE80-FFBE6DD3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31" y="2363824"/>
            <a:ext cx="4797983" cy="379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292849-C3D6-0F98-34CE-12A342832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788" y="2354501"/>
            <a:ext cx="4052385" cy="3886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76935AD-6170-45C2-3AFE-BDC41B97C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788" y="3679366"/>
            <a:ext cx="5229352" cy="7109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3839939-AE7A-83EF-A123-D77FAAFC0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40" y="3748854"/>
            <a:ext cx="4671820" cy="571944"/>
          </a:xfrm>
          <a:prstGeom prst="rect">
            <a:avLst/>
          </a:prstGeom>
        </p:spPr>
      </p:pic>
      <p:sp>
        <p:nvSpPr>
          <p:cNvPr id="25" name="箭头: 下 24">
            <a:extLst>
              <a:ext uri="{FF2B5EF4-FFF2-40B4-BE49-F238E27FC236}">
                <a16:creationId xmlns:a16="http://schemas.microsoft.com/office/drawing/2014/main" id="{6A9ACCFA-35E6-F32F-60D4-1DA0AB4631B3}"/>
              </a:ext>
            </a:extLst>
          </p:cNvPr>
          <p:cNvSpPr/>
          <p:nvPr/>
        </p:nvSpPr>
        <p:spPr>
          <a:xfrm>
            <a:off x="2977868" y="2905040"/>
            <a:ext cx="291313" cy="84381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A998DADE-A5B8-B9A5-DDF0-0E99756BCD79}"/>
              </a:ext>
            </a:extLst>
          </p:cNvPr>
          <p:cNvSpPr/>
          <p:nvPr/>
        </p:nvSpPr>
        <p:spPr>
          <a:xfrm>
            <a:off x="8218323" y="2878741"/>
            <a:ext cx="291313" cy="84381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5639C99A-DB58-35AC-AF27-7E32FC7E2410}"/>
              </a:ext>
            </a:extLst>
          </p:cNvPr>
          <p:cNvSpPr/>
          <p:nvPr/>
        </p:nvSpPr>
        <p:spPr>
          <a:xfrm>
            <a:off x="5858634" y="4453083"/>
            <a:ext cx="291313" cy="84381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DF02EE9-57F5-8D81-4E7B-0AAABF0630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7558" y="5429180"/>
            <a:ext cx="2290023" cy="71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F6833D1-4A91-5886-8762-1CD5B040C2E7}"/>
              </a:ext>
            </a:extLst>
          </p:cNvPr>
          <p:cNvSpPr txBox="1"/>
          <p:nvPr/>
        </p:nvSpPr>
        <p:spPr>
          <a:xfrm>
            <a:off x="958850" y="1492885"/>
            <a:ext cx="10378440" cy="196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/>
              <a:t>Cora, </a:t>
            </a:r>
            <a:r>
              <a:rPr lang="en-US" altLang="zh-CN" sz="2800" dirty="0" err="1"/>
              <a:t>CiteSeer</a:t>
            </a:r>
            <a:r>
              <a:rPr lang="en-US" altLang="zh-CN" sz="2800" dirty="0"/>
              <a:t>, PubMed, </a:t>
            </a:r>
            <a:r>
              <a:rPr lang="en-US" altLang="zh-CN" sz="2800" dirty="0" err="1"/>
              <a:t>ogbnarxiv</a:t>
            </a:r>
            <a:r>
              <a:rPr lang="en-US" altLang="zh-CN" sz="2800" dirty="0"/>
              <a:t>, Flickr, </a:t>
            </a:r>
            <a:r>
              <a:rPr lang="en-US" altLang="zh-CN" sz="2800" dirty="0" err="1"/>
              <a:t>FinV</a:t>
            </a:r>
            <a:r>
              <a:rPr lang="en-US" altLang="zh-CN" sz="2800" dirty="0"/>
              <a:t>, Telecom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/>
              <a:t>GCN, GAT, APPNP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Baseline: </a:t>
            </a:r>
            <a:r>
              <a:rPr lang="en-US" altLang="zh-CN" sz="2800" dirty="0"/>
              <a:t>Dropout, </a:t>
            </a:r>
            <a:r>
              <a:rPr lang="en-US" altLang="zh-CN" sz="2800" dirty="0" err="1"/>
              <a:t>DropEdge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DropNode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285500-72B0-CCCB-67F5-6FA13B42F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32" y="3613485"/>
            <a:ext cx="8195936" cy="30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9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7" cy="789760"/>
            <a:chOff x="258833" y="128685"/>
            <a:chExt cx="5386038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5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DEA8BC6-260E-37D8-ACF6-2E44F127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36" y="1422497"/>
            <a:ext cx="10797927" cy="47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1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E80EB91-CDA4-17C0-8B66-C42851FE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38" y="2107730"/>
            <a:ext cx="10521323" cy="26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2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D2F3791-063D-E54A-CFB6-2EE4CAC7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45" y="1592387"/>
            <a:ext cx="11745710" cy="36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1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159</Words>
  <Application>Microsoft Office PowerPoint</Application>
  <PresentationFormat>宽屏</PresentationFormat>
  <Paragraphs>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DropMessage: Unifying Random Dropping for Graph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 Recommendations with Self-Rescaling Graph Neural Networks</dc:title>
  <dc:creator>曾永灏</dc:creator>
  <cp:lastModifiedBy>曾 永灏</cp:lastModifiedBy>
  <cp:revision>22</cp:revision>
  <dcterms:created xsi:type="dcterms:W3CDTF">2022-12-20T10:12:19Z</dcterms:created>
  <dcterms:modified xsi:type="dcterms:W3CDTF">2023-03-02T01:54:22Z</dcterms:modified>
</cp:coreProperties>
</file>