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98" r:id="rId4"/>
    <p:sldId id="299" r:id="rId5"/>
    <p:sldId id="300" r:id="rId6"/>
    <p:sldId id="297" r:id="rId7"/>
    <p:sldId id="301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86607" autoAdjust="0"/>
  </p:normalViewPr>
  <p:slideViewPr>
    <p:cSldViewPr snapToGrid="0">
      <p:cViewPr varScale="1">
        <p:scale>
          <a:sx n="73" d="100"/>
          <a:sy n="73" d="100"/>
        </p:scale>
        <p:origin x="922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3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Len</a:t>
            </a:r>
            <a:r>
              <a:rPr lang="zh-CN" altLang="en-US" dirty="0"/>
              <a:t>缺乏监督信号，容易达到模态分解的局部最优状态，导致错误的分解</a:t>
            </a:r>
            <a:endParaRPr lang="en-US" altLang="zh-CN" dirty="0"/>
          </a:p>
          <a:p>
            <a:r>
              <a:rPr lang="en-US" altLang="zh-CN" dirty="0" err="1"/>
              <a:t>Lde_c</a:t>
            </a:r>
            <a:r>
              <a:rPr lang="en-US" altLang="zh-CN" dirty="0"/>
              <a:t>&lt;</a:t>
            </a:r>
            <a:r>
              <a:rPr lang="en-US" altLang="zh-CN" dirty="0" err="1"/>
              <a:t>Lde_p</a:t>
            </a:r>
            <a:r>
              <a:rPr lang="en-US" altLang="zh-CN" dirty="0"/>
              <a:t>  </a:t>
            </a:r>
            <a:r>
              <a:rPr lang="en-US" altLang="zh-CN" dirty="0" err="1"/>
              <a:t>Lde_c</a:t>
            </a:r>
            <a:r>
              <a:rPr lang="en-US" altLang="zh-CN" dirty="0"/>
              <a:t>&lt;</a:t>
            </a:r>
            <a:r>
              <a:rPr lang="en-US" altLang="zh-CN" dirty="0" err="1"/>
              <a:t>Lde_s</a:t>
            </a:r>
            <a:endParaRPr lang="en-US" altLang="zh-CN" dirty="0"/>
          </a:p>
          <a:p>
            <a:r>
              <a:rPr lang="zh-CN" altLang="en-US" dirty="0"/>
              <a:t>希望正样本距离更近，所以希望</a:t>
            </a:r>
            <a:r>
              <a:rPr lang="en-US" altLang="zh-CN" dirty="0" err="1"/>
              <a:t>L_c-L_p</a:t>
            </a:r>
            <a:r>
              <a:rPr lang="zh-CN" altLang="en-US" dirty="0"/>
              <a:t>更小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et^</a:t>
            </a:r>
            <a:r>
              <a:rPr lang="zh-CN" altLang="en-US" dirty="0"/>
              <a:t>是</a:t>
            </a:r>
            <a:r>
              <a:rPr lang="en-US" altLang="zh-CN" dirty="0" err="1"/>
              <a:t>ev</a:t>
            </a:r>
            <a:r>
              <a:rPr lang="zh-CN" altLang="en-US" dirty="0"/>
              <a:t>（含有一定共同表征）转化过来的，其与</a:t>
            </a:r>
            <a:r>
              <a:rPr lang="en-US" altLang="zh-CN" dirty="0" err="1"/>
              <a:t>evs</a:t>
            </a:r>
            <a:r>
              <a:rPr lang="en-US" altLang="zh-CN" dirty="0"/>
              <a:t>_^</a:t>
            </a:r>
            <a:r>
              <a:rPr lang="zh-CN" altLang="en-US" dirty="0"/>
              <a:t>相比肯定和</a:t>
            </a:r>
            <a:r>
              <a:rPr lang="en-US" altLang="zh-CN" dirty="0"/>
              <a:t>et</a:t>
            </a:r>
            <a:r>
              <a:rPr lang="zh-CN" altLang="en-US" dirty="0"/>
              <a:t>更接近所以</a:t>
            </a:r>
            <a:r>
              <a:rPr lang="en-US" altLang="zh-CN" dirty="0" err="1"/>
              <a:t>Lde_p</a:t>
            </a:r>
            <a:r>
              <a:rPr lang="en-US" altLang="zh-CN" dirty="0"/>
              <a:t>&lt;</a:t>
            </a:r>
            <a:r>
              <a:rPr lang="en-US" altLang="zh-CN" dirty="0" err="1"/>
              <a:t>Lde_s</a:t>
            </a: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 err="1"/>
              <a:t>ets</a:t>
            </a:r>
            <a:r>
              <a:rPr lang="en-US" altLang="zh-CN" dirty="0"/>
              <a:t>_^</a:t>
            </a:r>
            <a:r>
              <a:rPr lang="zh-CN" altLang="en-US" dirty="0"/>
              <a:t>包含更少的共同特征，及希望差值更大，</a:t>
            </a:r>
            <a:r>
              <a:rPr lang="en-US" altLang="zh-CN" dirty="0" err="1"/>
              <a:t>Lde_s</a:t>
            </a:r>
            <a:r>
              <a:rPr lang="zh-CN" altLang="en-US" dirty="0"/>
              <a:t>更大，及希望</a:t>
            </a:r>
            <a:r>
              <a:rPr lang="en-US" altLang="zh-CN" dirty="0" err="1"/>
              <a:t>Lp</a:t>
            </a:r>
            <a:r>
              <a:rPr lang="en-US" altLang="zh-CN" dirty="0"/>
              <a:t>-s</a:t>
            </a:r>
            <a:r>
              <a:rPr lang="zh-CN" altLang="en-US" dirty="0"/>
              <a:t>差值更小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item</a:t>
            </a:r>
            <a:r>
              <a:rPr lang="zh-CN" altLang="en-US" dirty="0"/>
              <a:t>表征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7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8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</a:t>
            </a:r>
            <a:r>
              <a:rPr lang="zh-CN" altLang="en-US" dirty="0"/>
              <a:t>：</a:t>
            </a:r>
            <a:r>
              <a:rPr lang="en-US" altLang="zh-CN" dirty="0" err="1"/>
              <a:t>Len+Lde_c</a:t>
            </a:r>
            <a:r>
              <a:rPr lang="zh-CN" altLang="en-US" dirty="0"/>
              <a:t>。对比学习：促进跨模态对齐并加速模型收敛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只用对比学习的损失函数，没有对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表征进行约束的话，</a:t>
            </a:r>
            <a:r>
              <a:rPr lang="en-US" altLang="zh-CN" dirty="0"/>
              <a:t>PAMD</a:t>
            </a:r>
            <a:r>
              <a:rPr lang="zh-CN" altLang="en-US" dirty="0"/>
              <a:t>类似于一个</a:t>
            </a:r>
            <a:r>
              <a:rPr lang="en-US" altLang="zh-CN" dirty="0" err="1"/>
              <a:t>AUTOEncoder</a:t>
            </a:r>
            <a:r>
              <a:rPr lang="zh-CN" altLang="en-US" dirty="0"/>
              <a:t>（编码</a:t>
            </a:r>
            <a:r>
              <a:rPr lang="en-US" altLang="zh-CN" dirty="0"/>
              <a:t>-</a:t>
            </a:r>
            <a:r>
              <a:rPr lang="zh-CN" altLang="en-US"/>
              <a:t>解码），</a:t>
            </a:r>
            <a:r>
              <a:rPr lang="zh-CN" altLang="en-US" dirty="0"/>
              <a:t>在视觉和文本之间进行迁移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基于是否为最高注意力分数计算比例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9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-5882" y="-5715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4" y="1531541"/>
            <a:ext cx="11554085" cy="1897459"/>
            <a:chOff x="372304" y="1712294"/>
            <a:chExt cx="11554085" cy="1897459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304" y="1712294"/>
              <a:ext cx="115540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Modality Matches Modality: Pretraining Modality-Disentangled Item Representations for Recommendation</a:t>
              </a:r>
              <a:endParaRPr lang="zh-CN" altLang="en-US" sz="36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428843" y="4113873"/>
            <a:ext cx="29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WWW 2022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研究背景与主要工作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750792" y="1336409"/>
            <a:ext cx="10846029" cy="496407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94E00-F6AA-473B-B9BD-CBAA1BA6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48" y="1710446"/>
            <a:ext cx="7228503" cy="2626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CD1CC0-75BD-46D0-A1B4-7E40003DC7DD}"/>
              </a:ext>
            </a:extLst>
          </p:cNvPr>
          <p:cNvSpPr txBox="1"/>
          <p:nvPr/>
        </p:nvSpPr>
        <p:spPr>
          <a:xfrm>
            <a:off x="1344903" y="4711260"/>
            <a:ext cx="818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将模态特征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为模态共同特征和模态特定特征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保证精确的对齐和分解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模型框架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750792" y="1336409"/>
            <a:ext cx="10846029" cy="496407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340F98-5B2E-4287-B3D4-98505D09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28" y="1882503"/>
            <a:ext cx="8573250" cy="38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PAMD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EC7A2-FA35-46A7-AC09-9290B678E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6" y="1660082"/>
            <a:ext cx="4361689" cy="3766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16BEAD-C344-4A08-B859-05D62FB0645E}"/>
              </a:ext>
            </a:extLst>
          </p:cNvPr>
          <p:cNvSpPr txBox="1"/>
          <p:nvPr/>
        </p:nvSpPr>
        <p:spPr>
          <a:xfrm>
            <a:off x="620104" y="1135086"/>
            <a:ext cx="448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分解特征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E2F958-622E-4E5B-B45F-E65E84D8A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508" y="2104476"/>
            <a:ext cx="3093988" cy="475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7F9103-F5EF-46D6-B540-3ED06F444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508" y="2655066"/>
            <a:ext cx="3417374" cy="3807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D1228F-9CA3-4299-B8DF-6B58C328358B}"/>
              </a:ext>
            </a:extLst>
          </p:cNvPr>
          <p:cNvSpPr txBox="1"/>
          <p:nvPr/>
        </p:nvSpPr>
        <p:spPr>
          <a:xfrm>
            <a:off x="620104" y="3181654"/>
            <a:ext cx="448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7EC150-DC49-4C5E-8B6C-31EE0939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287" y="2451401"/>
            <a:ext cx="6111770" cy="32387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416669-78FE-4611-B8D4-889392FFA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26" y="3725355"/>
            <a:ext cx="3772227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99080B-18EA-4C71-ADD9-4C9780CB7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43" y="4096561"/>
            <a:ext cx="3078747" cy="4191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1876C0-CA86-4BDD-811E-4D0D829504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026" y="4618621"/>
            <a:ext cx="3718882" cy="70110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2B3384D-115F-4638-8028-4BCA35011733}"/>
              </a:ext>
            </a:extLst>
          </p:cNvPr>
          <p:cNvSpPr/>
          <p:nvPr/>
        </p:nvSpPr>
        <p:spPr>
          <a:xfrm>
            <a:off x="4453890" y="3752850"/>
            <a:ext cx="240030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49B8D3E-01C9-4BA3-9EC1-D64F544D11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443" y="5420270"/>
            <a:ext cx="3093988" cy="8535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07133E-2B4F-44EA-B5F2-834A415F24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374" y="6226138"/>
            <a:ext cx="5464013" cy="533446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AC1CFBD-B2C0-45E5-98B7-8035CFD164E2}"/>
              </a:ext>
            </a:extLst>
          </p:cNvPr>
          <p:cNvSpPr/>
          <p:nvPr/>
        </p:nvSpPr>
        <p:spPr>
          <a:xfrm>
            <a:off x="2415882" y="4661332"/>
            <a:ext cx="240030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14171D-4F91-4C47-AA0D-3D0990BA405E}"/>
              </a:ext>
            </a:extLst>
          </p:cNvPr>
          <p:cNvSpPr/>
          <p:nvPr/>
        </p:nvSpPr>
        <p:spPr>
          <a:xfrm>
            <a:off x="2415882" y="5020960"/>
            <a:ext cx="240030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24C16C-ADD6-4527-AD2D-BBEE2B997B65}"/>
              </a:ext>
            </a:extLst>
          </p:cNvPr>
          <p:cNvSpPr/>
          <p:nvPr/>
        </p:nvSpPr>
        <p:spPr>
          <a:xfrm>
            <a:off x="4385768" y="4661332"/>
            <a:ext cx="287197" cy="259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E9731F-680B-4462-A963-26D8BD072FBD}"/>
              </a:ext>
            </a:extLst>
          </p:cNvPr>
          <p:cNvSpPr/>
          <p:nvPr/>
        </p:nvSpPr>
        <p:spPr>
          <a:xfrm>
            <a:off x="4385768" y="5020960"/>
            <a:ext cx="287197" cy="259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32B4A95-91EE-48AB-9C0D-CFA568E1F742}"/>
              </a:ext>
            </a:extLst>
          </p:cNvPr>
          <p:cNvSpPr/>
          <p:nvPr/>
        </p:nvSpPr>
        <p:spPr>
          <a:xfrm>
            <a:off x="2415882" y="3776793"/>
            <a:ext cx="287197" cy="259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915D930-2039-4AC5-8E76-5E6125C793D7}"/>
                  </a:ext>
                </a:extLst>
              </p:cNvPr>
              <p:cNvSpPr txBox="1"/>
              <p:nvPr/>
            </p:nvSpPr>
            <p:spPr>
              <a:xfrm>
                <a:off x="6844704" y="5862320"/>
                <a:ext cx="2817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正样本对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915D930-2039-4AC5-8E76-5E6125C7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4" y="5862320"/>
                <a:ext cx="2817456" cy="369332"/>
              </a:xfrm>
              <a:prstGeom prst="rect">
                <a:avLst/>
              </a:prstGeom>
              <a:blipFill>
                <a:blip r:embed="rId13"/>
                <a:stretch>
                  <a:fillRect l="-1948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5F21842-4A78-4025-B021-E97EAE4650FA}"/>
                  </a:ext>
                </a:extLst>
              </p:cNvPr>
              <p:cNvSpPr txBox="1"/>
              <p:nvPr/>
            </p:nvSpPr>
            <p:spPr>
              <a:xfrm>
                <a:off x="6844704" y="6308195"/>
                <a:ext cx="2817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负样本对：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&amp;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5F21842-4A78-4025-B021-E97EAE465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4" y="6308195"/>
                <a:ext cx="2817456" cy="369332"/>
              </a:xfrm>
              <a:prstGeom prst="rect">
                <a:avLst/>
              </a:prstGeom>
              <a:blipFill>
                <a:blip r:embed="rId14"/>
                <a:stretch>
                  <a:fillRect l="-1948" t="-11667" r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6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PAMD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5636D8-7105-4773-A72D-53B2A0A70555}"/>
              </a:ext>
            </a:extLst>
          </p:cNvPr>
          <p:cNvSpPr txBox="1"/>
          <p:nvPr/>
        </p:nvSpPr>
        <p:spPr>
          <a:xfrm>
            <a:off x="620104" y="1135086"/>
            <a:ext cx="448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DACECB-848C-4AA7-83BE-6676E4E8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51" y="2792989"/>
            <a:ext cx="1912573" cy="3273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EC60-F670-41A5-A0ED-D0B5BE66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51" y="1685640"/>
            <a:ext cx="3417374" cy="3807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08F8A8-9A06-4FF7-814D-CD61061E2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51" y="2227269"/>
            <a:ext cx="5464013" cy="5334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5D1851-96F3-4C9A-9381-9A819B788DDA}"/>
              </a:ext>
            </a:extLst>
          </p:cNvPr>
          <p:cNvSpPr txBox="1"/>
          <p:nvPr/>
        </p:nvSpPr>
        <p:spPr>
          <a:xfrm>
            <a:off x="675273" y="3418336"/>
            <a:ext cx="448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9413A-73A5-4568-8A60-46040BB8B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325" y="3969378"/>
            <a:ext cx="4301470" cy="698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CEAC5C-736C-466D-A37C-376ACEA08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25" y="4877096"/>
            <a:ext cx="3397236" cy="3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C6A22-288A-4B80-BA73-0D8767F4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12" y="1512404"/>
            <a:ext cx="10600339" cy="38331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15B6FC-5955-411C-B5BA-BF2FE1E879D6}"/>
              </a:ext>
            </a:extLst>
          </p:cNvPr>
          <p:cNvSpPr/>
          <p:nvPr/>
        </p:nvSpPr>
        <p:spPr>
          <a:xfrm>
            <a:off x="4389120" y="1600200"/>
            <a:ext cx="2606040" cy="2819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1C28-8050-4D21-8216-BE75079EADD4}"/>
              </a:ext>
            </a:extLst>
          </p:cNvPr>
          <p:cNvSpPr/>
          <p:nvPr/>
        </p:nvSpPr>
        <p:spPr>
          <a:xfrm>
            <a:off x="7195224" y="1579644"/>
            <a:ext cx="2606040" cy="28194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9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6AE083-7C3A-4ED9-B313-5B413306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54" y="1438422"/>
            <a:ext cx="5616427" cy="2278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DE4897-5B12-4955-8D25-9F113231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45" y="1438422"/>
            <a:ext cx="4877223" cy="2331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398BC9-680F-45CA-A1A5-94B5292F0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54" y="4196179"/>
            <a:ext cx="5654530" cy="2080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5EF7F5-4FE2-4B10-835B-824F7D0C6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335" y="4615315"/>
            <a:ext cx="5326842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3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9133953" y="4364818"/>
            <a:ext cx="295633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计算机科学与技术学院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282</Words>
  <Application>Microsoft Office PowerPoint</Application>
  <PresentationFormat>宽屏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华光标题宋_CNKI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刘 美</cp:lastModifiedBy>
  <cp:revision>126</cp:revision>
  <dcterms:created xsi:type="dcterms:W3CDTF">2021-09-19T09:11:06Z</dcterms:created>
  <dcterms:modified xsi:type="dcterms:W3CDTF">2023-05-10T14:52:12Z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