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7" r:id="rId2"/>
    <p:sldId id="271" r:id="rId3"/>
    <p:sldId id="284" r:id="rId4"/>
    <p:sldId id="303" r:id="rId5"/>
    <p:sldId id="302" r:id="rId6"/>
    <p:sldId id="304" r:id="rId7"/>
    <p:sldId id="305" r:id="rId8"/>
    <p:sldId id="306" r:id="rId9"/>
    <p:sldId id="307" r:id="rId10"/>
    <p:sldId id="312" r:id="rId11"/>
    <p:sldId id="308" r:id="rId12"/>
    <p:sldId id="309" r:id="rId13"/>
    <p:sldId id="310" r:id="rId14"/>
    <p:sldId id="311" r:id="rId15"/>
    <p:sldId id="290" r:id="rId16"/>
    <p:sldId id="291" r:id="rId17"/>
    <p:sldId id="296" r:id="rId18"/>
    <p:sldId id="298" r:id="rId19"/>
    <p:sldId id="297" r:id="rId20"/>
    <p:sldId id="299" r:id="rId21"/>
    <p:sldId id="300" r:id="rId22"/>
    <p:sldId id="301" r:id="rId23"/>
    <p:sldId id="295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79B5-E688-4C02-A8FA-0A4642362005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E9C5-FFDF-4477-A7C4-8B4B4A36E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05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3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6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55D1AB-84CC-47BC-94D3-6A88698F66EE}"/>
              </a:ext>
            </a:extLst>
          </p:cNvPr>
          <p:cNvCxnSpPr>
            <a:cxnSpLocks/>
          </p:cNvCxnSpPr>
          <p:nvPr userDrawn="1"/>
        </p:nvCxnSpPr>
        <p:spPr>
          <a:xfrm>
            <a:off x="655019" y="732210"/>
            <a:ext cx="11296189" cy="83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262DD-78C6-4301-9090-55E6F03CE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2" y="220089"/>
            <a:ext cx="520455" cy="5204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1BA054-4B05-468D-BCA5-A8A332928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1178154" y="132386"/>
            <a:ext cx="695879" cy="5297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9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8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2022-06-16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16">
            <a:extLst>
              <a:ext uri="{FF2B5EF4-FFF2-40B4-BE49-F238E27FC236}">
                <a16:creationId xmlns:a16="http://schemas.microsoft.com/office/drawing/2014/main" id="{6F593BDF-E0C0-4500-87BB-F4703317FE6E}"/>
              </a:ext>
            </a:extLst>
          </p:cNvPr>
          <p:cNvSpPr txBox="1">
            <a:spLocks/>
          </p:cNvSpPr>
          <p:nvPr/>
        </p:nvSpPr>
        <p:spPr>
          <a:xfrm>
            <a:off x="4869645" y="1847597"/>
            <a:ext cx="2242011" cy="546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[~2022 SIGIR~]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975304" y="2560888"/>
            <a:ext cx="10030691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Knowledge Graph Contrastive Learning for Recommendation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0764D9C-F722-470E-8844-378F552AD90E}"/>
              </a:ext>
            </a:extLst>
          </p:cNvPr>
          <p:cNvSpPr/>
          <p:nvPr/>
        </p:nvSpPr>
        <p:spPr>
          <a:xfrm>
            <a:off x="4608919" y="1309646"/>
            <a:ext cx="3749989" cy="1330814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 w="158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整体流程分析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5569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Yang, et al. Knowledge Graph Contrastive Learning for Recommendation. SIGIR. 2022.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76841-BCC5-4153-A90E-2D743284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97" y="3005595"/>
            <a:ext cx="10169236" cy="29704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934A0AD4-C51B-487D-9AF7-8114FD477668}"/>
              </a:ext>
            </a:extLst>
          </p:cNvPr>
          <p:cNvSpPr/>
          <p:nvPr/>
        </p:nvSpPr>
        <p:spPr>
          <a:xfrm rot="16200000">
            <a:off x="2317419" y="2546116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BFB2D7-733D-4A99-ACA2-EA0B5711E333}"/>
              </a:ext>
            </a:extLst>
          </p:cNvPr>
          <p:cNvSpPr txBox="1"/>
          <p:nvPr/>
        </p:nvSpPr>
        <p:spPr>
          <a:xfrm>
            <a:off x="992601" y="2218564"/>
            <a:ext cx="29546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知识图卷积及语义关系训练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1ADA90F-5D24-46B2-A138-942288447D14}"/>
              </a:ext>
            </a:extLst>
          </p:cNvPr>
          <p:cNvSpPr/>
          <p:nvPr/>
        </p:nvSpPr>
        <p:spPr>
          <a:xfrm rot="16200000">
            <a:off x="2317420" y="1775712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CF45E8-D0EE-4F29-AB22-5BE593518E0C}"/>
              </a:ext>
            </a:extLst>
          </p:cNvPr>
          <p:cNvSpPr txBox="1"/>
          <p:nvPr/>
        </p:nvSpPr>
        <p:spPr>
          <a:xfrm>
            <a:off x="936495" y="1442412"/>
            <a:ext cx="306686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关系感知的知识聚合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TransE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CCAE692-9E6A-4DE4-8436-F8E3EF43060F}"/>
              </a:ext>
            </a:extLst>
          </p:cNvPr>
          <p:cNvSpPr/>
          <p:nvPr/>
        </p:nvSpPr>
        <p:spPr>
          <a:xfrm rot="16200000">
            <a:off x="6329550" y="2541982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39C610-16E9-41FA-903E-C1C0AB59DE0B}"/>
              </a:ext>
            </a:extLst>
          </p:cNvPr>
          <p:cNvSpPr txBox="1"/>
          <p:nvPr/>
        </p:nvSpPr>
        <p:spPr>
          <a:xfrm>
            <a:off x="5158621" y="2218564"/>
            <a:ext cx="264687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知识图增强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交互图增强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F5236AD-C1F4-4683-ADCC-7E044F096211}"/>
              </a:ext>
            </a:extLst>
          </p:cNvPr>
          <p:cNvSpPr/>
          <p:nvPr/>
        </p:nvSpPr>
        <p:spPr>
          <a:xfrm rot="16200000">
            <a:off x="6329551" y="1771578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8D0D1F-FEA9-4DE4-B39D-0B5166229F12}"/>
              </a:ext>
            </a:extLst>
          </p:cNvPr>
          <p:cNvSpPr txBox="1"/>
          <p:nvPr/>
        </p:nvSpPr>
        <p:spPr>
          <a:xfrm>
            <a:off x="4783518" y="1436600"/>
            <a:ext cx="33970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关系边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Dropout+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交互边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Dropout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6FF0BF2-5925-4D5F-A186-875FE1E5F154}"/>
              </a:ext>
            </a:extLst>
          </p:cNvPr>
          <p:cNvSpPr/>
          <p:nvPr/>
        </p:nvSpPr>
        <p:spPr>
          <a:xfrm rot="16200000">
            <a:off x="9974722" y="2541982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C55071-C355-48E6-9995-FE8AF9825A08}"/>
              </a:ext>
            </a:extLst>
          </p:cNvPr>
          <p:cNvSpPr txBox="1"/>
          <p:nvPr/>
        </p:nvSpPr>
        <p:spPr>
          <a:xfrm>
            <a:off x="9226984" y="2216668"/>
            <a:ext cx="180049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交互图对比学习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68FDFF9-EB14-48F7-99AE-DFE0EF1F3F76}"/>
              </a:ext>
            </a:extLst>
          </p:cNvPr>
          <p:cNvSpPr/>
          <p:nvPr/>
        </p:nvSpPr>
        <p:spPr>
          <a:xfrm rot="16200000">
            <a:off x="9974722" y="1771578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08B268-A7F6-46FC-B45B-2D949F1F683B}"/>
              </a:ext>
            </a:extLst>
          </p:cNvPr>
          <p:cNvSpPr txBox="1"/>
          <p:nvPr/>
        </p:nvSpPr>
        <p:spPr>
          <a:xfrm>
            <a:off x="8726848" y="1436600"/>
            <a:ext cx="28007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LightGCN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图卷积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InfoNCE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17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模型理论分析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5569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Yang, et al. Knowledge Graph Contrastive Learning for Recommendation. SIGIR. 2022.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2E5184-9760-408F-98A7-6D8AFB757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99" y="1465987"/>
            <a:ext cx="4705766" cy="81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AFB2A3-7A6C-4E85-B4F8-353877B78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99" y="2478443"/>
            <a:ext cx="2609524" cy="6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94AB93-75DB-4240-A543-9CDA864A6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598" y="1309148"/>
            <a:ext cx="5576676" cy="251792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C634CC18-B2CA-44E1-BC54-D38DA39A0142}"/>
              </a:ext>
            </a:extLst>
          </p:cNvPr>
          <p:cNvSpPr/>
          <p:nvPr/>
        </p:nvSpPr>
        <p:spPr>
          <a:xfrm>
            <a:off x="1306199" y="1662747"/>
            <a:ext cx="356346" cy="3679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18C511A-034F-4236-8BF3-EAA8BFF2DBBF}"/>
              </a:ext>
            </a:extLst>
          </p:cNvPr>
          <p:cNvSpPr/>
          <p:nvPr/>
        </p:nvSpPr>
        <p:spPr>
          <a:xfrm>
            <a:off x="2538801" y="1154457"/>
            <a:ext cx="2096242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对比损失</a:t>
            </a:r>
            <a:r>
              <a:rPr lang="en-US" altLang="zh-CN" dirty="0" err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InfoNCE</a:t>
            </a:r>
            <a:endParaRPr lang="zh-CN" altLang="en-US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9F03A930-FB83-4894-978B-68F3A68F8F9E}"/>
              </a:ext>
            </a:extLst>
          </p:cNvPr>
          <p:cNvCxnSpPr>
            <a:cxnSpLocks/>
            <a:stCxn id="30" idx="0"/>
            <a:endCxn id="31" idx="1"/>
          </p:cNvCxnSpPr>
          <p:nvPr/>
        </p:nvCxnSpPr>
        <p:spPr>
          <a:xfrm rot="5400000" flipH="1" flipV="1">
            <a:off x="1838616" y="962563"/>
            <a:ext cx="345941" cy="10544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10FF271-20C7-4A2B-BCF4-3EF31DDEA381}"/>
              </a:ext>
            </a:extLst>
          </p:cNvPr>
          <p:cNvSpPr/>
          <p:nvPr/>
        </p:nvSpPr>
        <p:spPr>
          <a:xfrm>
            <a:off x="1306198" y="2587513"/>
            <a:ext cx="513365" cy="3679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E37D1F8-57EF-4CF6-9EEC-D078622494BB}"/>
              </a:ext>
            </a:extLst>
          </p:cNvPr>
          <p:cNvSpPr/>
          <p:nvPr/>
        </p:nvSpPr>
        <p:spPr>
          <a:xfrm>
            <a:off x="2206457" y="3140721"/>
            <a:ext cx="2531797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对比损失对</a:t>
            </a:r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的梯度</a:t>
            </a:r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272E797F-6499-445B-992F-534B35F9B17D}"/>
              </a:ext>
            </a:extLst>
          </p:cNvPr>
          <p:cNvCxnSpPr>
            <a:cxnSpLocks/>
            <a:stCxn id="42" idx="2"/>
            <a:endCxn id="56" idx="1"/>
          </p:cNvCxnSpPr>
          <p:nvPr/>
        </p:nvCxnSpPr>
        <p:spPr>
          <a:xfrm rot="16200000" flipH="1">
            <a:off x="1710890" y="2807503"/>
            <a:ext cx="347558" cy="643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662F3660-8888-4896-B13E-95BCFDF01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400" y="4248208"/>
            <a:ext cx="2565639" cy="576929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9CA6D34B-151D-4B79-954C-7C8CB6BE9628}"/>
              </a:ext>
            </a:extLst>
          </p:cNvPr>
          <p:cNvSpPr txBox="1"/>
          <p:nvPr/>
        </p:nvSpPr>
        <p:spPr>
          <a:xfrm>
            <a:off x="1014197" y="3682668"/>
            <a:ext cx="429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假硬负样本（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 hard negatives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8D4B110-9542-4522-9068-EE630A33FA6B}"/>
              </a:ext>
            </a:extLst>
          </p:cNvPr>
          <p:cNvSpPr/>
          <p:nvPr/>
        </p:nvSpPr>
        <p:spPr>
          <a:xfrm>
            <a:off x="2786290" y="4357120"/>
            <a:ext cx="296311" cy="3679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70383D-30B9-415F-BB5A-7DE796CD17A5}"/>
              </a:ext>
            </a:extLst>
          </p:cNvPr>
          <p:cNvSpPr/>
          <p:nvPr/>
        </p:nvSpPr>
        <p:spPr>
          <a:xfrm>
            <a:off x="3185812" y="4085859"/>
            <a:ext cx="3104884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梯度最大值对应的相似度</a:t>
            </a:r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s0</a:t>
            </a:r>
            <a:endParaRPr lang="zh-CN" altLang="en-US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0F55208C-D3D2-42B5-ABF5-E6EA05B7B764}"/>
              </a:ext>
            </a:extLst>
          </p:cNvPr>
          <p:cNvCxnSpPr>
            <a:cxnSpLocks/>
            <a:stCxn id="59" idx="0"/>
            <a:endCxn id="60" idx="1"/>
          </p:cNvCxnSpPr>
          <p:nvPr/>
        </p:nvCxnSpPr>
        <p:spPr>
          <a:xfrm rot="5400000" flipH="1" flipV="1">
            <a:off x="3005673" y="4176981"/>
            <a:ext cx="108912" cy="2513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EFF0ADBB-1FD4-4A69-982F-4381ADCD5ADC}"/>
              </a:ext>
            </a:extLst>
          </p:cNvPr>
          <p:cNvSpPr/>
          <p:nvPr/>
        </p:nvSpPr>
        <p:spPr>
          <a:xfrm>
            <a:off x="1467467" y="4397114"/>
            <a:ext cx="1043861" cy="3679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8F05E6E-8CE1-4C8D-92D0-44E1AB119256}"/>
              </a:ext>
            </a:extLst>
          </p:cNvPr>
          <p:cNvSpPr/>
          <p:nvPr/>
        </p:nvSpPr>
        <p:spPr>
          <a:xfrm>
            <a:off x="2601521" y="4900854"/>
            <a:ext cx="3965533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估计的硬负样本和目标节点间相似度</a:t>
            </a:r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14E53C37-F84B-410C-A9BB-BC1EAD85F4B8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2146414" y="4608096"/>
            <a:ext cx="298090" cy="6121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942C3FA2-A160-419E-8CC6-DCD446E6F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508" y="5372971"/>
            <a:ext cx="2565640" cy="435958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725A3345-4FB3-4CDE-9D8D-F012B22041EB}"/>
              </a:ext>
            </a:extLst>
          </p:cNvPr>
          <p:cNvSpPr/>
          <p:nvPr/>
        </p:nvSpPr>
        <p:spPr>
          <a:xfrm>
            <a:off x="2601520" y="5956348"/>
            <a:ext cx="3965533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实际的硬负样本和目标节点间相似度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0ABE298-238D-43D7-BEE2-82D2A303D86B}"/>
              </a:ext>
            </a:extLst>
          </p:cNvPr>
          <p:cNvSpPr/>
          <p:nvPr/>
        </p:nvSpPr>
        <p:spPr>
          <a:xfrm>
            <a:off x="1467466" y="5396107"/>
            <a:ext cx="1043861" cy="3679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44CD8E2B-F3BE-414B-8A98-10507566CA9D}"/>
              </a:ext>
            </a:extLst>
          </p:cNvPr>
          <p:cNvCxnSpPr>
            <a:cxnSpLocks/>
            <a:stCxn id="66" idx="2"/>
            <a:endCxn id="65" idx="1"/>
          </p:cNvCxnSpPr>
          <p:nvPr/>
        </p:nvCxnSpPr>
        <p:spPr>
          <a:xfrm rot="16200000" flipH="1">
            <a:off x="2118163" y="5635339"/>
            <a:ext cx="354591" cy="6121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>
            <a:extLst>
              <a:ext uri="{FF2B5EF4-FFF2-40B4-BE49-F238E27FC236}">
                <a16:creationId xmlns:a16="http://schemas.microsoft.com/office/drawing/2014/main" id="{F97AAFDA-BDBE-49A8-A719-19D4138C4F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4945" y="3974494"/>
            <a:ext cx="5400600" cy="805427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8B029BB0-1726-4E47-9528-6E6BEE57CBD3}"/>
              </a:ext>
            </a:extLst>
          </p:cNvPr>
          <p:cNvSpPr/>
          <p:nvPr/>
        </p:nvSpPr>
        <p:spPr>
          <a:xfrm>
            <a:off x="8560186" y="4389508"/>
            <a:ext cx="251306" cy="3679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2C61807-08BF-49D4-AC53-869D8948B428}"/>
              </a:ext>
            </a:extLst>
          </p:cNvPr>
          <p:cNvSpPr/>
          <p:nvPr/>
        </p:nvSpPr>
        <p:spPr>
          <a:xfrm>
            <a:off x="7560264" y="5010172"/>
            <a:ext cx="2251150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KGCL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的相似度计算</a:t>
            </a: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BCFA7FEB-7AE2-40C3-8677-D89C495D16A4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rot="5400000">
            <a:off x="8559507" y="4883839"/>
            <a:ext cx="252665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0EAF524E-99F8-4518-9A8A-741A9DDB71E4}"/>
              </a:ext>
            </a:extLst>
          </p:cNvPr>
          <p:cNvSpPr/>
          <p:nvPr/>
        </p:nvSpPr>
        <p:spPr>
          <a:xfrm>
            <a:off x="10672621" y="4402500"/>
            <a:ext cx="238605" cy="3679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5A02AB8-5505-430C-B932-9274296D4BE9}"/>
              </a:ext>
            </a:extLst>
          </p:cNvPr>
          <p:cNvSpPr/>
          <p:nvPr/>
        </p:nvSpPr>
        <p:spPr>
          <a:xfrm>
            <a:off x="9938353" y="5016522"/>
            <a:ext cx="1732542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真硬负样本</a:t>
            </a: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A30474C4-F20A-4DF8-9A66-E4E06D16FA61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16200000" flipH="1">
            <a:off x="10675263" y="4887160"/>
            <a:ext cx="24602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14EE8403-7CC6-49CC-BFC7-BC3185B52961}"/>
              </a:ext>
            </a:extLst>
          </p:cNvPr>
          <p:cNvSpPr/>
          <p:nvPr/>
        </p:nvSpPr>
        <p:spPr>
          <a:xfrm>
            <a:off x="7072052" y="5828507"/>
            <a:ext cx="3734077" cy="4359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增强了硬负样本的判别能力？？？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E66A0D-C842-4657-9302-1209CE80DCCD}"/>
              </a:ext>
            </a:extLst>
          </p:cNvPr>
          <p:cNvCxnSpPr>
            <a:cxnSpLocks/>
          </p:cNvCxnSpPr>
          <p:nvPr/>
        </p:nvCxnSpPr>
        <p:spPr>
          <a:xfrm>
            <a:off x="8549553" y="1641481"/>
            <a:ext cx="0" cy="1899160"/>
          </a:xfrm>
          <a:prstGeom prst="line">
            <a:avLst/>
          </a:prstGeom>
          <a:ln w="19050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C3BAE33-76A6-4F62-818F-E07FC869B6BB}"/>
              </a:ext>
            </a:extLst>
          </p:cNvPr>
          <p:cNvSpPr txBox="1"/>
          <p:nvPr/>
        </p:nvSpPr>
        <p:spPr>
          <a:xfrm>
            <a:off x="8483536" y="840664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(s0,</a:t>
            </a:r>
            <a:r>
              <a:rPr lang="zh-CN" altLang="en-US" dirty="0"/>
              <a:t> </a:t>
            </a:r>
            <a:r>
              <a:rPr lang="en-US" altLang="zh-CN" dirty="0"/>
              <a:t>g(s0))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C1C4686-A4D2-49AD-AA3E-317E33AE2827}"/>
              </a:ext>
            </a:extLst>
          </p:cNvPr>
          <p:cNvSpPr/>
          <p:nvPr/>
        </p:nvSpPr>
        <p:spPr>
          <a:xfrm>
            <a:off x="8496391" y="1608434"/>
            <a:ext cx="95693" cy="95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8BC8B47-CC79-4E11-B46B-094BD317A010}"/>
              </a:ext>
            </a:extLst>
          </p:cNvPr>
          <p:cNvSpPr/>
          <p:nvPr/>
        </p:nvSpPr>
        <p:spPr>
          <a:xfrm rot="18744318">
            <a:off x="8508444" y="1224609"/>
            <a:ext cx="296744" cy="265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3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2" grpId="0" animBg="1"/>
      <p:bldP spid="56" grpId="0" animBg="1"/>
      <p:bldP spid="59" grpId="0" animBg="1"/>
      <p:bldP spid="60" grpId="0" animBg="1"/>
      <p:bldP spid="62" grpId="0" animBg="1"/>
      <p:bldP spid="63" grpId="0" animBg="1"/>
      <p:bldP spid="65" grpId="0" animBg="1"/>
      <p:bldP spid="66" grpId="0" animBg="1"/>
      <p:bldP spid="71" grpId="0" animBg="1"/>
      <p:bldP spid="72" grpId="0" animBg="1"/>
      <p:bldP spid="80" grpId="0" animBg="1"/>
      <p:bldP spid="81" grpId="0" animBg="1"/>
      <p:bldP spid="85" grpId="0" animBg="1"/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5569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Yang, et al. Knowledge Graph Contrastive Learning for Recommendation. SIGIR. 2022.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C46F99-1D2D-4456-9F58-02E406EA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20" y="1392220"/>
            <a:ext cx="5652936" cy="4608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2273B2-64BA-470C-B831-9E4716E417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530"/>
          <a:stretch/>
        </p:blipFill>
        <p:spPr>
          <a:xfrm>
            <a:off x="6889163" y="1503609"/>
            <a:ext cx="4946481" cy="16070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49C3FB7-80E2-443E-8085-BA9C04DD9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2" t="52374" r="5054"/>
          <a:stretch/>
        </p:blipFill>
        <p:spPr>
          <a:xfrm>
            <a:off x="6971124" y="3615009"/>
            <a:ext cx="4782558" cy="15822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339BFAC-D621-4BD4-B599-32574B478C63}"/>
              </a:ext>
            </a:extLst>
          </p:cNvPr>
          <p:cNvSpPr txBox="1"/>
          <p:nvPr/>
        </p:nvSpPr>
        <p:spPr>
          <a:xfrm>
            <a:off x="3135453" y="6000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D33EB6C-AE53-477F-8B1C-107AFF8AE120}"/>
              </a:ext>
            </a:extLst>
          </p:cNvPr>
          <p:cNvSpPr txBox="1"/>
          <p:nvPr/>
        </p:nvSpPr>
        <p:spPr>
          <a:xfrm>
            <a:off x="8808405" y="30943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消融实验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5748D1-56EA-4359-BDE2-430948420989}"/>
              </a:ext>
            </a:extLst>
          </p:cNvPr>
          <p:cNvSpPr txBox="1"/>
          <p:nvPr/>
        </p:nvSpPr>
        <p:spPr>
          <a:xfrm>
            <a:off x="8808405" y="5163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参数实验</a:t>
            </a:r>
          </a:p>
        </p:txBody>
      </p:sp>
    </p:spTree>
    <p:extLst>
      <p:ext uri="{BB962C8B-B14F-4D97-AF65-F5344CB8AC3E}">
        <p14:creationId xmlns:p14="http://schemas.microsoft.com/office/powerpoint/2010/main" val="260423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深度实验分析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5569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Yang, et al. Knowledge Graph Contrastive Learning for Recommendation. SIGIR. 2022.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2E175E-D285-4E82-B0A9-BB802B39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8" y="1502760"/>
            <a:ext cx="4759583" cy="23986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40000F-E605-4BC0-B0D4-33F6F6F89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23" y="1502760"/>
            <a:ext cx="4305972" cy="23986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AB253C-0443-4628-A04C-5F616FD43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578" y="4007201"/>
            <a:ext cx="4759583" cy="23653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24A481-2259-45A7-BAB8-27BB52589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891" y="4284982"/>
            <a:ext cx="5338621" cy="18098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54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5569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Yang, et al. Knowledge Graph Contrastive Learning for Recommendation. SIGIR. 2022.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82D9A-F250-4464-95CC-0A378EC7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179" y="1309646"/>
            <a:ext cx="5982407" cy="478910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9419886-96C6-4D15-A16D-654157501DC7}"/>
              </a:ext>
            </a:extLst>
          </p:cNvPr>
          <p:cNvSpPr/>
          <p:nvPr/>
        </p:nvSpPr>
        <p:spPr>
          <a:xfrm>
            <a:off x="7577051" y="2891859"/>
            <a:ext cx="3734077" cy="8123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KGCL</a:t>
            </a:r>
            <a:r>
              <a:rPr lang="zh-CN" altLang="en-US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能够过滤语义无关的实体，进而给出更准确的推荐</a:t>
            </a:r>
          </a:p>
        </p:txBody>
      </p:sp>
    </p:spTree>
    <p:extLst>
      <p:ext uri="{BB962C8B-B14F-4D97-AF65-F5344CB8AC3E}">
        <p14:creationId xmlns:p14="http://schemas.microsoft.com/office/powerpoint/2010/main" val="314089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2022-06-16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16">
            <a:extLst>
              <a:ext uri="{FF2B5EF4-FFF2-40B4-BE49-F238E27FC236}">
                <a16:creationId xmlns:a16="http://schemas.microsoft.com/office/drawing/2014/main" id="{6F593BDF-E0C0-4500-87BB-F4703317FE6E}"/>
              </a:ext>
            </a:extLst>
          </p:cNvPr>
          <p:cNvSpPr txBox="1">
            <a:spLocks/>
          </p:cNvSpPr>
          <p:nvPr/>
        </p:nvSpPr>
        <p:spPr>
          <a:xfrm>
            <a:off x="4869645" y="1847597"/>
            <a:ext cx="2454791" cy="713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「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~2022 SIGIR~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901943" y="2276802"/>
            <a:ext cx="10388113" cy="1938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Multi-level Cross-view Contrastive Learning for Knowledge-aware Recommender System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14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4D1235-1301-4D51-B951-610FA06C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996" y="3604754"/>
            <a:ext cx="6599894" cy="26571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MCCLK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85791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305587" y="1313209"/>
            <a:ext cx="5621803" cy="190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稀疏监督信号问题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	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交互数据极度缺乏，稀疏性高，甚至导致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退化问题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」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引入对比学习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】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传统对比学习忽视了协同信息和语义信息。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如何设计对比机制？如何构造合适的正负样例视图？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036E9-2356-4AA5-B6BB-7A473C30D500}"/>
              </a:ext>
            </a:extLst>
          </p:cNvPr>
          <p:cNvSpPr/>
          <p:nvPr/>
        </p:nvSpPr>
        <p:spPr>
          <a:xfrm>
            <a:off x="1305587" y="3812789"/>
            <a:ext cx="3673248" cy="2270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「多级跨视图对比学习」</a:t>
            </a:r>
            <a:endParaRPr lang="en-US" altLang="zh-CN" sz="1600" b="1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①全局级结构视图 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(iii-c)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②局部级协作视图 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(iii-a)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③局部级语义视图 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(iii-b)</a:t>
            </a:r>
          </a:p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</a:t>
            </a:r>
            <a:r>
              <a:rPr lang="en-US" altLang="zh-CN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KNN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语义图构建」</a:t>
            </a:r>
            <a:endParaRPr lang="en-US" altLang="zh-CN" sz="1600" b="1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利用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近邻构建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item-item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语义图。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238C5-7756-4FBD-8A22-E81F2BE710E3}"/>
              </a:ext>
            </a:extLst>
          </p:cNvPr>
          <p:cNvSpPr txBox="1"/>
          <p:nvPr/>
        </p:nvSpPr>
        <p:spPr>
          <a:xfrm>
            <a:off x="1014196" y="344163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MCCLK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E7DC8D7-5909-4010-98C7-22521B2F1E19}"/>
              </a:ext>
            </a:extLst>
          </p:cNvPr>
          <p:cNvGrpSpPr/>
          <p:nvPr/>
        </p:nvGrpSpPr>
        <p:grpSpPr>
          <a:xfrm>
            <a:off x="6480668" y="910001"/>
            <a:ext cx="5025222" cy="2531631"/>
            <a:chOff x="6483928" y="985791"/>
            <a:chExt cx="5025222" cy="253163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1A751F9-8458-4CCE-98BB-9E80ACEDF30B}"/>
                </a:ext>
              </a:extLst>
            </p:cNvPr>
            <p:cNvSpPr/>
            <p:nvPr/>
          </p:nvSpPr>
          <p:spPr>
            <a:xfrm>
              <a:off x="7207142" y="1308713"/>
              <a:ext cx="1656784" cy="316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传统</a:t>
              </a:r>
              <a:r>
                <a:rPr lang="en-US" altLang="zh-CN" dirty="0"/>
                <a:t>CF</a:t>
              </a:r>
              <a:r>
                <a:rPr lang="zh-CN" altLang="en-US" dirty="0"/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077C961-75E7-444C-B7DF-9D4EFD4C0CA7}"/>
                </a:ext>
              </a:extLst>
            </p:cNvPr>
            <p:cNvSpPr/>
            <p:nvPr/>
          </p:nvSpPr>
          <p:spPr>
            <a:xfrm>
              <a:off x="9602218" y="1216719"/>
              <a:ext cx="1906932" cy="49381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等线" panose="02010600030101010101" pitchFamily="2" charset="-122"/>
                  <a:ea typeface="等线" panose="02010600030101010101" pitchFamily="2" charset="-122"/>
                </a:rPr>
                <a:t>冷启动</a:t>
              </a:r>
              <a:endPara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lang="zh-CN" altLang="en-US" sz="1600" dirty="0">
                  <a:latin typeface="等线" panose="02010600030101010101" pitchFamily="2" charset="-122"/>
                  <a:ea typeface="等线" panose="02010600030101010101" pitchFamily="2" charset="-122"/>
                </a:rPr>
                <a:t>（缺乏关系信息）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CED82F8-3607-41F6-9378-D24CB8BE91C7}"/>
                </a:ext>
              </a:extLst>
            </p:cNvPr>
            <p:cNvSpPr/>
            <p:nvPr/>
          </p:nvSpPr>
          <p:spPr>
            <a:xfrm>
              <a:off x="7207142" y="1960964"/>
              <a:ext cx="1656784" cy="316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早期</a:t>
              </a:r>
              <a:r>
                <a:rPr lang="en-US" altLang="zh-CN" dirty="0"/>
                <a:t>KGR</a:t>
              </a:r>
              <a:r>
                <a:rPr lang="zh-CN" altLang="en-US" dirty="0"/>
                <a:t>算法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428E5C4-6F08-4BA7-8DBC-99215B9747BA}"/>
                </a:ext>
              </a:extLst>
            </p:cNvPr>
            <p:cNvSpPr/>
            <p:nvPr/>
          </p:nvSpPr>
          <p:spPr>
            <a:xfrm>
              <a:off x="9602218" y="1871575"/>
              <a:ext cx="1906932" cy="49371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等线" panose="02010600030101010101" pitchFamily="2" charset="-122"/>
                  <a:ea typeface="等线" panose="02010600030101010101" pitchFamily="2" charset="-122"/>
                </a:rPr>
                <a:t>没有充分学习协同信号</a:t>
              </a:r>
              <a:endPara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A72C3B6-B63D-4D53-BCE0-1895BE44C522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8863926" y="1463626"/>
              <a:ext cx="738292" cy="3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AA860ED-84AD-4244-AFE6-C0857A31082E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8863926" y="2118433"/>
              <a:ext cx="738292" cy="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DFFF456-7336-420F-8A5B-FCF79E9B5B6E}"/>
                </a:ext>
              </a:extLst>
            </p:cNvPr>
            <p:cNvSpPr txBox="1"/>
            <p:nvPr/>
          </p:nvSpPr>
          <p:spPr>
            <a:xfrm>
              <a:off x="7643221" y="985791"/>
              <a:ext cx="1563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NFM,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xDeepFM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62F0E32-B392-4DB1-90EA-5052605F8F47}"/>
                </a:ext>
              </a:extLst>
            </p:cNvPr>
            <p:cNvSpPr txBox="1"/>
            <p:nvPr/>
          </p:nvSpPr>
          <p:spPr>
            <a:xfrm>
              <a:off x="7643221" y="1644781"/>
              <a:ext cx="1477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TransE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5F0B30-8EBF-4658-A0A5-07CCE8F62F14}"/>
                </a:ext>
              </a:extLst>
            </p:cNvPr>
            <p:cNvSpPr/>
            <p:nvPr/>
          </p:nvSpPr>
          <p:spPr>
            <a:xfrm>
              <a:off x="6483928" y="2464441"/>
              <a:ext cx="2521526" cy="1033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基于</a:t>
              </a:r>
              <a:endPara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连接的</a:t>
              </a:r>
              <a:endPara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模型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5EA3AA0-427B-4FD4-800E-17D070BAC16A}"/>
                </a:ext>
              </a:extLst>
            </p:cNvPr>
            <p:cNvSpPr/>
            <p:nvPr/>
          </p:nvSpPr>
          <p:spPr>
            <a:xfrm>
              <a:off x="7207142" y="2542276"/>
              <a:ext cx="1656784" cy="316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基于</a:t>
              </a:r>
              <a:r>
                <a:rPr lang="en-US" altLang="zh-CN" dirty="0"/>
                <a:t>Path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F97F488-BAEB-4467-B75C-5792CFA01376}"/>
                </a:ext>
              </a:extLst>
            </p:cNvPr>
            <p:cNvSpPr/>
            <p:nvPr/>
          </p:nvSpPr>
          <p:spPr>
            <a:xfrm>
              <a:off x="7207142" y="3112128"/>
              <a:ext cx="1656784" cy="316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基于</a:t>
              </a:r>
              <a:r>
                <a:rPr lang="en-US" altLang="zh-CN" dirty="0"/>
                <a:t>GNN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C78ECB5C-CD5D-46B5-8588-5B37B3478347}"/>
                </a:ext>
              </a:extLst>
            </p:cNvPr>
            <p:cNvSpPr/>
            <p:nvPr/>
          </p:nvSpPr>
          <p:spPr>
            <a:xfrm>
              <a:off x="9602218" y="2453854"/>
              <a:ext cx="1906932" cy="49371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等线" panose="02010600030101010101" pitchFamily="2" charset="-122"/>
                  <a:ea typeface="等线" panose="02010600030101010101" pitchFamily="2" charset="-122"/>
                </a:rPr>
                <a:t>人为设置元路径，难以优化</a:t>
              </a:r>
              <a:endPara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444415F-9AC4-41E4-9D3F-E92F98BC9C4D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8863926" y="2700712"/>
              <a:ext cx="7382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83CAEEBB-7F82-48D7-B014-23D49D5C53E8}"/>
                </a:ext>
              </a:extLst>
            </p:cNvPr>
            <p:cNvSpPr/>
            <p:nvPr/>
          </p:nvSpPr>
          <p:spPr>
            <a:xfrm>
              <a:off x="9602218" y="3023706"/>
              <a:ext cx="1906932" cy="49371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等线" panose="02010600030101010101" pitchFamily="2" charset="-122"/>
                  <a:ea typeface="等线" panose="02010600030101010101" pitchFamily="2" charset="-122"/>
                </a:rPr>
                <a:t>缺乏监督信号</a:t>
              </a:r>
              <a:endPara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117089F-1246-419D-8EB8-28BFF296FDFC}"/>
                </a:ext>
              </a:extLst>
            </p:cNvPr>
            <p:cNvCxnSpPr>
              <a:cxnSpLocks/>
              <a:stCxn id="24" idx="3"/>
              <a:endCxn id="36" idx="1"/>
            </p:cNvCxnSpPr>
            <p:nvPr/>
          </p:nvCxnSpPr>
          <p:spPr>
            <a:xfrm>
              <a:off x="8863926" y="3270564"/>
              <a:ext cx="7382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469CCFB-94CC-4763-B6DC-3EE16A6D0C86}"/>
              </a:ext>
            </a:extLst>
          </p:cNvPr>
          <p:cNvSpPr txBox="1"/>
          <p:nvPr/>
        </p:nvSpPr>
        <p:spPr>
          <a:xfrm>
            <a:off x="904876" y="6478409"/>
            <a:ext cx="6925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Ding Zou, et al. Multi-level Cross-view Contrastive Learning for Knowledge-aware Recommender System.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7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MCCLK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8579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DB6D86-B9DF-48D9-85F5-79A1BC65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80" y="1428262"/>
            <a:ext cx="10396996" cy="40014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C650606-5879-4DD8-9867-20073B7BB85E}"/>
              </a:ext>
            </a:extLst>
          </p:cNvPr>
          <p:cNvSpPr txBox="1"/>
          <p:nvPr/>
        </p:nvSpPr>
        <p:spPr>
          <a:xfrm>
            <a:off x="806448" y="228138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</a:t>
            </a:r>
            <a:endParaRPr lang="en-US" altLang="zh-CN" dirty="0"/>
          </a:p>
          <a:p>
            <a:r>
              <a:rPr lang="zh-CN" altLang="en-US" dirty="0"/>
              <a:t>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7460B0-06D0-4875-B6DC-FD7D18EA6EE6}"/>
              </a:ext>
            </a:extLst>
          </p:cNvPr>
          <p:cNvSpPr txBox="1"/>
          <p:nvPr/>
        </p:nvSpPr>
        <p:spPr>
          <a:xfrm>
            <a:off x="875721" y="44202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</a:t>
            </a:r>
            <a:endParaRPr lang="en-US" altLang="zh-CN" dirty="0"/>
          </a:p>
          <a:p>
            <a:r>
              <a:rPr lang="zh-CN" altLang="en-US" dirty="0"/>
              <a:t>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5F071E0-4AD9-4EB1-8124-00C489541DDF}"/>
              </a:ext>
            </a:extLst>
          </p:cNvPr>
          <p:cNvSpPr txBox="1"/>
          <p:nvPr/>
        </p:nvSpPr>
        <p:spPr>
          <a:xfrm>
            <a:off x="2228848" y="5850887"/>
            <a:ext cx="226215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三种视图下的图卷积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B889A23-7FD5-431F-AF02-F7427B40502E}"/>
              </a:ext>
            </a:extLst>
          </p:cNvPr>
          <p:cNvSpPr/>
          <p:nvPr/>
        </p:nvSpPr>
        <p:spPr>
          <a:xfrm>
            <a:off x="3184437" y="5426296"/>
            <a:ext cx="35098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31A03E-F580-430D-B5F6-E93F7FCD0C1B}"/>
              </a:ext>
            </a:extLst>
          </p:cNvPr>
          <p:cNvSpPr txBox="1"/>
          <p:nvPr/>
        </p:nvSpPr>
        <p:spPr>
          <a:xfrm>
            <a:off x="6096000" y="5850887"/>
            <a:ext cx="226215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两级对比学习</a:t>
            </a: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DBA8901-04D1-4708-A632-3470EF50336B}"/>
              </a:ext>
            </a:extLst>
          </p:cNvPr>
          <p:cNvSpPr/>
          <p:nvPr/>
        </p:nvSpPr>
        <p:spPr>
          <a:xfrm>
            <a:off x="7051589" y="5426296"/>
            <a:ext cx="35098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4D1C750-B561-4E93-A4EA-CAD633E83151}"/>
              </a:ext>
            </a:extLst>
          </p:cNvPr>
          <p:cNvSpPr txBox="1"/>
          <p:nvPr/>
        </p:nvSpPr>
        <p:spPr>
          <a:xfrm>
            <a:off x="9148618" y="5850887"/>
            <a:ext cx="226215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跨视图对比</a:t>
            </a: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36CE64BA-47D0-485D-AF0E-9B5C21E57197}"/>
              </a:ext>
            </a:extLst>
          </p:cNvPr>
          <p:cNvSpPr/>
          <p:nvPr/>
        </p:nvSpPr>
        <p:spPr>
          <a:xfrm>
            <a:off x="10104207" y="5426296"/>
            <a:ext cx="35098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F22A12-CC06-41A0-AE83-F3FE82A6FCAF}"/>
              </a:ext>
            </a:extLst>
          </p:cNvPr>
          <p:cNvSpPr txBox="1"/>
          <p:nvPr/>
        </p:nvSpPr>
        <p:spPr>
          <a:xfrm>
            <a:off x="904876" y="6478409"/>
            <a:ext cx="6925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Ding Zou, et al. Multi-level Cross-view Contrastive Learning for Knowledge-aware Recommender System.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 animBg="1"/>
      <p:bldP spid="1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19C51C-3DC0-4E7F-A2B7-9AF80A97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32" y="2500660"/>
            <a:ext cx="4390112" cy="52781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MCCLK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85791"/>
            <a:ext cx="503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Collaborative View Encoder 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LightGCN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D20103-8B99-469D-88D7-4A20BB967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232" y="1227941"/>
            <a:ext cx="3008498" cy="12180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8EEA4E-6BA1-48C3-BAED-61823BEE3A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066" b="73140"/>
          <a:stretch/>
        </p:blipFill>
        <p:spPr>
          <a:xfrm>
            <a:off x="1470004" y="1552067"/>
            <a:ext cx="5221995" cy="14230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BA3EAF-9784-41A7-99A7-80BA65E9FA48}"/>
              </a:ext>
            </a:extLst>
          </p:cNvPr>
          <p:cNvSpPr/>
          <p:nvPr/>
        </p:nvSpPr>
        <p:spPr>
          <a:xfrm>
            <a:off x="9319491" y="2609995"/>
            <a:ext cx="2058853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852CF7-A388-4FCB-AA18-172A34C0B2E2}"/>
              </a:ext>
            </a:extLst>
          </p:cNvPr>
          <p:cNvSpPr/>
          <p:nvPr/>
        </p:nvSpPr>
        <p:spPr>
          <a:xfrm>
            <a:off x="10650691" y="2159432"/>
            <a:ext cx="1092860" cy="28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层连接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EE2F5F61-C01C-4E01-A681-6A66DF162B02}"/>
              </a:ext>
            </a:extLst>
          </p:cNvPr>
          <p:cNvCxnSpPr>
            <a:stCxn id="8" idx="0"/>
            <a:endCxn id="19" idx="1"/>
          </p:cNvCxnSpPr>
          <p:nvPr/>
        </p:nvCxnSpPr>
        <p:spPr>
          <a:xfrm rot="5400000" flipH="1" flipV="1">
            <a:off x="10346490" y="2305795"/>
            <a:ext cx="306628" cy="3017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EFE9B5EB-352D-437D-B4DF-F8BA862A1390}"/>
              </a:ext>
            </a:extLst>
          </p:cNvPr>
          <p:cNvSpPr/>
          <p:nvPr/>
        </p:nvSpPr>
        <p:spPr>
          <a:xfrm flipH="1">
            <a:off x="10023941" y="1418504"/>
            <a:ext cx="468568" cy="884862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9D334C-9A47-4E86-A11B-F38B979470B2}"/>
              </a:ext>
            </a:extLst>
          </p:cNvPr>
          <p:cNvSpPr/>
          <p:nvPr/>
        </p:nvSpPr>
        <p:spPr>
          <a:xfrm>
            <a:off x="10572829" y="1712865"/>
            <a:ext cx="1092860" cy="28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图卷积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EE81BA-BB7A-4B67-8D1D-C5163582B7F1}"/>
              </a:ext>
            </a:extLst>
          </p:cNvPr>
          <p:cNvSpPr txBox="1"/>
          <p:nvPr/>
        </p:nvSpPr>
        <p:spPr>
          <a:xfrm>
            <a:off x="1014197" y="3276450"/>
            <a:ext cx="600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Semantic View Encoder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K-Nearest-Neighbor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AAFBF61-FD6A-4883-83C3-7F5A3A8168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657" r="55225" b="42902"/>
          <a:stretch/>
        </p:blipFill>
        <p:spPr>
          <a:xfrm>
            <a:off x="1470004" y="3829521"/>
            <a:ext cx="5221995" cy="13663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733DAB-C253-43F2-B423-AAA2D50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019" y="3950948"/>
            <a:ext cx="4390112" cy="115276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7D7AE8E-B7E5-4E29-834F-CC49107ED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019" y="5097628"/>
            <a:ext cx="1811945" cy="102382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DE2982D-D9DA-4DDC-BC19-DD3018603D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0978" y="5324680"/>
            <a:ext cx="2495878" cy="62572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39BF8E4-C9F6-48DF-BB89-C27E72A93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8019" y="6139923"/>
            <a:ext cx="1911412" cy="452703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819D59D4-CC55-4A98-A262-19542B5EE09D}"/>
              </a:ext>
            </a:extLst>
          </p:cNvPr>
          <p:cNvSpPr txBox="1"/>
          <p:nvPr/>
        </p:nvSpPr>
        <p:spPr>
          <a:xfrm>
            <a:off x="6848958" y="3559945"/>
            <a:ext cx="334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item-item semantic graph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D7D3D75-9121-45FD-A674-243CE923AEF5}"/>
              </a:ext>
            </a:extLst>
          </p:cNvPr>
          <p:cNvSpPr txBox="1"/>
          <p:nvPr/>
        </p:nvSpPr>
        <p:spPr>
          <a:xfrm>
            <a:off x="1470004" y="5371413"/>
            <a:ext cx="467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item-item semantic graph embedding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66900F1-374C-4C72-BC67-F7A6104EC2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3113" y="5816456"/>
            <a:ext cx="1911411" cy="69283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CD1A734-13F4-413F-80DB-C9EF059D3B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0367" y="5932136"/>
            <a:ext cx="2147229" cy="453960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33F313ED-110F-4912-AC6C-9F6870F6D20B}"/>
              </a:ext>
            </a:extLst>
          </p:cNvPr>
          <p:cNvSpPr/>
          <p:nvPr/>
        </p:nvSpPr>
        <p:spPr>
          <a:xfrm>
            <a:off x="10123402" y="4006341"/>
            <a:ext cx="1620149" cy="28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三元组关系传播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6D4AA83-B3F0-4FAE-9C51-CC819F7CC45A}"/>
              </a:ext>
            </a:extLst>
          </p:cNvPr>
          <p:cNvSpPr/>
          <p:nvPr/>
        </p:nvSpPr>
        <p:spPr>
          <a:xfrm>
            <a:off x="8829964" y="3973314"/>
            <a:ext cx="738909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7376E3F3-96CA-4AE4-949A-728E40C72D1B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 flipV="1">
            <a:off x="9568873" y="4150276"/>
            <a:ext cx="554529" cy="56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6BB4BE7-C5BF-4A23-B0E2-E421AD1DBCB2}"/>
              </a:ext>
            </a:extLst>
          </p:cNvPr>
          <p:cNvSpPr/>
          <p:nvPr/>
        </p:nvSpPr>
        <p:spPr>
          <a:xfrm>
            <a:off x="8950036" y="4539980"/>
            <a:ext cx="738909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F382C84-BB10-40AF-A444-10CB3549EEC2}"/>
              </a:ext>
            </a:extLst>
          </p:cNvPr>
          <p:cNvSpPr/>
          <p:nvPr/>
        </p:nvSpPr>
        <p:spPr>
          <a:xfrm>
            <a:off x="10564021" y="4545408"/>
            <a:ext cx="738909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B04A071D-DB76-4A83-877D-054DB8D7FFD8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flipV="1">
            <a:off x="9688945" y="4150276"/>
            <a:ext cx="434457" cy="572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8D67A92B-94F8-4264-9168-CCCFF86D4AE5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rot="5400000" flipH="1" flipV="1">
            <a:off x="10807878" y="4419810"/>
            <a:ext cx="25119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E2EF754B-2EAC-4CBA-9A2D-90D2A57F0A9A}"/>
              </a:ext>
            </a:extLst>
          </p:cNvPr>
          <p:cNvSpPr/>
          <p:nvPr/>
        </p:nvSpPr>
        <p:spPr>
          <a:xfrm>
            <a:off x="10749804" y="5298987"/>
            <a:ext cx="847052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0B7ECFC-5AE3-40DA-A14A-6A01636118B6}"/>
              </a:ext>
            </a:extLst>
          </p:cNvPr>
          <p:cNvSpPr/>
          <p:nvPr/>
        </p:nvSpPr>
        <p:spPr>
          <a:xfrm>
            <a:off x="10168120" y="5892777"/>
            <a:ext cx="1428736" cy="28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KNN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筛选</a:t>
            </a: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445CD3C5-B70C-472B-A5ED-756C2017E1C7}"/>
              </a:ext>
            </a:extLst>
          </p:cNvPr>
          <p:cNvCxnSpPr>
            <a:cxnSpLocks/>
            <a:stCxn id="54" idx="3"/>
            <a:endCxn id="55" idx="3"/>
          </p:cNvCxnSpPr>
          <p:nvPr/>
        </p:nvCxnSpPr>
        <p:spPr>
          <a:xfrm>
            <a:off x="11596856" y="5481550"/>
            <a:ext cx="12700" cy="55516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62CE810-0B28-4C48-B80B-8117A9DAB24C}"/>
              </a:ext>
            </a:extLst>
          </p:cNvPr>
          <p:cNvSpPr/>
          <p:nvPr/>
        </p:nvSpPr>
        <p:spPr>
          <a:xfrm>
            <a:off x="7037842" y="5481549"/>
            <a:ext cx="276896" cy="38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BEA867A-8E24-4E86-B035-FB2D05CDFD1F}"/>
              </a:ext>
            </a:extLst>
          </p:cNvPr>
          <p:cNvSpPr/>
          <p:nvPr/>
        </p:nvSpPr>
        <p:spPr>
          <a:xfrm>
            <a:off x="6785416" y="4970649"/>
            <a:ext cx="763275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cosine</a:t>
            </a:r>
            <a:endParaRPr lang="zh-CN" altLang="en-US" sz="16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EC5189D-DB2F-4CA2-801F-997E599FCDC1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rot="16200000" flipV="1">
            <a:off x="7072340" y="5377599"/>
            <a:ext cx="198665" cy="92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9FB9F4-2D28-44A9-B788-FFDCAB3C172E}"/>
              </a:ext>
            </a:extLst>
          </p:cNvPr>
          <p:cNvSpPr/>
          <p:nvPr/>
        </p:nvSpPr>
        <p:spPr>
          <a:xfrm>
            <a:off x="8289352" y="6189846"/>
            <a:ext cx="640080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FFFF35D-6A85-4104-968A-CA49BBB87B81}"/>
              </a:ext>
            </a:extLst>
          </p:cNvPr>
          <p:cNvSpPr/>
          <p:nvPr/>
        </p:nvSpPr>
        <p:spPr>
          <a:xfrm>
            <a:off x="9301191" y="6242161"/>
            <a:ext cx="1313615" cy="28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度矩阵</a:t>
            </a: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20A13581-613E-4108-9656-8E996605169C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8929432" y="6372409"/>
            <a:ext cx="371759" cy="136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00BA09A-52E3-4FFC-B720-3E13BADFB946}"/>
              </a:ext>
            </a:extLst>
          </p:cNvPr>
          <p:cNvSpPr txBox="1"/>
          <p:nvPr/>
        </p:nvSpPr>
        <p:spPr>
          <a:xfrm>
            <a:off x="851610" y="6592626"/>
            <a:ext cx="6925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Ding Zou, et al. Multi-level Cross-view Contrastive Learning for Knowledge-aware Recommender System.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9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13" grpId="0" animBg="1"/>
      <p:bldP spid="24" grpId="0" animBg="1"/>
      <p:bldP spid="33" grpId="0"/>
      <p:bldP spid="34" grpId="0"/>
      <p:bldP spid="40" grpId="0" animBg="1"/>
      <p:bldP spid="41" grpId="0" animBg="1"/>
      <p:bldP spid="45" grpId="0" animBg="1"/>
      <p:bldP spid="46" grpId="0" animBg="1"/>
      <p:bldP spid="54" grpId="0" animBg="1"/>
      <p:bldP spid="55" grpId="0" animBg="1"/>
      <p:bldP spid="64" grpId="0" animBg="1"/>
      <p:bldP spid="65" grpId="0" animBg="1"/>
      <p:bldP spid="69" grpId="0" animBg="1"/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MCCLK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85791"/>
            <a:ext cx="451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Local-level Cross-view Contrastive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791FC0AC-CF8C-4FC5-9D12-F850C65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88" y="1927187"/>
            <a:ext cx="4513030" cy="1054446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5C2247ED-257A-495C-A3AC-E77600CBB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87" y="4031726"/>
            <a:ext cx="7028837" cy="1678709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9BF476C4-BE2F-4952-BBBE-28E849751D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535"/>
          <a:stretch/>
        </p:blipFill>
        <p:spPr>
          <a:xfrm>
            <a:off x="8269365" y="1235050"/>
            <a:ext cx="3173479" cy="4796295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2A2FE500-81F6-4E9A-A1F4-94D48B84B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825" y="3084283"/>
            <a:ext cx="3404081" cy="407065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F7804014-A2B5-4D7E-BBF2-B31F06AC60F9}"/>
              </a:ext>
            </a:extLst>
          </p:cNvPr>
          <p:cNvSpPr/>
          <p:nvPr/>
        </p:nvSpPr>
        <p:spPr>
          <a:xfrm>
            <a:off x="3712749" y="1985147"/>
            <a:ext cx="314304" cy="40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759DDD7-F55E-4A46-8C9B-D9CF42D2D206}"/>
              </a:ext>
            </a:extLst>
          </p:cNvPr>
          <p:cNvSpPr/>
          <p:nvPr/>
        </p:nvSpPr>
        <p:spPr>
          <a:xfrm>
            <a:off x="4258268" y="1473791"/>
            <a:ext cx="2216423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协同视图中物品编码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0351C7BD-DFA7-49AE-974E-6DD4F5309F24}"/>
              </a:ext>
            </a:extLst>
          </p:cNvPr>
          <p:cNvCxnSpPr>
            <a:cxnSpLocks/>
            <a:stCxn id="82" idx="0"/>
            <a:endCxn id="83" idx="1"/>
          </p:cNvCxnSpPr>
          <p:nvPr/>
        </p:nvCxnSpPr>
        <p:spPr>
          <a:xfrm rot="5400000" flipH="1" flipV="1">
            <a:off x="3886465" y="1613345"/>
            <a:ext cx="355238" cy="3883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1B773B13-C8B4-41DE-AF1D-12AAE64757D9}"/>
              </a:ext>
            </a:extLst>
          </p:cNvPr>
          <p:cNvSpPr/>
          <p:nvPr/>
        </p:nvSpPr>
        <p:spPr>
          <a:xfrm>
            <a:off x="4953312" y="2902615"/>
            <a:ext cx="2216423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语义视图中物品编码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F3BED08-5F73-4B8F-9C49-AB58CB67CB3A}"/>
              </a:ext>
            </a:extLst>
          </p:cNvPr>
          <p:cNvSpPr/>
          <p:nvPr/>
        </p:nvSpPr>
        <p:spPr>
          <a:xfrm>
            <a:off x="3712748" y="2522550"/>
            <a:ext cx="314304" cy="40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6ECF2B42-7D95-40BF-94D4-41383BE06B66}"/>
              </a:ext>
            </a:extLst>
          </p:cNvPr>
          <p:cNvSpPr/>
          <p:nvPr/>
        </p:nvSpPr>
        <p:spPr>
          <a:xfrm>
            <a:off x="2740869" y="1970172"/>
            <a:ext cx="233240" cy="40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A13051-0F42-490F-B7F9-299D620D79C8}"/>
              </a:ext>
            </a:extLst>
          </p:cNvPr>
          <p:cNvSpPr/>
          <p:nvPr/>
        </p:nvSpPr>
        <p:spPr>
          <a:xfrm>
            <a:off x="1303641" y="1473791"/>
            <a:ext cx="1371066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ELU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激活函数</a:t>
            </a: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B00C18F7-1AF4-4EAB-9272-5A5CEB17E8AE}"/>
              </a:ext>
            </a:extLst>
          </p:cNvPr>
          <p:cNvCxnSpPr>
            <a:cxnSpLocks/>
            <a:stCxn id="94" idx="0"/>
            <a:endCxn id="95" idx="3"/>
          </p:cNvCxnSpPr>
          <p:nvPr/>
        </p:nvCxnSpPr>
        <p:spPr>
          <a:xfrm rot="16200000" flipV="1">
            <a:off x="2595967" y="1708650"/>
            <a:ext cx="340263" cy="182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742107FA-A790-45CA-BA04-B666C3E995A6}"/>
              </a:ext>
            </a:extLst>
          </p:cNvPr>
          <p:cNvCxnSpPr>
            <a:cxnSpLocks/>
            <a:stCxn id="93" idx="2"/>
            <a:endCxn id="92" idx="1"/>
          </p:cNvCxnSpPr>
          <p:nvPr/>
        </p:nvCxnSpPr>
        <p:spPr>
          <a:xfrm rot="16200000" flipH="1">
            <a:off x="4344172" y="2449592"/>
            <a:ext cx="134869" cy="1083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E1FD02C0-2255-481E-970E-0B2AAC4B3E1F}"/>
              </a:ext>
            </a:extLst>
          </p:cNvPr>
          <p:cNvSpPr/>
          <p:nvPr/>
        </p:nvSpPr>
        <p:spPr>
          <a:xfrm>
            <a:off x="4756725" y="4187843"/>
            <a:ext cx="230081" cy="291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8BE7961-CA84-4013-93D3-58ACCCC2443D}"/>
              </a:ext>
            </a:extLst>
          </p:cNvPr>
          <p:cNvSpPr/>
          <p:nvPr/>
        </p:nvSpPr>
        <p:spPr>
          <a:xfrm>
            <a:off x="5277944" y="3715468"/>
            <a:ext cx="2274151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Cosine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相似度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+e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指数</a:t>
            </a:r>
          </a:p>
        </p:txBody>
      </p: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86945C5-0191-4404-9A84-A5EF9D0A8B79}"/>
              </a:ext>
            </a:extLst>
          </p:cNvPr>
          <p:cNvCxnSpPr>
            <a:cxnSpLocks/>
            <a:stCxn id="104" idx="0"/>
            <a:endCxn id="105" idx="1"/>
          </p:cNvCxnSpPr>
          <p:nvPr/>
        </p:nvCxnSpPr>
        <p:spPr>
          <a:xfrm rot="5400000" flipH="1" flipV="1">
            <a:off x="4916727" y="3826626"/>
            <a:ext cx="316257" cy="4061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C0D0813-E38D-493E-99D9-76A8A2A823C4}"/>
              </a:ext>
            </a:extLst>
          </p:cNvPr>
          <p:cNvSpPr txBox="1"/>
          <p:nvPr/>
        </p:nvSpPr>
        <p:spPr>
          <a:xfrm>
            <a:off x="904876" y="6478409"/>
            <a:ext cx="6925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Ding Zou, et al. Multi-level Cross-view Contrastive Learning for Knowledge-aware Recommender System.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92" grpId="0" animBg="1"/>
      <p:bldP spid="93" grpId="0" animBg="1"/>
      <p:bldP spid="94" grpId="0" animBg="1"/>
      <p:bldP spid="95" grpId="0" animBg="1"/>
      <p:bldP spid="104" grpId="0" animBg="1"/>
      <p:bldP spid="1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09659"/>
            <a:ext cx="18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243444" y="1224167"/>
            <a:ext cx="6976920" cy="79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① 知识图中实体节点的长尾分布导致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「稀疏监督信号」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问题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 知识图中的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噪声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」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问题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及物品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实体节点之间的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「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主题无关连接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」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036E9-2356-4AA5-B6BB-7A473C30D500}"/>
              </a:ext>
            </a:extLst>
          </p:cNvPr>
          <p:cNvSpPr/>
          <p:nvPr/>
        </p:nvSpPr>
        <p:spPr>
          <a:xfrm>
            <a:off x="1243444" y="5052423"/>
            <a:ext cx="8399320" cy="793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把</a:t>
            </a:r>
            <a:r>
              <a:rPr lang="en-US" altLang="zh-CN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KG(Knowledge Graph)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SGL(Self-supervised Graph Learning )[1]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相结合。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 知识图卷积初始化物品编码。 ② 知识图增强改进</a:t>
            </a:r>
            <a:r>
              <a:rPr lang="en-US" altLang="zh-CN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SGL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中删边的概率。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238C5-7756-4FBD-8A22-E81F2BE710E3}"/>
              </a:ext>
            </a:extLst>
          </p:cNvPr>
          <p:cNvSpPr txBox="1"/>
          <p:nvPr/>
        </p:nvSpPr>
        <p:spPr>
          <a:xfrm>
            <a:off x="1014197" y="4608012"/>
            <a:ext cx="20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5569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Yang, et al. Knowledge Graph Contrastive Learning for Recommendation. SIGIR. 2022.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47E1B9-2E7A-4030-8184-6602677A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10" y="2155132"/>
            <a:ext cx="5055537" cy="227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7DBA18-81CA-4B04-B866-46541385C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27" y="2155132"/>
            <a:ext cx="5055537" cy="227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1472A1F-8AC3-41E7-8E42-50422C56D6BD}"/>
              </a:ext>
            </a:extLst>
          </p:cNvPr>
          <p:cNvSpPr/>
          <p:nvPr/>
        </p:nvSpPr>
        <p:spPr>
          <a:xfrm>
            <a:off x="1243444" y="5985592"/>
            <a:ext cx="6570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Wu,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Jiancan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Self-supervised graph learning for recommendation. SIGIR. 2021.</a:t>
            </a:r>
          </a:p>
        </p:txBody>
      </p:sp>
    </p:spTree>
    <p:extLst>
      <p:ext uri="{BB962C8B-B14F-4D97-AF65-F5344CB8AC3E}">
        <p14:creationId xmlns:p14="http://schemas.microsoft.com/office/powerpoint/2010/main" val="3217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MCCLK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85791"/>
            <a:ext cx="407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 Structural View Encoder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EE81BA-BB7A-4B67-8D1D-C5163582B7F1}"/>
              </a:ext>
            </a:extLst>
          </p:cNvPr>
          <p:cNvSpPr txBox="1"/>
          <p:nvPr/>
        </p:nvSpPr>
        <p:spPr>
          <a:xfrm>
            <a:off x="6203491" y="985791"/>
            <a:ext cx="459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Global-level Cross-view Contrastive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D377706-449F-45D1-B7E3-52AC959BE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62" r="62232"/>
          <a:stretch/>
        </p:blipFill>
        <p:spPr>
          <a:xfrm>
            <a:off x="1347752" y="1402209"/>
            <a:ext cx="4228581" cy="14408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5F68AA-007D-4383-942E-CD74F3687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15" y="3290345"/>
            <a:ext cx="3636447" cy="10880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FB494E-B7A7-443D-9F16-7623522DD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877" y="4393621"/>
            <a:ext cx="4157603" cy="16108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30052E-739E-425E-8ADE-15B9573E1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114" y="6081954"/>
            <a:ext cx="4319564" cy="534803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6A399A97-9A61-467C-9F94-F1370DDDFB06}"/>
              </a:ext>
            </a:extLst>
          </p:cNvPr>
          <p:cNvSpPr/>
          <p:nvPr/>
        </p:nvSpPr>
        <p:spPr>
          <a:xfrm>
            <a:off x="1467114" y="3275211"/>
            <a:ext cx="592593" cy="40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158C3D2-4004-43B0-9578-DD7DE9713C13}"/>
              </a:ext>
            </a:extLst>
          </p:cNvPr>
          <p:cNvSpPr/>
          <p:nvPr/>
        </p:nvSpPr>
        <p:spPr>
          <a:xfrm>
            <a:off x="2178574" y="2957228"/>
            <a:ext cx="1361740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物品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用户</a:t>
            </a:r>
            <a:endParaRPr lang="zh-CN" altLang="en-US" sz="16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2D99381-4F57-4229-B55A-45D5484BDE58}"/>
              </a:ext>
            </a:extLst>
          </p:cNvPr>
          <p:cNvCxnSpPr>
            <a:cxnSpLocks/>
            <a:stCxn id="43" idx="0"/>
            <a:endCxn id="44" idx="1"/>
          </p:cNvCxnSpPr>
          <p:nvPr/>
        </p:nvCxnSpPr>
        <p:spPr>
          <a:xfrm rot="5400000" flipH="1" flipV="1">
            <a:off x="1890060" y="2986698"/>
            <a:ext cx="161865" cy="4151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A8FDF7E-9BD9-4BDA-B3F5-497712FCBB79}"/>
              </a:ext>
            </a:extLst>
          </p:cNvPr>
          <p:cNvSpPr/>
          <p:nvPr/>
        </p:nvSpPr>
        <p:spPr>
          <a:xfrm>
            <a:off x="4012014" y="3189553"/>
            <a:ext cx="1361740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实体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物品</a:t>
            </a:r>
            <a:endParaRPr lang="zh-CN" altLang="en-US" sz="16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E4317EB-3DC9-41D6-BD7B-4EB6B3FAF414}"/>
              </a:ext>
            </a:extLst>
          </p:cNvPr>
          <p:cNvSpPr/>
          <p:nvPr/>
        </p:nvSpPr>
        <p:spPr>
          <a:xfrm>
            <a:off x="4263734" y="3797655"/>
            <a:ext cx="858300" cy="40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EFE5BA7E-901B-4745-857C-2C30D169804C}"/>
              </a:ext>
            </a:extLst>
          </p:cNvPr>
          <p:cNvCxnSpPr>
            <a:cxnSpLocks/>
            <a:stCxn id="58" idx="0"/>
            <a:endCxn id="57" idx="2"/>
          </p:cNvCxnSpPr>
          <p:nvPr/>
        </p:nvCxnSpPr>
        <p:spPr>
          <a:xfrm rot="5400000" flipH="1" flipV="1">
            <a:off x="4544951" y="3649722"/>
            <a:ext cx="29586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311F1BB1-8392-4AFB-A3A4-BAED22A73FF9}"/>
              </a:ext>
            </a:extLst>
          </p:cNvPr>
          <p:cNvSpPr/>
          <p:nvPr/>
        </p:nvSpPr>
        <p:spPr>
          <a:xfrm>
            <a:off x="4380002" y="4986735"/>
            <a:ext cx="515271" cy="314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DC32E45-59F1-4BE2-8A98-8CE438E46F73}"/>
              </a:ext>
            </a:extLst>
          </p:cNvPr>
          <p:cNvSpPr/>
          <p:nvPr/>
        </p:nvSpPr>
        <p:spPr>
          <a:xfrm>
            <a:off x="5064598" y="4674500"/>
            <a:ext cx="1023470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向量拼接</a:t>
            </a: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97ECBE0E-22DD-4D99-BE52-121610E43122}"/>
              </a:ext>
            </a:extLst>
          </p:cNvPr>
          <p:cNvCxnSpPr>
            <a:cxnSpLocks/>
            <a:stCxn id="62" idx="0"/>
            <a:endCxn id="63" idx="1"/>
          </p:cNvCxnSpPr>
          <p:nvPr/>
        </p:nvCxnSpPr>
        <p:spPr>
          <a:xfrm rot="5400000" flipH="1" flipV="1">
            <a:off x="4773060" y="4695197"/>
            <a:ext cx="156117" cy="4269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DA3C2DA-3C04-439A-BEAB-7B9288158C91}"/>
              </a:ext>
            </a:extLst>
          </p:cNvPr>
          <p:cNvSpPr/>
          <p:nvPr/>
        </p:nvSpPr>
        <p:spPr>
          <a:xfrm>
            <a:off x="1068408" y="5593684"/>
            <a:ext cx="1048857" cy="512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邻居实体</a:t>
            </a:r>
            <a:endParaRPr lang="en-US" altLang="zh-CN" sz="16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自连接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7490D9E-CD71-4400-A5E6-636D253AC404}"/>
              </a:ext>
            </a:extLst>
          </p:cNvPr>
          <p:cNvSpPr/>
          <p:nvPr/>
        </p:nvSpPr>
        <p:spPr>
          <a:xfrm>
            <a:off x="2452781" y="5713800"/>
            <a:ext cx="900019" cy="272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2413164C-E233-46AB-BC35-66CF92616C14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rot="10800000">
            <a:off x="2117265" y="5849960"/>
            <a:ext cx="33551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C1E4821-4FB9-4645-B2BF-91C26241B77D}"/>
              </a:ext>
            </a:extLst>
          </p:cNvPr>
          <p:cNvCxnSpPr>
            <a:cxnSpLocks/>
          </p:cNvCxnSpPr>
          <p:nvPr/>
        </p:nvCxnSpPr>
        <p:spPr>
          <a:xfrm>
            <a:off x="6132792" y="1411399"/>
            <a:ext cx="0" cy="52265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图片 85">
            <a:extLst>
              <a:ext uri="{FF2B5EF4-FFF2-40B4-BE49-F238E27FC236}">
                <a16:creationId xmlns:a16="http://schemas.microsoft.com/office/drawing/2014/main" id="{83165492-B56F-4F8A-9ACC-92E0C7507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9526" y="1639696"/>
            <a:ext cx="4143017" cy="880233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D504CC10-2607-4915-B1AF-807D6FAB84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9526" y="2861430"/>
            <a:ext cx="5616070" cy="2634885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7BDB9AAD-861F-4C86-B26C-32358EBD5C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0468" y="5657546"/>
            <a:ext cx="4281333" cy="696236"/>
          </a:xfrm>
          <a:prstGeom prst="rect">
            <a:avLst/>
          </a:prstGeom>
        </p:spPr>
      </p:pic>
      <p:sp>
        <p:nvSpPr>
          <p:cNvPr id="90" name="矩形 89">
            <a:extLst>
              <a:ext uri="{FF2B5EF4-FFF2-40B4-BE49-F238E27FC236}">
                <a16:creationId xmlns:a16="http://schemas.microsoft.com/office/drawing/2014/main" id="{ECD01AF5-7903-4EA6-8EBF-F90DFE4C8824}"/>
              </a:ext>
            </a:extLst>
          </p:cNvPr>
          <p:cNvSpPr/>
          <p:nvPr/>
        </p:nvSpPr>
        <p:spPr>
          <a:xfrm>
            <a:off x="8637406" y="1645444"/>
            <a:ext cx="274362" cy="40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EC7234F-CF4F-4D83-864F-06C436F53418}"/>
              </a:ext>
            </a:extLst>
          </p:cNvPr>
          <p:cNvSpPr/>
          <p:nvPr/>
        </p:nvSpPr>
        <p:spPr>
          <a:xfrm>
            <a:off x="9069289" y="1327461"/>
            <a:ext cx="2561879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全局结构视图下物品编码</a:t>
            </a:r>
          </a:p>
        </p:txBody>
      </p: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DB93041E-A4E8-40F1-9450-3C51EC48A580}"/>
              </a:ext>
            </a:extLst>
          </p:cNvPr>
          <p:cNvCxnSpPr>
            <a:cxnSpLocks/>
            <a:stCxn id="90" idx="0"/>
            <a:endCxn id="91" idx="1"/>
          </p:cNvCxnSpPr>
          <p:nvPr/>
        </p:nvCxnSpPr>
        <p:spPr>
          <a:xfrm rot="5400000" flipH="1" flipV="1">
            <a:off x="8841006" y="1417161"/>
            <a:ext cx="161865" cy="294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93A9DC7D-5996-4780-BDAB-3622E9156969}"/>
              </a:ext>
            </a:extLst>
          </p:cNvPr>
          <p:cNvSpPr/>
          <p:nvPr/>
        </p:nvSpPr>
        <p:spPr>
          <a:xfrm>
            <a:off x="9137561" y="2487827"/>
            <a:ext cx="2561879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局部两种视图下物品编码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3D6A393-70A2-4F87-A3EC-490C9CA923CC}"/>
              </a:ext>
            </a:extLst>
          </p:cNvPr>
          <p:cNvSpPr/>
          <p:nvPr/>
        </p:nvSpPr>
        <p:spPr>
          <a:xfrm>
            <a:off x="8416045" y="2147883"/>
            <a:ext cx="653244" cy="312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541BA15A-2376-4B9F-8C81-EE8572EF5F96}"/>
              </a:ext>
            </a:extLst>
          </p:cNvPr>
          <p:cNvCxnSpPr>
            <a:cxnSpLocks/>
            <a:stCxn id="98" idx="2"/>
            <a:endCxn id="97" idx="1"/>
          </p:cNvCxnSpPr>
          <p:nvPr/>
        </p:nvCxnSpPr>
        <p:spPr>
          <a:xfrm rot="16200000" flipH="1">
            <a:off x="8848201" y="2354585"/>
            <a:ext cx="183826" cy="394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846013C1-AC65-41FF-86DF-A9D49E3588BC}"/>
              </a:ext>
            </a:extLst>
          </p:cNvPr>
          <p:cNvSpPr/>
          <p:nvPr/>
        </p:nvSpPr>
        <p:spPr>
          <a:xfrm>
            <a:off x="6853322" y="2674629"/>
            <a:ext cx="1495438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全局对比损失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7C5D076-649D-4945-A0B5-ECFF68AC2714}"/>
              </a:ext>
            </a:extLst>
          </p:cNvPr>
          <p:cNvSpPr/>
          <p:nvPr/>
        </p:nvSpPr>
        <p:spPr>
          <a:xfrm>
            <a:off x="6319883" y="3031361"/>
            <a:ext cx="390216" cy="312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BEBEC638-C21D-4255-8846-FF1B9A1A4D37}"/>
              </a:ext>
            </a:extLst>
          </p:cNvPr>
          <p:cNvCxnSpPr>
            <a:cxnSpLocks/>
            <a:stCxn id="103" idx="0"/>
            <a:endCxn id="102" idx="1"/>
          </p:cNvCxnSpPr>
          <p:nvPr/>
        </p:nvCxnSpPr>
        <p:spPr>
          <a:xfrm rot="5400000" flipH="1" flipV="1">
            <a:off x="6583849" y="2761889"/>
            <a:ext cx="200614" cy="338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6042AA1D-2794-4089-94ED-31F3FD77927A}"/>
              </a:ext>
            </a:extLst>
          </p:cNvPr>
          <p:cNvSpPr/>
          <p:nvPr/>
        </p:nvSpPr>
        <p:spPr>
          <a:xfrm>
            <a:off x="6853322" y="3974541"/>
            <a:ext cx="1495438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局部对比损失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C19B5D7-209F-4D50-940E-3B1EFD0A71A3}"/>
              </a:ext>
            </a:extLst>
          </p:cNvPr>
          <p:cNvSpPr/>
          <p:nvPr/>
        </p:nvSpPr>
        <p:spPr>
          <a:xfrm>
            <a:off x="6329526" y="4286776"/>
            <a:ext cx="360576" cy="312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ACB52E07-0ACA-4047-8AEC-C91CC1221AF3}"/>
              </a:ext>
            </a:extLst>
          </p:cNvPr>
          <p:cNvCxnSpPr>
            <a:cxnSpLocks/>
            <a:stCxn id="110" idx="0"/>
            <a:endCxn id="109" idx="1"/>
          </p:cNvCxnSpPr>
          <p:nvPr/>
        </p:nvCxnSpPr>
        <p:spPr>
          <a:xfrm rot="5400000" flipH="1" flipV="1">
            <a:off x="6603510" y="4036964"/>
            <a:ext cx="156117" cy="3435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39028352-40F1-4CB3-9987-8EC11BDDE55F}"/>
              </a:ext>
            </a:extLst>
          </p:cNvPr>
          <p:cNvSpPr/>
          <p:nvPr/>
        </p:nvSpPr>
        <p:spPr>
          <a:xfrm>
            <a:off x="9227127" y="3221178"/>
            <a:ext cx="720436" cy="312236"/>
          </a:xfrm>
          <a:prstGeom prst="rect">
            <a:avLst/>
          </a:prstGeom>
          <a:solidFill>
            <a:srgbClr val="00B0F0">
              <a:alpha val="20000"/>
            </a:srgbClr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FC0A82F-7022-4511-BDA3-C3372126C55F}"/>
              </a:ext>
            </a:extLst>
          </p:cNvPr>
          <p:cNvSpPr/>
          <p:nvPr/>
        </p:nvSpPr>
        <p:spPr>
          <a:xfrm>
            <a:off x="9201553" y="4491178"/>
            <a:ext cx="720436" cy="312236"/>
          </a:xfrm>
          <a:prstGeom prst="rect">
            <a:avLst/>
          </a:prstGeom>
          <a:solidFill>
            <a:srgbClr val="00B0F0">
              <a:alpha val="20000"/>
            </a:srgbClr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B7D15EF-8B1E-4E7E-AD83-D022EFA73F16}"/>
              </a:ext>
            </a:extLst>
          </p:cNvPr>
          <p:cNvSpPr/>
          <p:nvPr/>
        </p:nvSpPr>
        <p:spPr>
          <a:xfrm>
            <a:off x="7044404" y="5336728"/>
            <a:ext cx="1495438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全局整体目标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DF3766E-6787-4B95-BFD8-375444305B0B}"/>
              </a:ext>
            </a:extLst>
          </p:cNvPr>
          <p:cNvSpPr/>
          <p:nvPr/>
        </p:nvSpPr>
        <p:spPr>
          <a:xfrm>
            <a:off x="6355684" y="5844188"/>
            <a:ext cx="719369" cy="312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925EC1CB-19AB-47D6-918B-A2E554DE7F2C}"/>
              </a:ext>
            </a:extLst>
          </p:cNvPr>
          <p:cNvCxnSpPr>
            <a:cxnSpLocks/>
            <a:stCxn id="117" idx="0"/>
            <a:endCxn id="116" idx="1"/>
          </p:cNvCxnSpPr>
          <p:nvPr/>
        </p:nvCxnSpPr>
        <p:spPr>
          <a:xfrm rot="5400000" flipH="1" flipV="1">
            <a:off x="6704215" y="5504000"/>
            <a:ext cx="351342" cy="3290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31A05DD5-BF84-4037-B500-080E2296B178}"/>
              </a:ext>
            </a:extLst>
          </p:cNvPr>
          <p:cNvSpPr/>
          <p:nvPr/>
        </p:nvSpPr>
        <p:spPr>
          <a:xfrm>
            <a:off x="8016161" y="5855860"/>
            <a:ext cx="758426" cy="312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9E62A63-A7D9-4881-9097-5F654D2530D5}"/>
              </a:ext>
            </a:extLst>
          </p:cNvPr>
          <p:cNvSpPr/>
          <p:nvPr/>
        </p:nvSpPr>
        <p:spPr>
          <a:xfrm>
            <a:off x="7883631" y="6370379"/>
            <a:ext cx="1023485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物品侧</a:t>
            </a:r>
          </a:p>
        </p:txBody>
      </p: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F7C1D3E7-A451-49EB-A64A-33E8955637CC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 rot="5400000">
            <a:off x="8294233" y="6269237"/>
            <a:ext cx="20228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0147959D-C18C-493C-9F5E-BB46D35505E5}"/>
              </a:ext>
            </a:extLst>
          </p:cNvPr>
          <p:cNvSpPr/>
          <p:nvPr/>
        </p:nvSpPr>
        <p:spPr>
          <a:xfrm>
            <a:off x="9683100" y="6362164"/>
            <a:ext cx="1023485" cy="3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用户侧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B1E5917-EBA1-4EB1-AC1C-AAF79B1E5E36}"/>
              </a:ext>
            </a:extLst>
          </p:cNvPr>
          <p:cNvSpPr/>
          <p:nvPr/>
        </p:nvSpPr>
        <p:spPr>
          <a:xfrm>
            <a:off x="9811441" y="5853737"/>
            <a:ext cx="758426" cy="312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5B58372A-693D-41DF-8715-03AD79B651F0}"/>
              </a:ext>
            </a:extLst>
          </p:cNvPr>
          <p:cNvCxnSpPr>
            <a:cxnSpLocks/>
            <a:stCxn id="129" idx="2"/>
            <a:endCxn id="128" idx="0"/>
          </p:cNvCxnSpPr>
          <p:nvPr/>
        </p:nvCxnSpPr>
        <p:spPr>
          <a:xfrm rot="16200000" flipH="1">
            <a:off x="10094653" y="6261973"/>
            <a:ext cx="196191" cy="41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600ED2C8-E52B-4E2D-A9C8-A43C2FC5E3B3}"/>
              </a:ext>
            </a:extLst>
          </p:cNvPr>
          <p:cNvSpPr/>
          <p:nvPr/>
        </p:nvSpPr>
        <p:spPr>
          <a:xfrm>
            <a:off x="10882904" y="3220814"/>
            <a:ext cx="720436" cy="312236"/>
          </a:xfrm>
          <a:prstGeom prst="rect">
            <a:avLst/>
          </a:prstGeom>
          <a:solidFill>
            <a:srgbClr val="00B0F0">
              <a:alpha val="20000"/>
            </a:srgbClr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02704F3-C3FA-4F78-8D8A-84B944A57A48}"/>
              </a:ext>
            </a:extLst>
          </p:cNvPr>
          <p:cNvSpPr/>
          <p:nvPr/>
        </p:nvSpPr>
        <p:spPr>
          <a:xfrm>
            <a:off x="10821555" y="4488020"/>
            <a:ext cx="720436" cy="312236"/>
          </a:xfrm>
          <a:prstGeom prst="rect">
            <a:avLst/>
          </a:prstGeom>
          <a:solidFill>
            <a:srgbClr val="00B0F0">
              <a:alpha val="20000"/>
            </a:srgbClr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5ADD8D8-C2B0-4F61-B760-E1EE8419539D}"/>
              </a:ext>
            </a:extLst>
          </p:cNvPr>
          <p:cNvSpPr txBox="1"/>
          <p:nvPr/>
        </p:nvSpPr>
        <p:spPr>
          <a:xfrm>
            <a:off x="801119" y="6594827"/>
            <a:ext cx="6925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Ding Zou, et al. Multi-level Cross-view Contrastive Learning for Knowledge-aware Recommender System.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0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7" grpId="0" animBg="1"/>
      <p:bldP spid="58" grpId="0" animBg="1"/>
      <p:bldP spid="62" grpId="0" animBg="1"/>
      <p:bldP spid="63" grpId="0" animBg="1"/>
      <p:bldP spid="75" grpId="0" animBg="1"/>
      <p:bldP spid="76" grpId="0" animBg="1"/>
      <p:bldP spid="90" grpId="0" animBg="1"/>
      <p:bldP spid="91" grpId="0" animBg="1"/>
      <p:bldP spid="97" grpId="0" animBg="1"/>
      <p:bldP spid="98" grpId="0" animBg="1"/>
      <p:bldP spid="102" grpId="0" animBg="1"/>
      <p:bldP spid="103" grpId="0" animBg="1"/>
      <p:bldP spid="109" grpId="0" animBg="1"/>
      <p:bldP spid="110" grpId="0" animBg="1"/>
      <p:bldP spid="114" grpId="0" animBg="1"/>
      <p:bldP spid="115" grpId="0" animBg="1"/>
      <p:bldP spid="116" grpId="0" animBg="1"/>
      <p:bldP spid="117" grpId="0" animBg="1"/>
      <p:bldP spid="122" grpId="0" animBg="1"/>
      <p:bldP spid="123" grpId="0" animBg="1"/>
      <p:bldP spid="128" grpId="0" animBg="1"/>
      <p:bldP spid="129" grpId="0" animBg="1"/>
      <p:bldP spid="134" grpId="0" animBg="1"/>
      <p:bldP spid="1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MCCLK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85791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AB7D7-DF2F-4EDD-94A7-699597BCD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40" y="1355123"/>
            <a:ext cx="2413570" cy="1338915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E80AA501-A192-46C2-A97D-92A5DFB167F5}"/>
              </a:ext>
            </a:extLst>
          </p:cNvPr>
          <p:cNvSpPr txBox="1"/>
          <p:nvPr/>
        </p:nvSpPr>
        <p:spPr>
          <a:xfrm>
            <a:off x="5241540" y="985791"/>
            <a:ext cx="269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Multi-task Training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99C27F-2B70-486E-AC95-2FB99F054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412" y="1394216"/>
            <a:ext cx="3417414" cy="7266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7B979D-795F-442A-934E-3128D5EBF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412" y="2181661"/>
            <a:ext cx="5718461" cy="53537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505C0F74-E5A3-4170-BBB6-4BE3555E934A}"/>
              </a:ext>
            </a:extLst>
          </p:cNvPr>
          <p:cNvSpPr txBox="1"/>
          <p:nvPr/>
        </p:nvSpPr>
        <p:spPr>
          <a:xfrm>
            <a:off x="1014197" y="294849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数据集和对比实验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04E40493-77D7-474A-8FDA-E8B4D34C1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072" y="3377536"/>
            <a:ext cx="4890633" cy="29161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E9866A23-9A85-45BE-82EA-67939B705D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3510"/>
          <a:stretch/>
        </p:blipFill>
        <p:spPr>
          <a:xfrm>
            <a:off x="6280081" y="3377536"/>
            <a:ext cx="5331968" cy="29161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7C0D6DC6-6021-479B-A97D-3A4FE49883F1}"/>
              </a:ext>
            </a:extLst>
          </p:cNvPr>
          <p:cNvSpPr txBox="1"/>
          <p:nvPr/>
        </p:nvSpPr>
        <p:spPr>
          <a:xfrm>
            <a:off x="939882" y="3542951"/>
            <a:ext cx="434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数据统计和参数设置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914C410-C013-42AB-9F9D-97F531549895}"/>
              </a:ext>
            </a:extLst>
          </p:cNvPr>
          <p:cNvSpPr txBox="1"/>
          <p:nvPr/>
        </p:nvSpPr>
        <p:spPr>
          <a:xfrm>
            <a:off x="11581107" y="4235447"/>
            <a:ext cx="434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802DB1-1CC0-4A4C-BCC8-E8624CFA7115}"/>
              </a:ext>
            </a:extLst>
          </p:cNvPr>
          <p:cNvSpPr txBox="1"/>
          <p:nvPr/>
        </p:nvSpPr>
        <p:spPr>
          <a:xfrm>
            <a:off x="904876" y="6478409"/>
            <a:ext cx="6925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Ding Zou, et al. Multi-level Cross-view Contrastive Learning for Knowledge-aware Recommender System.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MCCLK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D3597D-A28E-402F-A41C-7DD5FA7D2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64" y="4379836"/>
            <a:ext cx="5348645" cy="22765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5D95FB-6C10-4652-B38B-BFE4061B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422" y="4379836"/>
            <a:ext cx="4847619" cy="18952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3FC34B0-3F83-4C4A-AC9B-4D66D1F5ABBA}"/>
              </a:ext>
            </a:extLst>
          </p:cNvPr>
          <p:cNvSpPr txBox="1"/>
          <p:nvPr/>
        </p:nvSpPr>
        <p:spPr>
          <a:xfrm>
            <a:off x="875874" y="4917944"/>
            <a:ext cx="434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消融实验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BFB6D9-EEB3-4618-A2FC-320851655B21}"/>
              </a:ext>
            </a:extLst>
          </p:cNvPr>
          <p:cNvSpPr txBox="1"/>
          <p:nvPr/>
        </p:nvSpPr>
        <p:spPr>
          <a:xfrm>
            <a:off x="11517098" y="4727290"/>
            <a:ext cx="434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参数实验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B7F871-DABD-49E8-A450-7C56AC74FC10}"/>
              </a:ext>
            </a:extLst>
          </p:cNvPr>
          <p:cNvSpPr txBox="1"/>
          <p:nvPr/>
        </p:nvSpPr>
        <p:spPr>
          <a:xfrm>
            <a:off x="782985" y="94031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550B88-F11D-43AD-A30D-D671C6983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40" y="1363002"/>
            <a:ext cx="10238058" cy="28901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B6FE286-9DA0-4636-AD7E-2ABF27696ABB}"/>
              </a:ext>
            </a:extLst>
          </p:cNvPr>
          <p:cNvSpPr txBox="1"/>
          <p:nvPr/>
        </p:nvSpPr>
        <p:spPr>
          <a:xfrm>
            <a:off x="875874" y="2207888"/>
            <a:ext cx="434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63C48F-5379-4E8A-8487-F4CEBF8DFFF7}"/>
              </a:ext>
            </a:extLst>
          </p:cNvPr>
          <p:cNvSpPr txBox="1"/>
          <p:nvPr/>
        </p:nvSpPr>
        <p:spPr>
          <a:xfrm>
            <a:off x="875874" y="6637911"/>
            <a:ext cx="6925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Ding Zou, et al. Multi-level Cross-view Contrastive Learning for Knowledge-aware Recommender System.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8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MDGCF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39A2D8-C8F4-459E-8BEA-0EE8D6AA9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14" y="1365932"/>
            <a:ext cx="4352130" cy="16943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E020B0-EC76-4F7D-AB80-59FEC5E3C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614" y="3204721"/>
            <a:ext cx="4352130" cy="16115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A396E0-F761-491F-A33E-31A84264E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614" y="4960766"/>
            <a:ext cx="4472203" cy="16460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08FA95-802C-4926-82D0-C2CF300EF1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17"/>
          <a:stretch/>
        </p:blipFill>
        <p:spPr>
          <a:xfrm>
            <a:off x="6089839" y="3706253"/>
            <a:ext cx="5351572" cy="2462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9F6482-288D-48D5-BA79-3658441F7F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654"/>
          <a:stretch/>
        </p:blipFill>
        <p:spPr>
          <a:xfrm>
            <a:off x="6991784" y="1342765"/>
            <a:ext cx="3547682" cy="21717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86E5D8C-82F2-4550-88F2-9473398A0A93}"/>
              </a:ext>
            </a:extLst>
          </p:cNvPr>
          <p:cNvSpPr txBox="1"/>
          <p:nvPr/>
        </p:nvSpPr>
        <p:spPr>
          <a:xfrm>
            <a:off x="773102" y="3410354"/>
            <a:ext cx="434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参数实验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085CBB-4026-4ECF-A87D-AFA6E53510C4}"/>
              </a:ext>
            </a:extLst>
          </p:cNvPr>
          <p:cNvSpPr txBox="1"/>
          <p:nvPr/>
        </p:nvSpPr>
        <p:spPr>
          <a:xfrm>
            <a:off x="10877019" y="2213102"/>
            <a:ext cx="434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编码可视化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3AC9AF-9C0E-4C8A-8485-CB22A6078E2C}"/>
              </a:ext>
            </a:extLst>
          </p:cNvPr>
          <p:cNvSpPr txBox="1"/>
          <p:nvPr/>
        </p:nvSpPr>
        <p:spPr>
          <a:xfrm>
            <a:off x="913753" y="6604084"/>
            <a:ext cx="6925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Ding Zou, et al. Multi-level Cross-view Contrastive Learning for Knowledge-aware Recommender System.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9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5">
            <a:extLst>
              <a:ext uri="{FF2B5EF4-FFF2-40B4-BE49-F238E27FC236}">
                <a16:creationId xmlns:a16="http://schemas.microsoft.com/office/drawing/2014/main" id="{62194BDF-6E4F-4FCB-99B6-4281B27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72" y="1495356"/>
            <a:ext cx="9966960" cy="3035808"/>
          </a:xfrm>
        </p:spPr>
        <p:txBody>
          <a:bodyPr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 谢 聆 听</a:t>
            </a:r>
          </a:p>
        </p:txBody>
      </p:sp>
      <p:sp>
        <p:nvSpPr>
          <p:cNvPr id="8" name="副标题 16">
            <a:extLst>
              <a:ext uri="{FF2B5EF4-FFF2-40B4-BE49-F238E27FC236}">
                <a16:creationId xmlns:a16="http://schemas.microsoft.com/office/drawing/2014/main" id="{2096ECAB-331D-40BA-9E8C-5A682A9B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2022-06-16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模型框架回顾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33BCD0F-3FEA-4DE9-B10A-8AEA004B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21" y="1383538"/>
            <a:ext cx="7251689" cy="47276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EDC5E153-7499-49C8-AFC4-1FAF20E880E9}"/>
              </a:ext>
            </a:extLst>
          </p:cNvPr>
          <p:cNvSpPr/>
          <p:nvPr/>
        </p:nvSpPr>
        <p:spPr>
          <a:xfrm>
            <a:off x="8497012" y="1383538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869B4-DAD8-49E0-937F-0BE35CAC57A5}"/>
              </a:ext>
            </a:extLst>
          </p:cNvPr>
          <p:cNvSpPr txBox="1"/>
          <p:nvPr/>
        </p:nvSpPr>
        <p:spPr>
          <a:xfrm>
            <a:off x="8922326" y="1441188"/>
            <a:ext cx="197682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推荐主任务，</a:t>
            </a:r>
            <a:r>
              <a:rPr lang="en-US" altLang="zh-CN" dirty="0"/>
              <a:t>BPR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224B0AC-CC63-416F-85F7-58D0AFD886CD}"/>
              </a:ext>
            </a:extLst>
          </p:cNvPr>
          <p:cNvSpPr/>
          <p:nvPr/>
        </p:nvSpPr>
        <p:spPr>
          <a:xfrm>
            <a:off x="8497012" y="3468255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4C3E0F6-477B-4F39-8DD8-831A0651D501}"/>
              </a:ext>
            </a:extLst>
          </p:cNvPr>
          <p:cNvSpPr txBox="1"/>
          <p:nvPr/>
        </p:nvSpPr>
        <p:spPr>
          <a:xfrm>
            <a:off x="8922327" y="3525905"/>
            <a:ext cx="24655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自监督任务，</a:t>
            </a:r>
            <a:r>
              <a:rPr lang="en-US" altLang="zh-CN" dirty="0" err="1"/>
              <a:t>InfoNCE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98BCAF-1990-4F92-8A15-3BE59AB3CF44}"/>
              </a:ext>
            </a:extLst>
          </p:cNvPr>
          <p:cNvSpPr txBox="1"/>
          <p:nvPr/>
        </p:nvSpPr>
        <p:spPr>
          <a:xfrm>
            <a:off x="8802033" y="1788740"/>
            <a:ext cx="3294492" cy="879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随机初始化用户物品编码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LightGCN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的图卷积（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层）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9DD60E-A627-45B9-938C-A5288D361207}"/>
              </a:ext>
            </a:extLst>
          </p:cNvPr>
          <p:cNvSpPr txBox="1"/>
          <p:nvPr/>
        </p:nvSpPr>
        <p:spPr>
          <a:xfrm>
            <a:off x="8838535" y="3895237"/>
            <a:ext cx="2975861" cy="2125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EdgeDropout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：随机删除交互图中的边，构造两个增强的交互图。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在损坏的图上分别进行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层卷积后进行对比学习。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2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  <p:bldP spid="6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模型框架回顾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4980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Wu,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Jiancan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Self-supervised graph learning for recommendation. SIGIR. 2021.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33BCD0F-3FEA-4DE9-B10A-8AEA004B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21" y="1383538"/>
            <a:ext cx="7251689" cy="47276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EDC5E153-7499-49C8-AFC4-1FAF20E880E9}"/>
              </a:ext>
            </a:extLst>
          </p:cNvPr>
          <p:cNvSpPr/>
          <p:nvPr/>
        </p:nvSpPr>
        <p:spPr>
          <a:xfrm>
            <a:off x="8497012" y="1383538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869B4-DAD8-49E0-937F-0BE35CAC57A5}"/>
              </a:ext>
            </a:extLst>
          </p:cNvPr>
          <p:cNvSpPr txBox="1"/>
          <p:nvPr/>
        </p:nvSpPr>
        <p:spPr>
          <a:xfrm>
            <a:off x="8922326" y="1441188"/>
            <a:ext cx="197682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推荐主任务，</a:t>
            </a:r>
            <a:r>
              <a:rPr lang="en-US" altLang="zh-CN" dirty="0"/>
              <a:t>BPR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224B0AC-CC63-416F-85F7-58D0AFD886CD}"/>
              </a:ext>
            </a:extLst>
          </p:cNvPr>
          <p:cNvSpPr/>
          <p:nvPr/>
        </p:nvSpPr>
        <p:spPr>
          <a:xfrm>
            <a:off x="8497012" y="3468255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4C3E0F6-477B-4F39-8DD8-831A0651D501}"/>
              </a:ext>
            </a:extLst>
          </p:cNvPr>
          <p:cNvSpPr txBox="1"/>
          <p:nvPr/>
        </p:nvSpPr>
        <p:spPr>
          <a:xfrm>
            <a:off x="8922327" y="3525905"/>
            <a:ext cx="24655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自监督任务，</a:t>
            </a:r>
            <a:r>
              <a:rPr lang="en-US" altLang="zh-CN" dirty="0" err="1"/>
              <a:t>InfoNCE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98BCAF-1990-4F92-8A15-3BE59AB3CF44}"/>
              </a:ext>
            </a:extLst>
          </p:cNvPr>
          <p:cNvSpPr txBox="1"/>
          <p:nvPr/>
        </p:nvSpPr>
        <p:spPr>
          <a:xfrm>
            <a:off x="8802033" y="1788740"/>
            <a:ext cx="3217547" cy="879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随机初始化用户物品编码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LightGCN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的图卷积（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层）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9DD60E-A627-45B9-938C-A5288D361207}"/>
              </a:ext>
            </a:extLst>
          </p:cNvPr>
          <p:cNvSpPr txBox="1"/>
          <p:nvPr/>
        </p:nvSpPr>
        <p:spPr>
          <a:xfrm>
            <a:off x="8838535" y="3895237"/>
            <a:ext cx="2975861" cy="2125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EdgeDropout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：随机删除交互图中的边，构造两个增强的交互图。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在损坏的图上分别进行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层卷积后进行对比学习。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0764D9C-F722-470E-8844-378F552AD90E}"/>
              </a:ext>
            </a:extLst>
          </p:cNvPr>
          <p:cNvSpPr/>
          <p:nvPr/>
        </p:nvSpPr>
        <p:spPr>
          <a:xfrm>
            <a:off x="4608919" y="1309646"/>
            <a:ext cx="3749989" cy="1330814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 w="158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5569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Yang, et al. Knowledge Graph Contrastive Learning for Recommendation. SIGIR. 2022.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76841-BCC5-4153-A90E-2D743284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97" y="3005595"/>
            <a:ext cx="10169236" cy="29704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934A0AD4-C51B-487D-9AF7-8114FD477668}"/>
              </a:ext>
            </a:extLst>
          </p:cNvPr>
          <p:cNvSpPr/>
          <p:nvPr/>
        </p:nvSpPr>
        <p:spPr>
          <a:xfrm rot="16200000">
            <a:off x="2317419" y="2546116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BFB2D7-733D-4A99-ACA2-EA0B5711E333}"/>
              </a:ext>
            </a:extLst>
          </p:cNvPr>
          <p:cNvSpPr txBox="1"/>
          <p:nvPr/>
        </p:nvSpPr>
        <p:spPr>
          <a:xfrm>
            <a:off x="992601" y="2218564"/>
            <a:ext cx="29546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知识图卷积及语义关系训练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1ADA90F-5D24-46B2-A138-942288447D14}"/>
              </a:ext>
            </a:extLst>
          </p:cNvPr>
          <p:cNvSpPr/>
          <p:nvPr/>
        </p:nvSpPr>
        <p:spPr>
          <a:xfrm rot="16200000">
            <a:off x="2317420" y="1775712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CF45E8-D0EE-4F29-AB22-5BE593518E0C}"/>
              </a:ext>
            </a:extLst>
          </p:cNvPr>
          <p:cNvSpPr txBox="1"/>
          <p:nvPr/>
        </p:nvSpPr>
        <p:spPr>
          <a:xfrm>
            <a:off x="936495" y="1442412"/>
            <a:ext cx="306686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关系感知的知识聚合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TransE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CCAE692-9E6A-4DE4-8436-F8E3EF43060F}"/>
              </a:ext>
            </a:extLst>
          </p:cNvPr>
          <p:cNvSpPr/>
          <p:nvPr/>
        </p:nvSpPr>
        <p:spPr>
          <a:xfrm rot="16200000">
            <a:off x="6329550" y="2541982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39C610-16E9-41FA-903E-C1C0AB59DE0B}"/>
              </a:ext>
            </a:extLst>
          </p:cNvPr>
          <p:cNvSpPr txBox="1"/>
          <p:nvPr/>
        </p:nvSpPr>
        <p:spPr>
          <a:xfrm>
            <a:off x="5158621" y="2218564"/>
            <a:ext cx="264687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知识图增强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交互图增强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F5236AD-C1F4-4683-ADCC-7E044F096211}"/>
              </a:ext>
            </a:extLst>
          </p:cNvPr>
          <p:cNvSpPr/>
          <p:nvPr/>
        </p:nvSpPr>
        <p:spPr>
          <a:xfrm rot="16200000">
            <a:off x="6329551" y="1771578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8D0D1F-FEA9-4DE4-B39D-0B5166229F12}"/>
              </a:ext>
            </a:extLst>
          </p:cNvPr>
          <p:cNvSpPr txBox="1"/>
          <p:nvPr/>
        </p:nvSpPr>
        <p:spPr>
          <a:xfrm>
            <a:off x="4783518" y="1436600"/>
            <a:ext cx="33970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关系边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Dropout+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交互边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Dropout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6FF0BF2-5925-4D5F-A186-875FE1E5F154}"/>
              </a:ext>
            </a:extLst>
          </p:cNvPr>
          <p:cNvSpPr/>
          <p:nvPr/>
        </p:nvSpPr>
        <p:spPr>
          <a:xfrm rot="16200000">
            <a:off x="9974722" y="2541982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C55071-C355-48E6-9995-FE8AF9825A08}"/>
              </a:ext>
            </a:extLst>
          </p:cNvPr>
          <p:cNvSpPr txBox="1"/>
          <p:nvPr/>
        </p:nvSpPr>
        <p:spPr>
          <a:xfrm>
            <a:off x="9226984" y="2216668"/>
            <a:ext cx="180049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交互图对比学习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68FDFF9-EB14-48F7-99AE-DFE0EF1F3F76}"/>
              </a:ext>
            </a:extLst>
          </p:cNvPr>
          <p:cNvSpPr/>
          <p:nvPr/>
        </p:nvSpPr>
        <p:spPr>
          <a:xfrm rot="16200000">
            <a:off x="9974722" y="1771578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08B268-A7F6-46FC-B45B-2D949F1F683B}"/>
              </a:ext>
            </a:extLst>
          </p:cNvPr>
          <p:cNvSpPr txBox="1"/>
          <p:nvPr/>
        </p:nvSpPr>
        <p:spPr>
          <a:xfrm>
            <a:off x="8726848" y="1436600"/>
            <a:ext cx="28007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LightGCN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图卷积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InfoNCE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17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关系感知的图聚合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5569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Yang, et al. Knowledge Graph Contrastive Learning for Recommendation. SIGIR. 2022.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76841-BCC5-4153-A90E-2D7432844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281" b="21771"/>
          <a:stretch/>
        </p:blipFill>
        <p:spPr>
          <a:xfrm>
            <a:off x="7198729" y="1488511"/>
            <a:ext cx="4208992" cy="33490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540D7D-B7A5-40A9-9986-C3F75870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489" y="2204177"/>
            <a:ext cx="5223539" cy="160724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FE5E1DC-7A88-40E7-9DAA-7762E04D3E5D}"/>
              </a:ext>
            </a:extLst>
          </p:cNvPr>
          <p:cNvSpPr txBox="1"/>
          <p:nvPr/>
        </p:nvSpPr>
        <p:spPr>
          <a:xfrm>
            <a:off x="1014197" y="1488511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关系异构的知识聚合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9383C3-7FC5-4809-ACA6-C7944C51B6E1}"/>
              </a:ext>
            </a:extLst>
          </p:cNvPr>
          <p:cNvSpPr txBox="1"/>
          <p:nvPr/>
        </p:nvSpPr>
        <p:spPr>
          <a:xfrm>
            <a:off x="1014197" y="3994639"/>
            <a:ext cx="312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语义表征增强（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2D7E37D-EC6D-44E3-BDF1-0586618B3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052" y="5154779"/>
            <a:ext cx="5645084" cy="6776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2AB0D20-E681-4C51-9312-A30D6154B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698" y="4602808"/>
            <a:ext cx="2315046" cy="37183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054AA91-EE7F-4556-A1A3-323163520EE3}"/>
              </a:ext>
            </a:extLst>
          </p:cNvPr>
          <p:cNvSpPr/>
          <p:nvPr/>
        </p:nvSpPr>
        <p:spPr>
          <a:xfrm>
            <a:off x="4379431" y="2204177"/>
            <a:ext cx="294169" cy="3693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1C0005-A9EE-44DD-918C-4B554264E99E}"/>
              </a:ext>
            </a:extLst>
          </p:cNvPr>
          <p:cNvSpPr/>
          <p:nvPr/>
        </p:nvSpPr>
        <p:spPr>
          <a:xfrm>
            <a:off x="5000416" y="1868836"/>
            <a:ext cx="1122585" cy="2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实体编码</a:t>
            </a: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1AE124C1-0C85-4E44-8924-7BB5C47162CE}"/>
              </a:ext>
            </a:extLst>
          </p:cNvPr>
          <p:cNvCxnSpPr>
            <a:cxnSpLocks/>
            <a:stCxn id="25" idx="0"/>
            <a:endCxn id="26" idx="1"/>
          </p:cNvCxnSpPr>
          <p:nvPr/>
        </p:nvCxnSpPr>
        <p:spPr>
          <a:xfrm rot="5400000" flipH="1" flipV="1">
            <a:off x="4668572" y="1872333"/>
            <a:ext cx="189789" cy="4739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F0E97C3-E501-44D1-8494-AE90707F2C66}"/>
              </a:ext>
            </a:extLst>
          </p:cNvPr>
          <p:cNvSpPr/>
          <p:nvPr/>
        </p:nvSpPr>
        <p:spPr>
          <a:xfrm>
            <a:off x="2836790" y="1855869"/>
            <a:ext cx="1616183" cy="2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自连接物品编码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2B83DA3-F6B8-4518-B79A-BE820B534331}"/>
              </a:ext>
            </a:extLst>
          </p:cNvPr>
          <p:cNvSpPr/>
          <p:nvPr/>
        </p:nvSpPr>
        <p:spPr>
          <a:xfrm>
            <a:off x="2520791" y="2237422"/>
            <a:ext cx="294169" cy="3693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F41C3D84-F115-4C2C-AE6D-07BC1705A47B}"/>
              </a:ext>
            </a:extLst>
          </p:cNvPr>
          <p:cNvCxnSpPr>
            <a:cxnSpLocks/>
            <a:stCxn id="38" idx="0"/>
            <a:endCxn id="34" idx="1"/>
          </p:cNvCxnSpPr>
          <p:nvPr/>
        </p:nvCxnSpPr>
        <p:spPr>
          <a:xfrm rot="5400000" flipH="1" flipV="1">
            <a:off x="2634333" y="2034965"/>
            <a:ext cx="236001" cy="1689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3A83C01-478D-47B5-A38E-6B8578740A8C}"/>
              </a:ext>
            </a:extLst>
          </p:cNvPr>
          <p:cNvSpPr/>
          <p:nvPr/>
        </p:nvSpPr>
        <p:spPr>
          <a:xfrm>
            <a:off x="4563459" y="2885092"/>
            <a:ext cx="294169" cy="3693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D6A9DB2-85C8-41FA-A0F3-3516133AEB6A}"/>
              </a:ext>
            </a:extLst>
          </p:cNvPr>
          <p:cNvSpPr/>
          <p:nvPr/>
        </p:nvSpPr>
        <p:spPr>
          <a:xfrm>
            <a:off x="4953559" y="2461202"/>
            <a:ext cx="1122585" cy="2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关系编码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7A27868B-923B-4D2F-981E-DFA79B296753}"/>
              </a:ext>
            </a:extLst>
          </p:cNvPr>
          <p:cNvCxnSpPr>
            <a:cxnSpLocks/>
            <a:stCxn id="47" idx="0"/>
            <a:endCxn id="48" idx="1"/>
          </p:cNvCxnSpPr>
          <p:nvPr/>
        </p:nvCxnSpPr>
        <p:spPr>
          <a:xfrm rot="5400000" flipH="1" flipV="1">
            <a:off x="4692882" y="2624416"/>
            <a:ext cx="278338" cy="2430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E1DB253-EF91-4637-86FB-2738663E5B28}"/>
              </a:ext>
            </a:extLst>
          </p:cNvPr>
          <p:cNvSpPr/>
          <p:nvPr/>
        </p:nvSpPr>
        <p:spPr>
          <a:xfrm>
            <a:off x="4210930" y="3888201"/>
            <a:ext cx="1122585" cy="2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向量拼接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4AFAFE-9F42-40FD-8AB6-78E219651332}"/>
              </a:ext>
            </a:extLst>
          </p:cNvPr>
          <p:cNvSpPr/>
          <p:nvPr/>
        </p:nvSpPr>
        <p:spPr>
          <a:xfrm>
            <a:off x="5442331" y="3350755"/>
            <a:ext cx="708378" cy="36933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81A9BE4-C211-4E46-9038-188C4CA2C3A0}"/>
              </a:ext>
            </a:extLst>
          </p:cNvPr>
          <p:cNvCxnSpPr>
            <a:cxnSpLocks/>
            <a:stCxn id="53" idx="2"/>
            <a:endCxn id="52" idx="3"/>
          </p:cNvCxnSpPr>
          <p:nvPr/>
        </p:nvCxnSpPr>
        <p:spPr>
          <a:xfrm rot="5400000">
            <a:off x="5408185" y="3645418"/>
            <a:ext cx="313666" cy="463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D455DEC-925D-4ECA-9709-AFA80E3F6A39}"/>
              </a:ext>
            </a:extLst>
          </p:cNvPr>
          <p:cNvSpPr/>
          <p:nvPr/>
        </p:nvSpPr>
        <p:spPr>
          <a:xfrm>
            <a:off x="4633567" y="4641341"/>
            <a:ext cx="2154778" cy="2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L1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正则的相似度</a:t>
            </a: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081B415C-4956-4143-8978-DC1C816090DE}"/>
              </a:ext>
            </a:extLst>
          </p:cNvPr>
          <p:cNvSpPr/>
          <p:nvPr/>
        </p:nvSpPr>
        <p:spPr>
          <a:xfrm>
            <a:off x="4058419" y="4622128"/>
            <a:ext cx="394554" cy="329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707D34D-B508-4778-BD82-F67091B48336}"/>
              </a:ext>
            </a:extLst>
          </p:cNvPr>
          <p:cNvSpPr/>
          <p:nvPr/>
        </p:nvSpPr>
        <p:spPr>
          <a:xfrm>
            <a:off x="2166602" y="5600177"/>
            <a:ext cx="1176962" cy="23224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EEDD28A-4DEF-4B62-85ED-06808BC40B08}"/>
              </a:ext>
            </a:extLst>
          </p:cNvPr>
          <p:cNvSpPr/>
          <p:nvPr/>
        </p:nvSpPr>
        <p:spPr>
          <a:xfrm>
            <a:off x="2997771" y="6003577"/>
            <a:ext cx="5034160" cy="2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正样例是真实的三元组，负样例随机筛选一个尾节点</a:t>
            </a: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E2D525D1-BC25-4EF9-B142-16DEE3B067DB}"/>
              </a:ext>
            </a:extLst>
          </p:cNvPr>
          <p:cNvCxnSpPr>
            <a:cxnSpLocks/>
            <a:stCxn id="59" idx="2"/>
            <a:endCxn id="60" idx="1"/>
          </p:cNvCxnSpPr>
          <p:nvPr/>
        </p:nvCxnSpPr>
        <p:spPr>
          <a:xfrm rot="16200000" flipH="1">
            <a:off x="2718072" y="5869430"/>
            <a:ext cx="316710" cy="2426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8F52017-AE31-4D92-AF50-EA6D4F411C71}"/>
              </a:ext>
            </a:extLst>
          </p:cNvPr>
          <p:cNvSpPr/>
          <p:nvPr/>
        </p:nvSpPr>
        <p:spPr>
          <a:xfrm>
            <a:off x="7198729" y="5264924"/>
            <a:ext cx="4305585" cy="3246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每个</a:t>
            </a:r>
            <a:r>
              <a:rPr lang="en-US" altLang="zh-CN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epoch</a:t>
            </a:r>
            <a:r>
              <a:rPr lang="zh-CN" altLang="en-US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在完整的知识图上先训练一次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54C645F-1EAA-4AE9-BF82-481BD2BFC505}"/>
              </a:ext>
            </a:extLst>
          </p:cNvPr>
          <p:cNvSpPr/>
          <p:nvPr/>
        </p:nvSpPr>
        <p:spPr>
          <a:xfrm>
            <a:off x="9199281" y="4888880"/>
            <a:ext cx="394555" cy="324697"/>
          </a:xfrm>
          <a:prstGeom prst="downArrow">
            <a:avLst>
              <a:gd name="adj1" fmla="val 50000"/>
              <a:gd name="adj2" fmla="val 4921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4" grpId="0" animBg="1"/>
      <p:bldP spid="38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30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>
            <a:extLst>
              <a:ext uri="{FF2B5EF4-FFF2-40B4-BE49-F238E27FC236}">
                <a16:creationId xmlns:a16="http://schemas.microsoft.com/office/drawing/2014/main" id="{C3C63F80-F984-4D0F-BC07-900AE13D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86" y="5008777"/>
            <a:ext cx="4997370" cy="117908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知识图增强（随机删边）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5569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Yang, et al. Knowledge Graph Contrastive Learning for Recommendation. SIGIR. 2022.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A07E37-D121-4BAF-8B9D-31FA4296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700" y="1518269"/>
            <a:ext cx="5365882" cy="493276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CDB2A040-4184-4563-B7A3-2D0D5A2F858B}"/>
              </a:ext>
            </a:extLst>
          </p:cNvPr>
          <p:cNvSpPr/>
          <p:nvPr/>
        </p:nvSpPr>
        <p:spPr>
          <a:xfrm>
            <a:off x="2438062" y="1633336"/>
            <a:ext cx="711538" cy="26314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33A1481-5661-40F4-8D71-97913E17AB64}"/>
              </a:ext>
            </a:extLst>
          </p:cNvPr>
          <p:cNvSpPr/>
          <p:nvPr/>
        </p:nvSpPr>
        <p:spPr>
          <a:xfrm>
            <a:off x="3476679" y="1284466"/>
            <a:ext cx="2392560" cy="2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知识图中的关系（边）</a:t>
            </a: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D924EF75-B8E0-4073-A0D6-00FC0BE0152C}"/>
              </a:ext>
            </a:extLst>
          </p:cNvPr>
          <p:cNvCxnSpPr>
            <a:cxnSpLocks/>
            <a:stCxn id="31" idx="0"/>
            <a:endCxn id="32" idx="1"/>
          </p:cNvCxnSpPr>
          <p:nvPr/>
        </p:nvCxnSpPr>
        <p:spPr>
          <a:xfrm rot="5400000" flipH="1" flipV="1">
            <a:off x="3033596" y="1190253"/>
            <a:ext cx="203318" cy="6828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8021642-FDCB-4DE6-9FEE-8811F3B64B26}"/>
              </a:ext>
            </a:extLst>
          </p:cNvPr>
          <p:cNvSpPr/>
          <p:nvPr/>
        </p:nvSpPr>
        <p:spPr>
          <a:xfrm>
            <a:off x="6548582" y="1160424"/>
            <a:ext cx="3594415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属于</a:t>
            </a:r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{0, 1}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，满足二元概率分布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A9CC83B-5F5E-4ADD-AA57-AE245707BB46}"/>
              </a:ext>
            </a:extLst>
          </p:cNvPr>
          <p:cNvSpPr/>
          <p:nvPr/>
        </p:nvSpPr>
        <p:spPr>
          <a:xfrm>
            <a:off x="6054097" y="1585028"/>
            <a:ext cx="392223" cy="40804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C367486-3542-4DB2-9473-7015DE634F0C}"/>
              </a:ext>
            </a:extLst>
          </p:cNvPr>
          <p:cNvCxnSpPr>
            <a:cxnSpLocks/>
            <a:stCxn id="44" idx="0"/>
            <a:endCxn id="43" idx="1"/>
          </p:cNvCxnSpPr>
          <p:nvPr/>
        </p:nvCxnSpPr>
        <p:spPr>
          <a:xfrm rot="5400000" flipH="1" flipV="1">
            <a:off x="6268268" y="1304715"/>
            <a:ext cx="262255" cy="2983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81F353BC-BAA0-426F-844E-0A8AD0C0C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4227" y="1160424"/>
            <a:ext cx="257143" cy="30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9EBFF81-DC1C-43DB-93B3-7F9C700F4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700" y="2727038"/>
            <a:ext cx="4548509" cy="453497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38ABAC9E-0EBA-4532-A015-4DFCD8153CEB}"/>
              </a:ext>
            </a:extLst>
          </p:cNvPr>
          <p:cNvSpPr txBox="1"/>
          <p:nvPr/>
        </p:nvSpPr>
        <p:spPr>
          <a:xfrm>
            <a:off x="782985" y="2279312"/>
            <a:ext cx="805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节点的知识图结构一致性（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knowledge graph structure consistency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CCC6360-9072-484A-901C-8F1BCD04E87C}"/>
              </a:ext>
            </a:extLst>
          </p:cNvPr>
          <p:cNvSpPr/>
          <p:nvPr/>
        </p:nvSpPr>
        <p:spPr>
          <a:xfrm>
            <a:off x="3892891" y="2758163"/>
            <a:ext cx="1852790" cy="40804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4D33525-AE66-40BD-888A-79CE47DEC25C}"/>
              </a:ext>
            </a:extLst>
          </p:cNvPr>
          <p:cNvSpPr/>
          <p:nvPr/>
        </p:nvSpPr>
        <p:spPr>
          <a:xfrm>
            <a:off x="6446319" y="2799836"/>
            <a:ext cx="4562981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知识图聚合生成不同增强视图下的</a:t>
            </a:r>
            <a:r>
              <a:rPr lang="zh-CN" altLang="en-US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物品编码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CA6D5F-6424-497D-9E77-C8CCC9D77A82}"/>
              </a:ext>
            </a:extLst>
          </p:cNvPr>
          <p:cNvSpPr txBox="1"/>
          <p:nvPr/>
        </p:nvSpPr>
        <p:spPr>
          <a:xfrm>
            <a:off x="10400140" y="11408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随机概率</a:t>
            </a: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0D9B281C-01FC-474E-9266-DAB6198A821C}"/>
              </a:ext>
            </a:extLst>
          </p:cNvPr>
          <p:cNvCxnSpPr>
            <a:cxnSpLocks/>
            <a:stCxn id="56" idx="3"/>
            <a:endCxn id="62" idx="1"/>
          </p:cNvCxnSpPr>
          <p:nvPr/>
        </p:nvCxnSpPr>
        <p:spPr>
          <a:xfrm flipV="1">
            <a:off x="5745681" y="2962185"/>
            <a:ext cx="70063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7B34EA05-9FBA-446C-9C67-0A5128253EDB}"/>
              </a:ext>
            </a:extLst>
          </p:cNvPr>
          <p:cNvSpPr/>
          <p:nvPr/>
        </p:nvSpPr>
        <p:spPr>
          <a:xfrm>
            <a:off x="1215786" y="2725146"/>
            <a:ext cx="298978" cy="40804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19B4447-B93B-4AF5-86C8-3A8650923F46}"/>
              </a:ext>
            </a:extLst>
          </p:cNvPr>
          <p:cNvSpPr/>
          <p:nvPr/>
        </p:nvSpPr>
        <p:spPr>
          <a:xfrm>
            <a:off x="1897810" y="3277401"/>
            <a:ext cx="7329316" cy="3246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结构一致性越高的物品，结构变化不敏感，更不容易受噪声影响</a:t>
            </a:r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BA587A3B-68FA-4A0B-909F-6976E8C27033}"/>
              </a:ext>
            </a:extLst>
          </p:cNvPr>
          <p:cNvCxnSpPr>
            <a:cxnSpLocks/>
            <a:stCxn id="72" idx="2"/>
            <a:endCxn id="73" idx="1"/>
          </p:cNvCxnSpPr>
          <p:nvPr/>
        </p:nvCxnSpPr>
        <p:spPr>
          <a:xfrm rot="16200000" flipH="1">
            <a:off x="1478263" y="3020202"/>
            <a:ext cx="306559" cy="532535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165D7DBF-0944-4675-AB6D-E0363FC1EE7A}"/>
              </a:ext>
            </a:extLst>
          </p:cNvPr>
          <p:cNvSpPr txBox="1"/>
          <p:nvPr/>
        </p:nvSpPr>
        <p:spPr>
          <a:xfrm>
            <a:off x="782985" y="3745118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交互图增强（知识图引导的删边）</a:t>
            </a: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281D37AE-9085-4A32-8961-40A7E2AF5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701" y="4221940"/>
            <a:ext cx="5365882" cy="512321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29087018-A348-4485-A7C9-F902385A00DA}"/>
              </a:ext>
            </a:extLst>
          </p:cNvPr>
          <p:cNvSpPr/>
          <p:nvPr/>
        </p:nvSpPr>
        <p:spPr>
          <a:xfrm>
            <a:off x="3476907" y="4347446"/>
            <a:ext cx="245347" cy="3131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6AE45C8-8BDD-4838-9481-64231DA64B69}"/>
              </a:ext>
            </a:extLst>
          </p:cNvPr>
          <p:cNvSpPr/>
          <p:nvPr/>
        </p:nvSpPr>
        <p:spPr>
          <a:xfrm>
            <a:off x="4470719" y="4022643"/>
            <a:ext cx="1743921" cy="29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交互图中的边</a:t>
            </a:r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993A8FB8-6DAB-4319-833D-C2A2A75179CF}"/>
              </a:ext>
            </a:extLst>
          </p:cNvPr>
          <p:cNvCxnSpPr>
            <a:cxnSpLocks/>
            <a:stCxn id="87" idx="0"/>
            <a:endCxn id="88" idx="1"/>
          </p:cNvCxnSpPr>
          <p:nvPr/>
        </p:nvCxnSpPr>
        <p:spPr>
          <a:xfrm rot="5400000" flipH="1" flipV="1">
            <a:off x="3945525" y="3822252"/>
            <a:ext cx="179251" cy="871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8CA04FC0-C784-4A00-8CF2-AD02C7B58E27}"/>
              </a:ext>
            </a:extLst>
          </p:cNvPr>
          <p:cNvSpPr/>
          <p:nvPr/>
        </p:nvSpPr>
        <p:spPr>
          <a:xfrm>
            <a:off x="6214640" y="4712032"/>
            <a:ext cx="3594415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属于</a:t>
            </a:r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{0, 1}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，满足二元概率分布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82AEBC3-9F0A-49AF-90CB-8DD878B0FEB7}"/>
              </a:ext>
            </a:extLst>
          </p:cNvPr>
          <p:cNvSpPr/>
          <p:nvPr/>
        </p:nvSpPr>
        <p:spPr>
          <a:xfrm>
            <a:off x="5535097" y="4332219"/>
            <a:ext cx="392223" cy="40804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52FF63E7-3475-49AE-B570-077824BC6654}"/>
              </a:ext>
            </a:extLst>
          </p:cNvPr>
          <p:cNvCxnSpPr>
            <a:cxnSpLocks/>
            <a:stCxn id="95" idx="2"/>
            <a:endCxn id="94" idx="1"/>
          </p:cNvCxnSpPr>
          <p:nvPr/>
        </p:nvCxnSpPr>
        <p:spPr>
          <a:xfrm rot="16200000" flipH="1">
            <a:off x="5905866" y="4565606"/>
            <a:ext cx="134117" cy="4834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A1B43EB4-47F5-400E-AB15-98D3C6D61F08}"/>
              </a:ext>
            </a:extLst>
          </p:cNvPr>
          <p:cNvSpPr txBox="1"/>
          <p:nvPr/>
        </p:nvSpPr>
        <p:spPr>
          <a:xfrm>
            <a:off x="10259877" y="469817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知识相关的概率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591C19E0-8D73-4070-BEFD-0BA25DC79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0871" y="4712032"/>
            <a:ext cx="428845" cy="324697"/>
          </a:xfrm>
          <a:prstGeom prst="rect">
            <a:avLst/>
          </a:prstGeom>
        </p:spPr>
      </p:pic>
      <p:sp>
        <p:nvSpPr>
          <p:cNvPr id="105" name="矩形 104">
            <a:extLst>
              <a:ext uri="{FF2B5EF4-FFF2-40B4-BE49-F238E27FC236}">
                <a16:creationId xmlns:a16="http://schemas.microsoft.com/office/drawing/2014/main" id="{9E387FEF-341B-4C0B-9702-87B0372FF99A}"/>
              </a:ext>
            </a:extLst>
          </p:cNvPr>
          <p:cNvSpPr/>
          <p:nvPr/>
        </p:nvSpPr>
        <p:spPr>
          <a:xfrm>
            <a:off x="5776812" y="5225253"/>
            <a:ext cx="277285" cy="40804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9D31777-AD57-4397-B7C8-8CDA38983563}"/>
              </a:ext>
            </a:extLst>
          </p:cNvPr>
          <p:cNvSpPr/>
          <p:nvPr/>
        </p:nvSpPr>
        <p:spPr>
          <a:xfrm>
            <a:off x="6399395" y="5272972"/>
            <a:ext cx="3099980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截断概率，防止数值过低</a:t>
            </a:r>
          </a:p>
        </p:txBody>
      </p: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90E97232-9CA2-4B32-8FEB-A6E639A9603A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>
            <a:off x="6054097" y="5429276"/>
            <a:ext cx="345298" cy="6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2CC0A638-F003-4583-B4B5-EC0233B64A0B}"/>
              </a:ext>
            </a:extLst>
          </p:cNvPr>
          <p:cNvSpPr/>
          <p:nvPr/>
        </p:nvSpPr>
        <p:spPr>
          <a:xfrm>
            <a:off x="3149600" y="6172637"/>
            <a:ext cx="1661012" cy="282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概率平均值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7277D0F-78A5-4450-8D96-A750D1178DB1}"/>
              </a:ext>
            </a:extLst>
          </p:cNvPr>
          <p:cNvSpPr/>
          <p:nvPr/>
        </p:nvSpPr>
        <p:spPr>
          <a:xfrm>
            <a:off x="2351192" y="5782946"/>
            <a:ext cx="364299" cy="40804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4D9C7D68-1004-4791-A136-81AE15458264}"/>
              </a:ext>
            </a:extLst>
          </p:cNvPr>
          <p:cNvCxnSpPr>
            <a:cxnSpLocks/>
            <a:stCxn id="112" idx="2"/>
            <a:endCxn id="111" idx="1"/>
          </p:cNvCxnSpPr>
          <p:nvPr/>
        </p:nvCxnSpPr>
        <p:spPr>
          <a:xfrm rot="16200000" flipH="1">
            <a:off x="2779970" y="5944363"/>
            <a:ext cx="123002" cy="616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98D38DB8-5FB9-41A2-8BFF-8FA44347FDB6}"/>
              </a:ext>
            </a:extLst>
          </p:cNvPr>
          <p:cNvSpPr/>
          <p:nvPr/>
        </p:nvSpPr>
        <p:spPr>
          <a:xfrm>
            <a:off x="1884985" y="4859767"/>
            <a:ext cx="1911160" cy="282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物品的影响程度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5D62179-BD0A-4A19-88F1-AB18BBB57D90}"/>
              </a:ext>
            </a:extLst>
          </p:cNvPr>
          <p:cNvSpPr/>
          <p:nvPr/>
        </p:nvSpPr>
        <p:spPr>
          <a:xfrm>
            <a:off x="1275504" y="5216414"/>
            <a:ext cx="454587" cy="40804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82D0644-2035-4913-9516-78A686C08E44}"/>
              </a:ext>
            </a:extLst>
          </p:cNvPr>
          <p:cNvSpPr/>
          <p:nvPr/>
        </p:nvSpPr>
        <p:spPr>
          <a:xfrm>
            <a:off x="690180" y="6173760"/>
            <a:ext cx="1189907" cy="282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随机概率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87A4BC5-B2D9-4186-8560-C7DD2C76697F}"/>
              </a:ext>
            </a:extLst>
          </p:cNvPr>
          <p:cNvSpPr/>
          <p:nvPr/>
        </p:nvSpPr>
        <p:spPr>
          <a:xfrm>
            <a:off x="1923159" y="5778589"/>
            <a:ext cx="364299" cy="40804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2AB915D1-6693-4FD3-8883-51CEC9819D80}"/>
              </a:ext>
            </a:extLst>
          </p:cNvPr>
          <p:cNvCxnSpPr>
            <a:cxnSpLocks/>
            <a:stCxn id="120" idx="0"/>
            <a:endCxn id="119" idx="1"/>
          </p:cNvCxnSpPr>
          <p:nvPr/>
        </p:nvCxnSpPr>
        <p:spPr>
          <a:xfrm rot="5400000" flipH="1" flipV="1">
            <a:off x="1586246" y="4917676"/>
            <a:ext cx="215291" cy="382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B8691A1F-DD7B-4C80-97A3-E36C0D27AA0F}"/>
              </a:ext>
            </a:extLst>
          </p:cNvPr>
          <p:cNvCxnSpPr>
            <a:cxnSpLocks/>
            <a:stCxn id="123" idx="2"/>
            <a:endCxn id="122" idx="3"/>
          </p:cNvCxnSpPr>
          <p:nvPr/>
        </p:nvCxnSpPr>
        <p:spPr>
          <a:xfrm rot="5400000">
            <a:off x="1928457" y="6138264"/>
            <a:ext cx="128482" cy="2252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DDE531D5-956D-4F7F-9E4C-2EF9532129D3}"/>
              </a:ext>
            </a:extLst>
          </p:cNvPr>
          <p:cNvSpPr/>
          <p:nvPr/>
        </p:nvSpPr>
        <p:spPr>
          <a:xfrm>
            <a:off x="6038117" y="5906079"/>
            <a:ext cx="5171632" cy="5342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知识相关的概率</a:t>
            </a:r>
            <a:r>
              <a:rPr lang="en-US" altLang="zh-CN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zh-CN" altLang="en-US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正比于物品节点的结构一致性</a:t>
            </a:r>
            <a:r>
              <a:rPr lang="en-US" altLang="zh-CN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和用户无关，所以是物品节点的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Dropout</a:t>
            </a:r>
            <a:endParaRPr lang="zh-CN" altLang="en-US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1" name="箭头: 下 130">
            <a:extLst>
              <a:ext uri="{FF2B5EF4-FFF2-40B4-BE49-F238E27FC236}">
                <a16:creationId xmlns:a16="http://schemas.microsoft.com/office/drawing/2014/main" id="{205AE86D-7889-41B4-9F46-A2C5270B5851}"/>
              </a:ext>
            </a:extLst>
          </p:cNvPr>
          <p:cNvSpPr/>
          <p:nvPr/>
        </p:nvSpPr>
        <p:spPr>
          <a:xfrm>
            <a:off x="10013951" y="5142478"/>
            <a:ext cx="386189" cy="69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3" grpId="0" animBg="1"/>
      <p:bldP spid="44" grpId="0" animBg="1"/>
      <p:bldP spid="56" grpId="0" animBg="1"/>
      <p:bldP spid="62" grpId="0" animBg="1"/>
      <p:bldP spid="40" grpId="0"/>
      <p:bldP spid="72" grpId="0" animBg="1"/>
      <p:bldP spid="73" grpId="0" animBg="1"/>
      <p:bldP spid="87" grpId="0" animBg="1"/>
      <p:bldP spid="88" grpId="0" animBg="1"/>
      <p:bldP spid="94" grpId="0" animBg="1"/>
      <p:bldP spid="95" grpId="0" animBg="1"/>
      <p:bldP spid="98" grpId="0"/>
      <p:bldP spid="105" grpId="0" animBg="1"/>
      <p:bldP spid="106" grpId="0" animBg="1"/>
      <p:bldP spid="111" grpId="0" animBg="1"/>
      <p:bldP spid="112" grpId="0" animBg="1"/>
      <p:bldP spid="119" grpId="0" animBg="1"/>
      <p:bldP spid="120" grpId="0" animBg="1"/>
      <p:bldP spid="122" grpId="0" animBg="1"/>
      <p:bldP spid="123" grpId="0" animBg="1"/>
      <p:bldP spid="130" grpId="0" animBg="1"/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38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知识图增强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交互图增强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5569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Yang, et al. Knowledge Graph Contrastive Learning for Recommendation. SIGIR. 2022.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76841-BCC5-4153-A90E-2D7432844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19" r="21327" b="21771"/>
          <a:stretch/>
        </p:blipFill>
        <p:spPr>
          <a:xfrm>
            <a:off x="1238118" y="1380700"/>
            <a:ext cx="9429571" cy="41038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FBCA155-9B27-4FBB-BA7C-33135846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118" y="5496714"/>
            <a:ext cx="5365882" cy="49327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73A887D-1439-43E6-842A-4DE16279F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18" y="5966088"/>
            <a:ext cx="5365882" cy="51232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CF0C972-8C38-4A11-973A-D01F2018B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627" y="5575192"/>
            <a:ext cx="257143" cy="30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9220E42-7883-4B26-9D6F-05503F5FA34A}"/>
              </a:ext>
            </a:extLst>
          </p:cNvPr>
          <p:cNvSpPr txBox="1"/>
          <p:nvPr/>
        </p:nvSpPr>
        <p:spPr>
          <a:xfrm>
            <a:off x="7877597" y="55556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随机概率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98F8FEB-F1A5-4BD0-9F76-D1F78DD5975F}"/>
              </a:ext>
            </a:extLst>
          </p:cNvPr>
          <p:cNvSpPr/>
          <p:nvPr/>
        </p:nvSpPr>
        <p:spPr>
          <a:xfrm>
            <a:off x="6854174" y="5621446"/>
            <a:ext cx="512279" cy="253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02EAD7-C7D8-4CD9-A825-E1D162979B37}"/>
              </a:ext>
            </a:extLst>
          </p:cNvPr>
          <p:cNvSpPr txBox="1"/>
          <p:nvPr/>
        </p:nvSpPr>
        <p:spPr>
          <a:xfrm>
            <a:off x="7877597" y="6076431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知识图结构一致性相关的概率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EF358BC-A543-4AEC-B613-BA7B618AB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591" y="6090288"/>
            <a:ext cx="428845" cy="324697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88E92BE5-0208-4033-914A-E33CABEC8F85}"/>
              </a:ext>
            </a:extLst>
          </p:cNvPr>
          <p:cNvSpPr/>
          <p:nvPr/>
        </p:nvSpPr>
        <p:spPr>
          <a:xfrm>
            <a:off x="6852532" y="6145913"/>
            <a:ext cx="512279" cy="253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 animBg="1"/>
      <p:bldP spid="25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KGCL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054F6-3DEA-490B-A494-C1C8467F771A}"/>
              </a:ext>
            </a:extLst>
          </p:cNvPr>
          <p:cNvSpPr txBox="1"/>
          <p:nvPr/>
        </p:nvSpPr>
        <p:spPr>
          <a:xfrm>
            <a:off x="782985" y="940314"/>
            <a:ext cx="800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知识感知的对比学习（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Knowledge-aware Co-Contrastive Learning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4E43C9-2D3D-44DB-872C-773C5245DA4F}"/>
              </a:ext>
            </a:extLst>
          </p:cNvPr>
          <p:cNvSpPr txBox="1"/>
          <p:nvPr/>
        </p:nvSpPr>
        <p:spPr>
          <a:xfrm>
            <a:off x="904875" y="6478409"/>
            <a:ext cx="5569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Yuhao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Yang, et al. Knowledge Graph Contrastive Learning for Recommendation. SIGIR. 2022.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5EFA0AB-DEF1-4178-AE1C-D5328F2A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47" b="23947"/>
          <a:stretch/>
        </p:blipFill>
        <p:spPr>
          <a:xfrm>
            <a:off x="8067799" y="2137800"/>
            <a:ext cx="3243329" cy="32671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2DC4DC-A665-46F6-BD0F-6E27CE1FB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971" y="2302304"/>
            <a:ext cx="5533333" cy="99047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E30BA27-B971-4B77-8916-30860DFAA6CB}"/>
              </a:ext>
            </a:extLst>
          </p:cNvPr>
          <p:cNvSpPr/>
          <p:nvPr/>
        </p:nvSpPr>
        <p:spPr>
          <a:xfrm>
            <a:off x="3399440" y="2307724"/>
            <a:ext cx="472309" cy="40804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AB05676-00B1-48F0-8687-E3BACC864FAD}"/>
              </a:ext>
            </a:extLst>
          </p:cNvPr>
          <p:cNvSpPr/>
          <p:nvPr/>
        </p:nvSpPr>
        <p:spPr>
          <a:xfrm>
            <a:off x="4187998" y="1944038"/>
            <a:ext cx="3619902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初始化为知识图聚合后的物品编码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05E120E-D9B3-4D29-A0B7-0CD80B7B3F06}"/>
              </a:ext>
            </a:extLst>
          </p:cNvPr>
          <p:cNvCxnSpPr>
            <a:cxnSpLocks/>
            <a:stCxn id="28" idx="0"/>
            <a:endCxn id="29" idx="1"/>
          </p:cNvCxnSpPr>
          <p:nvPr/>
        </p:nvCxnSpPr>
        <p:spPr>
          <a:xfrm rot="5400000" flipH="1" flipV="1">
            <a:off x="3811128" y="1930855"/>
            <a:ext cx="201337" cy="5524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ECEFC67-4234-4E30-A73C-6F316E4A2C8A}"/>
              </a:ext>
            </a:extLst>
          </p:cNvPr>
          <p:cNvSpPr txBox="1"/>
          <p:nvPr/>
        </p:nvSpPr>
        <p:spPr>
          <a:xfrm>
            <a:off x="1014197" y="148851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交互图聚合编码（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LightGCN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B53C35-E5E2-4341-98B0-298FB70D3B68}"/>
              </a:ext>
            </a:extLst>
          </p:cNvPr>
          <p:cNvSpPr/>
          <p:nvPr/>
        </p:nvSpPr>
        <p:spPr>
          <a:xfrm>
            <a:off x="4482222" y="1488511"/>
            <a:ext cx="7148946" cy="3246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用增强后的知识图</a:t>
            </a:r>
            <a:r>
              <a:rPr lang="en-US" altLang="zh-CN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得到的物品编码初始化增强后交互图</a:t>
            </a:r>
            <a:r>
              <a:rPr lang="en-US" altLang="zh-CN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的物品编码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F15ADD3F-5432-4F00-B575-F95C5D8A77E2}"/>
              </a:ext>
            </a:extLst>
          </p:cNvPr>
          <p:cNvSpPr/>
          <p:nvPr/>
        </p:nvSpPr>
        <p:spPr>
          <a:xfrm rot="10800000">
            <a:off x="8784021" y="1873090"/>
            <a:ext cx="382492" cy="36933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DF38326-E940-4D8A-81CB-F31B497EC98E}"/>
              </a:ext>
            </a:extLst>
          </p:cNvPr>
          <p:cNvSpPr txBox="1"/>
          <p:nvPr/>
        </p:nvSpPr>
        <p:spPr>
          <a:xfrm>
            <a:off x="1014197" y="3484293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对比学习（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BPR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51C3EFBB-AF1D-49E0-ABF8-47A458CAB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971" y="3974476"/>
            <a:ext cx="4909600" cy="846906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E130C39A-8879-4B34-A98A-11C9EDFC2F0C}"/>
              </a:ext>
            </a:extLst>
          </p:cNvPr>
          <p:cNvSpPr/>
          <p:nvPr/>
        </p:nvSpPr>
        <p:spPr>
          <a:xfrm>
            <a:off x="6619240" y="5775727"/>
            <a:ext cx="5011928" cy="3246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仅对比两个增强的交互图下的用户和物品节点</a:t>
            </a: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7785F795-3B95-480B-9F6F-E0F569B0E192}"/>
              </a:ext>
            </a:extLst>
          </p:cNvPr>
          <p:cNvSpPr/>
          <p:nvPr/>
        </p:nvSpPr>
        <p:spPr>
          <a:xfrm>
            <a:off x="8784021" y="5405693"/>
            <a:ext cx="382492" cy="36933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AD248B15-2AE9-499C-BA0D-74F734C43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9971" y="4927829"/>
            <a:ext cx="3927785" cy="65936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BCEB2EA-A577-466D-BE67-582FE6C8D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220" y="5712594"/>
            <a:ext cx="3008533" cy="443990"/>
          </a:xfrm>
          <a:prstGeom prst="rect">
            <a:avLst/>
          </a:prstGeom>
        </p:spPr>
      </p:pic>
      <p:sp>
        <p:nvSpPr>
          <p:cNvPr id="49" name="箭头: 右 48">
            <a:extLst>
              <a:ext uri="{FF2B5EF4-FFF2-40B4-BE49-F238E27FC236}">
                <a16:creationId xmlns:a16="http://schemas.microsoft.com/office/drawing/2014/main" id="{7F0DC9C1-4CDF-42F1-9003-904D02FA78CD}"/>
              </a:ext>
            </a:extLst>
          </p:cNvPr>
          <p:cNvSpPr/>
          <p:nvPr/>
        </p:nvSpPr>
        <p:spPr>
          <a:xfrm>
            <a:off x="5583721" y="5039144"/>
            <a:ext cx="355440" cy="253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2A504C7-BA3B-4384-A447-157CB1FC485D}"/>
              </a:ext>
            </a:extLst>
          </p:cNvPr>
          <p:cNvSpPr/>
          <p:nvPr/>
        </p:nvSpPr>
        <p:spPr>
          <a:xfrm>
            <a:off x="6032870" y="5003668"/>
            <a:ext cx="1236148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BPR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损失</a:t>
            </a: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8153159D-C902-4C1F-A40E-B1CD126A5E73}"/>
              </a:ext>
            </a:extLst>
          </p:cNvPr>
          <p:cNvSpPr/>
          <p:nvPr/>
        </p:nvSpPr>
        <p:spPr>
          <a:xfrm>
            <a:off x="4612943" y="5803339"/>
            <a:ext cx="355440" cy="253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BB60488-91B4-4106-8947-272BB41CD7A5}"/>
              </a:ext>
            </a:extLst>
          </p:cNvPr>
          <p:cNvSpPr/>
          <p:nvPr/>
        </p:nvSpPr>
        <p:spPr>
          <a:xfrm>
            <a:off x="5062092" y="5767863"/>
            <a:ext cx="1236148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联合优化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2C4E79B-95D7-4D66-8866-274A9F2830EF}"/>
              </a:ext>
            </a:extLst>
          </p:cNvPr>
          <p:cNvSpPr/>
          <p:nvPr/>
        </p:nvSpPr>
        <p:spPr>
          <a:xfrm>
            <a:off x="4701309" y="3974476"/>
            <a:ext cx="646546" cy="3679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13D9B67-7C09-4DB6-B4A5-A22B2982BD08}"/>
              </a:ext>
            </a:extLst>
          </p:cNvPr>
          <p:cNvSpPr/>
          <p:nvPr/>
        </p:nvSpPr>
        <p:spPr>
          <a:xfrm>
            <a:off x="4482222" y="3356589"/>
            <a:ext cx="3443356" cy="32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不同交互图下的用户或物品编码</a:t>
            </a:r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446C106-06F9-4BE8-9B76-85B92281BC3D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rot="5400000" flipH="1" flipV="1">
            <a:off x="5467646" y="3238222"/>
            <a:ext cx="293190" cy="1179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40" grpId="0" animBg="1"/>
      <p:bldP spid="41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3078</TotalTime>
  <Words>1350</Words>
  <Application>Microsoft Office PowerPoint</Application>
  <PresentationFormat>宽屏</PresentationFormat>
  <Paragraphs>242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方正姚体</vt:lpstr>
      <vt:lpstr>微软雅黑</vt:lpstr>
      <vt:lpstr>Abadi</vt:lpstr>
      <vt:lpstr>Arial</vt:lpstr>
      <vt:lpstr>Rockwell</vt:lpstr>
      <vt:lpstr>Rockwell Condensed</vt:lpstr>
      <vt:lpstr>Times New Roman</vt:lpstr>
      <vt:lpstr>Wingdings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 谢 聆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郭志强</dc:creator>
  <cp:lastModifiedBy>郭志强</cp:lastModifiedBy>
  <cp:revision>679</cp:revision>
  <dcterms:created xsi:type="dcterms:W3CDTF">2022-02-20T07:47:20Z</dcterms:created>
  <dcterms:modified xsi:type="dcterms:W3CDTF">2022-06-16T02:42:00Z</dcterms:modified>
</cp:coreProperties>
</file>