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7" r:id="rId2"/>
    <p:sldId id="294" r:id="rId3"/>
    <p:sldId id="271" r:id="rId4"/>
    <p:sldId id="27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3" r:id="rId17"/>
    <p:sldId id="289" r:id="rId18"/>
    <p:sldId id="295" r:id="rId19"/>
    <p:sldId id="290" r:id="rId20"/>
    <p:sldId id="291" r:id="rId21"/>
    <p:sldId id="292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79B5-E688-4C02-A8FA-0A4642362005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E9C5-FFDF-4477-A7C4-8B4B4A36E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05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3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55D1AB-84CC-47BC-94D3-6A88698F66EE}"/>
              </a:ext>
            </a:extLst>
          </p:cNvPr>
          <p:cNvCxnSpPr>
            <a:cxnSpLocks/>
          </p:cNvCxnSpPr>
          <p:nvPr userDrawn="1"/>
        </p:nvCxnSpPr>
        <p:spPr>
          <a:xfrm>
            <a:off x="655019" y="732210"/>
            <a:ext cx="11296189" cy="83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262DD-78C6-4301-9090-55E6F03CE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2" y="220089"/>
            <a:ext cx="520455" cy="520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1BA054-4B05-468D-BCA5-A8A3329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1178154" y="132386"/>
            <a:ext cx="695879" cy="5297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2022-03-24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869645" y="1847597"/>
            <a:ext cx="2242011" cy="546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[~2021 SIGIR~]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4" y="2560888"/>
            <a:ext cx="10030691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Self-supervised Graph Learning for Recommendation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2022-03-24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869643" y="1847597"/>
            <a:ext cx="2242011" cy="546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[~2022 WWW~]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4" y="2394460"/>
            <a:ext cx="10030691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Improving Graph Collaborative Filtering with Neighborhood-enriched Contrastive Learning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4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83547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8" y="1404827"/>
            <a:ext cx="4781175" cy="22708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数据稀疏问题：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用户交互数据通常是稀疏的或有噪声的，现有方法可能无法学习可靠的表示。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用户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物品相似性问题：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高阶关系或约束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用户或项目相似度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没有被明确地用于丰富图信息。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对比简单：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采用随机损坏节点或图结构地方法构造对比学习。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6511635" y="1404827"/>
            <a:ext cx="5033819" cy="22708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不同于考虑图级别关系对比的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SGL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方法，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NCF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考虑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「节点级关系」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对比。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「结构邻居」 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「语义邻居」 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两方面考虑数据增强对比。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「自监督任务」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最大化节点与其结构邻居和语义邻居表征之间的相似性。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6260451" y="979009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NCF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7518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Lin, Tian and Hou, et al. Improving Graph Collaborative Filtering with Neighborhood-enriched Contrastive Learning. WWW.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4E930C9-2FB7-43AF-98E2-8D3FC5D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88" y="3938381"/>
            <a:ext cx="8552872" cy="22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0768D2-C7A4-4B3E-8CB5-12512D82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30" y="1490978"/>
            <a:ext cx="6623589" cy="507932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156B312-914E-4A71-AFEA-808284EFDB35}"/>
              </a:ext>
            </a:extLst>
          </p:cNvPr>
          <p:cNvSpPr/>
          <p:nvPr/>
        </p:nvSpPr>
        <p:spPr>
          <a:xfrm rot="10800000">
            <a:off x="3896630" y="2385065"/>
            <a:ext cx="4145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02CEC-C12D-4F6F-93D2-B043A79E9A89}"/>
              </a:ext>
            </a:extLst>
          </p:cNvPr>
          <p:cNvSpPr txBox="1"/>
          <p:nvPr/>
        </p:nvSpPr>
        <p:spPr>
          <a:xfrm>
            <a:off x="1422400" y="2165716"/>
            <a:ext cx="23215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结构级对比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structure-aware contrastive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324D208-16CD-40A4-8F65-184D7C1B6962}"/>
              </a:ext>
            </a:extLst>
          </p:cNvPr>
          <p:cNvSpPr/>
          <p:nvPr/>
        </p:nvSpPr>
        <p:spPr>
          <a:xfrm rot="10800000">
            <a:off x="3896628" y="4477685"/>
            <a:ext cx="41454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B8CC7F-423A-4B82-91A9-48E419EA479B}"/>
              </a:ext>
            </a:extLst>
          </p:cNvPr>
          <p:cNvSpPr txBox="1"/>
          <p:nvPr/>
        </p:nvSpPr>
        <p:spPr>
          <a:xfrm>
            <a:off x="1422400" y="4258336"/>
            <a:ext cx="23215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原型级对比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prototype-aware contrastive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789EB-2BB9-4F5E-A72C-9BF4E3EB73CE}"/>
              </a:ext>
            </a:extLst>
          </p:cNvPr>
          <p:cNvSpPr/>
          <p:nvPr/>
        </p:nvSpPr>
        <p:spPr>
          <a:xfrm>
            <a:off x="10050256" y="3186684"/>
            <a:ext cx="4145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13AB90-47FB-4BE5-AB27-18261C41CB57}"/>
              </a:ext>
            </a:extLst>
          </p:cNvPr>
          <p:cNvSpPr txBox="1"/>
          <p:nvPr/>
        </p:nvSpPr>
        <p:spPr>
          <a:xfrm>
            <a:off x="10520219" y="2967335"/>
            <a:ext cx="1310264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LightGCN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F2B570-74E5-424C-B4C1-FF06BC6DC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69" y="816585"/>
            <a:ext cx="3519699" cy="63526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4D9483E-BE0D-456E-9297-019CDA83D06A}"/>
              </a:ext>
            </a:extLst>
          </p:cNvPr>
          <p:cNvSpPr txBox="1"/>
          <p:nvPr/>
        </p:nvSpPr>
        <p:spPr>
          <a:xfrm>
            <a:off x="904875" y="6570304"/>
            <a:ext cx="7518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Lin, Tian and Hou, et al. Improving Graph Collaborative Filtering with Neighborhood-enriched Contrastive Learning. WWW.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0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结构邻居对比学习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46CF4-88CB-4ED2-9EE2-5E92BE2B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933" y="2103425"/>
            <a:ext cx="3766403" cy="32236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F97A9B-245D-4936-B2F5-2B3D57EB3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139" y="2193250"/>
            <a:ext cx="4591698" cy="9409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C3B7B0-6C2B-4469-BF43-8587204E1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755" y="3763349"/>
            <a:ext cx="4591698" cy="1045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7EC399-F99F-42BF-B46C-6483433D0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755" y="5402197"/>
            <a:ext cx="1903916" cy="5320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1764EBE-299D-472E-B395-EA2C2313AA28}"/>
              </a:ext>
            </a:extLst>
          </p:cNvPr>
          <p:cNvSpPr txBox="1"/>
          <p:nvPr/>
        </p:nvSpPr>
        <p:spPr>
          <a:xfrm>
            <a:off x="1426634" y="182391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用户结构邻居对比：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0F31B1-2395-47B6-BC5B-D7C4055A631C}"/>
              </a:ext>
            </a:extLst>
          </p:cNvPr>
          <p:cNvSpPr txBox="1"/>
          <p:nvPr/>
        </p:nvSpPr>
        <p:spPr>
          <a:xfrm>
            <a:off x="1426634" y="331883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物品结构邻居对比：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046871-E3F0-4398-85D1-0682294CBC05}"/>
              </a:ext>
            </a:extLst>
          </p:cNvPr>
          <p:cNvSpPr txBox="1"/>
          <p:nvPr/>
        </p:nvSpPr>
        <p:spPr>
          <a:xfrm>
            <a:off x="1426634" y="491408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结构邻居对比损失：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05316C-B22F-4742-BFEA-CDAA7495E2A2}"/>
              </a:ext>
            </a:extLst>
          </p:cNvPr>
          <p:cNvSpPr/>
          <p:nvPr/>
        </p:nvSpPr>
        <p:spPr>
          <a:xfrm>
            <a:off x="4336533" y="2193250"/>
            <a:ext cx="452582" cy="4463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BC5EB6-90FE-4BFC-877D-86F1D0084112}"/>
              </a:ext>
            </a:extLst>
          </p:cNvPr>
          <p:cNvSpPr/>
          <p:nvPr/>
        </p:nvSpPr>
        <p:spPr>
          <a:xfrm>
            <a:off x="4840154" y="1601663"/>
            <a:ext cx="1694695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层传播特征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B941F06-BF8A-4FEC-9258-E6250861C80E}"/>
              </a:ext>
            </a:extLst>
          </p:cNvPr>
          <p:cNvCxnSpPr>
            <a:stCxn id="13" idx="0"/>
            <a:endCxn id="21" idx="1"/>
          </p:cNvCxnSpPr>
          <p:nvPr/>
        </p:nvCxnSpPr>
        <p:spPr>
          <a:xfrm rot="5400000" flipH="1" flipV="1">
            <a:off x="4498029" y="1851125"/>
            <a:ext cx="406921" cy="27733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0C09AAC-6563-4DC0-9D5E-30D0FC864283}"/>
              </a:ext>
            </a:extLst>
          </p:cNvPr>
          <p:cNvSpPr/>
          <p:nvPr/>
        </p:nvSpPr>
        <p:spPr>
          <a:xfrm>
            <a:off x="7114706" y="1605313"/>
            <a:ext cx="1107996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无自连接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EEAD6C63-8929-4CAC-9A5F-BDB231D9935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6534849" y="1786329"/>
            <a:ext cx="579857" cy="3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DE03DBB-AC26-4BFD-9E53-13EEBBBC7E7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222702" y="1789979"/>
            <a:ext cx="699625" cy="482166"/>
          </a:xfrm>
          <a:prstGeom prst="curvedConnector3">
            <a:avLst>
              <a:gd name="adj1" fmla="val 98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1C2B254-1407-47CD-B3A2-E8DFC9063DEE}"/>
              </a:ext>
            </a:extLst>
          </p:cNvPr>
          <p:cNvSpPr txBox="1"/>
          <p:nvPr/>
        </p:nvSpPr>
        <p:spPr>
          <a:xfrm>
            <a:off x="8932433" y="1723867"/>
            <a:ext cx="3018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一般取偶数（同构节点）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0D404FD-4D10-4CDA-9B59-72DACB942780}"/>
              </a:ext>
            </a:extLst>
          </p:cNvPr>
          <p:cNvSpPr/>
          <p:nvPr/>
        </p:nvSpPr>
        <p:spPr>
          <a:xfrm>
            <a:off x="5320205" y="2687783"/>
            <a:ext cx="406340" cy="44639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C0993B0-1BEA-4D98-841C-C9C340FA6ECA}"/>
              </a:ext>
            </a:extLst>
          </p:cNvPr>
          <p:cNvSpPr/>
          <p:nvPr/>
        </p:nvSpPr>
        <p:spPr>
          <a:xfrm>
            <a:off x="5874484" y="3339162"/>
            <a:ext cx="110799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初始特征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36ED7C78-543C-42DB-8DD7-B11A11BDAE85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rot="16200000" flipH="1">
            <a:off x="5504102" y="3153445"/>
            <a:ext cx="389655" cy="351109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2A47BC26-B2FA-415B-9089-ECB8BFD9E37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82480" y="3523828"/>
            <a:ext cx="1173229" cy="577117"/>
          </a:xfrm>
          <a:prstGeom prst="curvedConnector3">
            <a:avLst>
              <a:gd name="adj1" fmla="val 9802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83CD2E05-B87D-46FC-B3A2-46D4FAEACC13}"/>
              </a:ext>
            </a:extLst>
          </p:cNvPr>
          <p:cNvSpPr/>
          <p:nvPr/>
        </p:nvSpPr>
        <p:spPr>
          <a:xfrm>
            <a:off x="2978056" y="5452537"/>
            <a:ext cx="190017" cy="44639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120E042-9748-4DE3-BAC7-A3D20CC57930}"/>
              </a:ext>
            </a:extLst>
          </p:cNvPr>
          <p:cNvSpPr/>
          <p:nvPr/>
        </p:nvSpPr>
        <p:spPr>
          <a:xfrm>
            <a:off x="3910988" y="5858567"/>
            <a:ext cx="2031326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超参数：平衡权重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88914FA-70C7-495B-A29C-736BCE9448F2}"/>
              </a:ext>
            </a:extLst>
          </p:cNvPr>
          <p:cNvCxnSpPr>
            <a:stCxn id="50" idx="2"/>
            <a:endCxn id="51" idx="1"/>
          </p:cNvCxnSpPr>
          <p:nvPr/>
        </p:nvCxnSpPr>
        <p:spPr>
          <a:xfrm rot="16200000" flipH="1">
            <a:off x="3419873" y="5552118"/>
            <a:ext cx="144306" cy="837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DB62F59-4F8D-4E97-8C4A-497C5DE5675D}"/>
              </a:ext>
            </a:extLst>
          </p:cNvPr>
          <p:cNvSpPr txBox="1"/>
          <p:nvPr/>
        </p:nvSpPr>
        <p:spPr>
          <a:xfrm>
            <a:off x="1605756" y="6386808"/>
            <a:ext cx="884980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结构级对比学习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平等的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对待结构上的邻居，可能引入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结构噪声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96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5" grpId="0" animBg="1"/>
      <p:bldP spid="31" grpId="0"/>
      <p:bldP spid="33" grpId="0" animBg="1"/>
      <p:bldP spid="34" grpId="0" animBg="1"/>
      <p:bldP spid="50" grpId="0" animBg="1"/>
      <p:bldP spid="51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语义邻居对比学习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9DF2EA-6044-419C-94EA-01D29B86CB24}"/>
              </a:ext>
            </a:extLst>
          </p:cNvPr>
          <p:cNvSpPr txBox="1"/>
          <p:nvPr/>
        </p:nvSpPr>
        <p:spPr>
          <a:xfrm>
            <a:off x="1605756" y="6386808"/>
            <a:ext cx="884980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结构上不相关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语义上相似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节点，捕捉语义特征相关性。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F4A33F-3B06-409F-98AA-C7A36FB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21" y="2329702"/>
            <a:ext cx="4020262" cy="73208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721E452-8255-4BD9-BFC7-45FF2445E5A1}"/>
              </a:ext>
            </a:extLst>
          </p:cNvPr>
          <p:cNvSpPr txBox="1"/>
          <p:nvPr/>
        </p:nvSpPr>
        <p:spPr>
          <a:xfrm>
            <a:off x="1426634" y="182391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用户语义邻居对比：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A5896-0555-45B4-9DA4-BE6542722227}"/>
              </a:ext>
            </a:extLst>
          </p:cNvPr>
          <p:cNvSpPr txBox="1"/>
          <p:nvPr/>
        </p:nvSpPr>
        <p:spPr>
          <a:xfrm>
            <a:off x="1426634" y="331883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物品语义邻居对比：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6F4516-0324-423A-B620-3C87D1B8DD22}"/>
              </a:ext>
            </a:extLst>
          </p:cNvPr>
          <p:cNvSpPr txBox="1"/>
          <p:nvPr/>
        </p:nvSpPr>
        <p:spPr>
          <a:xfrm>
            <a:off x="1426634" y="491408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语义邻居对比损失：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4B8354-11C2-4765-B7FA-496B3769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21" y="3770524"/>
            <a:ext cx="4020262" cy="927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9931B1-AEAC-4932-B7AB-4D6F549B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121" y="5407016"/>
            <a:ext cx="1936461" cy="596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8A141F-497D-4C14-8BEA-7E7EBAA9E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618" y="2193250"/>
            <a:ext cx="4683909" cy="356500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2DBF6281-CC6B-4C5E-A612-B1BBFADB34B1}"/>
              </a:ext>
            </a:extLst>
          </p:cNvPr>
          <p:cNvSpPr/>
          <p:nvPr/>
        </p:nvSpPr>
        <p:spPr>
          <a:xfrm>
            <a:off x="4650554" y="2670068"/>
            <a:ext cx="290885" cy="391718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A4EE51-3CA0-42E5-B7E0-8967354A6B15}"/>
              </a:ext>
            </a:extLst>
          </p:cNvPr>
          <p:cNvSpPr/>
          <p:nvPr/>
        </p:nvSpPr>
        <p:spPr>
          <a:xfrm>
            <a:off x="4815798" y="3317490"/>
            <a:ext cx="132656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用户特征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55831B4-6F02-4EDD-B37B-32CEC6F4A9DE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16200000" flipH="1">
            <a:off x="5009686" y="2848096"/>
            <a:ext cx="255704" cy="68308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23B6D37-C10C-4A96-9C53-7D49039AD1D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142361" y="3502156"/>
            <a:ext cx="1386605" cy="1266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914AFA3-35E1-48CA-BF02-EF3BFDDDD39C}"/>
              </a:ext>
            </a:extLst>
          </p:cNvPr>
          <p:cNvSpPr/>
          <p:nvPr/>
        </p:nvSpPr>
        <p:spPr>
          <a:xfrm>
            <a:off x="4750965" y="2246000"/>
            <a:ext cx="239303" cy="36941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32B808-38F7-46A7-9320-5A714E6CCC5B}"/>
              </a:ext>
            </a:extLst>
          </p:cNvPr>
          <p:cNvSpPr/>
          <p:nvPr/>
        </p:nvSpPr>
        <p:spPr>
          <a:xfrm>
            <a:off x="5745503" y="1509644"/>
            <a:ext cx="20320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聚类中心原型特征</a:t>
            </a:r>
            <a:endParaRPr lang="en-US" altLang="zh-CN" dirty="0">
              <a:solidFill>
                <a:srgbClr val="2B2B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0A499F5-3226-499E-B6C5-03442D0469AC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5032215" y="1532712"/>
            <a:ext cx="551690" cy="87488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2C9DB245-DB2F-4C9B-99FF-5364140B28A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777503" y="1694310"/>
            <a:ext cx="12700" cy="1501472"/>
          </a:xfrm>
          <a:prstGeom prst="curvedConnector4">
            <a:avLst>
              <a:gd name="adj1" fmla="val 3218181"/>
              <a:gd name="adj2" fmla="val 9428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445966C3-51E2-4E98-B986-D94D7B41028E}"/>
              </a:ext>
            </a:extLst>
          </p:cNvPr>
          <p:cNvSpPr txBox="1"/>
          <p:nvPr/>
        </p:nvSpPr>
        <p:spPr>
          <a:xfrm>
            <a:off x="8964779" y="1781792"/>
            <a:ext cx="22621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如何得到聚类中心？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40906F1B-8071-4A7D-8B09-9A9659B3502C}"/>
              </a:ext>
            </a:extLst>
          </p:cNvPr>
          <p:cNvSpPr/>
          <p:nvPr/>
        </p:nvSpPr>
        <p:spPr>
          <a:xfrm rot="16200000">
            <a:off x="9909657" y="1453529"/>
            <a:ext cx="220784" cy="3330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A5901CC-1725-45E8-BB38-C081CB9DEE76}"/>
              </a:ext>
            </a:extLst>
          </p:cNvPr>
          <p:cNvSpPr txBox="1"/>
          <p:nvPr/>
        </p:nvSpPr>
        <p:spPr>
          <a:xfrm>
            <a:off x="9236822" y="1084744"/>
            <a:ext cx="15664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</a:t>
            </a:r>
          </a:p>
        </p:txBody>
      </p:sp>
    </p:spTree>
    <p:extLst>
      <p:ext uri="{BB962C8B-B14F-4D97-AF65-F5344CB8AC3E}">
        <p14:creationId xmlns:p14="http://schemas.microsoft.com/office/powerpoint/2010/main" val="39132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5" grpId="0" animBg="1"/>
      <p:bldP spid="56" grpId="0" animBg="1"/>
      <p:bldP spid="70" grpId="0" animBg="1"/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E41FA8-D0D6-401D-BA6A-98BBFACFF4A4}"/>
              </a:ext>
            </a:extLst>
          </p:cNvPr>
          <p:cNvSpPr txBox="1"/>
          <p:nvPr/>
        </p:nvSpPr>
        <p:spPr>
          <a:xfrm>
            <a:off x="1339607" y="151477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673C5E-959A-4449-B0F9-ADAE2FF43949}"/>
              </a:ext>
            </a:extLst>
          </p:cNvPr>
          <p:cNvSpPr/>
          <p:nvPr/>
        </p:nvSpPr>
        <p:spPr>
          <a:xfrm>
            <a:off x="1600942" y="1881632"/>
            <a:ext cx="6009821" cy="122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值：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要得到的类簇的个数。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质心</a:t>
            </a:r>
            <a:r>
              <a:rPr lang="en-US" altLang="zh-CN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(means)</a:t>
            </a: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每个簇的均值向量，即向量各维取平均。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距离量度：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常用欧几里得距离和余弦相似度。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B1C7F0-FD5A-4046-88DC-14E6A45606E7}"/>
              </a:ext>
            </a:extLst>
          </p:cNvPr>
          <p:cNvSpPr txBox="1"/>
          <p:nvPr/>
        </p:nvSpPr>
        <p:spPr>
          <a:xfrm>
            <a:off x="1339606" y="336046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C7841D-23DF-418D-A50C-CB13FDD3534A}"/>
              </a:ext>
            </a:extLst>
          </p:cNvPr>
          <p:cNvSpPr/>
          <p:nvPr/>
        </p:nvSpPr>
        <p:spPr>
          <a:xfrm>
            <a:off x="1600942" y="3729793"/>
            <a:ext cx="6490113" cy="279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确定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值，从数据集中随机选择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个数据点作为质心；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对数据集中每一个点，计算其与每一个质心的距离，离哪个质心近，就划分到那个质心所属的集合（即属于哪一类）；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更新质心：将每个类中所有数据点计算均值作为该类别的聚类中心，计算</a:t>
            </a:r>
            <a:r>
              <a:rPr lang="zh-CN" altLang="en-US" sz="1700" b="1" dirty="0">
                <a:latin typeface="等线" panose="02010600030101010101" pitchFamily="2" charset="-122"/>
                <a:ea typeface="等线" panose="02010600030101010101" pitchFamily="2" charset="-122"/>
              </a:rPr>
              <a:t>「目标函数」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的值；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判断质心和目标函数的值是否发生改变，若不变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距离小于阈值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，则输出结果，若改变，则迭代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(2)(3)(4)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FD3BE5-0C25-4BE3-A92E-EAF749130021}"/>
              </a:ext>
            </a:extLst>
          </p:cNvPr>
          <p:cNvCxnSpPr>
            <a:cxnSpLocks/>
          </p:cNvCxnSpPr>
          <p:nvPr/>
        </p:nvCxnSpPr>
        <p:spPr>
          <a:xfrm>
            <a:off x="8040256" y="1013311"/>
            <a:ext cx="60036" cy="57384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1B33104-2CBB-4F7A-9E38-79493BF80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998165"/>
              </p:ext>
            </p:extLst>
          </p:nvPr>
        </p:nvGraphicFramePr>
        <p:xfrm>
          <a:off x="9323331" y="844053"/>
          <a:ext cx="2205454" cy="171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1358640" imgH="1054080" progId="Equation.DSMT4">
                  <p:embed/>
                </p:oleObj>
              </mc:Choice>
              <mc:Fallback>
                <p:oleObj name="Equation" r:id="rId4" imgW="135864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3331" y="844053"/>
                        <a:ext cx="2205454" cy="1710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98CDBF4-75D0-4059-82FA-1DD0671E7C9E}"/>
              </a:ext>
            </a:extLst>
          </p:cNvPr>
          <p:cNvSpPr txBox="1"/>
          <p:nvPr/>
        </p:nvSpPr>
        <p:spPr>
          <a:xfrm>
            <a:off x="8132619" y="1050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目标函数：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B2827D-7344-48EA-B832-1A57E2526A86}"/>
              </a:ext>
            </a:extLst>
          </p:cNvPr>
          <p:cNvSpPr txBox="1"/>
          <p:nvPr/>
        </p:nvSpPr>
        <p:spPr>
          <a:xfrm>
            <a:off x="8132061" y="1955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质心计算：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8B4475-B944-4F55-BD54-D217687157E5}"/>
              </a:ext>
            </a:extLst>
          </p:cNvPr>
          <p:cNvSpPr/>
          <p:nvPr/>
        </p:nvSpPr>
        <p:spPr>
          <a:xfrm>
            <a:off x="8352391" y="2981708"/>
            <a:ext cx="1224207" cy="112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789DBD8-807B-4D51-BB34-A1944FC5A203}"/>
              </a:ext>
            </a:extLst>
          </p:cNvPr>
          <p:cNvSpPr/>
          <p:nvPr/>
        </p:nvSpPr>
        <p:spPr>
          <a:xfrm>
            <a:off x="8475216" y="349055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C4A8A7A0-871E-4712-9643-FBD8FF8AF459}"/>
              </a:ext>
            </a:extLst>
          </p:cNvPr>
          <p:cNvSpPr/>
          <p:nvPr/>
        </p:nvSpPr>
        <p:spPr>
          <a:xfrm>
            <a:off x="8909925" y="313740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72EC8A7-5A7C-4D9B-A18F-60E33F0B1524}"/>
              </a:ext>
            </a:extLst>
          </p:cNvPr>
          <p:cNvSpPr/>
          <p:nvPr/>
        </p:nvSpPr>
        <p:spPr>
          <a:xfrm>
            <a:off x="9214193" y="3336759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5031B152-D6F2-44A8-B030-54A4BA4748D4}"/>
              </a:ext>
            </a:extLst>
          </p:cNvPr>
          <p:cNvSpPr/>
          <p:nvPr/>
        </p:nvSpPr>
        <p:spPr>
          <a:xfrm>
            <a:off x="8801475" y="3662549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F69797FF-D9D4-4A1B-AB72-32CD5758ED52}"/>
              </a:ext>
            </a:extLst>
          </p:cNvPr>
          <p:cNvSpPr/>
          <p:nvPr/>
        </p:nvSpPr>
        <p:spPr>
          <a:xfrm>
            <a:off x="9416320" y="3191972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A1103978-8191-48FE-9834-AF5ED1E35FBE}"/>
              </a:ext>
            </a:extLst>
          </p:cNvPr>
          <p:cNvSpPr/>
          <p:nvPr/>
        </p:nvSpPr>
        <p:spPr>
          <a:xfrm>
            <a:off x="8943532" y="3882546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F03D4020-9F71-4F6F-B711-84A7448AFA7C}"/>
              </a:ext>
            </a:extLst>
          </p:cNvPr>
          <p:cNvSpPr/>
          <p:nvPr/>
        </p:nvSpPr>
        <p:spPr>
          <a:xfrm>
            <a:off x="8512668" y="3761225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277CB73-60AD-4DFA-823F-2037E3A1B06B}"/>
              </a:ext>
            </a:extLst>
          </p:cNvPr>
          <p:cNvSpPr/>
          <p:nvPr/>
        </p:nvSpPr>
        <p:spPr>
          <a:xfrm>
            <a:off x="10304578" y="2981708"/>
            <a:ext cx="1224207" cy="112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C50D4A0B-1C1A-4C5D-85FB-EA5D1CB9E359}"/>
              </a:ext>
            </a:extLst>
          </p:cNvPr>
          <p:cNvSpPr/>
          <p:nvPr/>
        </p:nvSpPr>
        <p:spPr>
          <a:xfrm>
            <a:off x="10427403" y="349055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ED889588-A9F1-4A28-8B99-37536D7302B3}"/>
              </a:ext>
            </a:extLst>
          </p:cNvPr>
          <p:cNvSpPr/>
          <p:nvPr/>
        </p:nvSpPr>
        <p:spPr>
          <a:xfrm>
            <a:off x="10862112" y="313740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543B090F-5340-42F4-98E8-054C5D7C2424}"/>
              </a:ext>
            </a:extLst>
          </p:cNvPr>
          <p:cNvSpPr/>
          <p:nvPr/>
        </p:nvSpPr>
        <p:spPr>
          <a:xfrm>
            <a:off x="11166380" y="3336759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D535BD46-DA23-437A-92F9-B73C5C27F73C}"/>
              </a:ext>
            </a:extLst>
          </p:cNvPr>
          <p:cNvSpPr/>
          <p:nvPr/>
        </p:nvSpPr>
        <p:spPr>
          <a:xfrm>
            <a:off x="10753662" y="3662549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CDBD877E-14A9-49D3-8A9A-E4B2D530DF19}"/>
              </a:ext>
            </a:extLst>
          </p:cNvPr>
          <p:cNvSpPr/>
          <p:nvPr/>
        </p:nvSpPr>
        <p:spPr>
          <a:xfrm>
            <a:off x="11368507" y="3191972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064CB0E1-61D0-4800-A6D2-5A2B61C65C7E}"/>
              </a:ext>
            </a:extLst>
          </p:cNvPr>
          <p:cNvSpPr/>
          <p:nvPr/>
        </p:nvSpPr>
        <p:spPr>
          <a:xfrm>
            <a:off x="10895719" y="3882546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7272C781-E5CE-482D-9992-DDE60ACD93FA}"/>
              </a:ext>
            </a:extLst>
          </p:cNvPr>
          <p:cNvSpPr/>
          <p:nvPr/>
        </p:nvSpPr>
        <p:spPr>
          <a:xfrm>
            <a:off x="10481972" y="384481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93DFEF6-937F-4431-9136-F8EA02B9709C}"/>
              </a:ext>
            </a:extLst>
          </p:cNvPr>
          <p:cNvSpPr/>
          <p:nvPr/>
        </p:nvSpPr>
        <p:spPr>
          <a:xfrm>
            <a:off x="10293446" y="4842322"/>
            <a:ext cx="1224207" cy="112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1321ED19-45F1-4C90-A8AA-E7459D49B00B}"/>
              </a:ext>
            </a:extLst>
          </p:cNvPr>
          <p:cNvSpPr/>
          <p:nvPr/>
        </p:nvSpPr>
        <p:spPr>
          <a:xfrm>
            <a:off x="10416271" y="5351171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85F831A0-A027-404F-A572-314B332D0256}"/>
              </a:ext>
            </a:extLst>
          </p:cNvPr>
          <p:cNvSpPr/>
          <p:nvPr/>
        </p:nvSpPr>
        <p:spPr>
          <a:xfrm>
            <a:off x="10850980" y="499801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60B2B9D6-A68C-40D1-9CF0-8712DA01AB7B}"/>
              </a:ext>
            </a:extLst>
          </p:cNvPr>
          <p:cNvSpPr/>
          <p:nvPr/>
        </p:nvSpPr>
        <p:spPr>
          <a:xfrm>
            <a:off x="11155248" y="519737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683B8CAD-CBAA-49C0-A515-14893517F19A}"/>
              </a:ext>
            </a:extLst>
          </p:cNvPr>
          <p:cNvSpPr/>
          <p:nvPr/>
        </p:nvSpPr>
        <p:spPr>
          <a:xfrm>
            <a:off x="10742530" y="552316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E33AA25C-7538-48B1-A918-D4CAB2CC4318}"/>
              </a:ext>
            </a:extLst>
          </p:cNvPr>
          <p:cNvSpPr/>
          <p:nvPr/>
        </p:nvSpPr>
        <p:spPr>
          <a:xfrm>
            <a:off x="11357375" y="5052586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DF071C37-1854-4A45-91E9-1A474C001DA3}"/>
              </a:ext>
            </a:extLst>
          </p:cNvPr>
          <p:cNvSpPr/>
          <p:nvPr/>
        </p:nvSpPr>
        <p:spPr>
          <a:xfrm>
            <a:off x="10884587" y="5743160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481B5355-E156-4D0E-A0CB-1C46D2437A5F}"/>
              </a:ext>
            </a:extLst>
          </p:cNvPr>
          <p:cNvSpPr/>
          <p:nvPr/>
        </p:nvSpPr>
        <p:spPr>
          <a:xfrm>
            <a:off x="10470840" y="570542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162987A-7DAF-4629-AE59-2C0D5FC5FED6}"/>
              </a:ext>
            </a:extLst>
          </p:cNvPr>
          <p:cNvSpPr/>
          <p:nvPr/>
        </p:nvSpPr>
        <p:spPr>
          <a:xfrm>
            <a:off x="8352391" y="4842322"/>
            <a:ext cx="1224207" cy="112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0AABA2EC-E954-41CB-8158-8C68F06DB497}"/>
              </a:ext>
            </a:extLst>
          </p:cNvPr>
          <p:cNvSpPr/>
          <p:nvPr/>
        </p:nvSpPr>
        <p:spPr>
          <a:xfrm>
            <a:off x="8475216" y="5351171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116D18CD-15E2-4564-A319-57FDCA6EF87B}"/>
              </a:ext>
            </a:extLst>
          </p:cNvPr>
          <p:cNvSpPr/>
          <p:nvPr/>
        </p:nvSpPr>
        <p:spPr>
          <a:xfrm>
            <a:off x="8909925" y="499801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DDC3583-0C5E-4A74-AE68-68C0B6298E4C}"/>
              </a:ext>
            </a:extLst>
          </p:cNvPr>
          <p:cNvSpPr/>
          <p:nvPr/>
        </p:nvSpPr>
        <p:spPr>
          <a:xfrm>
            <a:off x="9214193" y="519737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3DF305D-C4CA-4FED-B451-447B3E7853FA}"/>
              </a:ext>
            </a:extLst>
          </p:cNvPr>
          <p:cNvSpPr/>
          <p:nvPr/>
        </p:nvSpPr>
        <p:spPr>
          <a:xfrm>
            <a:off x="8801475" y="5523163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231A89ED-BA0F-4F86-B233-DC0ED5D31E28}"/>
              </a:ext>
            </a:extLst>
          </p:cNvPr>
          <p:cNvSpPr/>
          <p:nvPr/>
        </p:nvSpPr>
        <p:spPr>
          <a:xfrm>
            <a:off x="9416320" y="5052586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12571E5F-77E0-48BC-A011-7B7F981C9BC2}"/>
              </a:ext>
            </a:extLst>
          </p:cNvPr>
          <p:cNvSpPr/>
          <p:nvPr/>
        </p:nvSpPr>
        <p:spPr>
          <a:xfrm>
            <a:off x="8943532" y="5743160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6F8DF96C-433D-4815-AD04-AEBF7C80926C}"/>
              </a:ext>
            </a:extLst>
          </p:cNvPr>
          <p:cNvSpPr/>
          <p:nvPr/>
        </p:nvSpPr>
        <p:spPr>
          <a:xfrm>
            <a:off x="8529785" y="5705427"/>
            <a:ext cx="109138" cy="109138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爆炸形: 8 pt  16">
            <a:extLst>
              <a:ext uri="{FF2B5EF4-FFF2-40B4-BE49-F238E27FC236}">
                <a16:creationId xmlns:a16="http://schemas.microsoft.com/office/drawing/2014/main" id="{F9C62DBA-BFF7-4127-9877-A2B165B5800E}"/>
              </a:ext>
            </a:extLst>
          </p:cNvPr>
          <p:cNvSpPr/>
          <p:nvPr/>
        </p:nvSpPr>
        <p:spPr>
          <a:xfrm>
            <a:off x="8512668" y="3094903"/>
            <a:ext cx="170450" cy="170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E7F823AB-4A68-4FC2-8AA2-50423693C920}"/>
              </a:ext>
            </a:extLst>
          </p:cNvPr>
          <p:cNvSpPr/>
          <p:nvPr/>
        </p:nvSpPr>
        <p:spPr>
          <a:xfrm>
            <a:off x="9238106" y="3759588"/>
            <a:ext cx="170450" cy="170450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5EFDF0E-3440-478E-9B27-FCC129D08C87}"/>
              </a:ext>
            </a:extLst>
          </p:cNvPr>
          <p:cNvSpPr/>
          <p:nvPr/>
        </p:nvSpPr>
        <p:spPr>
          <a:xfrm>
            <a:off x="8369760" y="3073413"/>
            <a:ext cx="848137" cy="965784"/>
          </a:xfrm>
          <a:custGeom>
            <a:avLst/>
            <a:gdLst>
              <a:gd name="connsiteX0" fmla="*/ 26095 w 848137"/>
              <a:gd name="connsiteY0" fmla="*/ 279387 h 965784"/>
              <a:gd name="connsiteX1" fmla="*/ 63040 w 848137"/>
              <a:gd name="connsiteY1" fmla="*/ 805860 h 965784"/>
              <a:gd name="connsiteX2" fmla="*/ 266240 w 848137"/>
              <a:gd name="connsiteY2" fmla="*/ 944405 h 965784"/>
              <a:gd name="connsiteX3" fmla="*/ 414022 w 848137"/>
              <a:gd name="connsiteY3" fmla="*/ 417932 h 965784"/>
              <a:gd name="connsiteX4" fmla="*/ 848131 w 848137"/>
              <a:gd name="connsiteY4" fmla="*/ 150078 h 965784"/>
              <a:gd name="connsiteX5" fmla="*/ 423258 w 848137"/>
              <a:gd name="connsiteY5" fmla="*/ 2296 h 965784"/>
              <a:gd name="connsiteX6" fmla="*/ 26095 w 848137"/>
              <a:gd name="connsiteY6" fmla="*/ 279387 h 96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137" h="965784">
                <a:moveTo>
                  <a:pt x="26095" y="279387"/>
                </a:moveTo>
                <a:cubicBezTo>
                  <a:pt x="-33941" y="413314"/>
                  <a:pt x="23016" y="695024"/>
                  <a:pt x="63040" y="805860"/>
                </a:cubicBezTo>
                <a:cubicBezTo>
                  <a:pt x="103064" y="916696"/>
                  <a:pt x="207743" y="1009060"/>
                  <a:pt x="266240" y="944405"/>
                </a:cubicBezTo>
                <a:cubicBezTo>
                  <a:pt x="324737" y="879750"/>
                  <a:pt x="317040" y="550320"/>
                  <a:pt x="414022" y="417932"/>
                </a:cubicBezTo>
                <a:cubicBezTo>
                  <a:pt x="511004" y="285544"/>
                  <a:pt x="846592" y="219351"/>
                  <a:pt x="848131" y="150078"/>
                </a:cubicBezTo>
                <a:cubicBezTo>
                  <a:pt x="849670" y="80805"/>
                  <a:pt x="555646" y="-16177"/>
                  <a:pt x="423258" y="2296"/>
                </a:cubicBezTo>
                <a:cubicBezTo>
                  <a:pt x="290870" y="20769"/>
                  <a:pt x="86131" y="145460"/>
                  <a:pt x="26095" y="27938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FD002FE-6E2C-4A89-8B22-A3E836F8CAA0}"/>
              </a:ext>
            </a:extLst>
          </p:cNvPr>
          <p:cNvSpPr/>
          <p:nvPr/>
        </p:nvSpPr>
        <p:spPr>
          <a:xfrm>
            <a:off x="8733948" y="3074820"/>
            <a:ext cx="845683" cy="1015980"/>
          </a:xfrm>
          <a:custGeom>
            <a:avLst/>
            <a:gdLst>
              <a:gd name="connsiteX0" fmla="*/ 12888 w 845683"/>
              <a:gd name="connsiteY0" fmla="*/ 730562 h 1015980"/>
              <a:gd name="connsiteX1" fmla="*/ 280743 w 845683"/>
              <a:gd name="connsiteY1" fmla="*/ 1007653 h 1015980"/>
              <a:gd name="connsiteX2" fmla="*/ 437761 w 845683"/>
              <a:gd name="connsiteY2" fmla="*/ 869107 h 1015980"/>
              <a:gd name="connsiteX3" fmla="*/ 844161 w 845683"/>
              <a:gd name="connsiteY3" fmla="*/ 148671 h 1015980"/>
              <a:gd name="connsiteX4" fmla="*/ 557834 w 845683"/>
              <a:gd name="connsiteY4" fmla="*/ 19362 h 1015980"/>
              <a:gd name="connsiteX5" fmla="*/ 96016 w 845683"/>
              <a:gd name="connsiteY5" fmla="*/ 425762 h 1015980"/>
              <a:gd name="connsiteX6" fmla="*/ 12888 w 845683"/>
              <a:gd name="connsiteY6" fmla="*/ 730562 h 101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683" h="1015980">
                <a:moveTo>
                  <a:pt x="12888" y="730562"/>
                </a:moveTo>
                <a:cubicBezTo>
                  <a:pt x="43676" y="827544"/>
                  <a:pt x="209931" y="984562"/>
                  <a:pt x="280743" y="1007653"/>
                </a:cubicBezTo>
                <a:cubicBezTo>
                  <a:pt x="351555" y="1030744"/>
                  <a:pt x="343858" y="1012271"/>
                  <a:pt x="437761" y="869107"/>
                </a:cubicBezTo>
                <a:cubicBezTo>
                  <a:pt x="531664" y="725943"/>
                  <a:pt x="824149" y="290295"/>
                  <a:pt x="844161" y="148671"/>
                </a:cubicBezTo>
                <a:cubicBezTo>
                  <a:pt x="864173" y="7047"/>
                  <a:pt x="682525" y="-26820"/>
                  <a:pt x="557834" y="19362"/>
                </a:cubicBezTo>
                <a:cubicBezTo>
                  <a:pt x="433143" y="65544"/>
                  <a:pt x="186840" y="311847"/>
                  <a:pt x="96016" y="425762"/>
                </a:cubicBezTo>
                <a:cubicBezTo>
                  <a:pt x="5192" y="539677"/>
                  <a:pt x="-17900" y="633580"/>
                  <a:pt x="12888" y="730562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爆炸形: 8 pt  80">
            <a:extLst>
              <a:ext uri="{FF2B5EF4-FFF2-40B4-BE49-F238E27FC236}">
                <a16:creationId xmlns:a16="http://schemas.microsoft.com/office/drawing/2014/main" id="{454F50BC-5DF9-4015-B522-B5590DADEF14}"/>
              </a:ext>
            </a:extLst>
          </p:cNvPr>
          <p:cNvSpPr/>
          <p:nvPr/>
        </p:nvSpPr>
        <p:spPr>
          <a:xfrm>
            <a:off x="10631079" y="3412360"/>
            <a:ext cx="170450" cy="170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爆炸形: 8 pt  81">
            <a:extLst>
              <a:ext uri="{FF2B5EF4-FFF2-40B4-BE49-F238E27FC236}">
                <a16:creationId xmlns:a16="http://schemas.microsoft.com/office/drawing/2014/main" id="{0F455A59-579C-4487-B482-73689A6D0529}"/>
              </a:ext>
            </a:extLst>
          </p:cNvPr>
          <p:cNvSpPr/>
          <p:nvPr/>
        </p:nvSpPr>
        <p:spPr>
          <a:xfrm>
            <a:off x="11050499" y="3551850"/>
            <a:ext cx="170450" cy="170450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BFFE4B0-CA58-439C-9790-AF77CD417658}"/>
              </a:ext>
            </a:extLst>
          </p:cNvPr>
          <p:cNvSpPr/>
          <p:nvPr/>
        </p:nvSpPr>
        <p:spPr>
          <a:xfrm>
            <a:off x="10346889" y="3072619"/>
            <a:ext cx="742527" cy="967863"/>
          </a:xfrm>
          <a:custGeom>
            <a:avLst/>
            <a:gdLst>
              <a:gd name="connsiteX0" fmla="*/ 31107 w 742527"/>
              <a:gd name="connsiteY0" fmla="*/ 238752 h 967863"/>
              <a:gd name="connsiteX1" fmla="*/ 22229 w 742527"/>
              <a:gd name="connsiteY1" fmla="*/ 753657 h 967863"/>
              <a:gd name="connsiteX2" fmla="*/ 270804 w 742527"/>
              <a:gd name="connsiteY2" fmla="*/ 966721 h 967863"/>
              <a:gd name="connsiteX3" fmla="*/ 590400 w 742527"/>
              <a:gd name="connsiteY3" fmla="*/ 673758 h 967863"/>
              <a:gd name="connsiteX4" fmla="*/ 723565 w 742527"/>
              <a:gd name="connsiteY4" fmla="*/ 87831 h 967863"/>
              <a:gd name="connsiteX5" fmla="*/ 190905 w 742527"/>
              <a:gd name="connsiteY5" fmla="*/ 16810 h 967863"/>
              <a:gd name="connsiteX6" fmla="*/ 31107 w 742527"/>
              <a:gd name="connsiteY6" fmla="*/ 238752 h 96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527" h="967863">
                <a:moveTo>
                  <a:pt x="31107" y="238752"/>
                </a:moveTo>
                <a:cubicBezTo>
                  <a:pt x="2994" y="361560"/>
                  <a:pt x="-17720" y="632329"/>
                  <a:pt x="22229" y="753657"/>
                </a:cubicBezTo>
                <a:cubicBezTo>
                  <a:pt x="62178" y="874985"/>
                  <a:pt x="176109" y="980037"/>
                  <a:pt x="270804" y="966721"/>
                </a:cubicBezTo>
                <a:cubicBezTo>
                  <a:pt x="365499" y="953405"/>
                  <a:pt x="514940" y="820240"/>
                  <a:pt x="590400" y="673758"/>
                </a:cubicBezTo>
                <a:cubicBezTo>
                  <a:pt x="665860" y="527276"/>
                  <a:pt x="790147" y="197322"/>
                  <a:pt x="723565" y="87831"/>
                </a:cubicBezTo>
                <a:cubicBezTo>
                  <a:pt x="656983" y="-21660"/>
                  <a:pt x="304835" y="-6864"/>
                  <a:pt x="190905" y="16810"/>
                </a:cubicBezTo>
                <a:cubicBezTo>
                  <a:pt x="76975" y="40484"/>
                  <a:pt x="59220" y="115944"/>
                  <a:pt x="31107" y="23875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7BECE97-D4E2-4518-AF6B-25FF87376B4B}"/>
              </a:ext>
            </a:extLst>
          </p:cNvPr>
          <p:cNvSpPr/>
          <p:nvPr/>
        </p:nvSpPr>
        <p:spPr>
          <a:xfrm>
            <a:off x="10831855" y="3078926"/>
            <a:ext cx="712887" cy="1023545"/>
          </a:xfrm>
          <a:custGeom>
            <a:avLst/>
            <a:gdLst>
              <a:gd name="connsiteX0" fmla="*/ 23987 w 712887"/>
              <a:gd name="connsiteY0" fmla="*/ 855121 h 1023545"/>
              <a:gd name="connsiteX1" fmla="*/ 77150 w 712887"/>
              <a:gd name="connsiteY1" fmla="*/ 1014609 h 1023545"/>
              <a:gd name="connsiteX2" fmla="*/ 544982 w 712887"/>
              <a:gd name="connsiteY2" fmla="*/ 685000 h 1023545"/>
              <a:gd name="connsiteX3" fmla="*/ 704471 w 712887"/>
              <a:gd name="connsiteY3" fmla="*/ 68311 h 1023545"/>
              <a:gd name="connsiteX4" fmla="*/ 321698 w 712887"/>
              <a:gd name="connsiteY4" fmla="*/ 100209 h 1023545"/>
              <a:gd name="connsiteX5" fmla="*/ 23987 w 712887"/>
              <a:gd name="connsiteY5" fmla="*/ 855121 h 102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887" h="1023545">
                <a:moveTo>
                  <a:pt x="23987" y="855121"/>
                </a:moveTo>
                <a:cubicBezTo>
                  <a:pt x="-16771" y="1007521"/>
                  <a:pt x="-9682" y="1042962"/>
                  <a:pt x="77150" y="1014609"/>
                </a:cubicBezTo>
                <a:cubicBezTo>
                  <a:pt x="163982" y="986256"/>
                  <a:pt x="440429" y="842716"/>
                  <a:pt x="544982" y="685000"/>
                </a:cubicBezTo>
                <a:cubicBezTo>
                  <a:pt x="649535" y="527284"/>
                  <a:pt x="741685" y="165776"/>
                  <a:pt x="704471" y="68311"/>
                </a:cubicBezTo>
                <a:cubicBezTo>
                  <a:pt x="667257" y="-29154"/>
                  <a:pt x="433340" y="-25610"/>
                  <a:pt x="321698" y="100209"/>
                </a:cubicBezTo>
                <a:cubicBezTo>
                  <a:pt x="210056" y="226028"/>
                  <a:pt x="64745" y="702721"/>
                  <a:pt x="23987" y="855121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959B388-401A-4F8C-BBF3-BB67B1B16095}"/>
              </a:ext>
            </a:extLst>
          </p:cNvPr>
          <p:cNvSpPr/>
          <p:nvPr/>
        </p:nvSpPr>
        <p:spPr>
          <a:xfrm>
            <a:off x="9679582" y="3372227"/>
            <a:ext cx="477339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91F4CA6A-B73B-4EA0-9EBA-2567F2A27C49}"/>
              </a:ext>
            </a:extLst>
          </p:cNvPr>
          <p:cNvSpPr/>
          <p:nvPr/>
        </p:nvSpPr>
        <p:spPr>
          <a:xfrm rot="5400000">
            <a:off x="10645917" y="4254520"/>
            <a:ext cx="477339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8FC325AC-A045-4D48-81B5-0FD645A2672A}"/>
              </a:ext>
            </a:extLst>
          </p:cNvPr>
          <p:cNvSpPr/>
          <p:nvPr/>
        </p:nvSpPr>
        <p:spPr>
          <a:xfrm rot="10800000">
            <a:off x="9670921" y="5203180"/>
            <a:ext cx="477339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6FBD04-20C3-4F1F-A795-8AFEFB9B8D3A}"/>
              </a:ext>
            </a:extLst>
          </p:cNvPr>
          <p:cNvSpPr txBox="1"/>
          <p:nvPr/>
        </p:nvSpPr>
        <p:spPr>
          <a:xfrm>
            <a:off x="9783185" y="34458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3E3DE04-DAC3-49E8-B527-142EC828F407}"/>
              </a:ext>
            </a:extLst>
          </p:cNvPr>
          <p:cNvSpPr txBox="1"/>
          <p:nvPr/>
        </p:nvSpPr>
        <p:spPr>
          <a:xfrm>
            <a:off x="10724927" y="42416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26D1047-094A-4044-B5AC-93F000322C10}"/>
              </a:ext>
            </a:extLst>
          </p:cNvPr>
          <p:cNvSpPr txBox="1"/>
          <p:nvPr/>
        </p:nvSpPr>
        <p:spPr>
          <a:xfrm>
            <a:off x="9690597" y="518659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爆炸形: 8 pt  86">
            <a:extLst>
              <a:ext uri="{FF2B5EF4-FFF2-40B4-BE49-F238E27FC236}">
                <a16:creationId xmlns:a16="http://schemas.microsoft.com/office/drawing/2014/main" id="{4C7CEB06-4B11-4205-839E-38E80F437E45}"/>
              </a:ext>
            </a:extLst>
          </p:cNvPr>
          <p:cNvSpPr/>
          <p:nvPr/>
        </p:nvSpPr>
        <p:spPr>
          <a:xfrm>
            <a:off x="10601595" y="5384058"/>
            <a:ext cx="170450" cy="170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爆炸形: 8 pt  87">
            <a:extLst>
              <a:ext uri="{FF2B5EF4-FFF2-40B4-BE49-F238E27FC236}">
                <a16:creationId xmlns:a16="http://schemas.microsoft.com/office/drawing/2014/main" id="{CACF75EB-B712-44E2-AAF7-855DF9A14B18}"/>
              </a:ext>
            </a:extLst>
          </p:cNvPr>
          <p:cNvSpPr/>
          <p:nvPr/>
        </p:nvSpPr>
        <p:spPr>
          <a:xfrm>
            <a:off x="11289263" y="5309766"/>
            <a:ext cx="170450" cy="170450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DB80464-1B36-40FB-89DF-1A2CBADBCFE5}"/>
              </a:ext>
            </a:extLst>
          </p:cNvPr>
          <p:cNvSpPr/>
          <p:nvPr/>
        </p:nvSpPr>
        <p:spPr>
          <a:xfrm>
            <a:off x="10314924" y="4890060"/>
            <a:ext cx="781529" cy="1030320"/>
          </a:xfrm>
          <a:custGeom>
            <a:avLst/>
            <a:gdLst>
              <a:gd name="connsiteX0" fmla="*/ 62453 w 781529"/>
              <a:gd name="connsiteY0" fmla="*/ 330526 h 1030320"/>
              <a:gd name="connsiteX1" fmla="*/ 30555 w 781529"/>
              <a:gd name="connsiteY1" fmla="*/ 745196 h 1030320"/>
              <a:gd name="connsiteX2" fmla="*/ 147513 w 781529"/>
              <a:gd name="connsiteY2" fmla="*/ 979112 h 1030320"/>
              <a:gd name="connsiteX3" fmla="*/ 487755 w 781529"/>
              <a:gd name="connsiteY3" fmla="*/ 989745 h 1030320"/>
              <a:gd name="connsiteX4" fmla="*/ 764202 w 781529"/>
              <a:gd name="connsiteY4" fmla="*/ 947214 h 1030320"/>
              <a:gd name="connsiteX5" fmla="*/ 679141 w 781529"/>
              <a:gd name="connsiteY5" fmla="*/ 22182 h 1030320"/>
              <a:gd name="connsiteX6" fmla="*/ 62453 w 781529"/>
              <a:gd name="connsiteY6" fmla="*/ 330526 h 103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529" h="1030320">
                <a:moveTo>
                  <a:pt x="62453" y="330526"/>
                </a:moveTo>
                <a:cubicBezTo>
                  <a:pt x="-45645" y="451028"/>
                  <a:pt x="16378" y="637098"/>
                  <a:pt x="30555" y="745196"/>
                </a:cubicBezTo>
                <a:cubicBezTo>
                  <a:pt x="44732" y="853294"/>
                  <a:pt x="71313" y="938354"/>
                  <a:pt x="147513" y="979112"/>
                </a:cubicBezTo>
                <a:cubicBezTo>
                  <a:pt x="223713" y="1019870"/>
                  <a:pt x="384974" y="995061"/>
                  <a:pt x="487755" y="989745"/>
                </a:cubicBezTo>
                <a:cubicBezTo>
                  <a:pt x="590537" y="984429"/>
                  <a:pt x="732304" y="1108474"/>
                  <a:pt x="764202" y="947214"/>
                </a:cubicBezTo>
                <a:cubicBezTo>
                  <a:pt x="796100" y="785954"/>
                  <a:pt x="792555" y="126736"/>
                  <a:pt x="679141" y="22182"/>
                </a:cubicBezTo>
                <a:cubicBezTo>
                  <a:pt x="565727" y="-82372"/>
                  <a:pt x="170551" y="210024"/>
                  <a:pt x="62453" y="33052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3ED75039-01BA-422B-B012-E1E7E2C2DAE4}"/>
              </a:ext>
            </a:extLst>
          </p:cNvPr>
          <p:cNvSpPr/>
          <p:nvPr/>
        </p:nvSpPr>
        <p:spPr>
          <a:xfrm>
            <a:off x="11002465" y="4952082"/>
            <a:ext cx="556311" cy="600131"/>
          </a:xfrm>
          <a:custGeom>
            <a:avLst/>
            <a:gdLst>
              <a:gd name="connsiteX0" fmla="*/ 161721 w 556311"/>
              <a:gd name="connsiteY0" fmla="*/ 45220 h 600131"/>
              <a:gd name="connsiteX1" fmla="*/ 12865 w 556311"/>
              <a:gd name="connsiteY1" fmla="*/ 406727 h 600131"/>
              <a:gd name="connsiteX2" fmla="*/ 470065 w 556311"/>
              <a:gd name="connsiteY2" fmla="*/ 587481 h 600131"/>
              <a:gd name="connsiteX3" fmla="*/ 533861 w 556311"/>
              <a:gd name="connsiteY3" fmla="*/ 66485 h 600131"/>
              <a:gd name="connsiteX4" fmla="*/ 161721 w 556311"/>
              <a:gd name="connsiteY4" fmla="*/ 45220 h 60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311" h="600131">
                <a:moveTo>
                  <a:pt x="161721" y="45220"/>
                </a:moveTo>
                <a:cubicBezTo>
                  <a:pt x="74888" y="101927"/>
                  <a:pt x="-38526" y="316350"/>
                  <a:pt x="12865" y="406727"/>
                </a:cubicBezTo>
                <a:cubicBezTo>
                  <a:pt x="64256" y="497104"/>
                  <a:pt x="383232" y="644188"/>
                  <a:pt x="470065" y="587481"/>
                </a:cubicBezTo>
                <a:cubicBezTo>
                  <a:pt x="556898" y="530774"/>
                  <a:pt x="578163" y="158634"/>
                  <a:pt x="533861" y="66485"/>
                </a:cubicBezTo>
                <a:cubicBezTo>
                  <a:pt x="489559" y="-25664"/>
                  <a:pt x="248554" y="-11487"/>
                  <a:pt x="161721" y="45220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爆炸形: 8 pt  88">
            <a:extLst>
              <a:ext uri="{FF2B5EF4-FFF2-40B4-BE49-F238E27FC236}">
                <a16:creationId xmlns:a16="http://schemas.microsoft.com/office/drawing/2014/main" id="{1B93DFA3-D4EE-4780-AFD5-A977CF228ADC}"/>
              </a:ext>
            </a:extLst>
          </p:cNvPr>
          <p:cNvSpPr/>
          <p:nvPr/>
        </p:nvSpPr>
        <p:spPr>
          <a:xfrm>
            <a:off x="8647033" y="5589546"/>
            <a:ext cx="170450" cy="170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爆炸形: 8 pt  89">
            <a:extLst>
              <a:ext uri="{FF2B5EF4-FFF2-40B4-BE49-F238E27FC236}">
                <a16:creationId xmlns:a16="http://schemas.microsoft.com/office/drawing/2014/main" id="{9F18FFCC-B580-47FD-BA06-59086F4B5323}"/>
              </a:ext>
            </a:extLst>
          </p:cNvPr>
          <p:cNvSpPr/>
          <p:nvPr/>
        </p:nvSpPr>
        <p:spPr>
          <a:xfrm>
            <a:off x="9132466" y="4982659"/>
            <a:ext cx="170450" cy="170450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4E93D2E7-3AF5-48F2-9439-08E5C2AFD6B8}"/>
              </a:ext>
            </a:extLst>
          </p:cNvPr>
          <p:cNvSpPr/>
          <p:nvPr/>
        </p:nvSpPr>
        <p:spPr>
          <a:xfrm>
            <a:off x="8387689" y="5222494"/>
            <a:ext cx="817720" cy="724462"/>
          </a:xfrm>
          <a:custGeom>
            <a:avLst/>
            <a:gdLst>
              <a:gd name="connsiteX0" fmla="*/ 22664 w 817720"/>
              <a:gd name="connsiteY0" fmla="*/ 19357 h 724462"/>
              <a:gd name="connsiteX1" fmla="*/ 54562 w 817720"/>
              <a:gd name="connsiteY1" fmla="*/ 497822 h 724462"/>
              <a:gd name="connsiteX2" fmla="*/ 139623 w 817720"/>
              <a:gd name="connsiteY2" fmla="*/ 699841 h 724462"/>
              <a:gd name="connsiteX3" fmla="*/ 777576 w 817720"/>
              <a:gd name="connsiteY3" fmla="*/ 689208 h 724462"/>
              <a:gd name="connsiteX4" fmla="*/ 713781 w 817720"/>
              <a:gd name="connsiteY4" fmla="*/ 412762 h 724462"/>
              <a:gd name="connsiteX5" fmla="*/ 405437 w 817720"/>
              <a:gd name="connsiteY5" fmla="*/ 125683 h 724462"/>
              <a:gd name="connsiteX6" fmla="*/ 22664 w 817720"/>
              <a:gd name="connsiteY6" fmla="*/ 19357 h 72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720" h="724462">
                <a:moveTo>
                  <a:pt x="22664" y="19357"/>
                </a:moveTo>
                <a:cubicBezTo>
                  <a:pt x="-35815" y="81380"/>
                  <a:pt x="35069" y="384408"/>
                  <a:pt x="54562" y="497822"/>
                </a:cubicBezTo>
                <a:cubicBezTo>
                  <a:pt x="74055" y="611236"/>
                  <a:pt x="19121" y="667943"/>
                  <a:pt x="139623" y="699841"/>
                </a:cubicBezTo>
                <a:cubicBezTo>
                  <a:pt x="260125" y="731739"/>
                  <a:pt x="681883" y="737055"/>
                  <a:pt x="777576" y="689208"/>
                </a:cubicBezTo>
                <a:cubicBezTo>
                  <a:pt x="873269" y="641362"/>
                  <a:pt x="775804" y="506683"/>
                  <a:pt x="713781" y="412762"/>
                </a:cubicBezTo>
                <a:cubicBezTo>
                  <a:pt x="651758" y="318841"/>
                  <a:pt x="520623" y="193022"/>
                  <a:pt x="405437" y="125683"/>
                </a:cubicBezTo>
                <a:cubicBezTo>
                  <a:pt x="290251" y="58344"/>
                  <a:pt x="81143" y="-42666"/>
                  <a:pt x="22664" y="1935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67CB512-634C-42E5-B292-68E967ED0CF6}"/>
              </a:ext>
            </a:extLst>
          </p:cNvPr>
          <p:cNvSpPr/>
          <p:nvPr/>
        </p:nvSpPr>
        <p:spPr>
          <a:xfrm>
            <a:off x="8706705" y="4890935"/>
            <a:ext cx="907408" cy="596448"/>
          </a:xfrm>
          <a:custGeom>
            <a:avLst/>
            <a:gdLst>
              <a:gd name="connsiteX0" fmla="*/ 1360 w 907408"/>
              <a:gd name="connsiteY0" fmla="*/ 63837 h 596448"/>
              <a:gd name="connsiteX1" fmla="*/ 596783 w 907408"/>
              <a:gd name="connsiteY1" fmla="*/ 595465 h 596448"/>
              <a:gd name="connsiteX2" fmla="*/ 905128 w 907408"/>
              <a:gd name="connsiteY2" fmla="*/ 191428 h 596448"/>
              <a:gd name="connsiteX3" fmla="*/ 447928 w 907408"/>
              <a:gd name="connsiteY3" fmla="*/ 21307 h 596448"/>
              <a:gd name="connsiteX4" fmla="*/ 1360 w 907408"/>
              <a:gd name="connsiteY4" fmla="*/ 63837 h 59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8" h="596448">
                <a:moveTo>
                  <a:pt x="1360" y="63837"/>
                </a:moveTo>
                <a:cubicBezTo>
                  <a:pt x="26169" y="159530"/>
                  <a:pt x="446155" y="574200"/>
                  <a:pt x="596783" y="595465"/>
                </a:cubicBezTo>
                <a:cubicBezTo>
                  <a:pt x="747411" y="616730"/>
                  <a:pt x="929937" y="287121"/>
                  <a:pt x="905128" y="191428"/>
                </a:cubicBezTo>
                <a:cubicBezTo>
                  <a:pt x="880319" y="95735"/>
                  <a:pt x="598556" y="39028"/>
                  <a:pt x="447928" y="21307"/>
                </a:cubicBezTo>
                <a:cubicBezTo>
                  <a:pt x="297300" y="3586"/>
                  <a:pt x="-23449" y="-31856"/>
                  <a:pt x="1360" y="63837"/>
                </a:cubicBez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17" grpId="0" animBg="1"/>
      <p:bldP spid="80" grpId="0" animBg="1"/>
      <p:bldP spid="19" grpId="0" animBg="1"/>
      <p:bldP spid="20" grpId="0" animBg="1"/>
      <p:bldP spid="81" grpId="0" animBg="1"/>
      <p:bldP spid="82" grpId="0" animBg="1"/>
      <p:bldP spid="21" grpId="0" animBg="1"/>
      <p:bldP spid="22" grpId="0" animBg="1"/>
      <p:bldP spid="87" grpId="0" animBg="1"/>
      <p:bldP spid="88" grpId="0" animBg="1"/>
      <p:bldP spid="26" grpId="0" animBg="1"/>
      <p:bldP spid="30" grpId="0" animBg="1"/>
      <p:bldP spid="89" grpId="0" animBg="1"/>
      <p:bldP spid="90" grpId="0" animBg="1"/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语义邻居对比学习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9DF2EA-6044-419C-94EA-01D29B86CB24}"/>
              </a:ext>
            </a:extLst>
          </p:cNvPr>
          <p:cNvSpPr txBox="1"/>
          <p:nvPr/>
        </p:nvSpPr>
        <p:spPr>
          <a:xfrm>
            <a:off x="1605756" y="6386808"/>
            <a:ext cx="884980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结构上不相关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语义上相似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节点，捕捉语义特征相关性。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F4A33F-3B06-409F-98AA-C7A36FB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21" y="2329702"/>
            <a:ext cx="4020262" cy="73208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721E452-8255-4BD9-BFC7-45FF2445E5A1}"/>
              </a:ext>
            </a:extLst>
          </p:cNvPr>
          <p:cNvSpPr txBox="1"/>
          <p:nvPr/>
        </p:nvSpPr>
        <p:spPr>
          <a:xfrm>
            <a:off x="1426634" y="182391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用户语义邻居对比：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A5896-0555-45B4-9DA4-BE6542722227}"/>
              </a:ext>
            </a:extLst>
          </p:cNvPr>
          <p:cNvSpPr txBox="1"/>
          <p:nvPr/>
        </p:nvSpPr>
        <p:spPr>
          <a:xfrm>
            <a:off x="1426634" y="331883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物品语义邻居对比：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6F4516-0324-423A-B620-3C87D1B8DD22}"/>
              </a:ext>
            </a:extLst>
          </p:cNvPr>
          <p:cNvSpPr txBox="1"/>
          <p:nvPr/>
        </p:nvSpPr>
        <p:spPr>
          <a:xfrm>
            <a:off x="1426634" y="491408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语义邻居对比损失：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4B8354-11C2-4765-B7FA-496B3769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21" y="3770524"/>
            <a:ext cx="4020262" cy="927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9931B1-AEAC-4932-B7AB-4D6F549B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121" y="5407016"/>
            <a:ext cx="1936461" cy="596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8A141F-497D-4C14-8BEA-7E7EBAA9E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619" y="2654267"/>
            <a:ext cx="4683909" cy="3565008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445966C3-51E2-4E98-B986-D94D7B41028E}"/>
              </a:ext>
            </a:extLst>
          </p:cNvPr>
          <p:cNvSpPr txBox="1"/>
          <p:nvPr/>
        </p:nvSpPr>
        <p:spPr>
          <a:xfrm>
            <a:off x="8895370" y="2117402"/>
            <a:ext cx="22621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如何得到聚类中心？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40906F1B-8071-4A7D-8B09-9A9659B3502C}"/>
              </a:ext>
            </a:extLst>
          </p:cNvPr>
          <p:cNvSpPr/>
          <p:nvPr/>
        </p:nvSpPr>
        <p:spPr>
          <a:xfrm rot="16200000">
            <a:off x="9840248" y="1789139"/>
            <a:ext cx="220784" cy="3330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A5901CC-1725-45E8-BB38-C081CB9DEE76}"/>
              </a:ext>
            </a:extLst>
          </p:cNvPr>
          <p:cNvSpPr txBox="1"/>
          <p:nvPr/>
        </p:nvSpPr>
        <p:spPr>
          <a:xfrm>
            <a:off x="9167413" y="1420354"/>
            <a:ext cx="15664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C97F8F7-AEAF-4FCC-82D2-5999CFA96626}"/>
              </a:ext>
            </a:extLst>
          </p:cNvPr>
          <p:cNvSpPr/>
          <p:nvPr/>
        </p:nvSpPr>
        <p:spPr>
          <a:xfrm rot="10800000">
            <a:off x="8611588" y="1438513"/>
            <a:ext cx="407969" cy="3330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12437F-D3DB-45F1-9CBE-5516E5E32823}"/>
              </a:ext>
            </a:extLst>
          </p:cNvPr>
          <p:cNvSpPr txBox="1"/>
          <p:nvPr/>
        </p:nvSpPr>
        <p:spPr>
          <a:xfrm>
            <a:off x="6473619" y="1420354"/>
            <a:ext cx="2031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每次训练都迭代？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1135B3-21DD-4873-A1D5-83CB1B68D77C}"/>
              </a:ext>
            </a:extLst>
          </p:cNvPr>
          <p:cNvSpPr txBox="1"/>
          <p:nvPr/>
        </p:nvSpPr>
        <p:spPr>
          <a:xfrm>
            <a:off x="6668655" y="2117402"/>
            <a:ext cx="16717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EM</a:t>
            </a:r>
            <a:r>
              <a:rPr lang="zh-CN" altLang="en-US" dirty="0"/>
              <a:t>算法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0AA20182-52D1-4249-9219-0479E6A694CC}"/>
              </a:ext>
            </a:extLst>
          </p:cNvPr>
          <p:cNvSpPr/>
          <p:nvPr/>
        </p:nvSpPr>
        <p:spPr>
          <a:xfrm rot="5400000">
            <a:off x="7394153" y="1825607"/>
            <a:ext cx="220784" cy="3330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4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579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(Expectation-Maximization Algorithm)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DF6BD5-A0A0-4E17-9F4C-6D036BA17775}"/>
              </a:ext>
            </a:extLst>
          </p:cNvPr>
          <p:cNvSpPr txBox="1"/>
          <p:nvPr/>
        </p:nvSpPr>
        <p:spPr>
          <a:xfrm>
            <a:off x="1057275" y="6246372"/>
            <a:ext cx="4493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https://blog.csdn.net/abcjennifer/article/details/8170378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https://www.cnblogs.com/jerrylead/archive/2011/04/06/2006936.html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442FE-AF25-4ED3-93C4-E0AC7BE8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484138"/>
            <a:ext cx="3544923" cy="47265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6661D1-CE2F-4BA6-A47A-A63CB83C8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47" y="1484138"/>
            <a:ext cx="3544923" cy="47265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A3239E-33F0-424A-B240-100979DBE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019" y="1484138"/>
            <a:ext cx="3544923" cy="47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579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(Expectation-Maximization Algorithm)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298E3F-8037-461B-8F07-822BC6A4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50" y="1919511"/>
            <a:ext cx="4919898" cy="767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ED6D27-3C65-43CF-B0DA-4A1AE5ED0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350" y="2986096"/>
            <a:ext cx="3865408" cy="7414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31D5A8-601C-4DB5-B655-B16F4F711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350" y="4274461"/>
            <a:ext cx="4308752" cy="6292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D624F0-8A7E-4561-AFA2-D7DD79977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350" y="5528889"/>
            <a:ext cx="4350391" cy="7580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AA6540-9673-46A4-8F2C-D98C0B98F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140" y="3452814"/>
            <a:ext cx="4299605" cy="78295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3AD89E-ACE8-40DE-834E-E987CE43158C}"/>
              </a:ext>
            </a:extLst>
          </p:cNvPr>
          <p:cNvCxnSpPr/>
          <p:nvPr/>
        </p:nvCxnSpPr>
        <p:spPr>
          <a:xfrm>
            <a:off x="7296727" y="1382643"/>
            <a:ext cx="0" cy="52552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112CA-E210-400D-B541-A15BBC408C83}"/>
              </a:ext>
            </a:extLst>
          </p:cNvPr>
          <p:cNvSpPr txBox="1"/>
          <p:nvPr/>
        </p:nvSpPr>
        <p:spPr>
          <a:xfrm>
            <a:off x="1302495" y="153320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最大似然函数：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9E0D0B-43CF-4483-BCE2-28BBE51865D2}"/>
              </a:ext>
            </a:extLst>
          </p:cNvPr>
          <p:cNvSpPr txBox="1"/>
          <p:nvPr/>
        </p:nvSpPr>
        <p:spPr>
          <a:xfrm>
            <a:off x="1302494" y="265237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Jensen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不等式取下界：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1BB0C1-919C-4823-906F-B51B94865AD2}"/>
              </a:ext>
            </a:extLst>
          </p:cNvPr>
          <p:cNvSpPr txBox="1"/>
          <p:nvPr/>
        </p:nvSpPr>
        <p:spPr>
          <a:xfrm>
            <a:off x="1302493" y="3785160"/>
            <a:ext cx="593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E-step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得到类别分布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(K-means)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M-step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优化重写：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56465D-6DCA-457A-8E45-EADCD456BE53}"/>
              </a:ext>
            </a:extLst>
          </p:cNvPr>
          <p:cNvSpPr txBox="1"/>
          <p:nvPr/>
        </p:nvSpPr>
        <p:spPr>
          <a:xfrm>
            <a:off x="1302493" y="5010271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所有簇内用户分布均为各向同性高斯分布：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1D136D-0CEC-48A0-99C7-DC716C2FAC33}"/>
              </a:ext>
            </a:extLst>
          </p:cNvPr>
          <p:cNvSpPr txBox="1"/>
          <p:nvPr/>
        </p:nvSpPr>
        <p:spPr>
          <a:xfrm>
            <a:off x="7360171" y="296839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进一步简化：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BFA2BF-0BFD-4982-8FD1-6901036A12AE}"/>
              </a:ext>
            </a:extLst>
          </p:cNvPr>
          <p:cNvSpPr txBox="1"/>
          <p:nvPr/>
        </p:nvSpPr>
        <p:spPr>
          <a:xfrm>
            <a:off x="904875" y="6478409"/>
            <a:ext cx="7518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Lin, Tian and Hou, et al. Improving Graph Collaborative Filtering with Neighborhood-enriched Contrastive Learning. WWW.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3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优化训练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10EA6B-DFB6-47E8-8505-88EF69DE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08" y="936072"/>
            <a:ext cx="4047619" cy="5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5A4459-A456-47EE-AD12-922A2E07F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49" y="2198255"/>
            <a:ext cx="9006501" cy="45643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347F1B-5BD7-4B15-BF18-F9AE0E6DC057}"/>
              </a:ext>
            </a:extLst>
          </p:cNvPr>
          <p:cNvSpPr txBox="1"/>
          <p:nvPr/>
        </p:nvSpPr>
        <p:spPr>
          <a:xfrm>
            <a:off x="1057275" y="173313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对比试验</a:t>
            </a:r>
          </a:p>
        </p:txBody>
      </p:sp>
    </p:spTree>
    <p:extLst>
      <p:ext uri="{BB962C8B-B14F-4D97-AF65-F5344CB8AC3E}">
        <p14:creationId xmlns:p14="http://schemas.microsoft.com/office/powerpoint/2010/main" val="257986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4A96D05B-5DA5-4DC7-8A21-242D60AA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92" y="4168634"/>
            <a:ext cx="5333626" cy="61757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CB5E39F-B5B2-4872-A1AE-47C843118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00" y="5380837"/>
            <a:ext cx="6920980" cy="128018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Contrastive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857178" y="3178278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59E5D1-4883-4AE5-8EAE-DFF31CD15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44" y="1193064"/>
            <a:ext cx="7902680" cy="19852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97AD89-BB40-472C-B07F-5CA62EBF120E}"/>
              </a:ext>
            </a:extLst>
          </p:cNvPr>
          <p:cNvSpPr txBox="1"/>
          <p:nvPr/>
        </p:nvSpPr>
        <p:spPr>
          <a:xfrm>
            <a:off x="857178" y="90687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凭记忆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画出美元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CDF660-DE14-4385-B8ED-2387028E0344}"/>
              </a:ext>
            </a:extLst>
          </p:cNvPr>
          <p:cNvSpPr/>
          <p:nvPr/>
        </p:nvSpPr>
        <p:spPr>
          <a:xfrm>
            <a:off x="3854502" y="1032351"/>
            <a:ext cx="2478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Epstein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2016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年做的实验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C5D70D-F711-4C85-9694-44AB64462B54}"/>
              </a:ext>
            </a:extLst>
          </p:cNvPr>
          <p:cNvSpPr txBox="1"/>
          <p:nvPr/>
        </p:nvSpPr>
        <p:spPr>
          <a:xfrm>
            <a:off x="9045124" y="1370905"/>
            <a:ext cx="2938635" cy="15321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观测：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不需要见到一张美元所有详细的信息，而仅仅通过一些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「关键特征」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就可以识别出来。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47CD35-D771-4F18-B501-F00FF21CD996}"/>
              </a:ext>
            </a:extLst>
          </p:cNvPr>
          <p:cNvSpPr/>
          <p:nvPr/>
        </p:nvSpPr>
        <p:spPr>
          <a:xfrm>
            <a:off x="2710280" y="3204677"/>
            <a:ext cx="737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无需对像素细节进行重构来学习到样本特征，仅关注</a:t>
            </a:r>
            <a:r>
              <a:rPr lang="zh-CN" altLang="en-US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抽象的语义信息</a:t>
            </a:r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D288E1-83F6-4098-AB57-86AA911D28B9}"/>
              </a:ext>
            </a:extLst>
          </p:cNvPr>
          <p:cNvSpPr txBox="1"/>
          <p:nvPr/>
        </p:nvSpPr>
        <p:spPr>
          <a:xfrm>
            <a:off x="857178" y="36909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一般范式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0CFA49-702F-4DA8-891A-E89D026D9647}"/>
              </a:ext>
            </a:extLst>
          </p:cNvPr>
          <p:cNvSpPr/>
          <p:nvPr/>
        </p:nvSpPr>
        <p:spPr>
          <a:xfrm>
            <a:off x="2604871" y="4362300"/>
            <a:ext cx="164962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F92098-F3C8-4121-90B0-A3CCB6055CC7}"/>
              </a:ext>
            </a:extLst>
          </p:cNvPr>
          <p:cNvSpPr/>
          <p:nvPr/>
        </p:nvSpPr>
        <p:spPr>
          <a:xfrm>
            <a:off x="2880614" y="3799302"/>
            <a:ext cx="97388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原样本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92C0BFBF-066E-46FD-B5BD-92A6334DFDC2}"/>
              </a:ext>
            </a:extLst>
          </p:cNvPr>
          <p:cNvCxnSpPr>
            <a:stCxn id="20" idx="0"/>
            <a:endCxn id="21" idx="1"/>
          </p:cNvCxnSpPr>
          <p:nvPr/>
        </p:nvCxnSpPr>
        <p:spPr>
          <a:xfrm rot="5400000" flipH="1" flipV="1">
            <a:off x="2594817" y="4076503"/>
            <a:ext cx="378332" cy="193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3941C10-71ED-48F7-99BF-41EA88485D57}"/>
              </a:ext>
            </a:extLst>
          </p:cNvPr>
          <p:cNvSpPr/>
          <p:nvPr/>
        </p:nvSpPr>
        <p:spPr>
          <a:xfrm>
            <a:off x="3854502" y="4786212"/>
            <a:ext cx="97388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正样本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AC60D10-D395-4D74-B0CF-F6C46E042809}"/>
              </a:ext>
            </a:extLst>
          </p:cNvPr>
          <p:cNvSpPr/>
          <p:nvPr/>
        </p:nvSpPr>
        <p:spPr>
          <a:xfrm>
            <a:off x="3285076" y="4341999"/>
            <a:ext cx="329993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351CE91-5404-42CD-8B89-80C4A1525D6B}"/>
              </a:ext>
            </a:extLst>
          </p:cNvPr>
          <p:cNvCxnSpPr>
            <a:stCxn id="25" idx="2"/>
            <a:endCxn id="24" idx="1"/>
          </p:cNvCxnSpPr>
          <p:nvPr/>
        </p:nvCxnSpPr>
        <p:spPr>
          <a:xfrm rot="16200000" flipH="1">
            <a:off x="3479890" y="4596266"/>
            <a:ext cx="344794" cy="4044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CA1B3F2-9278-4319-9CE6-12B88B576836}"/>
              </a:ext>
            </a:extLst>
          </p:cNvPr>
          <p:cNvSpPr/>
          <p:nvPr/>
        </p:nvSpPr>
        <p:spPr>
          <a:xfrm>
            <a:off x="6242495" y="4356897"/>
            <a:ext cx="329993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B3602F3-6AFE-48F5-92B6-2520179588E9}"/>
              </a:ext>
            </a:extLst>
          </p:cNvPr>
          <p:cNvSpPr/>
          <p:nvPr/>
        </p:nvSpPr>
        <p:spPr>
          <a:xfrm>
            <a:off x="6707571" y="3799302"/>
            <a:ext cx="97388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F5F59D4-20CE-4112-8BF1-79545A2454CA}"/>
              </a:ext>
            </a:extLst>
          </p:cNvPr>
          <p:cNvCxnSpPr>
            <a:stCxn id="28" idx="0"/>
            <a:endCxn id="29" idx="1"/>
          </p:cNvCxnSpPr>
          <p:nvPr/>
        </p:nvCxnSpPr>
        <p:spPr>
          <a:xfrm rot="5400000" flipH="1" flipV="1">
            <a:off x="6371067" y="4020394"/>
            <a:ext cx="372929" cy="3000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44CDB8-69D5-49DF-A88D-61ED85DBCFBA}"/>
              </a:ext>
            </a:extLst>
          </p:cNvPr>
          <p:cNvSpPr/>
          <p:nvPr/>
        </p:nvSpPr>
        <p:spPr>
          <a:xfrm>
            <a:off x="1513592" y="4351518"/>
            <a:ext cx="686817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45F831-6E9D-480D-9E0F-E09C6A0645EB}"/>
              </a:ext>
            </a:extLst>
          </p:cNvPr>
          <p:cNvSpPr/>
          <p:nvPr/>
        </p:nvSpPr>
        <p:spPr>
          <a:xfrm>
            <a:off x="2217938" y="4784430"/>
            <a:ext cx="1132089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度量函数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F8F34AF-0791-440D-8BCB-5BF4BF7250AD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1870723" y="4621880"/>
            <a:ext cx="333493" cy="360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F81D50B-9805-4C85-B18E-F149CFC39A22}"/>
              </a:ext>
            </a:extLst>
          </p:cNvPr>
          <p:cNvSpPr/>
          <p:nvPr/>
        </p:nvSpPr>
        <p:spPr>
          <a:xfrm>
            <a:off x="5267359" y="4351517"/>
            <a:ext cx="240682" cy="28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DB5AC8A-470F-4C82-99E9-E720487B9DA6}"/>
              </a:ext>
            </a:extLst>
          </p:cNvPr>
          <p:cNvSpPr/>
          <p:nvPr/>
        </p:nvSpPr>
        <p:spPr>
          <a:xfrm>
            <a:off x="4119895" y="3799302"/>
            <a:ext cx="97388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759BAAFB-4A20-4986-86E7-0704AA909D9A}"/>
              </a:ext>
            </a:extLst>
          </p:cNvPr>
          <p:cNvCxnSpPr>
            <a:stCxn id="38" idx="0"/>
            <a:endCxn id="39" idx="3"/>
          </p:cNvCxnSpPr>
          <p:nvPr/>
        </p:nvCxnSpPr>
        <p:spPr>
          <a:xfrm rot="16200000" flipV="1">
            <a:off x="5056968" y="4020784"/>
            <a:ext cx="367549" cy="2939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CB569AD-DF41-4F78-B43A-819EB69336AE}"/>
              </a:ext>
            </a:extLst>
          </p:cNvPr>
          <p:cNvSpPr txBox="1"/>
          <p:nvPr/>
        </p:nvSpPr>
        <p:spPr>
          <a:xfrm>
            <a:off x="857178" y="5153762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InfoNCE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0197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20" grpId="0" animBg="1"/>
      <p:bldP spid="21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8" grpId="0" animBg="1"/>
      <p:bldP spid="39" grpId="0" animBg="1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5A697-094C-47C2-AAFB-6527459A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10" y="1493441"/>
            <a:ext cx="4476190" cy="49619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3A7F9-58E9-45C8-AF25-B166D97D5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421" y="1493441"/>
            <a:ext cx="4514286" cy="49619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5CBED1-F90B-45CF-9EB2-E8AD694241FE}"/>
              </a:ext>
            </a:extLst>
          </p:cNvPr>
          <p:cNvSpPr txBox="1"/>
          <p:nvPr/>
        </p:nvSpPr>
        <p:spPr>
          <a:xfrm>
            <a:off x="1209675" y="1893454"/>
            <a:ext cx="3645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消融实验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3DD086-2694-4E25-A7B5-177ACAABE858}"/>
              </a:ext>
            </a:extLst>
          </p:cNvPr>
          <p:cNvSpPr txBox="1"/>
          <p:nvPr/>
        </p:nvSpPr>
        <p:spPr>
          <a:xfrm>
            <a:off x="1209675" y="4354945"/>
            <a:ext cx="36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分组实验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1FFAA9-5D2D-447B-8E78-ECF0BB90A0C2}"/>
              </a:ext>
            </a:extLst>
          </p:cNvPr>
          <p:cNvSpPr txBox="1"/>
          <p:nvPr/>
        </p:nvSpPr>
        <p:spPr>
          <a:xfrm>
            <a:off x="10946614" y="1893454"/>
            <a:ext cx="36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216CE9-D306-45AB-9718-8C4C5DCA8EAE}"/>
              </a:ext>
            </a:extLst>
          </p:cNvPr>
          <p:cNvSpPr txBox="1"/>
          <p:nvPr/>
        </p:nvSpPr>
        <p:spPr>
          <a:xfrm>
            <a:off x="10946614" y="4354944"/>
            <a:ext cx="36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参数实验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85A5BD-B627-46D9-AA72-DFDE1FBF9E4C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</a:p>
        </p:txBody>
      </p:sp>
    </p:spTree>
    <p:extLst>
      <p:ext uri="{BB962C8B-B14F-4D97-AF65-F5344CB8AC3E}">
        <p14:creationId xmlns:p14="http://schemas.microsoft.com/office/powerpoint/2010/main" val="347647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NCL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85A5BD-B627-46D9-AA72-DFDE1FBF9E4C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15A65-3D21-472F-9E34-2444BC7A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20" y="1607107"/>
            <a:ext cx="4825349" cy="4784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ECBC25-0CEE-4CED-A846-238E56DB8578}"/>
              </a:ext>
            </a:extLst>
          </p:cNvPr>
          <p:cNvSpPr txBox="1"/>
          <p:nvPr/>
        </p:nvSpPr>
        <p:spPr>
          <a:xfrm>
            <a:off x="6301969" y="1607107"/>
            <a:ext cx="36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结构实验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4A814-D238-4A1A-9E81-B0BC95F896C2}"/>
              </a:ext>
            </a:extLst>
          </p:cNvPr>
          <p:cNvSpPr txBox="1"/>
          <p:nvPr/>
        </p:nvSpPr>
        <p:spPr>
          <a:xfrm>
            <a:off x="6301969" y="5468234"/>
            <a:ext cx="36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765A2AF-BD35-4E54-96ED-FB7532C8627E}"/>
              </a:ext>
            </a:extLst>
          </p:cNvPr>
          <p:cNvSpPr/>
          <p:nvPr/>
        </p:nvSpPr>
        <p:spPr>
          <a:xfrm>
            <a:off x="6436958" y="2807436"/>
            <a:ext cx="4590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6C3BB5-0785-4433-9616-6D78852CDE14}"/>
              </a:ext>
            </a:extLst>
          </p:cNvPr>
          <p:cNvSpPr txBox="1"/>
          <p:nvPr/>
        </p:nvSpPr>
        <p:spPr>
          <a:xfrm>
            <a:off x="7185890" y="2865086"/>
            <a:ext cx="29546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模型无关的结构，即插即用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C39B281-46D5-4E48-BADB-DA5B0BD6815F}"/>
              </a:ext>
            </a:extLst>
          </p:cNvPr>
          <p:cNvSpPr/>
          <p:nvPr/>
        </p:nvSpPr>
        <p:spPr>
          <a:xfrm>
            <a:off x="6436957" y="4766261"/>
            <a:ext cx="4590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634EBC-C4F7-4E15-9422-A9EB91D6D7C5}"/>
              </a:ext>
            </a:extLst>
          </p:cNvPr>
          <p:cNvSpPr txBox="1"/>
          <p:nvPr/>
        </p:nvSpPr>
        <p:spPr>
          <a:xfrm>
            <a:off x="7185889" y="4823911"/>
            <a:ext cx="43396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特征分布更倾向于保留最相关的表征信息</a:t>
            </a:r>
          </a:p>
        </p:txBody>
      </p:sp>
    </p:spTree>
    <p:extLst>
      <p:ext uri="{BB962C8B-B14F-4D97-AF65-F5344CB8AC3E}">
        <p14:creationId xmlns:p14="http://schemas.microsoft.com/office/powerpoint/2010/main" val="346276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5">
            <a:extLst>
              <a:ext uri="{FF2B5EF4-FFF2-40B4-BE49-F238E27FC236}">
                <a16:creationId xmlns:a16="http://schemas.microsoft.com/office/drawing/2014/main" id="{62194BDF-6E4F-4FCB-99B6-4281B27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 谢 聆 听</a:t>
            </a:r>
          </a:p>
        </p:txBody>
      </p:sp>
      <p:sp>
        <p:nvSpPr>
          <p:cNvPr id="8" name="副标题 16">
            <a:extLst>
              <a:ext uri="{FF2B5EF4-FFF2-40B4-BE49-F238E27FC236}">
                <a16:creationId xmlns:a16="http://schemas.microsoft.com/office/drawing/2014/main" id="{2096ECAB-331D-40BA-9E8C-5A682A9B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2022-02-23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09659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8" y="1364011"/>
            <a:ext cx="5677101" cy="190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长尾问题：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高度的结点对表征学习起了主导作用，导致低度的结点，即长尾的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item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的学习很困难。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鲁棒性问题：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交互数据中包含着很多噪声。而基于邻域结点汇聚的范式，会扩大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噪声观测边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的影响力，导致最终学习的表征受到噪声交互数据的影响比较大。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1305588" y="3815006"/>
            <a:ext cx="5677100" cy="227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传统监督任务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的基础上，增加辅助的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「自监督学习任务」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，变成多任务学习的方式。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同一个结点先通过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「数据增强」 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(data augmentation)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的方式产生多种视图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(multiple views)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「自监督任务」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最大化同一个节点不同视图表征之间的相似性，最小化不同节点表征之间的相似性。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1014197" y="3393726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6698E8-C273-4702-B9BB-D5367A21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611" y="1183742"/>
            <a:ext cx="3706517" cy="2489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C9E0D1-4620-4A4B-844F-EDCFD92756B7}"/>
              </a:ext>
            </a:extLst>
          </p:cNvPr>
          <p:cNvGrpSpPr/>
          <p:nvPr/>
        </p:nvGrpSpPr>
        <p:grpSpPr>
          <a:xfrm>
            <a:off x="7604610" y="4094336"/>
            <a:ext cx="3706518" cy="2270814"/>
            <a:chOff x="7848345" y="4150844"/>
            <a:chExt cx="3219048" cy="1849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CF140D2-9C65-435D-943E-A4A169424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7848345" y="4186356"/>
              <a:ext cx="1609524" cy="18142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662F43B-CF81-4DA8-BCB2-98EC51985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0000" b="-979"/>
            <a:stretch/>
          </p:blipFill>
          <p:spPr>
            <a:xfrm>
              <a:off x="9457869" y="4150844"/>
              <a:ext cx="1609524" cy="184979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17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8936BB-BE1E-4513-B413-83DF6CF4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66" y="1450827"/>
            <a:ext cx="7676340" cy="50045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156B312-914E-4A71-AFEA-808284EFDB35}"/>
              </a:ext>
            </a:extLst>
          </p:cNvPr>
          <p:cNvSpPr/>
          <p:nvPr/>
        </p:nvSpPr>
        <p:spPr>
          <a:xfrm>
            <a:off x="9023706" y="2225964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02CEC-C12D-4F6F-93D2-B043A79E9A89}"/>
              </a:ext>
            </a:extLst>
          </p:cNvPr>
          <p:cNvSpPr txBox="1"/>
          <p:nvPr/>
        </p:nvSpPr>
        <p:spPr>
          <a:xfrm>
            <a:off x="9402617" y="2280951"/>
            <a:ext cx="197682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推荐主任务，</a:t>
            </a:r>
            <a:r>
              <a:rPr lang="en-US" altLang="zh-CN" dirty="0"/>
              <a:t>BPR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324D208-16CD-40A4-8F65-184D7C1B6962}"/>
              </a:ext>
            </a:extLst>
          </p:cNvPr>
          <p:cNvSpPr/>
          <p:nvPr/>
        </p:nvSpPr>
        <p:spPr>
          <a:xfrm>
            <a:off x="9023706" y="4039878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209A91-C95B-482F-9968-7B64B0369432}"/>
              </a:ext>
            </a:extLst>
          </p:cNvPr>
          <p:cNvSpPr txBox="1"/>
          <p:nvPr/>
        </p:nvSpPr>
        <p:spPr>
          <a:xfrm>
            <a:off x="9402617" y="4094865"/>
            <a:ext cx="24655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自监督任务，</a:t>
            </a:r>
            <a:r>
              <a:rPr lang="en-US" altLang="zh-CN" dirty="0" err="1"/>
              <a:t>InfoNCE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06117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推荐主任务：</a:t>
            </a:r>
            <a:r>
              <a:rPr lang="en-US" altLang="zh-CN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LightGCN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2779E3-8A35-4D7C-9E30-99EF2D40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00" y="1934756"/>
            <a:ext cx="6256364" cy="45784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1E5932-9FEE-4643-A563-76480347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83" y="2647767"/>
            <a:ext cx="2896639" cy="14359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31E68F-5CD0-4BA5-A889-47EF4F070864}"/>
              </a:ext>
            </a:extLst>
          </p:cNvPr>
          <p:cNvSpPr txBox="1"/>
          <p:nvPr/>
        </p:nvSpPr>
        <p:spPr>
          <a:xfrm>
            <a:off x="7638225" y="227626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消息传播：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5B63B5-443E-4A7B-B3A4-C7CA39A42D55}"/>
              </a:ext>
            </a:extLst>
          </p:cNvPr>
          <p:cNvSpPr txBox="1"/>
          <p:nvPr/>
        </p:nvSpPr>
        <p:spPr>
          <a:xfrm>
            <a:off x="7638225" y="403929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层连接：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64F16E-6CD5-4BF7-99D5-AB1F07B26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83" y="4408628"/>
            <a:ext cx="3666836" cy="8469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901BA6-41B4-4D02-8550-FB8D108B4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650" y="5634014"/>
            <a:ext cx="1136851" cy="4004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0FA8B2C-F68B-491B-AFBD-650693933716}"/>
              </a:ext>
            </a:extLst>
          </p:cNvPr>
          <p:cNvSpPr txBox="1"/>
          <p:nvPr/>
        </p:nvSpPr>
        <p:spPr>
          <a:xfrm>
            <a:off x="7638225" y="524530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59D9E81-85ED-4487-8B7A-D39492640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118" y="1013311"/>
            <a:ext cx="5565446" cy="818881"/>
          </a:xfrm>
          <a:prstGeom prst="rect">
            <a:avLst/>
          </a:prstGeom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7DABE8B-38AB-4A07-BFE6-F3E217F79EBD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9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自监督任务：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SGL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31E68F-5CD0-4BA5-A889-47EF4F070864}"/>
              </a:ext>
            </a:extLst>
          </p:cNvPr>
          <p:cNvSpPr txBox="1"/>
          <p:nvPr/>
        </p:nvSpPr>
        <p:spPr>
          <a:xfrm>
            <a:off x="7638225" y="2276266"/>
            <a:ext cx="365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Node Dropout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有影响的节点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5B63B5-443E-4A7B-B3A4-C7CA39A42D55}"/>
              </a:ext>
            </a:extLst>
          </p:cNvPr>
          <p:cNvSpPr txBox="1"/>
          <p:nvPr/>
        </p:nvSpPr>
        <p:spPr>
          <a:xfrm>
            <a:off x="7638225" y="3677646"/>
            <a:ext cx="428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Edge Dropout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局部结构的有用模式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8B2C-F68B-491B-AFBD-650693933716}"/>
              </a:ext>
            </a:extLst>
          </p:cNvPr>
          <p:cNvSpPr txBox="1"/>
          <p:nvPr/>
        </p:nvSpPr>
        <p:spPr>
          <a:xfrm>
            <a:off x="7638225" y="4976775"/>
            <a:ext cx="35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Random Walk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非全局共享）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1FFD98-08E1-4AD7-88D1-5F814C8B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125304"/>
            <a:ext cx="6189828" cy="41474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E4E810-3FA9-4745-808F-59DB1C4F9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50" y="2730382"/>
            <a:ext cx="2419438" cy="3902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9D6369-ADEA-4986-B363-4ED05C9D8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232" y="3208401"/>
            <a:ext cx="2391647" cy="3660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0CDA79-8A31-4E90-8B00-2560791D6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232" y="4126193"/>
            <a:ext cx="2391647" cy="3240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386553-77F5-4A79-AFFD-A81F70027A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232" y="4542936"/>
            <a:ext cx="2391647" cy="3294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8BC2C86-5169-4F7A-B152-B4B1843DA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2232" y="5340253"/>
            <a:ext cx="2363856" cy="3859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18EB0A6-87B4-40D6-BB09-AA1AA4A91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232" y="5713374"/>
            <a:ext cx="2391647" cy="42599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FA66BE9-B92C-446B-A3B5-FB034FD7DE8D}"/>
              </a:ext>
            </a:extLst>
          </p:cNvPr>
          <p:cNvSpPr txBox="1"/>
          <p:nvPr/>
        </p:nvSpPr>
        <p:spPr>
          <a:xfrm>
            <a:off x="7817344" y="6272786"/>
            <a:ext cx="3156633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执行一次数据增强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6F2D0DB-E48D-403C-824F-EDCCB3A4A7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1714" y="942843"/>
            <a:ext cx="5431921" cy="958907"/>
          </a:xfrm>
          <a:prstGeom prst="rect">
            <a:avLst/>
          </a:prstGeom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C678BD0-3373-43D3-B71B-1A8ACA89EEDA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5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多任务学习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65C21-9736-4A33-A0B4-40FA1EE9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81" y="2910226"/>
            <a:ext cx="3926374" cy="5269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9D8F8D-AB21-4FE5-8EF5-7343A20F53CC}"/>
              </a:ext>
            </a:extLst>
          </p:cNvPr>
          <p:cNvSpPr/>
          <p:nvPr/>
        </p:nvSpPr>
        <p:spPr>
          <a:xfrm>
            <a:off x="4747490" y="2910226"/>
            <a:ext cx="1006765" cy="450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5C8FB6B-9857-47F8-818B-8AFA1ED18AC6}"/>
              </a:ext>
            </a:extLst>
          </p:cNvPr>
          <p:cNvSpPr/>
          <p:nvPr/>
        </p:nvSpPr>
        <p:spPr>
          <a:xfrm>
            <a:off x="5800435" y="2893342"/>
            <a:ext cx="4895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F2B3CB-9FFD-426B-A040-97854FCF61BC}"/>
              </a:ext>
            </a:extLst>
          </p:cNvPr>
          <p:cNvSpPr/>
          <p:nvPr/>
        </p:nvSpPr>
        <p:spPr>
          <a:xfrm>
            <a:off x="6373087" y="2950992"/>
            <a:ext cx="226215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未引入任何学习参数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9A5D2D3-E462-49F6-AC5A-33A897848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81" y="1482799"/>
            <a:ext cx="5431921" cy="958907"/>
          </a:xfrm>
          <a:prstGeom prst="rect">
            <a:avLst/>
          </a:prstGeom>
          <a:ln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87A2A8A-9A86-4B0C-8868-57325CA6451F}"/>
              </a:ext>
            </a:extLst>
          </p:cNvPr>
          <p:cNvSpPr/>
          <p:nvPr/>
        </p:nvSpPr>
        <p:spPr>
          <a:xfrm>
            <a:off x="5255491" y="1482799"/>
            <a:ext cx="184727" cy="3552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497BB6-E30A-488A-A9EB-84CA14829567}"/>
              </a:ext>
            </a:extLst>
          </p:cNvPr>
          <p:cNvSpPr/>
          <p:nvPr/>
        </p:nvSpPr>
        <p:spPr>
          <a:xfrm>
            <a:off x="5666344" y="951157"/>
            <a:ext cx="1582484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cosine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EA8297-9C1A-412C-8B42-188B77CFD55A}"/>
              </a:ext>
            </a:extLst>
          </p:cNvPr>
          <p:cNvSpPr/>
          <p:nvPr/>
        </p:nvSpPr>
        <p:spPr>
          <a:xfrm>
            <a:off x="5504870" y="1507684"/>
            <a:ext cx="785087" cy="355237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669CEE-390E-4817-993F-45E8853D5D25}"/>
              </a:ext>
            </a:extLst>
          </p:cNvPr>
          <p:cNvSpPr/>
          <p:nvPr/>
        </p:nvSpPr>
        <p:spPr>
          <a:xfrm>
            <a:off x="7248828" y="1387624"/>
            <a:ext cx="180049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同一节点的视图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2DD7E5C2-AB62-4555-A901-0A4B67866CB6}"/>
              </a:ext>
            </a:extLst>
          </p:cNvPr>
          <p:cNvCxnSpPr>
            <a:stCxn id="23" idx="0"/>
            <a:endCxn id="29" idx="1"/>
          </p:cNvCxnSpPr>
          <p:nvPr/>
        </p:nvCxnSpPr>
        <p:spPr>
          <a:xfrm rot="16200000" flipH="1">
            <a:off x="6540818" y="864280"/>
            <a:ext cx="64606" cy="1351414"/>
          </a:xfrm>
          <a:prstGeom prst="curvedConnector4">
            <a:avLst>
              <a:gd name="adj1" fmla="val -125094"/>
              <a:gd name="adj2" fmla="val 9664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84D440D1-7704-45E6-A0A7-929852AD17C8}"/>
              </a:ext>
            </a:extLst>
          </p:cNvPr>
          <p:cNvCxnSpPr>
            <a:stCxn id="13" idx="0"/>
            <a:endCxn id="26" idx="1"/>
          </p:cNvCxnSpPr>
          <p:nvPr/>
        </p:nvCxnSpPr>
        <p:spPr>
          <a:xfrm rot="5400000" flipH="1" flipV="1">
            <a:off x="5333611" y="1150067"/>
            <a:ext cx="346976" cy="318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B18BF27-1D94-4F7D-BCCF-C49B2BE172E3}"/>
              </a:ext>
            </a:extLst>
          </p:cNvPr>
          <p:cNvSpPr/>
          <p:nvPr/>
        </p:nvSpPr>
        <p:spPr>
          <a:xfrm>
            <a:off x="6373087" y="1962252"/>
            <a:ext cx="360222" cy="333771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7FBCDF-9A43-4705-84D6-EFC1906DA94D}"/>
              </a:ext>
            </a:extLst>
          </p:cNvPr>
          <p:cNvSpPr/>
          <p:nvPr/>
        </p:nvSpPr>
        <p:spPr>
          <a:xfrm>
            <a:off x="7248828" y="2419350"/>
            <a:ext cx="272382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负样本：不同节点的视图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A161C90C-72AB-4BC9-91F5-BF00A35A2D7A}"/>
              </a:ext>
            </a:extLst>
          </p:cNvPr>
          <p:cNvCxnSpPr>
            <a:stCxn id="37" idx="2"/>
            <a:endCxn id="39" idx="1"/>
          </p:cNvCxnSpPr>
          <p:nvPr/>
        </p:nvCxnSpPr>
        <p:spPr>
          <a:xfrm rot="16200000" flipH="1">
            <a:off x="6747017" y="2102204"/>
            <a:ext cx="307993" cy="69563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FB5E867-E8B9-47F9-BF1E-655398ECF0E1}"/>
              </a:ext>
            </a:extLst>
          </p:cNvPr>
          <p:cNvSpPr/>
          <p:nvPr/>
        </p:nvSpPr>
        <p:spPr>
          <a:xfrm>
            <a:off x="7789155" y="1887708"/>
            <a:ext cx="2287742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的温度系数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DE1531-2C92-4366-853F-131EEB217DF4}"/>
              </a:ext>
            </a:extLst>
          </p:cNvPr>
          <p:cNvSpPr/>
          <p:nvPr/>
        </p:nvSpPr>
        <p:spPr>
          <a:xfrm>
            <a:off x="6948637" y="1949046"/>
            <a:ext cx="172599" cy="333771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9662782C-6E33-43BA-BA1D-4AB3565BCB63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 flipV="1">
            <a:off x="7121236" y="2072374"/>
            <a:ext cx="667919" cy="43558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781CE45-A818-44C3-BC72-903565F02A3B}"/>
              </a:ext>
            </a:extLst>
          </p:cNvPr>
          <p:cNvSpPr txBox="1"/>
          <p:nvPr/>
        </p:nvSpPr>
        <p:spPr>
          <a:xfrm>
            <a:off x="1057275" y="3536394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理论分析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「梯度贡献角度」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A6817B6-9374-4C42-816E-F0945C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11" y="4071655"/>
            <a:ext cx="3615280" cy="76824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FF00145-469F-46E4-BE88-6053D654B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744" y="4828390"/>
            <a:ext cx="3239947" cy="105906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50F8187-32B3-49BB-A814-4E348EC62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731" y="6003843"/>
            <a:ext cx="3571270" cy="49313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EA76EA0-409C-491E-8D6E-8B34F40CD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668" y="3734099"/>
            <a:ext cx="2723824" cy="684732"/>
          </a:xfrm>
          <a:prstGeom prst="rect">
            <a:avLst/>
          </a:prstGeom>
        </p:spPr>
      </p:pic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433F71E-B380-4A0F-B260-984792B91B45}"/>
              </a:ext>
            </a:extLst>
          </p:cNvPr>
          <p:cNvCxnSpPr/>
          <p:nvPr/>
        </p:nvCxnSpPr>
        <p:spPr>
          <a:xfrm>
            <a:off x="5800435" y="3721060"/>
            <a:ext cx="0" cy="3028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89B900F2-CB5E-4881-B98F-55BDF59E8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7793" y="5039752"/>
            <a:ext cx="5394904" cy="169540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078D1FAB-779D-4DF5-BAEE-2BDDC56054A9}"/>
              </a:ext>
            </a:extLst>
          </p:cNvPr>
          <p:cNvSpPr txBox="1"/>
          <p:nvPr/>
        </p:nvSpPr>
        <p:spPr>
          <a:xfrm>
            <a:off x="6254235" y="4473942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困难负样本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419417-17EF-43C3-A4C9-46702CF9A8EE}"/>
              </a:ext>
            </a:extLst>
          </p:cNvPr>
          <p:cNvSpPr txBox="1"/>
          <p:nvPr/>
        </p:nvSpPr>
        <p:spPr>
          <a:xfrm>
            <a:off x="8635245" y="4471714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简单负样本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-1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DB17B9-4256-4BCD-B5B2-1A2CC85CA6FC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26" grpId="0" animBg="1"/>
      <p:bldP spid="23" grpId="0" animBg="1"/>
      <p:bldP spid="29" grpId="0" animBg="1"/>
      <p:bldP spid="37" grpId="0" animBg="1"/>
      <p:bldP spid="39" grpId="0" animBg="1"/>
      <p:bldP spid="43" grpId="0" animBg="1"/>
      <p:bldP spid="44" grpId="0" animBg="1"/>
      <p:bldP spid="47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530541-EEF7-439A-970B-FD602854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13" y="1382643"/>
            <a:ext cx="9919715" cy="3240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F8F1D9-45EF-4238-AD88-138CD7B7C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47" y="4694249"/>
            <a:ext cx="4665580" cy="20867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883D87-E908-4BB8-B00D-57073BC4F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599" y="4642194"/>
            <a:ext cx="2362749" cy="21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zh-CN" altLang="en-US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E402A-FB28-409C-968B-7D4C03FA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11" y="1525225"/>
            <a:ext cx="5353353" cy="25630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7CF627-3DA9-4B1C-8DE7-0EB06EEC4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11" y="4230884"/>
            <a:ext cx="5353352" cy="24070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884F99-F590-4149-B5DA-B5756FD52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356" y="1525225"/>
            <a:ext cx="5008852" cy="20835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41AD10-0036-4444-B28E-1B2A45593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356" y="3753310"/>
            <a:ext cx="5083389" cy="26162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44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1464</TotalTime>
  <Words>1162</Words>
  <Application>Microsoft Office PowerPoint</Application>
  <PresentationFormat>宽屏</PresentationFormat>
  <Paragraphs>179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方正姚体</vt:lpstr>
      <vt:lpstr>微软雅黑</vt:lpstr>
      <vt:lpstr>Abadi</vt:lpstr>
      <vt:lpstr>Arial</vt:lpstr>
      <vt:lpstr>Rockwell</vt:lpstr>
      <vt:lpstr>Rockwell Condensed</vt:lpstr>
      <vt:lpstr>Times New Roman</vt:lpstr>
      <vt:lpstr>Wingdings</vt:lpstr>
      <vt:lpstr>木活字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 谢 聆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郭志强</dc:creator>
  <cp:lastModifiedBy>郭志强</cp:lastModifiedBy>
  <cp:revision>347</cp:revision>
  <dcterms:created xsi:type="dcterms:W3CDTF">2022-02-20T07:47:20Z</dcterms:created>
  <dcterms:modified xsi:type="dcterms:W3CDTF">2022-06-15T12:01:30Z</dcterms:modified>
</cp:coreProperties>
</file>