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00" r:id="rId3"/>
    <p:sldId id="309" r:id="rId4"/>
    <p:sldId id="302" r:id="rId5"/>
    <p:sldId id="303" r:id="rId6"/>
    <p:sldId id="304" r:id="rId7"/>
    <p:sldId id="305" r:id="rId8"/>
    <p:sldId id="30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4" autoAdjust="0"/>
    <p:restoredTop sz="86464" autoAdjust="0"/>
  </p:normalViewPr>
  <p:slideViewPr>
    <p:cSldViewPr snapToGrid="0">
      <p:cViewPr>
        <p:scale>
          <a:sx n="66" d="100"/>
          <a:sy n="66" d="100"/>
        </p:scale>
        <p:origin x="1176" y="20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6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4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1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Yi=1 if ai</a:t>
            </a:r>
            <a:r>
              <a:rPr lang="zh-CN" altLang="en-US" dirty="0"/>
              <a:t>属于位置</a:t>
            </a:r>
            <a:r>
              <a:rPr lang="en-US" altLang="zh-CN" dirty="0"/>
              <a:t>t</a:t>
            </a:r>
            <a:r>
              <a:rPr lang="zh-CN" altLang="en-US" dirty="0"/>
              <a:t>的物品的属性集合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9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x</a:t>
            </a:r>
            <a:r>
              <a:rPr lang="zh-CN" altLang="en-US" dirty="0"/>
              <a:t>为观测样本，</a:t>
            </a:r>
            <a:r>
              <a:rPr lang="en-US" altLang="zh-CN" dirty="0"/>
              <a:t>y</a:t>
            </a:r>
            <a:r>
              <a:rPr lang="zh-CN" altLang="en-US" dirty="0"/>
              <a:t>为另一分布近似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KL</a:t>
            </a:r>
            <a:r>
              <a:rPr lang="zh-CN" altLang="en-US" dirty="0"/>
              <a:t>散度是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数据的原始分布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和近似分布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之间的对数差值的期望，希望两个网络的分布尽可能相似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4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79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：去掉知识提炼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：单一网络 比</a:t>
            </a:r>
            <a:r>
              <a:rPr lang="en-US" altLang="zh-CN" dirty="0" err="1"/>
              <a:t>bert</a:t>
            </a:r>
            <a:r>
              <a:rPr lang="zh-CN" altLang="en-US" dirty="0"/>
              <a:t>好（加入了属性预测）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0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3" y="1531541"/>
            <a:ext cx="11390853" cy="1938992"/>
            <a:chOff x="372304" y="1712294"/>
            <a:chExt cx="10323770" cy="1938992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304" y="1712294"/>
              <a:ext cx="1032377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Ensemble Modeling with Contrastive Knowledge Distillation for Sequential Recommendation</a:t>
              </a:r>
              <a:endParaRPr lang="zh-CN" altLang="en-US" sz="4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9" name="文本框 10"/>
          <p:cNvSpPr txBox="1"/>
          <p:nvPr/>
        </p:nvSpPr>
        <p:spPr>
          <a:xfrm>
            <a:off x="428843" y="4113873"/>
            <a:ext cx="292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SIGIR 2023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动机与解决方案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A96643-4853-4DA6-8008-A21EFE502943}"/>
              </a:ext>
            </a:extLst>
          </p:cNvPr>
          <p:cNvSpPr txBox="1"/>
          <p:nvPr/>
        </p:nvSpPr>
        <p:spPr>
          <a:xfrm>
            <a:off x="1023063" y="1653838"/>
            <a:ext cx="1076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单一的神经网络只能预测出一个结果；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独立训练的多个并行网络之间没有知识转移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BD6447-AC56-41B7-88CE-28FBE19AA62A}"/>
              </a:ext>
            </a:extLst>
          </p:cNvPr>
          <p:cNvSpPr txBox="1"/>
          <p:nvPr/>
        </p:nvSpPr>
        <p:spPr>
          <a:xfrm>
            <a:off x="750792" y="1210962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0D1334E-4DD5-4365-9B45-A8642780955D}"/>
              </a:ext>
            </a:extLst>
          </p:cNvPr>
          <p:cNvSpPr/>
          <p:nvPr/>
        </p:nvSpPr>
        <p:spPr>
          <a:xfrm>
            <a:off x="5777197" y="1730245"/>
            <a:ext cx="6299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079BE-4F99-4033-A9BD-390DEFACE640}"/>
              </a:ext>
            </a:extLst>
          </p:cNvPr>
          <p:cNvSpPr txBox="1"/>
          <p:nvPr/>
        </p:nvSpPr>
        <p:spPr>
          <a:xfrm>
            <a:off x="6685280" y="1661722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多个并行网络集合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40E8E63-2FD2-4182-A821-1864355C9B81}"/>
              </a:ext>
            </a:extLst>
          </p:cNvPr>
          <p:cNvSpPr/>
          <p:nvPr/>
        </p:nvSpPr>
        <p:spPr>
          <a:xfrm>
            <a:off x="6092157" y="2277624"/>
            <a:ext cx="6299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5A6FE8-4549-4792-A268-50A82AE4FB58}"/>
              </a:ext>
            </a:extLst>
          </p:cNvPr>
          <p:cNvSpPr txBox="1"/>
          <p:nvPr/>
        </p:nvSpPr>
        <p:spPr>
          <a:xfrm>
            <a:off x="7127709" y="2115503"/>
            <a:ext cx="43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设计了一种协作方式，从表征和逻辑两个方面提炼知识并在不同网络之间进行迁移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D36952-507C-4BB8-AB7C-80344491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2" y="3254248"/>
            <a:ext cx="5395428" cy="2347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842D4E-56F6-46D8-98BF-ACC3310B9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197" y="3895750"/>
            <a:ext cx="6142252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4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EMKD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F58C7-9BCE-4F6B-9890-6D66EDAE682C}"/>
              </a:ext>
            </a:extLst>
          </p:cNvPr>
          <p:cNvSpPr txBox="1"/>
          <p:nvPr/>
        </p:nvSpPr>
        <p:spPr>
          <a:xfrm>
            <a:off x="750792" y="1210962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模型框架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D217B1-001C-40A2-A3F7-DFB3E2FD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15" y="1868833"/>
            <a:ext cx="11644369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EMKD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F58C7-9BCE-4F6B-9890-6D66EDAE682C}"/>
              </a:ext>
            </a:extLst>
          </p:cNvPr>
          <p:cNvSpPr txBox="1"/>
          <p:nvPr/>
        </p:nvSpPr>
        <p:spPr>
          <a:xfrm>
            <a:off x="921120" y="2946870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BAD04-A5C9-4434-9CE8-F22449E3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59" y="1806614"/>
            <a:ext cx="3734124" cy="35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D75533-80A3-4D08-8294-F941ACCE2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059" y="2383484"/>
            <a:ext cx="4564776" cy="373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9246FC-10F2-4915-9A50-D21B5C0966DF}"/>
              </a:ext>
            </a:extLst>
          </p:cNvPr>
          <p:cNvSpPr txBox="1"/>
          <p:nvPr/>
        </p:nvSpPr>
        <p:spPr>
          <a:xfrm>
            <a:off x="903192" y="1363362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集合序列编码器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E8AA07-0F51-4973-B2E2-4817B61BF0C1}"/>
              </a:ext>
            </a:extLst>
          </p:cNvPr>
          <p:cNvSpPr txBox="1"/>
          <p:nvPr/>
        </p:nvSpPr>
        <p:spPr>
          <a:xfrm>
            <a:off x="1309592" y="3357133"/>
            <a:ext cx="478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掩码物品预测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个不同的掩码序列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26BA4-D329-4090-85E9-98E3B84C7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910" y="4044395"/>
            <a:ext cx="2156647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44862D-56D0-4A22-ACF9-B72D5A9FC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6359" y="4492631"/>
            <a:ext cx="2857748" cy="10668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7BD838-30D3-4092-A729-BE2BAC37C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834" y="5672450"/>
            <a:ext cx="5814564" cy="4115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C7045BC-8B70-4806-8A26-B70C7A2447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444" y="3948717"/>
            <a:ext cx="2933954" cy="40389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86E4474-6FD1-4726-859C-FFB8EB47B73A}"/>
              </a:ext>
            </a:extLst>
          </p:cNvPr>
          <p:cNvSpPr/>
          <p:nvPr/>
        </p:nvSpPr>
        <p:spPr>
          <a:xfrm>
            <a:off x="6127924" y="5741893"/>
            <a:ext cx="186691" cy="2726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7625A87-E8A0-48A6-8878-71F08FC991DF}"/>
              </a:ext>
            </a:extLst>
          </p:cNvPr>
          <p:cNvSpPr/>
          <p:nvPr/>
        </p:nvSpPr>
        <p:spPr>
          <a:xfrm>
            <a:off x="6981364" y="5741892"/>
            <a:ext cx="262034" cy="2726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B52EF38-FF66-4FF2-842E-489EAD882E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5673" y="3696510"/>
            <a:ext cx="983065" cy="205758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94DC33E-B8DF-40C6-9CDF-0A035259BE3E}"/>
              </a:ext>
            </a:extLst>
          </p:cNvPr>
          <p:cNvSpPr/>
          <p:nvPr/>
        </p:nvSpPr>
        <p:spPr>
          <a:xfrm>
            <a:off x="9239019" y="4003464"/>
            <a:ext cx="262034" cy="27262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6AAB7B8-3E99-44C6-8132-15BDB8DB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924" y="4590313"/>
            <a:ext cx="3308490" cy="1507102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9DAB935-E717-4BE2-8555-23B8CA58A451}"/>
              </a:ext>
            </a:extLst>
          </p:cNvPr>
          <p:cNvSpPr/>
          <p:nvPr/>
        </p:nvSpPr>
        <p:spPr>
          <a:xfrm>
            <a:off x="5243609" y="5288542"/>
            <a:ext cx="1013982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编码器数量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247D3E-A051-4E2E-8F04-665D14C97E64}"/>
              </a:ext>
            </a:extLst>
          </p:cNvPr>
          <p:cNvSpPr/>
          <p:nvPr/>
        </p:nvSpPr>
        <p:spPr>
          <a:xfrm>
            <a:off x="6525854" y="5286858"/>
            <a:ext cx="1173054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掩码序列数量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64B00F6-D9CA-4AD3-92EE-F0EA2243A94C}"/>
              </a:ext>
            </a:extLst>
          </p:cNvPr>
          <p:cNvSpPr/>
          <p:nvPr/>
        </p:nvSpPr>
        <p:spPr>
          <a:xfrm>
            <a:off x="7787538" y="4750676"/>
            <a:ext cx="736351" cy="32582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2C4EA2C-A989-4384-970A-9CAD4C6C6CC7}"/>
              </a:ext>
            </a:extLst>
          </p:cNvPr>
          <p:cNvSpPr/>
          <p:nvPr/>
        </p:nvSpPr>
        <p:spPr>
          <a:xfrm>
            <a:off x="6394837" y="4492631"/>
            <a:ext cx="1173054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r>
              <a:rPr lang="en-US" altLang="zh-CN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被预测为物品</a:t>
            </a:r>
            <a:r>
              <a:rPr lang="en-US" altLang="zh-CN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</a:t>
            </a:r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的概率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50AC784-20DA-4AA9-8765-ECB5350CC7E3}"/>
              </a:ext>
            </a:extLst>
          </p:cNvPr>
          <p:cNvSpPr/>
          <p:nvPr/>
        </p:nvSpPr>
        <p:spPr>
          <a:xfrm>
            <a:off x="9535673" y="3651504"/>
            <a:ext cx="1028695" cy="297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6A9129-D462-4C98-8E7D-51D8BDA6288A}"/>
              </a:ext>
            </a:extLst>
          </p:cNvPr>
          <p:cNvCxnSpPr>
            <a:endCxn id="36" idx="2"/>
          </p:cNvCxnSpPr>
          <p:nvPr/>
        </p:nvCxnSpPr>
        <p:spPr>
          <a:xfrm flipH="1" flipV="1">
            <a:off x="5750600" y="5633622"/>
            <a:ext cx="506991" cy="10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9B09477-70FC-4630-9826-59710F689A27}"/>
              </a:ext>
            </a:extLst>
          </p:cNvPr>
          <p:cNvCxnSpPr>
            <a:stCxn id="30" idx="0"/>
            <a:endCxn id="37" idx="2"/>
          </p:cNvCxnSpPr>
          <p:nvPr/>
        </p:nvCxnSpPr>
        <p:spPr>
          <a:xfrm flipV="1">
            <a:off x="7112381" y="5631938"/>
            <a:ext cx="0" cy="1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865D1B-CEC9-443A-8C5B-84944A5B0352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7567891" y="4665171"/>
            <a:ext cx="219647" cy="2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DAB6F6-F515-48B8-8268-BA1D7943B48E}"/>
              </a:ext>
            </a:extLst>
          </p:cNvPr>
          <p:cNvCxnSpPr>
            <a:stCxn id="33" idx="0"/>
            <a:endCxn id="41" idx="1"/>
          </p:cNvCxnSpPr>
          <p:nvPr/>
        </p:nvCxnSpPr>
        <p:spPr>
          <a:xfrm flipV="1">
            <a:off x="9370036" y="3800110"/>
            <a:ext cx="165637" cy="20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744A0A0D-4E7A-4DB8-8244-9C12C43710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9224" y="6179060"/>
            <a:ext cx="172989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EMKD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F58C7-9BCE-4F6B-9890-6D66EDAE682C}"/>
              </a:ext>
            </a:extLst>
          </p:cNvPr>
          <p:cNvSpPr txBox="1"/>
          <p:nvPr/>
        </p:nvSpPr>
        <p:spPr>
          <a:xfrm>
            <a:off x="750792" y="1210962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98B009-1FE5-40CB-937B-2416CDDDB232}"/>
              </a:ext>
            </a:extLst>
          </p:cNvPr>
          <p:cNvSpPr txBox="1"/>
          <p:nvPr/>
        </p:nvSpPr>
        <p:spPr>
          <a:xfrm>
            <a:off x="1112822" y="1580294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属性预测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多标签分类任务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E81BD2-A15C-450C-B6D7-317F776A2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14" y="2044416"/>
            <a:ext cx="4229467" cy="335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10CDB0-DA5A-4B48-9A15-713D4EB5A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450" y="2640068"/>
            <a:ext cx="2911092" cy="350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8A539A-BAEB-4F56-A202-178F99055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434" y="2640068"/>
            <a:ext cx="1287892" cy="3200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52AB6E-7B4D-421C-B8EE-33CAC4AEB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014" y="3143420"/>
            <a:ext cx="5288738" cy="754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BC8EF1-0C5D-4743-90C8-983AFCEE7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014" y="3897865"/>
            <a:ext cx="150127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5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EMKD</a:t>
            </a:r>
            <a:endParaRPr lang="zh-CN" altLang="en-US" sz="32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F58C7-9BCE-4F6B-9890-6D66EDAE682C}"/>
              </a:ext>
            </a:extLst>
          </p:cNvPr>
          <p:cNvSpPr txBox="1"/>
          <p:nvPr/>
        </p:nvSpPr>
        <p:spPr>
          <a:xfrm>
            <a:off x="467429" y="1133901"/>
            <a:ext cx="47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对比知识提炼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AB2BF-D804-48B4-8E9C-E128E4D8F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86"/>
          <a:stretch/>
        </p:blipFill>
        <p:spPr>
          <a:xfrm>
            <a:off x="837744" y="1948129"/>
            <a:ext cx="5258256" cy="800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1AF227-90B9-4FDD-916B-75700FEA8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44" y="2770551"/>
            <a:ext cx="1653683" cy="73920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84F7B0-BB3B-41FD-AC75-3AA31EC4E01E}"/>
              </a:ext>
            </a:extLst>
          </p:cNvPr>
          <p:cNvSpPr/>
          <p:nvPr/>
        </p:nvSpPr>
        <p:spPr>
          <a:xfrm>
            <a:off x="3968091" y="2048718"/>
            <a:ext cx="246482" cy="25146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7BF53-C63A-4D52-9628-6BDB36F8062D}"/>
              </a:ext>
            </a:extLst>
          </p:cNvPr>
          <p:cNvSpPr/>
          <p:nvPr/>
        </p:nvSpPr>
        <p:spPr>
          <a:xfrm>
            <a:off x="4759350" y="2018995"/>
            <a:ext cx="292031" cy="28118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7518C4-AAD1-4A19-81C3-CF99DD3926A7}"/>
              </a:ext>
            </a:extLst>
          </p:cNvPr>
          <p:cNvSpPr/>
          <p:nvPr/>
        </p:nvSpPr>
        <p:spPr>
          <a:xfrm>
            <a:off x="3625121" y="1477503"/>
            <a:ext cx="699991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原序列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8608C8-8E5C-4BDE-949D-490CA1C26D6A}"/>
              </a:ext>
            </a:extLst>
          </p:cNvPr>
          <p:cNvSpPr/>
          <p:nvPr/>
        </p:nvSpPr>
        <p:spPr>
          <a:xfrm>
            <a:off x="4645268" y="1477503"/>
            <a:ext cx="812225" cy="345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掩码序列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353929-94D9-4D05-88D3-D18D39A01C4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975116" y="1819284"/>
            <a:ext cx="116216" cy="22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056563-80FF-47F8-9185-16E0788FAEB2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V="1">
            <a:off x="4905366" y="1822583"/>
            <a:ext cx="146015" cy="1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A533548-2E46-49D7-9D4A-9E42B89ED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92" y="3587881"/>
            <a:ext cx="5258256" cy="7925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11FB43-065C-45B7-97B2-7A9ADC7BA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15" y="4458556"/>
            <a:ext cx="2530059" cy="80779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94503A-9BFB-45D8-9A6F-EA660ED19B8C}"/>
              </a:ext>
            </a:extLst>
          </p:cNvPr>
          <p:cNvSpPr txBox="1"/>
          <p:nvPr/>
        </p:nvSpPr>
        <p:spPr>
          <a:xfrm>
            <a:off x="736715" y="1612591"/>
            <a:ext cx="478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对比表征提炼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1AFCF5-D276-419F-B3E9-C6AAD74FD646}"/>
              </a:ext>
            </a:extLst>
          </p:cNvPr>
          <p:cNvSpPr txBox="1"/>
          <p:nvPr/>
        </p:nvSpPr>
        <p:spPr>
          <a:xfrm>
            <a:off x="6532024" y="1595447"/>
            <a:ext cx="4786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对比逻辑提炼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AB81C86-C33A-4C6E-AB28-C4AACA673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5853" y="2048718"/>
            <a:ext cx="5489250" cy="6805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161D073-270A-428C-A6A9-7BA785DEA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0773" y="2924432"/>
            <a:ext cx="4054191" cy="8458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0E9DEF-00B3-4E1D-A7D6-74E0E77F4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0444" y="3836886"/>
            <a:ext cx="2354784" cy="784928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87580E9-6748-4918-9D80-955CC6B1DD2A}"/>
              </a:ext>
            </a:extLst>
          </p:cNvPr>
          <p:cNvCxnSpPr>
            <a:cxnSpLocks/>
          </p:cNvCxnSpPr>
          <p:nvPr/>
        </p:nvCxnSpPr>
        <p:spPr>
          <a:xfrm>
            <a:off x="6237951" y="1561532"/>
            <a:ext cx="0" cy="37048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F8E815B3-9EE1-442D-B7D2-61E05252AA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5152" y="4747002"/>
            <a:ext cx="529635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1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5E0B81-4DAF-45D0-99D1-B9C55DF4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8" y="1264814"/>
            <a:ext cx="4915326" cy="3886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30307C-284F-4DF5-9FD6-6A6C37C0E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6" y="1930498"/>
            <a:ext cx="11950828" cy="38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50792" y="399867"/>
            <a:ext cx="60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实验结果与分析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28C89-9348-4213-BBB3-2551B8A03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6" y="1264814"/>
            <a:ext cx="6279424" cy="4587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773478-897E-4A59-9295-F3FE0B636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432" y="2316465"/>
            <a:ext cx="4930567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3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9133953" y="4364818"/>
            <a:ext cx="295633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2022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计算机科学与技术学院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241</Words>
  <Application>Microsoft Office PowerPoint</Application>
  <PresentationFormat>宽屏</PresentationFormat>
  <Paragraphs>48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等线</vt:lpstr>
      <vt:lpstr>等线 Light</vt:lpstr>
      <vt:lpstr>华光标题宋_CNKI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刘 美</cp:lastModifiedBy>
  <cp:revision>186</cp:revision>
  <dcterms:created xsi:type="dcterms:W3CDTF">2021-09-19T09:11:06Z</dcterms:created>
  <dcterms:modified xsi:type="dcterms:W3CDTF">2023-06-07T14:01:26Z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