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2" r:id="rId2"/>
    <p:sldId id="498" r:id="rId3"/>
    <p:sldId id="463" r:id="rId4"/>
    <p:sldId id="464" r:id="rId5"/>
    <p:sldId id="511" r:id="rId6"/>
    <p:sldId id="509" r:id="rId7"/>
    <p:sldId id="513" r:id="rId8"/>
    <p:sldId id="514" r:id="rId9"/>
    <p:sldId id="515" r:id="rId10"/>
    <p:sldId id="516" r:id="rId11"/>
    <p:sldId id="455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4220">
          <p15:clr>
            <a:srgbClr val="A4A3A4"/>
          </p15:clr>
        </p15:guide>
        <p15:guide id="3" pos="2851">
          <p15:clr>
            <a:srgbClr val="A4A3A4"/>
          </p15:clr>
        </p15:guide>
        <p15:guide id="4" orient="horz" pos="14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A179"/>
    <a:srgbClr val="4A6DAD"/>
    <a:srgbClr val="304371"/>
    <a:srgbClr val="FBE5D6"/>
    <a:srgbClr val="98AD98"/>
    <a:srgbClr val="D7E3CB"/>
    <a:srgbClr val="E0EBDF"/>
    <a:srgbClr val="ABBA94"/>
    <a:srgbClr val="EA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0108" autoAdjust="0"/>
  </p:normalViewPr>
  <p:slideViewPr>
    <p:cSldViewPr snapToGrid="0" showGuides="1">
      <p:cViewPr varScale="1">
        <p:scale>
          <a:sx n="105" d="100"/>
          <a:sy n="105" d="100"/>
        </p:scale>
        <p:origin x="1388" y="64"/>
      </p:cViewPr>
      <p:guideLst>
        <p:guide orient="horz" pos="3110"/>
        <p:guide pos="4220"/>
        <p:guide pos="2851"/>
        <p:guide orient="horz" pos="1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53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9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25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架构如图所示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整个框架的输入为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 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，分别为用户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撰写的评论集合和为物品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撰写的评论集合；输出为用户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对物品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的预测评分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和物品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在此之前未发生过交互，即未评分和未评价过）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第一层为嵌入层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输入层为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 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，为了区分两个集合大小不同，设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个单词，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个单词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嵌入层将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 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通过共享嵌入矩阵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f: V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→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 将单词映射为对应的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维向量，最终转化成矩阵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∈</a:t>
                </a:r>
                <a:r>
                  <a:rPr lang="en-US" altLang="zh-CN" sz="120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ℝ^(</a:t>
                </a:r>
                <a:r>
                  <a:rPr lang="en-US" altLang="zh-CN" sz="1200" b="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𝑛×𝑑)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∈</a:t>
                </a:r>
                <a:r>
                  <a:rPr lang="en-US" altLang="zh-CN" sz="120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ℝ^(</a:t>
                </a:r>
                <a:r>
                  <a:rPr lang="en-US" altLang="zh-CN" sz="1200" b="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𝑚×𝑑)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嵌入矩阵需要预训练，比如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word2vec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或者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GLoVe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，因为这两种方法可以记住句子中词语的顺序，而不像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bag-of-words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完全放弃单词顺序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53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架构如图所示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整个框架的输入为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 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，分别为用户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撰写的评论集合和为物品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撰写的评论集合；输出为用户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对物品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的预测评分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和物品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在此之前未发生过交互，即未评分和未评价过）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第一层为嵌入层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输入层为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 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，为了区分两个集合大小不同，设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个单词，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个单词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嵌入层将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Du Di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通过共享嵌入矩阵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f: V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→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 将单词映射为对应的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维向量，最终转化成矩阵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∈</a:t>
                </a:r>
                <a:r>
                  <a:rPr lang="en-US" altLang="zh-CN" sz="120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ℝ^(</a:t>
                </a:r>
                <a:r>
                  <a:rPr lang="en-US" altLang="zh-CN" sz="1200" b="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𝑛×𝑑)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Qi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∈</a:t>
                </a:r>
                <a:r>
                  <a:rPr lang="en-US" altLang="zh-CN" sz="120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ℝ^(</a:t>
                </a:r>
                <a:r>
                  <a:rPr lang="en-US" altLang="zh-CN" sz="1200" b="0" i="0" kern="120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𝑚×𝑑)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嵌入矩阵需要预训练，比如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word2vec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或者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GLoVe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，因为这两种方法可以记住句子中词语的顺序，而不像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bag-of-words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完全放弃单词顺序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8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47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47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42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1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2590" y="188595"/>
            <a:ext cx="925195" cy="691515"/>
          </a:xfrm>
          <a:prstGeom prst="rect">
            <a:avLst/>
          </a:prstGeom>
        </p:spPr>
      </p:pic>
      <p:sp>
        <p:nvSpPr>
          <p:cNvPr id="37" name="图片占位符 2"/>
          <p:cNvSpPr>
            <a:spLocks noGrp="1"/>
          </p:cNvSpPr>
          <p:nvPr>
            <p:ph type="pic" sz="quarter" idx="16"/>
          </p:nvPr>
        </p:nvSpPr>
        <p:spPr>
          <a:xfrm>
            <a:off x="2427628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8" name="图片占位符 2"/>
          <p:cNvSpPr>
            <a:spLocks noGrp="1"/>
          </p:cNvSpPr>
          <p:nvPr>
            <p:ph type="pic" sz="quarter" idx="19"/>
          </p:nvPr>
        </p:nvSpPr>
        <p:spPr>
          <a:xfrm>
            <a:off x="4668492" y="124690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21"/>
          </p:nvPr>
        </p:nvSpPr>
        <p:spPr>
          <a:xfrm>
            <a:off x="6909356" y="1246907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31990" y="2811952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427628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4668492" y="2811949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6909356" y="2811950"/>
            <a:ext cx="2018109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2590" y="188595"/>
            <a:ext cx="925195" cy="691515"/>
          </a:xfrm>
          <a:prstGeom prst="rect">
            <a:avLst/>
          </a:prstGeom>
        </p:spPr>
      </p:pic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81301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81299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254722" y="2811952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3254723" y="1246906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128146" y="1246906"/>
            <a:ext cx="2634552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6128144" y="2811951"/>
            <a:ext cx="2634553" cy="1437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323664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21"/>
          </p:nvPr>
        </p:nvSpPr>
        <p:spPr>
          <a:xfrm>
            <a:off x="3197087" y="1380328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5" name="图片占位符 2"/>
          <p:cNvSpPr>
            <a:spLocks noGrp="1"/>
          </p:cNvSpPr>
          <p:nvPr>
            <p:ph type="pic" sz="quarter" idx="22"/>
          </p:nvPr>
        </p:nvSpPr>
        <p:spPr>
          <a:xfrm>
            <a:off x="6070509" y="1380329"/>
            <a:ext cx="2749826" cy="15033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97087" y="3011507"/>
            <a:ext cx="5623248" cy="162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23663" y="3011507"/>
            <a:ext cx="2749826" cy="162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54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pic29.photophoto.cn/20131031/0007019972140373_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4" t="9054" r="21242" b="4929"/>
          <a:stretch>
            <a:fillRect/>
          </a:stretch>
        </p:blipFill>
        <p:spPr bwMode="auto">
          <a:xfrm>
            <a:off x="3761105" y="562280"/>
            <a:ext cx="1624330" cy="12458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786337" y="2216637"/>
            <a:ext cx="7571303" cy="651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用于推荐系统的简单而有效的图对比学习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22500" y="2152638"/>
            <a:ext cx="4699000" cy="1099166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E18ED9C-19A7-420A-9D91-978546CFC410}"/>
              </a:ext>
            </a:extLst>
          </p:cNvPr>
          <p:cNvSpPr/>
          <p:nvPr/>
        </p:nvSpPr>
        <p:spPr>
          <a:xfrm>
            <a:off x="3627873" y="4350995"/>
            <a:ext cx="1888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2022.11.24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2F2125-2787-4674-B35C-B36283DB553B}"/>
              </a:ext>
            </a:extLst>
          </p:cNvPr>
          <p:cNvSpPr/>
          <p:nvPr/>
        </p:nvSpPr>
        <p:spPr>
          <a:xfrm>
            <a:off x="1176786" y="2877157"/>
            <a:ext cx="6790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yet Effective Graph Contrastive Learning for Recommendation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155486-7B77-4C93-80AF-44DA5EEC6FBC}"/>
              </a:ext>
            </a:extLst>
          </p:cNvPr>
          <p:cNvSpPr/>
          <p:nvPr/>
        </p:nvSpPr>
        <p:spPr>
          <a:xfrm>
            <a:off x="3627873" y="3985040"/>
            <a:ext cx="1888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徐勖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7997A2-6FC3-40D8-93EE-D8ABC6ABB432}"/>
              </a:ext>
            </a:extLst>
          </p:cNvPr>
          <p:cNvSpPr/>
          <p:nvPr/>
        </p:nvSpPr>
        <p:spPr bwMode="auto">
          <a:xfrm>
            <a:off x="209513" y="64937"/>
            <a:ext cx="550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Ablation Study and Hyperparameter Analysis 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87C59D-87E6-4D10-9FF8-FB827FB22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73CBC0-EEED-43C5-B539-E072745E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4" y="851963"/>
            <a:ext cx="5873961" cy="1444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92B797-9CE7-40BB-AAE0-B2A2FA78E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659751"/>
            <a:ext cx="4571998" cy="2483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861AA-988C-49F2-A305-373A7DA77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903" y="2657091"/>
            <a:ext cx="4334095" cy="2483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652814-101B-462E-ABE1-B8E61F1F00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19" b="19226"/>
          <a:stretch/>
        </p:blipFill>
        <p:spPr>
          <a:xfrm>
            <a:off x="6152519" y="570466"/>
            <a:ext cx="2985425" cy="20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916211" y="2243899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谢谢大家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22639" y="2200144"/>
            <a:ext cx="4698722" cy="1111158"/>
            <a:chOff x="1885348" y="2376055"/>
            <a:chExt cx="5569528" cy="12330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85348" y="2376055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885348" y="3609110"/>
              <a:ext cx="556952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http://pic29.photophoto.cn/20131031/0007019972140373_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4" t="9054" r="21242" b="4929"/>
          <a:stretch>
            <a:fillRect/>
          </a:stretch>
        </p:blipFill>
        <p:spPr bwMode="auto">
          <a:xfrm>
            <a:off x="3761105" y="685165"/>
            <a:ext cx="1624330" cy="12458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09513" y="64937"/>
            <a:ext cx="1739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3DD5F0-22A4-472C-99D0-105CC81E2262}"/>
              </a:ext>
            </a:extLst>
          </p:cNvPr>
          <p:cNvSpPr txBox="1"/>
          <p:nvPr/>
        </p:nvSpPr>
        <p:spPr>
          <a:xfrm>
            <a:off x="463668" y="618449"/>
            <a:ext cx="8216661" cy="407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304371"/>
                </a:solidFill>
                <a:latin typeface="+mj-ea"/>
                <a:ea typeface="+mj-ea"/>
              </a:rPr>
              <a:t>Motivation</a:t>
            </a:r>
            <a:endParaRPr lang="en-US" altLang="zh-CN" sz="1800" dirty="0">
              <a:solidFill>
                <a:srgbClr val="304371"/>
              </a:solidFill>
              <a:latin typeface="+mj-ea"/>
              <a:ea typeface="+mj-ea"/>
            </a:endParaRPr>
          </a:p>
          <a:p>
            <a:pPr marL="628650" lvl="1" indent="-285750">
              <a:lnSpc>
                <a:spcPct val="150000"/>
              </a:lnSpc>
              <a:buFont typeface="微软雅黑" panose="020B0503020204020204" pitchFamily="34" charset="-122"/>
              <a:buChar char="￮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在交互图上增加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随机扰动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来构造对比视图：可能会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丢失有用的结构信息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628650" lvl="1" indent="-285750">
              <a:lnSpc>
                <a:spcPct val="150000"/>
              </a:lnSpc>
              <a:buFont typeface="微软雅黑" panose="020B0503020204020204" pitchFamily="34" charset="-122"/>
              <a:buChar char="￮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通过利用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基于启发式的增强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技术来构造对比视图：很大程度依赖于视图生成器，限制了模型的一般性，而且使模型更易受到噪声的影响。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628650" lvl="1" indent="-285750">
              <a:lnSpc>
                <a:spcPct val="150000"/>
              </a:lnSpc>
              <a:buFont typeface="微软雅黑" panose="020B0503020204020204" pitchFamily="34" charset="-122"/>
              <a:buChar char="￮"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GNN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的局限性：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过平滑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问题。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304371"/>
                </a:solidFill>
                <a:latin typeface="+mj-ea"/>
                <a:ea typeface="+mj-ea"/>
              </a:rPr>
              <a:t>Contribution</a:t>
            </a:r>
          </a:p>
          <a:p>
            <a:pPr marL="628650" lvl="1" indent="-285750">
              <a:lnSpc>
                <a:spcPct val="150000"/>
              </a:lnSpc>
              <a:buFont typeface="微软雅黑" panose="020B0503020204020204" pitchFamily="34" charset="-122"/>
              <a:buChar char="￮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提出了一个有效且高效的轻量级的图对比学习范式</a:t>
            </a:r>
            <a:r>
              <a:rPr lang="en-US" altLang="zh-CN" sz="14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LightGCL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用于图增强，可以缓解不准确的对比信号带来的问题。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628650" lvl="1" indent="-285750">
              <a:lnSpc>
                <a:spcPct val="150000"/>
              </a:lnSpc>
              <a:buFont typeface="微软雅黑" panose="020B0503020204020204" pitchFamily="34" charset="-122"/>
              <a:buChar char="￮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图增强由奇异值分解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SVD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引导，不仅可以提取出对于交互有用的信息，而且将全局协同信号注入到对比学习的表示对齐中。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628650" lvl="1" indent="-285750">
              <a:lnSpc>
                <a:spcPct val="150000"/>
              </a:lnSpc>
              <a:buFont typeface="微软雅黑" panose="020B0503020204020204" pitchFamily="34" charset="-122"/>
              <a:buChar char="￮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比其他基于图对比学习的方法训练效率更高。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A14CFF-22E5-4E81-8E58-DA6046A45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09513" y="64937"/>
            <a:ext cx="3520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Overall Structure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2C04DE-5ADB-4923-9F4E-94004D93B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7428AA-36F9-458A-9344-C470E076F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" t="1359" r="-1" b="14104"/>
          <a:stretch/>
        </p:blipFill>
        <p:spPr>
          <a:xfrm>
            <a:off x="700098" y="876327"/>
            <a:ext cx="7743804" cy="406787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014B97-FBCA-46B7-9195-833CFFDD039B}"/>
              </a:ext>
            </a:extLst>
          </p:cNvPr>
          <p:cNvSpPr/>
          <p:nvPr/>
        </p:nvSpPr>
        <p:spPr>
          <a:xfrm>
            <a:off x="1853022" y="1144514"/>
            <a:ext cx="3597044" cy="1780354"/>
          </a:xfrm>
          <a:prstGeom prst="rect">
            <a:avLst/>
          </a:prstGeom>
          <a:noFill/>
          <a:ln w="28575">
            <a:solidFill>
              <a:srgbClr val="4A6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DC41BD-AB16-4B32-84BF-B59516CEE27F}"/>
              </a:ext>
            </a:extLst>
          </p:cNvPr>
          <p:cNvSpPr/>
          <p:nvPr/>
        </p:nvSpPr>
        <p:spPr>
          <a:xfrm>
            <a:off x="1853022" y="3193055"/>
            <a:ext cx="3597044" cy="1780354"/>
          </a:xfrm>
          <a:prstGeom prst="rect">
            <a:avLst/>
          </a:prstGeom>
          <a:noFill/>
          <a:ln w="28575">
            <a:solidFill>
              <a:srgbClr val="DCA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5283" y="68257"/>
            <a:ext cx="2090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9708F5-02D0-400E-9F4B-A318D16FF8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DF721A-E03B-45A3-9105-A37D9467EA37}"/>
              </a:ext>
            </a:extLst>
          </p:cNvPr>
          <p:cNvSpPr txBox="1"/>
          <p:nvPr/>
        </p:nvSpPr>
        <p:spPr>
          <a:xfrm>
            <a:off x="3140671" y="633663"/>
            <a:ext cx="58445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对于每个节点，采用两层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聚合邻居信息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8AB9AA-B734-4E12-AEC7-71B4B00C4D14}"/>
              </a:ext>
            </a:extLst>
          </p:cNvPr>
          <p:cNvSpPr txBox="1"/>
          <p:nvPr/>
        </p:nvSpPr>
        <p:spPr>
          <a:xfrm>
            <a:off x="4980652" y="1461471"/>
            <a:ext cx="128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A6DAD"/>
                </a:solidFill>
                <a:latin typeface="+mj-ea"/>
                <a:ea typeface="+mj-ea"/>
                <a:cs typeface="Times New Roman" panose="02020603050405020304" pitchFamily="18" charset="0"/>
              </a:rPr>
              <a:t>归一化邻接矩阵</a:t>
            </a:r>
            <a:endParaRPr lang="zh-CN" altLang="en-US" sz="1100" dirty="0">
              <a:solidFill>
                <a:srgbClr val="4A6DA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5FD6B2-F1A6-4F5C-9555-34B63F5AA3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"/>
          <a:stretch/>
        </p:blipFill>
        <p:spPr>
          <a:xfrm>
            <a:off x="6843" y="918839"/>
            <a:ext cx="2895309" cy="17500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6127A5-779F-4394-AE57-C77C86856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089"/>
          <a:stretch/>
        </p:blipFill>
        <p:spPr>
          <a:xfrm>
            <a:off x="3427487" y="1025857"/>
            <a:ext cx="5044339" cy="38910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508E085-D6AA-41A7-8A4E-27F3495CC192}"/>
              </a:ext>
            </a:extLst>
          </p:cNvPr>
          <p:cNvSpPr/>
          <p:nvPr/>
        </p:nvSpPr>
        <p:spPr>
          <a:xfrm>
            <a:off x="4541722" y="1025857"/>
            <a:ext cx="429950" cy="409327"/>
          </a:xfrm>
          <a:prstGeom prst="rect">
            <a:avLst/>
          </a:prstGeom>
          <a:noFill/>
          <a:ln w="19050">
            <a:solidFill>
              <a:srgbClr val="4A6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0A67BDFF-6040-43CE-B580-8133AFADEB13}"/>
              </a:ext>
            </a:extLst>
          </p:cNvPr>
          <p:cNvCxnSpPr>
            <a:cxnSpLocks/>
            <a:stCxn id="2" idx="2"/>
            <a:endCxn id="19" idx="1"/>
          </p:cNvCxnSpPr>
          <p:nvPr/>
        </p:nvCxnSpPr>
        <p:spPr>
          <a:xfrm rot="16200000" flipH="1">
            <a:off x="4786281" y="1405599"/>
            <a:ext cx="164787" cy="22395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F8D7587-5F99-4BC0-B1C1-A145DD2750C2}"/>
              </a:ext>
            </a:extLst>
          </p:cNvPr>
          <p:cNvSpPr/>
          <p:nvPr/>
        </p:nvSpPr>
        <p:spPr>
          <a:xfrm>
            <a:off x="4347978" y="1025857"/>
            <a:ext cx="193744" cy="409327"/>
          </a:xfrm>
          <a:prstGeom prst="rect">
            <a:avLst/>
          </a:prstGeom>
          <a:noFill/>
          <a:ln w="19050">
            <a:solidFill>
              <a:srgbClr val="4A6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D4E1AD8-BC87-489B-9AA5-EE6CF8BC25B5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4293901" y="1467663"/>
            <a:ext cx="183429" cy="11847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8992E70-8C6D-459E-9477-7EDBE3AF1702}"/>
              </a:ext>
            </a:extLst>
          </p:cNvPr>
          <p:cNvSpPr txBox="1"/>
          <p:nvPr/>
        </p:nvSpPr>
        <p:spPr>
          <a:xfrm>
            <a:off x="3346665" y="1480113"/>
            <a:ext cx="97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A6DAD"/>
                </a:solidFill>
                <a:latin typeface="+mj-ea"/>
                <a:ea typeface="+mj-ea"/>
                <a:cs typeface="Times New Roman" panose="02020603050405020304" pitchFamily="18" charset="0"/>
              </a:rPr>
              <a:t>边</a:t>
            </a:r>
            <a:r>
              <a:rPr lang="en-US" altLang="zh-CN" sz="1200" dirty="0">
                <a:solidFill>
                  <a:srgbClr val="4A6DAD"/>
                </a:solidFill>
                <a:latin typeface="+mj-ea"/>
                <a:ea typeface="+mj-ea"/>
                <a:cs typeface="Times New Roman" panose="02020603050405020304" pitchFamily="18" charset="0"/>
              </a:rPr>
              <a:t>dropout</a:t>
            </a:r>
            <a:endParaRPr lang="zh-CN" altLang="en-US" sz="1100" dirty="0">
              <a:solidFill>
                <a:srgbClr val="4A6DA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41D98-7F64-40C8-A869-FFE36178F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487" y="1738777"/>
            <a:ext cx="3790823" cy="3912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86448E8-6EFE-4DC5-B240-8A36A1C9DBCE}"/>
              </a:ext>
            </a:extLst>
          </p:cNvPr>
          <p:cNvSpPr txBox="1"/>
          <p:nvPr/>
        </p:nvSpPr>
        <p:spPr>
          <a:xfrm>
            <a:off x="7036642" y="1723635"/>
            <a:ext cx="217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+mj-ea"/>
                <a:ea typeface="+mj-ea"/>
                <a:cs typeface="Times New Roman" panose="02020603050405020304" pitchFamily="18" charset="0"/>
              </a:rPr>
              <a:t>残差连接，保留节点原始信息</a:t>
            </a:r>
            <a:endParaRPr lang="zh-CN" altLang="en-US" sz="1100" dirty="0">
              <a:solidFill>
                <a:srgbClr val="30437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BE36FA-C5F3-42DD-B116-C5D381AAB1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86"/>
          <a:stretch/>
        </p:blipFill>
        <p:spPr>
          <a:xfrm>
            <a:off x="3412202" y="2115925"/>
            <a:ext cx="4142521" cy="60172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A79FFC-EB5F-4959-8475-AF78C77428B6}"/>
              </a:ext>
            </a:extLst>
          </p:cNvPr>
          <p:cNvSpPr txBox="1"/>
          <p:nvPr/>
        </p:nvSpPr>
        <p:spPr>
          <a:xfrm>
            <a:off x="-1" y="611062"/>
            <a:ext cx="3334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04371"/>
                </a:solidFill>
                <a:latin typeface="+mj-ea"/>
                <a:ea typeface="+mj-ea"/>
                <a:cs typeface="Times New Roman" panose="02020603050405020304" pitchFamily="18" charset="0"/>
              </a:rPr>
              <a:t>Local Graph Dependency Modeling</a:t>
            </a:r>
            <a:endParaRPr lang="zh-CN" altLang="en-US" sz="1200" b="1" dirty="0">
              <a:solidFill>
                <a:srgbClr val="30437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4CFFF93-8D32-4E9B-BC1A-6B94F5EC856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" t="1451"/>
          <a:stretch/>
        </p:blipFill>
        <p:spPr>
          <a:xfrm>
            <a:off x="0" y="2810367"/>
            <a:ext cx="2895309" cy="231936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92093E6-E888-4E0E-AA2E-FDE5B47EB153}"/>
              </a:ext>
            </a:extLst>
          </p:cNvPr>
          <p:cNvSpPr txBox="1"/>
          <p:nvPr/>
        </p:nvSpPr>
        <p:spPr>
          <a:xfrm>
            <a:off x="6843" y="2557192"/>
            <a:ext cx="363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04371"/>
                </a:solidFill>
                <a:latin typeface="+mj-ea"/>
                <a:ea typeface="+mj-ea"/>
                <a:cs typeface="Times New Roman" panose="02020603050405020304" pitchFamily="18" charset="0"/>
              </a:rPr>
              <a:t>Global Collaborative Relation Learning</a:t>
            </a:r>
            <a:endParaRPr lang="zh-CN" altLang="en-US" sz="1200" b="1" dirty="0">
              <a:solidFill>
                <a:srgbClr val="30437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744132-54DA-45C9-8395-1779A51CC8A9}"/>
              </a:ext>
            </a:extLst>
          </p:cNvPr>
          <p:cNvSpPr txBox="1"/>
          <p:nvPr/>
        </p:nvSpPr>
        <p:spPr>
          <a:xfrm>
            <a:off x="1447654" y="2976672"/>
            <a:ext cx="133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04371"/>
                </a:solidFill>
                <a:latin typeface="+mj-ea"/>
                <a:ea typeface="+mj-ea"/>
                <a:cs typeface="Times New Roman" panose="02020603050405020304" pitchFamily="18" charset="0"/>
              </a:rPr>
              <a:t>从全局视角提取重要协同信号</a:t>
            </a:r>
            <a:endParaRPr lang="zh-CN" altLang="en-US" sz="1100" dirty="0">
              <a:solidFill>
                <a:srgbClr val="30437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B694556-DF32-4F3F-AACD-673EE59E29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85" b="-1"/>
          <a:stretch/>
        </p:blipFill>
        <p:spPr>
          <a:xfrm>
            <a:off x="5332265" y="2708649"/>
            <a:ext cx="1336381" cy="2669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6F463FB-FFD8-444E-AE04-FA18EBE9DAB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023"/>
          <a:stretch/>
        </p:blipFill>
        <p:spPr>
          <a:xfrm>
            <a:off x="7448403" y="2974862"/>
            <a:ext cx="1473347" cy="33426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D636763-AAF2-4818-ADEB-93C5D8D794E6}"/>
              </a:ext>
            </a:extLst>
          </p:cNvPr>
          <p:cNvSpPr txBox="1"/>
          <p:nvPr/>
        </p:nvSpPr>
        <p:spPr>
          <a:xfrm>
            <a:off x="3685319" y="3638987"/>
            <a:ext cx="3448892" cy="1131079"/>
          </a:xfrm>
          <a:prstGeom prst="rect">
            <a:avLst/>
          </a:prstGeom>
          <a:noFill/>
          <a:ln w="19050">
            <a:solidFill>
              <a:srgbClr val="4A6DA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04371"/>
                </a:solidFill>
                <a:latin typeface="+mj-ea"/>
                <a:ea typeface="+mj-ea"/>
              </a:rPr>
              <a:t>基于奇异值分解的图结构学习的两个优点：</a:t>
            </a:r>
            <a:endParaRPr lang="en-US" altLang="zh-CN" dirty="0">
              <a:solidFill>
                <a:srgbClr val="30437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04371"/>
                </a:solidFill>
                <a:latin typeface="+mj-ea"/>
                <a:ea typeface="+mj-ea"/>
              </a:rPr>
              <a:t>识别对用户偏好表示重要、可靠的交互作为图的主要组成部分</a:t>
            </a:r>
            <a:endParaRPr lang="en-US" altLang="zh-CN" dirty="0">
              <a:solidFill>
                <a:srgbClr val="30437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04371"/>
                </a:solidFill>
                <a:latin typeface="+mj-ea"/>
                <a:ea typeface="+mj-ea"/>
              </a:rPr>
              <a:t>通过考虑每个</a:t>
            </a:r>
            <a:r>
              <a:rPr lang="en-US" altLang="zh-CN" dirty="0">
                <a:solidFill>
                  <a:srgbClr val="304371"/>
                </a:solidFill>
                <a:latin typeface="+mj-ea"/>
                <a:ea typeface="+mj-ea"/>
              </a:rPr>
              <a:t>user-item</a:t>
            </a:r>
            <a:r>
              <a:rPr lang="zh-CN" altLang="en-US" dirty="0">
                <a:solidFill>
                  <a:srgbClr val="304371"/>
                </a:solidFill>
                <a:latin typeface="+mj-ea"/>
                <a:ea typeface="+mj-ea"/>
              </a:rPr>
              <a:t>对生成了保存有全局协同信号的新的图结构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E56DBD0-A71F-4534-981E-E00120BBF5E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6920"/>
          <a:stretch/>
        </p:blipFill>
        <p:spPr>
          <a:xfrm>
            <a:off x="3412202" y="3281847"/>
            <a:ext cx="3995126" cy="33345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5CCF75D-6A3B-4C04-9C6E-B00E547D4052}"/>
              </a:ext>
            </a:extLst>
          </p:cNvPr>
          <p:cNvSpPr txBox="1"/>
          <p:nvPr/>
        </p:nvSpPr>
        <p:spPr>
          <a:xfrm>
            <a:off x="3140670" y="2590430"/>
            <a:ext cx="584457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用在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然后保留最大的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个奇异值，重构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获得截断矩阵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但是，在大数据集上进行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代价太高了，所以采用随机化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0B00AD-9BBA-4B1A-BF72-540A368EA9A3}"/>
              </a:ext>
            </a:extLst>
          </p:cNvPr>
          <p:cNvSpPr txBox="1"/>
          <p:nvPr/>
        </p:nvSpPr>
        <p:spPr>
          <a:xfrm>
            <a:off x="3140670" y="2591873"/>
            <a:ext cx="584457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首先使用低秩正交矩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入矩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后对这个较小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阵执</a:t>
            </a:r>
            <a:r>
              <a:rPr lang="zh-TW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98D702B-E7B6-453D-BEE0-A1F72D5CB4F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0711"/>
          <a:stretch/>
        </p:blipFill>
        <p:spPr>
          <a:xfrm>
            <a:off x="3530600" y="3273575"/>
            <a:ext cx="5259070" cy="32734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1ED0EE8-AF6D-45BD-B372-EF505F325213}"/>
              </a:ext>
            </a:extLst>
          </p:cNvPr>
          <p:cNvSpPr txBox="1"/>
          <p:nvPr/>
        </p:nvSpPr>
        <p:spPr>
          <a:xfrm>
            <a:off x="3142759" y="3550340"/>
            <a:ext cx="584457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然后将重构关系图上的消息传播进行重写：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63FB687-954E-4F03-913B-C1A61F3A10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1745" y="3908541"/>
            <a:ext cx="5809550" cy="25730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4A9BD8C-53E2-42B0-A681-0BF2D28E0B7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5250"/>
          <a:stretch/>
        </p:blipFill>
        <p:spPr>
          <a:xfrm>
            <a:off x="3282627" y="4383867"/>
            <a:ext cx="5844579" cy="4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13" grpId="0" animBg="1"/>
      <p:bldP spid="16" grpId="0"/>
      <p:bldP spid="18" grpId="0"/>
      <p:bldP spid="23" grpId="0"/>
      <p:bldP spid="26" grpId="0"/>
      <p:bldP spid="29" grpId="0" animBg="1"/>
      <p:bldP spid="29" grpId="1" animBg="1"/>
      <p:bldP spid="31" grpId="0" build="allAtOnce"/>
      <p:bldP spid="32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5282" y="68257"/>
            <a:ext cx="218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9708F5-02D0-400E-9F4B-A318D16FF8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DF721A-E03B-45A3-9105-A37D9467EA37}"/>
              </a:ext>
            </a:extLst>
          </p:cNvPr>
          <p:cNvSpPr txBox="1"/>
          <p:nvPr/>
        </p:nvSpPr>
        <p:spPr>
          <a:xfrm>
            <a:off x="-1" y="987400"/>
            <a:ext cx="8906392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SimGCL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都是通过构造两个额外的视图来对比节点嵌入的，原始视图并没有参与到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InfoNCE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损失中，可能原因是：用于图增强的随机扰动可能对原始视图嵌入提供误导的信号。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LightGCL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中，增强视图时根据全局协同关系创建的，会增强主视图的表示，不会引入误导的信号。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增强视图可以直接与主视图进行对比。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为了防止过平滑问题，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LightGCL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中会进行随机节点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以排除某些节点参与对比学习。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2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D9707A-0911-4BC0-AA8F-D04D1A58DEE8}"/>
              </a:ext>
            </a:extLst>
          </p:cNvPr>
          <p:cNvSpPr txBox="1"/>
          <p:nvPr/>
        </p:nvSpPr>
        <p:spPr>
          <a:xfrm>
            <a:off x="-1" y="611062"/>
            <a:ext cx="420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04371"/>
                </a:solidFill>
                <a:latin typeface="+mj-ea"/>
                <a:ea typeface="+mj-ea"/>
                <a:cs typeface="Times New Roman" panose="02020603050405020304" pitchFamily="18" charset="0"/>
              </a:rPr>
              <a:t>Simplified Local-Global Contrastive Learning</a:t>
            </a:r>
            <a:endParaRPr lang="zh-CN" altLang="en-US" sz="1200" b="1" dirty="0">
              <a:solidFill>
                <a:srgbClr val="30437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DFD021-1781-42E8-BA9B-0543C954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07" y="2296997"/>
            <a:ext cx="4479727" cy="720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B45D2A-37F0-43A3-9150-BC45FC01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51" y="3960353"/>
            <a:ext cx="8249074" cy="749339"/>
          </a:xfrm>
          <a:prstGeom prst="rect">
            <a:avLst/>
          </a:prstGeom>
          <a:ln w="19050">
            <a:solidFill>
              <a:srgbClr val="4A6DAD"/>
            </a:solidFill>
          </a:ln>
        </p:spPr>
      </p:pic>
    </p:spTree>
    <p:extLst>
      <p:ext uri="{BB962C8B-B14F-4D97-AF65-F5344CB8AC3E}">
        <p14:creationId xmlns:p14="http://schemas.microsoft.com/office/powerpoint/2010/main" val="300829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7997A2-6FC3-40D8-93EE-D8ABC6ABB432}"/>
              </a:ext>
            </a:extLst>
          </p:cNvPr>
          <p:cNvSpPr/>
          <p:nvPr/>
        </p:nvSpPr>
        <p:spPr bwMode="auto">
          <a:xfrm>
            <a:off x="209513" y="64937"/>
            <a:ext cx="218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87C59D-87E6-4D10-9FF8-FB827FB22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47D8A8-4CAE-4184-B2F5-ECF5296C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2199"/>
            <a:ext cx="9144000" cy="4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7997A2-6FC3-40D8-93EE-D8ABC6ABB432}"/>
              </a:ext>
            </a:extLst>
          </p:cNvPr>
          <p:cNvSpPr/>
          <p:nvPr/>
        </p:nvSpPr>
        <p:spPr bwMode="auto">
          <a:xfrm>
            <a:off x="209513" y="64937"/>
            <a:ext cx="206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Efficiency Study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87C59D-87E6-4D10-9FF8-FB827FB22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2B89EE6-2B01-4B08-8D68-CFE8ED26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" y="1704930"/>
            <a:ext cx="9023814" cy="17336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59A16B-908A-465B-9372-2300F17FB424}"/>
              </a:ext>
            </a:extLst>
          </p:cNvPr>
          <p:cNvSpPr/>
          <p:nvPr/>
        </p:nvSpPr>
        <p:spPr>
          <a:xfrm>
            <a:off x="7630093" y="2307196"/>
            <a:ext cx="715617" cy="211947"/>
          </a:xfrm>
          <a:prstGeom prst="rect">
            <a:avLst/>
          </a:prstGeom>
          <a:noFill/>
          <a:ln w="28575">
            <a:solidFill>
              <a:srgbClr val="DCA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BAE00A-571B-48DC-A6ED-987E824F1F9F}"/>
              </a:ext>
            </a:extLst>
          </p:cNvPr>
          <p:cNvSpPr/>
          <p:nvPr/>
        </p:nvSpPr>
        <p:spPr>
          <a:xfrm>
            <a:off x="2828988" y="2768435"/>
            <a:ext cx="895224" cy="198824"/>
          </a:xfrm>
          <a:prstGeom prst="rect">
            <a:avLst/>
          </a:prstGeom>
          <a:noFill/>
          <a:ln w="28575">
            <a:solidFill>
              <a:srgbClr val="DCA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9DC424-26C6-46EC-A574-6B5604306470}"/>
              </a:ext>
            </a:extLst>
          </p:cNvPr>
          <p:cNvSpPr/>
          <p:nvPr/>
        </p:nvSpPr>
        <p:spPr>
          <a:xfrm>
            <a:off x="6923602" y="2768434"/>
            <a:ext cx="2050839" cy="211947"/>
          </a:xfrm>
          <a:prstGeom prst="rect">
            <a:avLst/>
          </a:prstGeom>
          <a:noFill/>
          <a:ln w="28575">
            <a:solidFill>
              <a:srgbClr val="DCA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7997A2-6FC3-40D8-93EE-D8ABC6ABB432}"/>
              </a:ext>
            </a:extLst>
          </p:cNvPr>
          <p:cNvSpPr/>
          <p:nvPr/>
        </p:nvSpPr>
        <p:spPr bwMode="auto">
          <a:xfrm>
            <a:off x="209512" y="64937"/>
            <a:ext cx="693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Resistance against Data Sparsity and Popularity Bias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87C59D-87E6-4D10-9FF8-FB827FB22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530BE4-E42E-4410-9565-C8173B5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0" y="1063185"/>
            <a:ext cx="4483330" cy="3162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3144B5-9215-4104-8B8C-608F08F61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284" y="1443283"/>
            <a:ext cx="4322046" cy="26442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139931-7B09-4946-A3D0-1222AB422D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27"/>
          <a:stretch/>
        </p:blipFill>
        <p:spPr>
          <a:xfrm>
            <a:off x="4859775" y="4225648"/>
            <a:ext cx="2568883" cy="4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7997A2-6FC3-40D8-93EE-D8ABC6ABB432}"/>
              </a:ext>
            </a:extLst>
          </p:cNvPr>
          <p:cNvSpPr/>
          <p:nvPr/>
        </p:nvSpPr>
        <p:spPr bwMode="auto">
          <a:xfrm>
            <a:off x="209512" y="64937"/>
            <a:ext cx="693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Balancing between Over-smoothing and Over-uniformity</a:t>
            </a:r>
            <a:endParaRPr lang="zh-CN" altLang="en-US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87C59D-87E6-4D10-9FF8-FB827FB22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21" y="9066"/>
            <a:ext cx="715617" cy="5361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9DACF4-E633-4DD9-92DD-8A6AA247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7753"/>
            <a:ext cx="9144000" cy="3127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ACCC33-FB61-433D-9AF2-9EA48DD16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48" y="580845"/>
            <a:ext cx="6864703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20976</TotalTime>
  <Words>452</Words>
  <Application>Microsoft Office PowerPoint</Application>
  <PresentationFormat>全屏显示(16:9)</PresentationFormat>
  <Paragraphs>47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徐勖</dc:creator>
  <cp:lastModifiedBy>Acey XX</cp:lastModifiedBy>
  <cp:revision>1234</cp:revision>
  <dcterms:created xsi:type="dcterms:W3CDTF">2017-05-01T12:27:00Z</dcterms:created>
  <dcterms:modified xsi:type="dcterms:W3CDTF">2022-11-24T06:36:34Z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