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59" r:id="rId4"/>
    <p:sldId id="322" r:id="rId5"/>
    <p:sldId id="328" r:id="rId6"/>
    <p:sldId id="326" r:id="rId7"/>
    <p:sldId id="314" r:id="rId8"/>
    <p:sldId id="313" r:id="rId9"/>
    <p:sldId id="329" r:id="rId10"/>
    <p:sldId id="315" r:id="rId11"/>
    <p:sldId id="319" r:id="rId12"/>
    <p:sldId id="26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4" d="100"/>
          <a:sy n="64" d="100"/>
        </p:scale>
        <p:origin x="729"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6788BA-5530-4B31-BE6D-876DB7B82E84}" type="datetimeFigureOut">
              <a:rPr lang="zh-CN" altLang="en-US" smtClean="0"/>
              <a:t>2023/5/11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CBF98B-2760-4AF0-98F8-D0339C849667}" type="slidenum">
              <a:rPr lang="zh-CN" altLang="en-US" smtClean="0"/>
              <a:t>‹#›</a:t>
            </a:fld>
            <a:endParaRPr lang="zh-CN" altLang="en-US"/>
          </a:p>
        </p:txBody>
      </p:sp>
    </p:spTree>
    <p:extLst>
      <p:ext uri="{BB962C8B-B14F-4D97-AF65-F5344CB8AC3E}">
        <p14:creationId xmlns:p14="http://schemas.microsoft.com/office/powerpoint/2010/main" val="932586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2023/5/11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2023/5/11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2023/5/11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20546" y="746491"/>
            <a:ext cx="9750903" cy="2387600"/>
          </a:xfrm>
        </p:spPr>
        <p:txBody>
          <a:bodyPr>
            <a:noAutofit/>
          </a:bodyPr>
          <a:lstStyle/>
          <a:p>
            <a:r>
              <a:rPr lang="en-US" altLang="zh-CN" sz="4800" b="1" dirty="0">
                <a:latin typeface="微软雅黑" panose="020B0503020204020204" pitchFamily="34" charset="-122"/>
                <a:ea typeface="微软雅黑" panose="020B0503020204020204" pitchFamily="34" charset="-122"/>
              </a:rPr>
              <a:t>Heterogeneous Graph Contrastive Learning for Recommendation</a:t>
            </a:r>
            <a:endParaRPr lang="zh-CN" altLang="en-US" sz="4800" b="1"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a:xfrm>
            <a:off x="1523998" y="4455747"/>
            <a:ext cx="9144000" cy="1655762"/>
          </a:xfrm>
        </p:spPr>
        <p:txBody>
          <a:bodyPr/>
          <a:lstStyle/>
          <a:p>
            <a:r>
              <a:rPr lang="zh-CN" altLang="en-US" dirty="0">
                <a:latin typeface="宋体" panose="02010600030101010101" pitchFamily="2" charset="-122"/>
                <a:ea typeface="宋体" panose="02010600030101010101" pitchFamily="2" charset="-122"/>
              </a:rPr>
              <a:t>汇报人：曾永灏</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汇报时间：</a:t>
            </a:r>
            <a:r>
              <a:rPr lang="en-US" altLang="zh-CN" dirty="0">
                <a:latin typeface="宋体" panose="02010600030101010101" pitchFamily="2" charset="-122"/>
                <a:ea typeface="宋体" panose="02010600030101010101" pitchFamily="2" charset="-122"/>
              </a:rPr>
              <a:t>2023.5.11</a:t>
            </a: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43530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40905" y="209607"/>
            <a:ext cx="4718426" cy="789760"/>
            <a:chOff x="258833" y="128685"/>
            <a:chExt cx="5386037" cy="899003"/>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833" y="128685"/>
              <a:ext cx="899003" cy="899003"/>
            </a:xfrm>
            <a:prstGeom prst="rect">
              <a:avLst/>
            </a:prstGeom>
          </p:spPr>
        </p:pic>
        <p:sp>
          <p:nvSpPr>
            <p:cNvPr id="5" name="文本框 4"/>
            <p:cNvSpPr txBox="1"/>
            <p:nvPr/>
          </p:nvSpPr>
          <p:spPr>
            <a:xfrm>
              <a:off x="1157836" y="128685"/>
              <a:ext cx="4487034" cy="805804"/>
            </a:xfrm>
            <a:prstGeom prst="rect">
              <a:avLst/>
            </a:prstGeom>
            <a:noFill/>
          </p:spPr>
          <p:txBody>
            <a:bodyPr wrap="square" rtlCol="0">
              <a:spAutoFit/>
            </a:bodyPr>
            <a:lstStyle/>
            <a:p>
              <a:r>
                <a:rPr lang="en-US" altLang="zh-CN" sz="4000" b="1" dirty="0">
                  <a:latin typeface="微软雅黑" panose="020B0503020204020204" pitchFamily="34" charset="-122"/>
                  <a:ea typeface="微软雅黑" panose="020B0503020204020204" pitchFamily="34" charset="-122"/>
                  <a:sym typeface="+mn-ea"/>
                </a:rPr>
                <a:t>Experiment</a:t>
              </a:r>
              <a:endParaRPr lang="zh-CN" altLang="en-US" sz="4000" b="1" dirty="0">
                <a:latin typeface="微软雅黑" panose="020B0503020204020204" pitchFamily="34" charset="-122"/>
                <a:ea typeface="微软雅黑" panose="020B0503020204020204" pitchFamily="34" charset="-122"/>
              </a:endParaRPr>
            </a:p>
          </p:txBody>
        </p:sp>
      </p:grpSp>
      <p:cxnSp>
        <p:nvCxnSpPr>
          <p:cNvPr id="8" name="直接连接符 7"/>
          <p:cNvCxnSpPr/>
          <p:nvPr/>
        </p:nvCxnSpPr>
        <p:spPr>
          <a:xfrm>
            <a:off x="0" y="1072196"/>
            <a:ext cx="12299894" cy="0"/>
          </a:xfrm>
          <a:prstGeom prst="line">
            <a:avLst/>
          </a:prstGeom>
        </p:spPr>
        <p:style>
          <a:lnRef idx="3">
            <a:schemeClr val="accent1"/>
          </a:lnRef>
          <a:fillRef idx="0">
            <a:schemeClr val="accent1"/>
          </a:fillRef>
          <a:effectRef idx="2">
            <a:schemeClr val="accent1"/>
          </a:effectRef>
          <a:fontRef idx="minor">
            <a:schemeClr val="tx1"/>
          </a:fontRef>
        </p:style>
      </p:cxnSp>
      <p:pic>
        <p:nvPicPr>
          <p:cNvPr id="7" name="图片 6">
            <a:extLst>
              <a:ext uri="{FF2B5EF4-FFF2-40B4-BE49-F238E27FC236}">
                <a16:creationId xmlns:a16="http://schemas.microsoft.com/office/drawing/2014/main" id="{CFAD2053-D1E9-DE5C-1AA0-56AF52359848}"/>
              </a:ext>
            </a:extLst>
          </p:cNvPr>
          <p:cNvPicPr>
            <a:picLocks noChangeAspect="1"/>
          </p:cNvPicPr>
          <p:nvPr/>
        </p:nvPicPr>
        <p:blipFill>
          <a:blip r:embed="rId3"/>
          <a:stretch>
            <a:fillRect/>
          </a:stretch>
        </p:blipFill>
        <p:spPr>
          <a:xfrm>
            <a:off x="2850251" y="2385692"/>
            <a:ext cx="6491498" cy="2538574"/>
          </a:xfrm>
          <a:prstGeom prst="rect">
            <a:avLst/>
          </a:prstGeom>
        </p:spPr>
      </p:pic>
    </p:spTree>
    <p:extLst>
      <p:ext uri="{BB962C8B-B14F-4D97-AF65-F5344CB8AC3E}">
        <p14:creationId xmlns:p14="http://schemas.microsoft.com/office/powerpoint/2010/main" val="4106025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40905" y="209607"/>
            <a:ext cx="4718426" cy="789760"/>
            <a:chOff x="258833" y="128685"/>
            <a:chExt cx="5386037" cy="899003"/>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833" y="128685"/>
              <a:ext cx="899003" cy="899003"/>
            </a:xfrm>
            <a:prstGeom prst="rect">
              <a:avLst/>
            </a:prstGeom>
          </p:spPr>
        </p:pic>
        <p:sp>
          <p:nvSpPr>
            <p:cNvPr id="5" name="文本框 4"/>
            <p:cNvSpPr txBox="1"/>
            <p:nvPr/>
          </p:nvSpPr>
          <p:spPr>
            <a:xfrm>
              <a:off x="1157836" y="128685"/>
              <a:ext cx="4487034" cy="805804"/>
            </a:xfrm>
            <a:prstGeom prst="rect">
              <a:avLst/>
            </a:prstGeom>
            <a:noFill/>
          </p:spPr>
          <p:txBody>
            <a:bodyPr wrap="square" rtlCol="0">
              <a:spAutoFit/>
            </a:bodyPr>
            <a:lstStyle/>
            <a:p>
              <a:r>
                <a:rPr lang="en-US" altLang="zh-CN" sz="4000" b="1" dirty="0">
                  <a:latin typeface="微软雅黑" panose="020B0503020204020204" pitchFamily="34" charset="-122"/>
                  <a:ea typeface="微软雅黑" panose="020B0503020204020204" pitchFamily="34" charset="-122"/>
                  <a:sym typeface="+mn-ea"/>
                </a:rPr>
                <a:t>Experiment</a:t>
              </a:r>
              <a:endParaRPr lang="zh-CN" altLang="en-US" sz="4000" b="1" dirty="0">
                <a:latin typeface="微软雅黑" panose="020B0503020204020204" pitchFamily="34" charset="-122"/>
                <a:ea typeface="微软雅黑" panose="020B0503020204020204" pitchFamily="34" charset="-122"/>
              </a:endParaRPr>
            </a:p>
          </p:txBody>
        </p:sp>
      </p:grpSp>
      <p:cxnSp>
        <p:nvCxnSpPr>
          <p:cNvPr id="8" name="直接连接符 7"/>
          <p:cNvCxnSpPr/>
          <p:nvPr/>
        </p:nvCxnSpPr>
        <p:spPr>
          <a:xfrm>
            <a:off x="0" y="1072196"/>
            <a:ext cx="12299894" cy="0"/>
          </a:xfrm>
          <a:prstGeom prst="line">
            <a:avLst/>
          </a:prstGeom>
        </p:spPr>
        <p:style>
          <a:lnRef idx="3">
            <a:schemeClr val="accent1"/>
          </a:lnRef>
          <a:fillRef idx="0">
            <a:schemeClr val="accent1"/>
          </a:fillRef>
          <a:effectRef idx="2">
            <a:schemeClr val="accent1"/>
          </a:effectRef>
          <a:fontRef idx="minor">
            <a:schemeClr val="tx1"/>
          </a:fontRef>
        </p:style>
      </p:cxnSp>
      <p:pic>
        <p:nvPicPr>
          <p:cNvPr id="7" name="图片 6">
            <a:extLst>
              <a:ext uri="{FF2B5EF4-FFF2-40B4-BE49-F238E27FC236}">
                <a16:creationId xmlns:a16="http://schemas.microsoft.com/office/drawing/2014/main" id="{B5BD6514-6C72-45DB-3BBB-E25A0265BDD9}"/>
              </a:ext>
            </a:extLst>
          </p:cNvPr>
          <p:cNvPicPr>
            <a:picLocks noChangeAspect="1"/>
          </p:cNvPicPr>
          <p:nvPr/>
        </p:nvPicPr>
        <p:blipFill>
          <a:blip r:embed="rId3"/>
          <a:stretch>
            <a:fillRect/>
          </a:stretch>
        </p:blipFill>
        <p:spPr>
          <a:xfrm>
            <a:off x="536182" y="1645860"/>
            <a:ext cx="11119636" cy="4597542"/>
          </a:xfrm>
          <a:prstGeom prst="rect">
            <a:avLst/>
          </a:prstGeom>
        </p:spPr>
      </p:pic>
    </p:spTree>
    <p:extLst>
      <p:ext uri="{BB962C8B-B14F-4D97-AF65-F5344CB8AC3E}">
        <p14:creationId xmlns:p14="http://schemas.microsoft.com/office/powerpoint/2010/main" val="710910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69878" y="2419098"/>
            <a:ext cx="4579883" cy="1569660"/>
          </a:xfrm>
          <a:prstGeom prst="rect">
            <a:avLst/>
          </a:prstGeom>
          <a:noFill/>
        </p:spPr>
        <p:txBody>
          <a:bodyPr wrap="square" rtlCol="0">
            <a:spAutoFit/>
          </a:bodyPr>
          <a:lstStyle/>
          <a:p>
            <a:pPr algn="ctr"/>
            <a:r>
              <a:rPr lang="en-US" altLang="zh-CN" sz="9600" b="1" dirty="0">
                <a:latin typeface="微软雅黑" panose="020B0503020204020204" pitchFamily="34" charset="-122"/>
                <a:ea typeface="微软雅黑" panose="020B0503020204020204" pitchFamily="34" charset="-122"/>
              </a:rPr>
              <a:t>Thanks</a:t>
            </a:r>
            <a:endParaRPr lang="zh-CN" altLang="en-US" sz="9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83206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40905" y="209607"/>
            <a:ext cx="4718426" cy="789760"/>
            <a:chOff x="258833" y="128685"/>
            <a:chExt cx="5386037" cy="899003"/>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833" y="128685"/>
              <a:ext cx="899003" cy="899003"/>
            </a:xfrm>
            <a:prstGeom prst="rect">
              <a:avLst/>
            </a:prstGeom>
          </p:spPr>
        </p:pic>
        <p:sp>
          <p:nvSpPr>
            <p:cNvPr id="5" name="文本框 4"/>
            <p:cNvSpPr txBox="1"/>
            <p:nvPr/>
          </p:nvSpPr>
          <p:spPr>
            <a:xfrm>
              <a:off x="1157836" y="128685"/>
              <a:ext cx="4487034" cy="805804"/>
            </a:xfrm>
            <a:prstGeom prst="rect">
              <a:avLst/>
            </a:prstGeom>
            <a:noFill/>
          </p:spPr>
          <p:txBody>
            <a:bodyPr wrap="square" rtlCol="0">
              <a:spAutoFit/>
            </a:bodyPr>
            <a:lstStyle/>
            <a:p>
              <a:r>
                <a:rPr lang="en-US" altLang="zh-CN" sz="4000" b="1" dirty="0">
                  <a:latin typeface="微软雅黑" panose="020B0503020204020204" pitchFamily="34" charset="-122"/>
                  <a:ea typeface="微软雅黑" panose="020B0503020204020204" pitchFamily="34" charset="-122"/>
                </a:rPr>
                <a:t>Motivation</a:t>
              </a:r>
              <a:endParaRPr lang="zh-CN" altLang="en-US" sz="4000" b="1" dirty="0">
                <a:latin typeface="微软雅黑" panose="020B0503020204020204" pitchFamily="34" charset="-122"/>
                <a:ea typeface="微软雅黑" panose="020B0503020204020204" pitchFamily="34" charset="-122"/>
              </a:endParaRPr>
            </a:p>
          </p:txBody>
        </p:sp>
      </p:grpSp>
      <p:cxnSp>
        <p:nvCxnSpPr>
          <p:cNvPr id="8" name="直接连接符 7"/>
          <p:cNvCxnSpPr/>
          <p:nvPr/>
        </p:nvCxnSpPr>
        <p:spPr>
          <a:xfrm>
            <a:off x="0" y="1072196"/>
            <a:ext cx="12299894"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6A87DF00-8239-F085-1535-50D0182F47DC}"/>
              </a:ext>
            </a:extLst>
          </p:cNvPr>
          <p:cNvSpPr txBox="1"/>
          <p:nvPr/>
        </p:nvSpPr>
        <p:spPr>
          <a:xfrm>
            <a:off x="1228475" y="1618066"/>
            <a:ext cx="9509656" cy="830997"/>
          </a:xfrm>
          <a:prstGeom prst="rect">
            <a:avLst/>
          </a:prstGeom>
          <a:noFill/>
        </p:spPr>
        <p:txBody>
          <a:bodyPr wrap="square" rtlCol="0">
            <a:spAutoFit/>
          </a:bodyPr>
          <a:lstStyle/>
          <a:p>
            <a:pPr marL="342900" indent="-342900">
              <a:buFont typeface="Wingdings" panose="05000000000000000000" pitchFamily="2" charset="2"/>
              <a:buChar char="l"/>
            </a:pPr>
            <a:r>
              <a:rPr kumimoji="1" lang="zh-CN" altLang="en-US" sz="2400" dirty="0">
                <a:latin typeface="Times New Roman" panose="02020603050405020304" pitchFamily="18" charset="0"/>
                <a:cs typeface="Times New Roman" panose="02020603050405020304" pitchFamily="18" charset="0"/>
              </a:rPr>
              <a:t>目前许多研究尝试设计异质图神经网络，尝试将异质关系的丰富语义融入表征中，大多数方法会受到稀疏标签的限制。</a:t>
            </a:r>
            <a:endParaRPr kumimoji="1" lang="en-US" altLang="zh-CN" sz="24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A59045E0-0E61-CCE6-4426-70BD9248E62D}"/>
              </a:ext>
            </a:extLst>
          </p:cNvPr>
          <p:cNvSpPr txBox="1"/>
          <p:nvPr/>
        </p:nvSpPr>
        <p:spPr>
          <a:xfrm>
            <a:off x="1228475" y="3858212"/>
            <a:ext cx="9509656" cy="830997"/>
          </a:xfrm>
          <a:prstGeom prst="rect">
            <a:avLst/>
          </a:prstGeom>
          <a:noFill/>
        </p:spPr>
        <p:txBody>
          <a:bodyPr wrap="square" rtlCol="0">
            <a:spAutoFit/>
          </a:bodyPr>
          <a:lstStyle/>
          <a:p>
            <a:pPr marL="342900" indent="-342900">
              <a:buFont typeface="Wingdings" panose="05000000000000000000" pitchFamily="2" charset="2"/>
              <a:buChar char="l"/>
            </a:pPr>
            <a:r>
              <a:rPr kumimoji="1" lang="zh-CN" altLang="en-US" sz="2400" dirty="0">
                <a:latin typeface="Times New Roman" panose="02020603050405020304" pitchFamily="18" charset="0"/>
                <a:cs typeface="Times New Roman" panose="02020603050405020304" pitchFamily="18" charset="0"/>
              </a:rPr>
              <a:t>图对比学习作为一种自监督方法可以在缺少标签的情况下提升所学习表征的鲁棒性，因此可以将图对比学习引入异质图神经网络中。</a:t>
            </a:r>
            <a:endParaRPr kumimoji="1"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2328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40905" y="209607"/>
            <a:ext cx="4718426" cy="789760"/>
            <a:chOff x="258833" y="128685"/>
            <a:chExt cx="5386037" cy="899003"/>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833" y="128685"/>
              <a:ext cx="899003" cy="899003"/>
            </a:xfrm>
            <a:prstGeom prst="rect">
              <a:avLst/>
            </a:prstGeom>
          </p:spPr>
        </p:pic>
        <p:sp>
          <p:nvSpPr>
            <p:cNvPr id="5" name="文本框 4"/>
            <p:cNvSpPr txBox="1"/>
            <p:nvPr/>
          </p:nvSpPr>
          <p:spPr>
            <a:xfrm>
              <a:off x="1157836" y="128685"/>
              <a:ext cx="4487034" cy="805804"/>
            </a:xfrm>
            <a:prstGeom prst="rect">
              <a:avLst/>
            </a:prstGeom>
            <a:noFill/>
          </p:spPr>
          <p:txBody>
            <a:bodyPr wrap="square" rtlCol="0">
              <a:spAutoFit/>
            </a:bodyPr>
            <a:lstStyle/>
            <a:p>
              <a:r>
                <a:rPr lang="en-US" altLang="zh-CN" sz="4000" b="1" dirty="0">
                  <a:latin typeface="微软雅黑" panose="020B0503020204020204" pitchFamily="34" charset="-122"/>
                  <a:ea typeface="微软雅黑" panose="020B0503020204020204" pitchFamily="34" charset="-122"/>
                </a:rPr>
                <a:t>Overview</a:t>
              </a:r>
              <a:endParaRPr lang="zh-CN" altLang="en-US" sz="4000" b="1" dirty="0">
                <a:latin typeface="微软雅黑" panose="020B0503020204020204" pitchFamily="34" charset="-122"/>
                <a:ea typeface="微软雅黑" panose="020B0503020204020204" pitchFamily="34" charset="-122"/>
              </a:endParaRPr>
            </a:p>
          </p:txBody>
        </p:sp>
      </p:grpSp>
      <p:cxnSp>
        <p:nvCxnSpPr>
          <p:cNvPr id="8" name="直接连接符 7"/>
          <p:cNvCxnSpPr/>
          <p:nvPr/>
        </p:nvCxnSpPr>
        <p:spPr>
          <a:xfrm>
            <a:off x="0" y="1072196"/>
            <a:ext cx="12299894" cy="0"/>
          </a:xfrm>
          <a:prstGeom prst="line">
            <a:avLst/>
          </a:prstGeom>
        </p:spPr>
        <p:style>
          <a:lnRef idx="3">
            <a:schemeClr val="accent1"/>
          </a:lnRef>
          <a:fillRef idx="0">
            <a:schemeClr val="accent1"/>
          </a:fillRef>
          <a:effectRef idx="2">
            <a:schemeClr val="accent1"/>
          </a:effectRef>
          <a:fontRef idx="minor">
            <a:schemeClr val="tx1"/>
          </a:fontRef>
        </p:style>
      </p:cxnSp>
      <p:pic>
        <p:nvPicPr>
          <p:cNvPr id="3" name="图片 2">
            <a:extLst>
              <a:ext uri="{FF2B5EF4-FFF2-40B4-BE49-F238E27FC236}">
                <a16:creationId xmlns:a16="http://schemas.microsoft.com/office/drawing/2014/main" id="{38A6C946-E6E9-BCB6-7348-D4344EBB97E9}"/>
              </a:ext>
            </a:extLst>
          </p:cNvPr>
          <p:cNvPicPr>
            <a:picLocks noChangeAspect="1"/>
          </p:cNvPicPr>
          <p:nvPr/>
        </p:nvPicPr>
        <p:blipFill>
          <a:blip r:embed="rId3"/>
          <a:stretch>
            <a:fillRect/>
          </a:stretch>
        </p:blipFill>
        <p:spPr>
          <a:xfrm>
            <a:off x="375876" y="1226899"/>
            <a:ext cx="11440248" cy="5028242"/>
          </a:xfrm>
          <a:prstGeom prst="rect">
            <a:avLst/>
          </a:prstGeom>
        </p:spPr>
      </p:pic>
    </p:spTree>
    <p:extLst>
      <p:ext uri="{BB962C8B-B14F-4D97-AF65-F5344CB8AC3E}">
        <p14:creationId xmlns:p14="http://schemas.microsoft.com/office/powerpoint/2010/main" val="1849810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40905" y="209607"/>
            <a:ext cx="7481397" cy="789760"/>
            <a:chOff x="258833" y="128685"/>
            <a:chExt cx="8539941" cy="899003"/>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833" y="128685"/>
              <a:ext cx="899003" cy="899003"/>
            </a:xfrm>
            <a:prstGeom prst="rect">
              <a:avLst/>
            </a:prstGeom>
          </p:spPr>
        </p:pic>
        <p:sp>
          <p:nvSpPr>
            <p:cNvPr id="5" name="文本框 4"/>
            <p:cNvSpPr txBox="1"/>
            <p:nvPr/>
          </p:nvSpPr>
          <p:spPr>
            <a:xfrm>
              <a:off x="1157835" y="128685"/>
              <a:ext cx="7640939" cy="805804"/>
            </a:xfrm>
            <a:prstGeom prst="rect">
              <a:avLst/>
            </a:prstGeom>
            <a:noFill/>
          </p:spPr>
          <p:txBody>
            <a:bodyPr wrap="square" rtlCol="0">
              <a:spAutoFit/>
            </a:bodyPr>
            <a:lstStyle/>
            <a:p>
              <a:r>
                <a:rPr lang="en-US" altLang="zh-CN" sz="4000" b="1" dirty="0">
                  <a:latin typeface="微软雅黑" panose="020B0503020204020204" pitchFamily="34" charset="-122"/>
                  <a:ea typeface="微软雅黑" panose="020B0503020204020204" pitchFamily="34" charset="-122"/>
                </a:rPr>
                <a:t>Heterogeneous Learning</a:t>
              </a:r>
              <a:endParaRPr lang="zh-CN" altLang="en-US" sz="4000" b="1" dirty="0">
                <a:latin typeface="微软雅黑" panose="020B0503020204020204" pitchFamily="34" charset="-122"/>
                <a:ea typeface="微软雅黑" panose="020B0503020204020204" pitchFamily="34" charset="-122"/>
              </a:endParaRPr>
            </a:p>
          </p:txBody>
        </p:sp>
      </p:grpSp>
      <p:cxnSp>
        <p:nvCxnSpPr>
          <p:cNvPr id="8" name="直接连接符 7"/>
          <p:cNvCxnSpPr/>
          <p:nvPr/>
        </p:nvCxnSpPr>
        <p:spPr>
          <a:xfrm>
            <a:off x="0" y="1072196"/>
            <a:ext cx="12299894" cy="0"/>
          </a:xfrm>
          <a:prstGeom prst="line">
            <a:avLst/>
          </a:prstGeom>
        </p:spPr>
        <p:style>
          <a:lnRef idx="3">
            <a:schemeClr val="accent1"/>
          </a:lnRef>
          <a:fillRef idx="0">
            <a:schemeClr val="accent1"/>
          </a:fillRef>
          <a:effectRef idx="2">
            <a:schemeClr val="accent1"/>
          </a:effectRef>
          <a:fontRef idx="minor">
            <a:schemeClr val="tx1"/>
          </a:fontRef>
        </p:style>
      </p:cxnSp>
      <p:pic>
        <p:nvPicPr>
          <p:cNvPr id="7" name="图片 6">
            <a:extLst>
              <a:ext uri="{FF2B5EF4-FFF2-40B4-BE49-F238E27FC236}">
                <a16:creationId xmlns:a16="http://schemas.microsoft.com/office/drawing/2014/main" id="{48466DFC-2FC4-5C3F-354D-28981D5343D6}"/>
              </a:ext>
            </a:extLst>
          </p:cNvPr>
          <p:cNvPicPr>
            <a:picLocks noChangeAspect="1"/>
          </p:cNvPicPr>
          <p:nvPr/>
        </p:nvPicPr>
        <p:blipFill>
          <a:blip r:embed="rId3"/>
          <a:stretch>
            <a:fillRect/>
          </a:stretch>
        </p:blipFill>
        <p:spPr>
          <a:xfrm>
            <a:off x="6769131" y="1739198"/>
            <a:ext cx="4863236" cy="3579809"/>
          </a:xfrm>
          <a:prstGeom prst="rect">
            <a:avLst/>
          </a:prstGeom>
        </p:spPr>
      </p:pic>
      <p:pic>
        <p:nvPicPr>
          <p:cNvPr id="10" name="图片 9">
            <a:extLst>
              <a:ext uri="{FF2B5EF4-FFF2-40B4-BE49-F238E27FC236}">
                <a16:creationId xmlns:a16="http://schemas.microsoft.com/office/drawing/2014/main" id="{7A85C498-2342-A274-AA14-A90CC7AF7E1B}"/>
              </a:ext>
            </a:extLst>
          </p:cNvPr>
          <p:cNvPicPr>
            <a:picLocks noChangeAspect="1"/>
          </p:cNvPicPr>
          <p:nvPr/>
        </p:nvPicPr>
        <p:blipFill>
          <a:blip r:embed="rId4"/>
          <a:stretch>
            <a:fillRect/>
          </a:stretch>
        </p:blipFill>
        <p:spPr>
          <a:xfrm>
            <a:off x="288412" y="2020850"/>
            <a:ext cx="4993244" cy="404033"/>
          </a:xfrm>
          <a:prstGeom prst="rect">
            <a:avLst/>
          </a:prstGeom>
        </p:spPr>
      </p:pic>
      <p:pic>
        <p:nvPicPr>
          <p:cNvPr id="14" name="图片 13">
            <a:extLst>
              <a:ext uri="{FF2B5EF4-FFF2-40B4-BE49-F238E27FC236}">
                <a16:creationId xmlns:a16="http://schemas.microsoft.com/office/drawing/2014/main" id="{49D6B5ED-1B15-4F53-15A7-0B6E3803FFAC}"/>
              </a:ext>
            </a:extLst>
          </p:cNvPr>
          <p:cNvPicPr>
            <a:picLocks noChangeAspect="1"/>
          </p:cNvPicPr>
          <p:nvPr/>
        </p:nvPicPr>
        <p:blipFill>
          <a:blip r:embed="rId5"/>
          <a:stretch>
            <a:fillRect/>
          </a:stretch>
        </p:blipFill>
        <p:spPr>
          <a:xfrm>
            <a:off x="305268" y="1388770"/>
            <a:ext cx="1169873" cy="244679"/>
          </a:xfrm>
          <a:prstGeom prst="rect">
            <a:avLst/>
          </a:prstGeom>
        </p:spPr>
      </p:pic>
      <p:pic>
        <p:nvPicPr>
          <p:cNvPr id="18" name="图片 17">
            <a:extLst>
              <a:ext uri="{FF2B5EF4-FFF2-40B4-BE49-F238E27FC236}">
                <a16:creationId xmlns:a16="http://schemas.microsoft.com/office/drawing/2014/main" id="{3FF64CD3-4136-6210-0B5D-2A1221313B06}"/>
              </a:ext>
            </a:extLst>
          </p:cNvPr>
          <p:cNvPicPr>
            <a:picLocks noChangeAspect="1"/>
          </p:cNvPicPr>
          <p:nvPr/>
        </p:nvPicPr>
        <p:blipFill>
          <a:blip r:embed="rId6"/>
          <a:stretch>
            <a:fillRect/>
          </a:stretch>
        </p:blipFill>
        <p:spPr>
          <a:xfrm>
            <a:off x="1791979" y="1388773"/>
            <a:ext cx="1433103" cy="244676"/>
          </a:xfrm>
          <a:prstGeom prst="rect">
            <a:avLst/>
          </a:prstGeom>
        </p:spPr>
      </p:pic>
      <p:pic>
        <p:nvPicPr>
          <p:cNvPr id="20" name="图片 19">
            <a:extLst>
              <a:ext uri="{FF2B5EF4-FFF2-40B4-BE49-F238E27FC236}">
                <a16:creationId xmlns:a16="http://schemas.microsoft.com/office/drawing/2014/main" id="{D80E014D-FB38-A6CF-FEC7-CCE83FDF9BFD}"/>
              </a:ext>
            </a:extLst>
          </p:cNvPr>
          <p:cNvPicPr>
            <a:picLocks noChangeAspect="1"/>
          </p:cNvPicPr>
          <p:nvPr/>
        </p:nvPicPr>
        <p:blipFill>
          <a:blip r:embed="rId7"/>
          <a:stretch>
            <a:fillRect/>
          </a:stretch>
        </p:blipFill>
        <p:spPr>
          <a:xfrm>
            <a:off x="3631989" y="1388775"/>
            <a:ext cx="1136547" cy="244674"/>
          </a:xfrm>
          <a:prstGeom prst="rect">
            <a:avLst/>
          </a:prstGeom>
        </p:spPr>
      </p:pic>
      <p:pic>
        <p:nvPicPr>
          <p:cNvPr id="22" name="图片 21">
            <a:extLst>
              <a:ext uri="{FF2B5EF4-FFF2-40B4-BE49-F238E27FC236}">
                <a16:creationId xmlns:a16="http://schemas.microsoft.com/office/drawing/2014/main" id="{C9803000-592D-198F-9CB7-EC550AA16DC5}"/>
              </a:ext>
            </a:extLst>
          </p:cNvPr>
          <p:cNvPicPr>
            <a:picLocks noChangeAspect="1"/>
          </p:cNvPicPr>
          <p:nvPr/>
        </p:nvPicPr>
        <p:blipFill>
          <a:blip r:embed="rId8"/>
          <a:stretch>
            <a:fillRect/>
          </a:stretch>
        </p:blipFill>
        <p:spPr>
          <a:xfrm>
            <a:off x="252802" y="2826364"/>
            <a:ext cx="5084097" cy="726299"/>
          </a:xfrm>
          <a:prstGeom prst="rect">
            <a:avLst/>
          </a:prstGeom>
        </p:spPr>
      </p:pic>
      <p:pic>
        <p:nvPicPr>
          <p:cNvPr id="24" name="图片 23">
            <a:extLst>
              <a:ext uri="{FF2B5EF4-FFF2-40B4-BE49-F238E27FC236}">
                <a16:creationId xmlns:a16="http://schemas.microsoft.com/office/drawing/2014/main" id="{8BF3FF79-4C07-CC24-807A-2C5B90107BAD}"/>
              </a:ext>
            </a:extLst>
          </p:cNvPr>
          <p:cNvPicPr>
            <a:picLocks noChangeAspect="1"/>
          </p:cNvPicPr>
          <p:nvPr/>
        </p:nvPicPr>
        <p:blipFill>
          <a:blip r:embed="rId9"/>
          <a:stretch>
            <a:fillRect/>
          </a:stretch>
        </p:blipFill>
        <p:spPr>
          <a:xfrm>
            <a:off x="245307" y="3922591"/>
            <a:ext cx="3835734" cy="512918"/>
          </a:xfrm>
          <a:prstGeom prst="rect">
            <a:avLst/>
          </a:prstGeom>
        </p:spPr>
      </p:pic>
      <p:pic>
        <p:nvPicPr>
          <p:cNvPr id="26" name="图片 25">
            <a:extLst>
              <a:ext uri="{FF2B5EF4-FFF2-40B4-BE49-F238E27FC236}">
                <a16:creationId xmlns:a16="http://schemas.microsoft.com/office/drawing/2014/main" id="{C69D26FD-7089-5C9A-7D55-401B7358A73D}"/>
              </a:ext>
            </a:extLst>
          </p:cNvPr>
          <p:cNvPicPr>
            <a:picLocks noChangeAspect="1"/>
          </p:cNvPicPr>
          <p:nvPr/>
        </p:nvPicPr>
        <p:blipFill>
          <a:blip r:embed="rId10"/>
          <a:stretch>
            <a:fillRect/>
          </a:stretch>
        </p:blipFill>
        <p:spPr>
          <a:xfrm>
            <a:off x="268520" y="4881827"/>
            <a:ext cx="3761409" cy="731989"/>
          </a:xfrm>
          <a:prstGeom prst="rect">
            <a:avLst/>
          </a:prstGeom>
        </p:spPr>
      </p:pic>
    </p:spTree>
    <p:extLst>
      <p:ext uri="{BB962C8B-B14F-4D97-AF65-F5344CB8AC3E}">
        <p14:creationId xmlns:p14="http://schemas.microsoft.com/office/powerpoint/2010/main" val="3703292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40905" y="209607"/>
            <a:ext cx="6866202" cy="789760"/>
            <a:chOff x="258833" y="128685"/>
            <a:chExt cx="7837702" cy="899003"/>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833" y="128685"/>
              <a:ext cx="899003" cy="899003"/>
            </a:xfrm>
            <a:prstGeom prst="rect">
              <a:avLst/>
            </a:prstGeom>
          </p:spPr>
        </p:pic>
        <p:sp>
          <p:nvSpPr>
            <p:cNvPr id="5" name="文本框 4"/>
            <p:cNvSpPr txBox="1"/>
            <p:nvPr/>
          </p:nvSpPr>
          <p:spPr>
            <a:xfrm>
              <a:off x="1157835" y="128685"/>
              <a:ext cx="6938700" cy="805804"/>
            </a:xfrm>
            <a:prstGeom prst="rect">
              <a:avLst/>
            </a:prstGeom>
            <a:noFill/>
          </p:spPr>
          <p:txBody>
            <a:bodyPr wrap="square" rtlCol="0">
              <a:spAutoFit/>
            </a:bodyPr>
            <a:lstStyle/>
            <a:p>
              <a:r>
                <a:rPr lang="en-US" altLang="zh-CN" sz="4000" b="1" dirty="0">
                  <a:latin typeface="微软雅黑" panose="020B0503020204020204" pitchFamily="34" charset="-122"/>
                  <a:ea typeface="微软雅黑" panose="020B0503020204020204" pitchFamily="34" charset="-122"/>
                </a:rPr>
                <a:t>Meta-Network</a:t>
              </a:r>
              <a:endParaRPr lang="zh-CN" altLang="en-US" sz="4000" b="1" dirty="0">
                <a:latin typeface="微软雅黑" panose="020B0503020204020204" pitchFamily="34" charset="-122"/>
                <a:ea typeface="微软雅黑" panose="020B0503020204020204" pitchFamily="34" charset="-122"/>
              </a:endParaRPr>
            </a:p>
          </p:txBody>
        </p:sp>
      </p:grpSp>
      <p:cxnSp>
        <p:nvCxnSpPr>
          <p:cNvPr id="8" name="直接连接符 7"/>
          <p:cNvCxnSpPr/>
          <p:nvPr/>
        </p:nvCxnSpPr>
        <p:spPr>
          <a:xfrm>
            <a:off x="0" y="1072196"/>
            <a:ext cx="12299894" cy="0"/>
          </a:xfrm>
          <a:prstGeom prst="line">
            <a:avLst/>
          </a:prstGeom>
        </p:spPr>
        <p:style>
          <a:lnRef idx="3">
            <a:schemeClr val="accent1"/>
          </a:lnRef>
          <a:fillRef idx="0">
            <a:schemeClr val="accent1"/>
          </a:fillRef>
          <a:effectRef idx="2">
            <a:schemeClr val="accent1"/>
          </a:effectRef>
          <a:fontRef idx="minor">
            <a:schemeClr val="tx1"/>
          </a:fontRef>
        </p:style>
      </p:cxnSp>
      <p:sp>
        <p:nvSpPr>
          <p:cNvPr id="9" name="文本框 8">
            <a:extLst>
              <a:ext uri="{FF2B5EF4-FFF2-40B4-BE49-F238E27FC236}">
                <a16:creationId xmlns:a16="http://schemas.microsoft.com/office/drawing/2014/main" id="{DFCFCD5D-7857-859C-DDAB-CD5FD175C3A7}"/>
              </a:ext>
            </a:extLst>
          </p:cNvPr>
          <p:cNvSpPr txBox="1"/>
          <p:nvPr/>
        </p:nvSpPr>
        <p:spPr>
          <a:xfrm>
            <a:off x="440905" y="1624671"/>
            <a:ext cx="5228559" cy="461665"/>
          </a:xfrm>
          <a:prstGeom prst="rect">
            <a:avLst/>
          </a:prstGeom>
          <a:noFill/>
        </p:spPr>
        <p:txBody>
          <a:bodyPr wrap="square" rtlCol="0">
            <a:spAutoFit/>
          </a:bodyPr>
          <a:lstStyle/>
          <a:p>
            <a:pPr marL="342900" indent="-342900">
              <a:buFont typeface="Wingdings" panose="05000000000000000000" pitchFamily="2" charset="2"/>
              <a:buChar char="l"/>
            </a:pPr>
            <a:r>
              <a:rPr kumimoji="1" lang="en-US" altLang="zh-CN" sz="2400" dirty="0">
                <a:latin typeface="Times New Roman" panose="02020603050405020304" pitchFamily="18" charset="0"/>
                <a:cs typeface="Times New Roman" panose="02020603050405020304" pitchFamily="18" charset="0"/>
              </a:rPr>
              <a:t>Meta Knowledge Extraction:</a:t>
            </a:r>
          </a:p>
        </p:txBody>
      </p:sp>
      <p:sp>
        <p:nvSpPr>
          <p:cNvPr id="12" name="文本框 11">
            <a:extLst>
              <a:ext uri="{FF2B5EF4-FFF2-40B4-BE49-F238E27FC236}">
                <a16:creationId xmlns:a16="http://schemas.microsoft.com/office/drawing/2014/main" id="{E29F9122-FC84-80D9-6240-3D1270FF12DC}"/>
              </a:ext>
            </a:extLst>
          </p:cNvPr>
          <p:cNvSpPr txBox="1"/>
          <p:nvPr/>
        </p:nvSpPr>
        <p:spPr>
          <a:xfrm>
            <a:off x="440904" y="2976707"/>
            <a:ext cx="6469562" cy="461665"/>
          </a:xfrm>
          <a:prstGeom prst="rect">
            <a:avLst/>
          </a:prstGeom>
          <a:noFill/>
        </p:spPr>
        <p:txBody>
          <a:bodyPr wrap="square" rtlCol="0">
            <a:spAutoFit/>
          </a:bodyPr>
          <a:lstStyle/>
          <a:p>
            <a:pPr marL="342900" indent="-342900">
              <a:buFont typeface="Wingdings" panose="05000000000000000000" pitchFamily="2" charset="2"/>
              <a:buChar char="l"/>
            </a:pPr>
            <a:r>
              <a:rPr kumimoji="1" lang="en-US" altLang="zh-CN" sz="2400" dirty="0">
                <a:latin typeface="Times New Roman" panose="02020603050405020304" pitchFamily="18" charset="0"/>
                <a:cs typeface="Times New Roman" panose="02020603050405020304" pitchFamily="18" charset="0"/>
              </a:rPr>
              <a:t>Personalized Cross-View Knowledge Transfer:</a:t>
            </a:r>
          </a:p>
        </p:txBody>
      </p:sp>
      <p:pic>
        <p:nvPicPr>
          <p:cNvPr id="7" name="图片 6">
            <a:extLst>
              <a:ext uri="{FF2B5EF4-FFF2-40B4-BE49-F238E27FC236}">
                <a16:creationId xmlns:a16="http://schemas.microsoft.com/office/drawing/2014/main" id="{1AD236B6-8D89-E3B0-AE6D-99D00E7AD295}"/>
              </a:ext>
            </a:extLst>
          </p:cNvPr>
          <p:cNvPicPr>
            <a:picLocks noChangeAspect="1"/>
          </p:cNvPicPr>
          <p:nvPr/>
        </p:nvPicPr>
        <p:blipFill>
          <a:blip r:embed="rId3"/>
          <a:stretch>
            <a:fillRect/>
          </a:stretch>
        </p:blipFill>
        <p:spPr>
          <a:xfrm>
            <a:off x="9053723" y="1469871"/>
            <a:ext cx="2466202" cy="4658381"/>
          </a:xfrm>
          <a:prstGeom prst="rect">
            <a:avLst/>
          </a:prstGeom>
        </p:spPr>
      </p:pic>
      <p:pic>
        <p:nvPicPr>
          <p:cNvPr id="13" name="图片 12">
            <a:extLst>
              <a:ext uri="{FF2B5EF4-FFF2-40B4-BE49-F238E27FC236}">
                <a16:creationId xmlns:a16="http://schemas.microsoft.com/office/drawing/2014/main" id="{43FFE754-AE41-4031-1065-C743CBBD3B03}"/>
              </a:ext>
            </a:extLst>
          </p:cNvPr>
          <p:cNvPicPr>
            <a:picLocks noChangeAspect="1"/>
          </p:cNvPicPr>
          <p:nvPr/>
        </p:nvPicPr>
        <p:blipFill>
          <a:blip r:embed="rId4"/>
          <a:stretch>
            <a:fillRect/>
          </a:stretch>
        </p:blipFill>
        <p:spPr>
          <a:xfrm>
            <a:off x="877631" y="2280795"/>
            <a:ext cx="4521294" cy="583182"/>
          </a:xfrm>
          <a:prstGeom prst="rect">
            <a:avLst/>
          </a:prstGeom>
        </p:spPr>
      </p:pic>
      <p:pic>
        <p:nvPicPr>
          <p:cNvPr id="17" name="图片 16">
            <a:extLst>
              <a:ext uri="{FF2B5EF4-FFF2-40B4-BE49-F238E27FC236}">
                <a16:creationId xmlns:a16="http://schemas.microsoft.com/office/drawing/2014/main" id="{6041648A-490B-E610-0539-5B6486F03F6C}"/>
              </a:ext>
            </a:extLst>
          </p:cNvPr>
          <p:cNvPicPr>
            <a:picLocks noChangeAspect="1"/>
          </p:cNvPicPr>
          <p:nvPr/>
        </p:nvPicPr>
        <p:blipFill>
          <a:blip r:embed="rId5"/>
          <a:stretch>
            <a:fillRect/>
          </a:stretch>
        </p:blipFill>
        <p:spPr>
          <a:xfrm>
            <a:off x="877630" y="3472099"/>
            <a:ext cx="2250365" cy="994969"/>
          </a:xfrm>
          <a:prstGeom prst="rect">
            <a:avLst/>
          </a:prstGeom>
        </p:spPr>
      </p:pic>
      <p:pic>
        <p:nvPicPr>
          <p:cNvPr id="20" name="图片 19">
            <a:extLst>
              <a:ext uri="{FF2B5EF4-FFF2-40B4-BE49-F238E27FC236}">
                <a16:creationId xmlns:a16="http://schemas.microsoft.com/office/drawing/2014/main" id="{9453B6EC-12B1-2DA1-7099-CBBF356EEED5}"/>
              </a:ext>
            </a:extLst>
          </p:cNvPr>
          <p:cNvPicPr>
            <a:picLocks noChangeAspect="1"/>
          </p:cNvPicPr>
          <p:nvPr/>
        </p:nvPicPr>
        <p:blipFill>
          <a:blip r:embed="rId6"/>
          <a:stretch>
            <a:fillRect/>
          </a:stretch>
        </p:blipFill>
        <p:spPr>
          <a:xfrm>
            <a:off x="3338938" y="3551102"/>
            <a:ext cx="1510381" cy="311559"/>
          </a:xfrm>
          <a:prstGeom prst="rect">
            <a:avLst/>
          </a:prstGeom>
        </p:spPr>
      </p:pic>
      <p:pic>
        <p:nvPicPr>
          <p:cNvPr id="22" name="图片 21">
            <a:extLst>
              <a:ext uri="{FF2B5EF4-FFF2-40B4-BE49-F238E27FC236}">
                <a16:creationId xmlns:a16="http://schemas.microsoft.com/office/drawing/2014/main" id="{60E5DCBC-F684-5ADC-92E4-8A123C6EEB33}"/>
              </a:ext>
            </a:extLst>
          </p:cNvPr>
          <p:cNvPicPr>
            <a:picLocks noChangeAspect="1"/>
          </p:cNvPicPr>
          <p:nvPr/>
        </p:nvPicPr>
        <p:blipFill>
          <a:blip r:embed="rId7"/>
          <a:stretch>
            <a:fillRect/>
          </a:stretch>
        </p:blipFill>
        <p:spPr>
          <a:xfrm>
            <a:off x="3346433" y="4063505"/>
            <a:ext cx="1510380" cy="287040"/>
          </a:xfrm>
          <a:prstGeom prst="rect">
            <a:avLst/>
          </a:prstGeom>
        </p:spPr>
      </p:pic>
      <p:pic>
        <p:nvPicPr>
          <p:cNvPr id="24" name="图片 23">
            <a:extLst>
              <a:ext uri="{FF2B5EF4-FFF2-40B4-BE49-F238E27FC236}">
                <a16:creationId xmlns:a16="http://schemas.microsoft.com/office/drawing/2014/main" id="{66888CA4-6919-6DF5-91B0-966D015A5E51}"/>
              </a:ext>
            </a:extLst>
          </p:cNvPr>
          <p:cNvPicPr>
            <a:picLocks noChangeAspect="1"/>
          </p:cNvPicPr>
          <p:nvPr/>
        </p:nvPicPr>
        <p:blipFill>
          <a:blip r:embed="rId8"/>
          <a:stretch>
            <a:fillRect/>
          </a:stretch>
        </p:blipFill>
        <p:spPr>
          <a:xfrm>
            <a:off x="1014524" y="4744846"/>
            <a:ext cx="2250365" cy="400211"/>
          </a:xfrm>
          <a:prstGeom prst="rect">
            <a:avLst/>
          </a:prstGeom>
        </p:spPr>
      </p:pic>
      <p:pic>
        <p:nvPicPr>
          <p:cNvPr id="26" name="图片 25">
            <a:extLst>
              <a:ext uri="{FF2B5EF4-FFF2-40B4-BE49-F238E27FC236}">
                <a16:creationId xmlns:a16="http://schemas.microsoft.com/office/drawing/2014/main" id="{D9D8A336-E913-920B-6CF0-99A966922E70}"/>
              </a:ext>
            </a:extLst>
          </p:cNvPr>
          <p:cNvPicPr>
            <a:picLocks noChangeAspect="1"/>
          </p:cNvPicPr>
          <p:nvPr/>
        </p:nvPicPr>
        <p:blipFill>
          <a:blip r:embed="rId9"/>
          <a:stretch>
            <a:fillRect/>
          </a:stretch>
        </p:blipFill>
        <p:spPr>
          <a:xfrm>
            <a:off x="1007029" y="5468733"/>
            <a:ext cx="3325419" cy="311559"/>
          </a:xfrm>
          <a:prstGeom prst="rect">
            <a:avLst/>
          </a:prstGeom>
        </p:spPr>
      </p:pic>
    </p:spTree>
    <p:extLst>
      <p:ext uri="{BB962C8B-B14F-4D97-AF65-F5344CB8AC3E}">
        <p14:creationId xmlns:p14="http://schemas.microsoft.com/office/powerpoint/2010/main" val="3242038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40905" y="209607"/>
            <a:ext cx="6866202" cy="789760"/>
            <a:chOff x="258833" y="128685"/>
            <a:chExt cx="7837702" cy="899003"/>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833" y="128685"/>
              <a:ext cx="899003" cy="899003"/>
            </a:xfrm>
            <a:prstGeom prst="rect">
              <a:avLst/>
            </a:prstGeom>
          </p:spPr>
        </p:pic>
        <p:sp>
          <p:nvSpPr>
            <p:cNvPr id="5" name="文本框 4"/>
            <p:cNvSpPr txBox="1"/>
            <p:nvPr/>
          </p:nvSpPr>
          <p:spPr>
            <a:xfrm>
              <a:off x="1157835" y="128685"/>
              <a:ext cx="6938700" cy="805804"/>
            </a:xfrm>
            <a:prstGeom prst="rect">
              <a:avLst/>
            </a:prstGeom>
            <a:noFill/>
          </p:spPr>
          <p:txBody>
            <a:bodyPr wrap="square" rtlCol="0">
              <a:spAutoFit/>
            </a:bodyPr>
            <a:lstStyle/>
            <a:p>
              <a:r>
                <a:rPr lang="en-US" altLang="zh-CN" sz="4000" b="1" dirty="0">
                  <a:latin typeface="微软雅黑" panose="020B0503020204020204" pitchFamily="34" charset="-122"/>
                  <a:ea typeface="微软雅黑" panose="020B0503020204020204" pitchFamily="34" charset="-122"/>
                </a:rPr>
                <a:t>Optimization</a:t>
              </a:r>
              <a:endParaRPr lang="zh-CN" altLang="en-US" sz="4000" b="1" dirty="0">
                <a:latin typeface="微软雅黑" panose="020B0503020204020204" pitchFamily="34" charset="-122"/>
                <a:ea typeface="微软雅黑" panose="020B0503020204020204" pitchFamily="34" charset="-122"/>
              </a:endParaRPr>
            </a:p>
          </p:txBody>
        </p:sp>
      </p:grpSp>
      <p:cxnSp>
        <p:nvCxnSpPr>
          <p:cNvPr id="8" name="直接连接符 7"/>
          <p:cNvCxnSpPr/>
          <p:nvPr/>
        </p:nvCxnSpPr>
        <p:spPr>
          <a:xfrm>
            <a:off x="0" y="1072196"/>
            <a:ext cx="12299894" cy="0"/>
          </a:xfrm>
          <a:prstGeom prst="line">
            <a:avLst/>
          </a:prstGeom>
        </p:spPr>
        <p:style>
          <a:lnRef idx="3">
            <a:schemeClr val="accent1"/>
          </a:lnRef>
          <a:fillRef idx="0">
            <a:schemeClr val="accent1"/>
          </a:fillRef>
          <a:effectRef idx="2">
            <a:schemeClr val="accent1"/>
          </a:effectRef>
          <a:fontRef idx="minor">
            <a:schemeClr val="tx1"/>
          </a:fontRef>
        </p:style>
      </p:cxnSp>
      <p:pic>
        <p:nvPicPr>
          <p:cNvPr id="3" name="图片 2">
            <a:extLst>
              <a:ext uri="{FF2B5EF4-FFF2-40B4-BE49-F238E27FC236}">
                <a16:creationId xmlns:a16="http://schemas.microsoft.com/office/drawing/2014/main" id="{489C1870-F321-16D9-E876-154FB7896D1D}"/>
              </a:ext>
            </a:extLst>
          </p:cNvPr>
          <p:cNvPicPr>
            <a:picLocks noChangeAspect="1"/>
          </p:cNvPicPr>
          <p:nvPr/>
        </p:nvPicPr>
        <p:blipFill>
          <a:blip r:embed="rId3"/>
          <a:stretch>
            <a:fillRect/>
          </a:stretch>
        </p:blipFill>
        <p:spPr>
          <a:xfrm>
            <a:off x="8465361" y="1344492"/>
            <a:ext cx="2439984" cy="5334075"/>
          </a:xfrm>
          <a:prstGeom prst="rect">
            <a:avLst/>
          </a:prstGeom>
        </p:spPr>
      </p:pic>
      <p:pic>
        <p:nvPicPr>
          <p:cNvPr id="11" name="图片 10">
            <a:extLst>
              <a:ext uri="{FF2B5EF4-FFF2-40B4-BE49-F238E27FC236}">
                <a16:creationId xmlns:a16="http://schemas.microsoft.com/office/drawing/2014/main" id="{34EB0E26-3A9D-272B-26F6-409226C9CD2A}"/>
              </a:ext>
            </a:extLst>
          </p:cNvPr>
          <p:cNvPicPr>
            <a:picLocks noChangeAspect="1"/>
          </p:cNvPicPr>
          <p:nvPr/>
        </p:nvPicPr>
        <p:blipFill>
          <a:blip r:embed="rId4"/>
          <a:stretch>
            <a:fillRect/>
          </a:stretch>
        </p:blipFill>
        <p:spPr>
          <a:xfrm>
            <a:off x="834690" y="1600041"/>
            <a:ext cx="4794117" cy="1000746"/>
          </a:xfrm>
          <a:prstGeom prst="rect">
            <a:avLst/>
          </a:prstGeom>
        </p:spPr>
      </p:pic>
      <p:pic>
        <p:nvPicPr>
          <p:cNvPr id="16" name="图片 15">
            <a:extLst>
              <a:ext uri="{FF2B5EF4-FFF2-40B4-BE49-F238E27FC236}">
                <a16:creationId xmlns:a16="http://schemas.microsoft.com/office/drawing/2014/main" id="{895EDA2E-CCD0-CDF3-DD8B-820227D49DAA}"/>
              </a:ext>
            </a:extLst>
          </p:cNvPr>
          <p:cNvPicPr>
            <a:picLocks noChangeAspect="1"/>
          </p:cNvPicPr>
          <p:nvPr/>
        </p:nvPicPr>
        <p:blipFill>
          <a:blip r:embed="rId5"/>
          <a:stretch>
            <a:fillRect/>
          </a:stretch>
        </p:blipFill>
        <p:spPr>
          <a:xfrm>
            <a:off x="784367" y="3525751"/>
            <a:ext cx="4697341" cy="619030"/>
          </a:xfrm>
          <a:prstGeom prst="rect">
            <a:avLst/>
          </a:prstGeom>
        </p:spPr>
      </p:pic>
      <p:pic>
        <p:nvPicPr>
          <p:cNvPr id="18" name="图片 17">
            <a:extLst>
              <a:ext uri="{FF2B5EF4-FFF2-40B4-BE49-F238E27FC236}">
                <a16:creationId xmlns:a16="http://schemas.microsoft.com/office/drawing/2014/main" id="{13354F1A-B2B3-9790-0A62-DFADBB24CF9A}"/>
              </a:ext>
            </a:extLst>
          </p:cNvPr>
          <p:cNvPicPr>
            <a:picLocks noChangeAspect="1"/>
          </p:cNvPicPr>
          <p:nvPr/>
        </p:nvPicPr>
        <p:blipFill>
          <a:blip r:embed="rId6"/>
          <a:stretch>
            <a:fillRect/>
          </a:stretch>
        </p:blipFill>
        <p:spPr>
          <a:xfrm>
            <a:off x="834690" y="4541901"/>
            <a:ext cx="1885537" cy="443267"/>
          </a:xfrm>
          <a:prstGeom prst="rect">
            <a:avLst/>
          </a:prstGeom>
        </p:spPr>
      </p:pic>
      <p:pic>
        <p:nvPicPr>
          <p:cNvPr id="7" name="图片 6">
            <a:extLst>
              <a:ext uri="{FF2B5EF4-FFF2-40B4-BE49-F238E27FC236}">
                <a16:creationId xmlns:a16="http://schemas.microsoft.com/office/drawing/2014/main" id="{65441DC2-6B61-F34C-7519-239244BFE1A4}"/>
              </a:ext>
            </a:extLst>
          </p:cNvPr>
          <p:cNvPicPr>
            <a:picLocks noChangeAspect="1"/>
          </p:cNvPicPr>
          <p:nvPr/>
        </p:nvPicPr>
        <p:blipFill>
          <a:blip r:embed="rId7"/>
          <a:stretch>
            <a:fillRect/>
          </a:stretch>
        </p:blipFill>
        <p:spPr>
          <a:xfrm>
            <a:off x="903729" y="2878420"/>
            <a:ext cx="2456243" cy="363888"/>
          </a:xfrm>
          <a:prstGeom prst="rect">
            <a:avLst/>
          </a:prstGeom>
        </p:spPr>
      </p:pic>
    </p:spTree>
    <p:extLst>
      <p:ext uri="{BB962C8B-B14F-4D97-AF65-F5344CB8AC3E}">
        <p14:creationId xmlns:p14="http://schemas.microsoft.com/office/powerpoint/2010/main" val="2673806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40905" y="209607"/>
            <a:ext cx="4718427" cy="789760"/>
            <a:chOff x="258833" y="128685"/>
            <a:chExt cx="5386038" cy="899003"/>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833" y="128685"/>
              <a:ext cx="899003" cy="899003"/>
            </a:xfrm>
            <a:prstGeom prst="rect">
              <a:avLst/>
            </a:prstGeom>
          </p:spPr>
        </p:pic>
        <p:sp>
          <p:nvSpPr>
            <p:cNvPr id="5" name="文本框 4"/>
            <p:cNvSpPr txBox="1"/>
            <p:nvPr/>
          </p:nvSpPr>
          <p:spPr>
            <a:xfrm>
              <a:off x="1157836" y="128685"/>
              <a:ext cx="4487035" cy="805804"/>
            </a:xfrm>
            <a:prstGeom prst="rect">
              <a:avLst/>
            </a:prstGeom>
            <a:noFill/>
          </p:spPr>
          <p:txBody>
            <a:bodyPr wrap="square" rtlCol="0">
              <a:spAutoFit/>
            </a:bodyPr>
            <a:lstStyle/>
            <a:p>
              <a:r>
                <a:rPr lang="en-US" altLang="zh-CN" sz="4000" b="1" dirty="0">
                  <a:latin typeface="微软雅黑" panose="020B0503020204020204" pitchFamily="34" charset="-122"/>
                  <a:ea typeface="微软雅黑" panose="020B0503020204020204" pitchFamily="34" charset="-122"/>
                  <a:sym typeface="+mn-ea"/>
                </a:rPr>
                <a:t>Experiment</a:t>
              </a:r>
              <a:endParaRPr lang="zh-CN" altLang="en-US" sz="4000" b="1" dirty="0">
                <a:latin typeface="微软雅黑" panose="020B0503020204020204" pitchFamily="34" charset="-122"/>
                <a:ea typeface="微软雅黑" panose="020B0503020204020204" pitchFamily="34" charset="-122"/>
              </a:endParaRPr>
            </a:p>
          </p:txBody>
        </p:sp>
      </p:grpSp>
      <p:cxnSp>
        <p:nvCxnSpPr>
          <p:cNvPr id="8" name="直接连接符 7"/>
          <p:cNvCxnSpPr/>
          <p:nvPr/>
        </p:nvCxnSpPr>
        <p:spPr>
          <a:xfrm>
            <a:off x="0" y="1072196"/>
            <a:ext cx="12299894" cy="0"/>
          </a:xfrm>
          <a:prstGeom prst="line">
            <a:avLst/>
          </a:prstGeom>
        </p:spPr>
        <p:style>
          <a:lnRef idx="3">
            <a:schemeClr val="accent1"/>
          </a:lnRef>
          <a:fillRef idx="0">
            <a:schemeClr val="accent1"/>
          </a:fillRef>
          <a:effectRef idx="2">
            <a:schemeClr val="accent1"/>
          </a:effectRef>
          <a:fontRef idx="minor">
            <a:schemeClr val="tx1"/>
          </a:fontRef>
        </p:style>
      </p:cxnSp>
      <p:pic>
        <p:nvPicPr>
          <p:cNvPr id="3" name="图片 2">
            <a:extLst>
              <a:ext uri="{FF2B5EF4-FFF2-40B4-BE49-F238E27FC236}">
                <a16:creationId xmlns:a16="http://schemas.microsoft.com/office/drawing/2014/main" id="{95C8BE1A-6C57-E183-4D3F-D8424FF040F5}"/>
              </a:ext>
            </a:extLst>
          </p:cNvPr>
          <p:cNvPicPr>
            <a:picLocks noChangeAspect="1"/>
          </p:cNvPicPr>
          <p:nvPr/>
        </p:nvPicPr>
        <p:blipFill>
          <a:blip r:embed="rId3"/>
          <a:stretch>
            <a:fillRect/>
          </a:stretch>
        </p:blipFill>
        <p:spPr>
          <a:xfrm>
            <a:off x="3417976" y="2497687"/>
            <a:ext cx="5356047" cy="1862626"/>
          </a:xfrm>
          <a:prstGeom prst="rect">
            <a:avLst/>
          </a:prstGeom>
        </p:spPr>
      </p:pic>
    </p:spTree>
    <p:extLst>
      <p:ext uri="{BB962C8B-B14F-4D97-AF65-F5344CB8AC3E}">
        <p14:creationId xmlns:p14="http://schemas.microsoft.com/office/powerpoint/2010/main" val="1207010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40905" y="209607"/>
            <a:ext cx="4718426" cy="789760"/>
            <a:chOff x="258833" y="128685"/>
            <a:chExt cx="5386037" cy="899003"/>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833" y="128685"/>
              <a:ext cx="899003" cy="899003"/>
            </a:xfrm>
            <a:prstGeom prst="rect">
              <a:avLst/>
            </a:prstGeom>
          </p:spPr>
        </p:pic>
        <p:sp>
          <p:nvSpPr>
            <p:cNvPr id="5" name="文本框 4"/>
            <p:cNvSpPr txBox="1"/>
            <p:nvPr/>
          </p:nvSpPr>
          <p:spPr>
            <a:xfrm>
              <a:off x="1157836" y="128685"/>
              <a:ext cx="4487034" cy="805804"/>
            </a:xfrm>
            <a:prstGeom prst="rect">
              <a:avLst/>
            </a:prstGeom>
            <a:noFill/>
          </p:spPr>
          <p:txBody>
            <a:bodyPr wrap="square" rtlCol="0">
              <a:spAutoFit/>
            </a:bodyPr>
            <a:lstStyle/>
            <a:p>
              <a:r>
                <a:rPr lang="en-US" altLang="zh-CN" sz="4000" b="1" dirty="0">
                  <a:latin typeface="微软雅黑" panose="020B0503020204020204" pitchFamily="34" charset="-122"/>
                  <a:ea typeface="微软雅黑" panose="020B0503020204020204" pitchFamily="34" charset="-122"/>
                  <a:sym typeface="+mn-ea"/>
                </a:rPr>
                <a:t>Experiment</a:t>
              </a:r>
              <a:endParaRPr lang="zh-CN" altLang="en-US" sz="4000" b="1" dirty="0">
                <a:latin typeface="微软雅黑" panose="020B0503020204020204" pitchFamily="34" charset="-122"/>
                <a:ea typeface="微软雅黑" panose="020B0503020204020204" pitchFamily="34" charset="-122"/>
              </a:endParaRPr>
            </a:p>
          </p:txBody>
        </p:sp>
      </p:grpSp>
      <p:cxnSp>
        <p:nvCxnSpPr>
          <p:cNvPr id="8" name="直接连接符 7"/>
          <p:cNvCxnSpPr/>
          <p:nvPr/>
        </p:nvCxnSpPr>
        <p:spPr>
          <a:xfrm>
            <a:off x="0" y="1072196"/>
            <a:ext cx="12299894" cy="0"/>
          </a:xfrm>
          <a:prstGeom prst="line">
            <a:avLst/>
          </a:prstGeom>
        </p:spPr>
        <p:style>
          <a:lnRef idx="3">
            <a:schemeClr val="accent1"/>
          </a:lnRef>
          <a:fillRef idx="0">
            <a:schemeClr val="accent1"/>
          </a:fillRef>
          <a:effectRef idx="2">
            <a:schemeClr val="accent1"/>
          </a:effectRef>
          <a:fontRef idx="minor">
            <a:schemeClr val="tx1"/>
          </a:fontRef>
        </p:style>
      </p:cxnSp>
      <p:pic>
        <p:nvPicPr>
          <p:cNvPr id="7" name="图片 6">
            <a:extLst>
              <a:ext uri="{FF2B5EF4-FFF2-40B4-BE49-F238E27FC236}">
                <a16:creationId xmlns:a16="http://schemas.microsoft.com/office/drawing/2014/main" id="{44C134C4-7267-9F89-CE9B-CBF60ACC14C9}"/>
              </a:ext>
            </a:extLst>
          </p:cNvPr>
          <p:cNvPicPr>
            <a:picLocks noChangeAspect="1"/>
          </p:cNvPicPr>
          <p:nvPr/>
        </p:nvPicPr>
        <p:blipFill>
          <a:blip r:embed="rId3"/>
          <a:stretch>
            <a:fillRect/>
          </a:stretch>
        </p:blipFill>
        <p:spPr>
          <a:xfrm>
            <a:off x="331879" y="2274872"/>
            <a:ext cx="11528242" cy="2308256"/>
          </a:xfrm>
          <a:prstGeom prst="rect">
            <a:avLst/>
          </a:prstGeom>
        </p:spPr>
      </p:pic>
    </p:spTree>
    <p:extLst>
      <p:ext uri="{BB962C8B-B14F-4D97-AF65-F5344CB8AC3E}">
        <p14:creationId xmlns:p14="http://schemas.microsoft.com/office/powerpoint/2010/main" val="1282792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40905" y="209607"/>
            <a:ext cx="4718426" cy="789760"/>
            <a:chOff x="258833" y="128685"/>
            <a:chExt cx="5386037" cy="899003"/>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833" y="128685"/>
              <a:ext cx="899003" cy="899003"/>
            </a:xfrm>
            <a:prstGeom prst="rect">
              <a:avLst/>
            </a:prstGeom>
          </p:spPr>
        </p:pic>
        <p:sp>
          <p:nvSpPr>
            <p:cNvPr id="5" name="文本框 4"/>
            <p:cNvSpPr txBox="1"/>
            <p:nvPr/>
          </p:nvSpPr>
          <p:spPr>
            <a:xfrm>
              <a:off x="1157836" y="128685"/>
              <a:ext cx="4487034" cy="805804"/>
            </a:xfrm>
            <a:prstGeom prst="rect">
              <a:avLst/>
            </a:prstGeom>
            <a:noFill/>
          </p:spPr>
          <p:txBody>
            <a:bodyPr wrap="square" rtlCol="0">
              <a:spAutoFit/>
            </a:bodyPr>
            <a:lstStyle/>
            <a:p>
              <a:r>
                <a:rPr lang="en-US" altLang="zh-CN" sz="4000" b="1" dirty="0">
                  <a:latin typeface="微软雅黑" panose="020B0503020204020204" pitchFamily="34" charset="-122"/>
                  <a:ea typeface="微软雅黑" panose="020B0503020204020204" pitchFamily="34" charset="-122"/>
                  <a:sym typeface="+mn-ea"/>
                </a:rPr>
                <a:t>Experiment</a:t>
              </a:r>
              <a:endParaRPr lang="zh-CN" altLang="en-US" sz="4000" b="1" dirty="0">
                <a:latin typeface="微软雅黑" panose="020B0503020204020204" pitchFamily="34" charset="-122"/>
                <a:ea typeface="微软雅黑" panose="020B0503020204020204" pitchFamily="34" charset="-122"/>
              </a:endParaRPr>
            </a:p>
          </p:txBody>
        </p:sp>
      </p:grpSp>
      <p:cxnSp>
        <p:nvCxnSpPr>
          <p:cNvPr id="8" name="直接连接符 7"/>
          <p:cNvCxnSpPr/>
          <p:nvPr/>
        </p:nvCxnSpPr>
        <p:spPr>
          <a:xfrm>
            <a:off x="0" y="1072196"/>
            <a:ext cx="12299894" cy="0"/>
          </a:xfrm>
          <a:prstGeom prst="line">
            <a:avLst/>
          </a:prstGeom>
        </p:spPr>
        <p:style>
          <a:lnRef idx="3">
            <a:schemeClr val="accent1"/>
          </a:lnRef>
          <a:fillRef idx="0">
            <a:schemeClr val="accent1"/>
          </a:fillRef>
          <a:effectRef idx="2">
            <a:schemeClr val="accent1"/>
          </a:effectRef>
          <a:fontRef idx="minor">
            <a:schemeClr val="tx1"/>
          </a:fontRef>
        </p:style>
      </p:cxnSp>
      <p:pic>
        <p:nvPicPr>
          <p:cNvPr id="7" name="图片 6">
            <a:extLst>
              <a:ext uri="{FF2B5EF4-FFF2-40B4-BE49-F238E27FC236}">
                <a16:creationId xmlns:a16="http://schemas.microsoft.com/office/drawing/2014/main" id="{F5DE2A77-DBF0-500A-B821-21633822E37E}"/>
              </a:ext>
            </a:extLst>
          </p:cNvPr>
          <p:cNvPicPr>
            <a:picLocks noChangeAspect="1"/>
          </p:cNvPicPr>
          <p:nvPr/>
        </p:nvPicPr>
        <p:blipFill>
          <a:blip r:embed="rId3"/>
          <a:stretch>
            <a:fillRect/>
          </a:stretch>
        </p:blipFill>
        <p:spPr>
          <a:xfrm>
            <a:off x="1407532" y="1935484"/>
            <a:ext cx="9376936" cy="2987032"/>
          </a:xfrm>
          <a:prstGeom prst="rect">
            <a:avLst/>
          </a:prstGeom>
        </p:spPr>
      </p:pic>
    </p:spTree>
    <p:extLst>
      <p:ext uri="{BB962C8B-B14F-4D97-AF65-F5344CB8AC3E}">
        <p14:creationId xmlns:p14="http://schemas.microsoft.com/office/powerpoint/2010/main" val="122591202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1860</TotalTime>
  <Words>102</Words>
  <Application>Microsoft Office PowerPoint</Application>
  <PresentationFormat>宽屏</PresentationFormat>
  <Paragraphs>18</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等线</vt:lpstr>
      <vt:lpstr>宋体</vt:lpstr>
      <vt:lpstr>微软雅黑</vt:lpstr>
      <vt:lpstr>Arial</vt:lpstr>
      <vt:lpstr>Calibri</vt:lpstr>
      <vt:lpstr>Times New Roman</vt:lpstr>
      <vt:lpstr>Wingdings</vt:lpstr>
      <vt:lpstr>Office 主题</vt:lpstr>
      <vt:lpstr>Heterogeneous Graph Contrastive Learning for Recommendation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Friend Recommendations with Self-Rescaling Graph Neural Networks</dc:title>
  <dc:creator>曾永灏</dc:creator>
  <cp:lastModifiedBy>曾 永灏</cp:lastModifiedBy>
  <cp:revision>97</cp:revision>
  <dcterms:created xsi:type="dcterms:W3CDTF">2022-12-20T10:12:19Z</dcterms:created>
  <dcterms:modified xsi:type="dcterms:W3CDTF">2023-05-11T01:46:06Z</dcterms:modified>
</cp:coreProperties>
</file>