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71" r:id="rId3"/>
    <p:sldId id="27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BE9C5-FFDF-4477-A7C4-8B4B4A36E0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3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2022-10-20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2" y="2121028"/>
            <a:ext cx="1003069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IDEAS IN RECOMMENDATION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301003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知识图剪枝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特征空间的对比学习用于推荐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3961341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实体噪声，特征分布不均，缺乏一致性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09367" y="460823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6263757" y="2748227"/>
            <a:ext cx="2525050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知识图实体剪枝；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知识图特征空间对比；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匹配预测。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4919171"/>
            <a:ext cx="6877204" cy="1718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SIGIR】Multi-level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Cross-view Contrastive Learning for Knowledge-aware Recommender System.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SIGIR】Knowledge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Contrastive Learning for Recommendation.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SIGIR】HAKG: Hierarchy-Aware Knowledge Gated Network for Recommendation.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SIGIR】Joint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Pruning and Recurrent Graph Convolution for News Recommendation.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WWW】Knowledge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Convolutional Networks for Recommender Systems.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KDD】KGAT Knowledge Graph Attention Network for Recommendation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99C29-97FB-43E7-83F7-2FDCB7D7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98" y="2294690"/>
            <a:ext cx="3610900" cy="23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6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2022-10-20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736009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iDEAS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6" y="1154484"/>
            <a:ext cx="31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Interest Modeling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6" y="1504597"/>
            <a:ext cx="4685947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基于意图解耦超图的序列推荐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基于解耦超图学习的协同过滤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C93DB9-70BA-49D9-9829-060B5EB6B591}"/>
              </a:ext>
            </a:extLst>
          </p:cNvPr>
          <p:cNvSpPr txBox="1"/>
          <p:nvPr/>
        </p:nvSpPr>
        <p:spPr>
          <a:xfrm>
            <a:off x="1014196" y="2729118"/>
            <a:ext cx="354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Reliable Recommendation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269480-73EB-4EEA-A355-EA1592C85A91}"/>
              </a:ext>
            </a:extLst>
          </p:cNvPr>
          <p:cNvSpPr txBox="1"/>
          <p:nvPr/>
        </p:nvSpPr>
        <p:spPr>
          <a:xfrm>
            <a:off x="1305586" y="3079231"/>
            <a:ext cx="4685947" cy="116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基于可靠图结构学习的协同过滤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基于门控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的序列推荐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基于缺失特征预测的长尾推荐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152A8-3AD0-42E7-ABEF-9BF13EEC102C}"/>
              </a:ext>
            </a:extLst>
          </p:cNvPr>
          <p:cNvSpPr txBox="1"/>
          <p:nvPr/>
        </p:nvSpPr>
        <p:spPr>
          <a:xfrm>
            <a:off x="1014196" y="4657997"/>
            <a:ext cx="430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Content-based Recommendation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D7EC02-FB3E-4452-8CE0-FC3EBFC3688D}"/>
              </a:ext>
            </a:extLst>
          </p:cNvPr>
          <p:cNvSpPr txBox="1"/>
          <p:nvPr/>
        </p:nvSpPr>
        <p:spPr>
          <a:xfrm>
            <a:off x="1305586" y="5008110"/>
            <a:ext cx="4685947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基于层次化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的多模态序列推荐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考虑多主题挖掘的新闻推荐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知识图剪枝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特征空间的对比学习用于推荐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E5465D9-0800-4BD3-8DA5-F5C4DD7B904B}"/>
              </a:ext>
            </a:extLst>
          </p:cNvPr>
          <p:cNvSpPr/>
          <p:nvPr/>
        </p:nvSpPr>
        <p:spPr>
          <a:xfrm>
            <a:off x="5878545" y="1709696"/>
            <a:ext cx="602947" cy="35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712E98-F163-4746-96AF-78B48CD24728}"/>
              </a:ext>
            </a:extLst>
          </p:cNvPr>
          <p:cNvSpPr txBox="1"/>
          <p:nvPr/>
        </p:nvSpPr>
        <p:spPr>
          <a:xfrm>
            <a:off x="6951216" y="1564749"/>
            <a:ext cx="41032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从交互物品中捕捉用户更细粒度、更全面的兴趣，如兴趣的多样性、动态性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6B30708-8159-4CC7-B3D9-1C9AF1671497}"/>
              </a:ext>
            </a:extLst>
          </p:cNvPr>
          <p:cNvSpPr/>
          <p:nvPr/>
        </p:nvSpPr>
        <p:spPr>
          <a:xfrm>
            <a:off x="5878545" y="3303465"/>
            <a:ext cx="602947" cy="35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A92D375-A964-4DA5-BCA5-0BDDD0B2B105}"/>
              </a:ext>
            </a:extLst>
          </p:cNvPr>
          <p:cNvSpPr/>
          <p:nvPr/>
        </p:nvSpPr>
        <p:spPr>
          <a:xfrm>
            <a:off x="5878545" y="5074470"/>
            <a:ext cx="602947" cy="35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532D8A-27E0-49E8-A7C9-4F8BEDAE9F1C}"/>
              </a:ext>
            </a:extLst>
          </p:cNvPr>
          <p:cNvSpPr txBox="1"/>
          <p:nvPr/>
        </p:nvSpPr>
        <p:spPr>
          <a:xfrm>
            <a:off x="6945634" y="3158518"/>
            <a:ext cx="41088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缓解交互中存在的稀疏、噪声、偏差、长尾等问题，以提升推荐的可靠性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DEC902-212C-414C-82E1-52DAA6A25D09}"/>
              </a:ext>
            </a:extLst>
          </p:cNvPr>
          <p:cNvSpPr txBox="1"/>
          <p:nvPr/>
        </p:nvSpPr>
        <p:spPr>
          <a:xfrm>
            <a:off x="6945633" y="4929523"/>
            <a:ext cx="41088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从各类侧信息中挖掘知识以提升推荐，如评论、内容、多模态、知识图</a:t>
            </a:r>
          </a:p>
        </p:txBody>
      </p: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基于解耦意图超图的序列推荐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58750D-943D-43D8-B0BF-BF54F7C38792}"/>
              </a:ext>
            </a:extLst>
          </p:cNvPr>
          <p:cNvSpPr txBox="1"/>
          <p:nvPr/>
        </p:nvSpPr>
        <p:spPr>
          <a:xfrm>
            <a:off x="1057275" y="51244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292099"/>
            <a:ext cx="7039106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意图的多样性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，即用户通常对不同的商品有不同的意图。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交互序列的稀疏性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，单一用户的交互物品较少不足以表达用户兴趣。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831F4C-13D7-4964-AAD6-26BDF3F9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67" y="2712685"/>
            <a:ext cx="2995057" cy="23364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1BEB84-2972-48B8-8EB2-D477947F539B}"/>
              </a:ext>
            </a:extLst>
          </p:cNvPr>
          <p:cNvSpPr txBox="1"/>
          <p:nvPr/>
        </p:nvSpPr>
        <p:spPr>
          <a:xfrm>
            <a:off x="1296140" y="5476742"/>
            <a:ext cx="5827236" cy="1020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【WSDM 2021】Sparse-Interest Network for Sequential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【SIGIR 2020 】Disentangled Graph Collaborative Filtering.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【NIPS 2019 】Learning Disentangled Representations for Recommendation.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516C55-50F7-476A-844B-3A194CB3B9B7}"/>
              </a:ext>
            </a:extLst>
          </p:cNvPr>
          <p:cNvSpPr txBox="1"/>
          <p:nvPr/>
        </p:nvSpPr>
        <p:spPr>
          <a:xfrm>
            <a:off x="4942292" y="3117796"/>
            <a:ext cx="5308376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交互物品划分到多个意图；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同一个意图下的物品编码（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同一个意图下的相似用户意图补充；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多样性组合预测下一个物品。</a:t>
            </a:r>
          </a:p>
        </p:txBody>
      </p:sp>
    </p:spTree>
    <p:extLst>
      <p:ext uri="{BB962C8B-B14F-4D97-AF65-F5344CB8AC3E}">
        <p14:creationId xmlns:p14="http://schemas.microsoft.com/office/powerpoint/2010/main" val="38273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基于解耦超图学习的协同过滤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294670"/>
            <a:ext cx="7039106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意图的多样性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，即用户通常对不同的商品有不同的意图。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交互序列的稀疏性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，单一用户的交互物品较少不足以表达用户兴趣。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57275" y="51244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4942292" y="3117796"/>
            <a:ext cx="5308376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交互物品划分到多个意图；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同一个意图下的物品编码（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同一个意图下的相似物品或相似用户意图补充；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用户和物品相似度计算进行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96140" y="5476742"/>
            <a:ext cx="5827236" cy="1020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【WSDM 2021】Sparse-Interest Network for Sequential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【SIGIR 2020 】Disentangled Graph Collaborative Filtering.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【NIPS 2019 】Learning Disentangled Representations for Recommendation.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01524-E619-4679-90F6-00B18CA2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5" y="2791392"/>
            <a:ext cx="3423128" cy="21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081A68-4F8C-4A9D-9450-184F3B5C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2610367"/>
            <a:ext cx="3830564" cy="216544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基于可靠图结构学习的协同过滤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294670"/>
            <a:ext cx="6544677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噪声交互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，即用户交互物品中存在不相关的物品。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交互不平衡（稀疏性）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，即尾部用户的交互缺失，偏好特征不足。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6" y="471899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408648" y="2814369"/>
            <a:ext cx="4102277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删掉用户不相关的交互物品；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增加用户可能交互的物品；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用户和物品相似度计算进行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增强模型的鲁棒性，防止噪声攻击。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96140" y="5072733"/>
            <a:ext cx="9023111" cy="16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SIGIR】Learning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Denoise Unreliable Interactions for Graph Collaborative Filtering.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KDD】Reliable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 Make A Stronger Defender Unsupervised Structure Refinement for Robust GNN.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KDD】Self-Supervised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Hypergraph Transformer for Recommender Systems.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WWW】Towards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Deep Graph Structure Learning.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SIGIR】Self-Guided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to Denoise for Robust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8077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基于门控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6" y="226795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研究思路（门控机制）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6218369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噪声交互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，即用户交互物品中存在不相关的噪声物品。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甚至交互受到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噪声攻击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412809" y="2957066"/>
            <a:ext cx="4166525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将多头注意力部分改进成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实现交互物品筛选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特征筛选；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预测部分结合多种方式预测下一个物品。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123591"/>
            <a:ext cx="9888733" cy="1666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【2018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CVPR】Squeeze-and-excitation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RecSys】FiBiNET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Feature Importance and Bilinear feature Interaction for Click-Through Rate Prediction.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arXiv】ContextNet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Click-Through Rate Prediction Framework Using Contextual information to Refine Feature Embedding.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RecSys】Transformers4Rec Bridging the Gap between NLP and Sequential Session-Based Recommendation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WWW】Filter-enhanced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is All You Need for Sequential Recommendation.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690854-2D91-4E49-9880-B17B069E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6" y="2671553"/>
            <a:ext cx="4094423" cy="20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基于缺失特征预测的长尾推荐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3550972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长尾分布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，即尾节点的交互缺失。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475983" y="2710649"/>
            <a:ext cx="5397631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将头部用户视为无缺失；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删掉头部用户的部分交互来预测缺失的特征；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预测网络同时用于尾节点来预测缺失特征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知识蒸馏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将可观测的交互与预测的确实特征结合表示当前节点；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274788"/>
            <a:ext cx="8174033" cy="1343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SIGIR】LightGCN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Simplifying and Powering Graph Convolution Network for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KDD】Tail-GNN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Tail-Node Graph Neural Networks.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arXiv】LTE4G Long-Tail Experts for Graph Neural Networks.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ICLR】Cold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Brew Distilling Graph Node Representations with Incomplete or Missing Neighborhoods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49C82-AE17-46F2-9D9E-6B1F9CB4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6" y="2443339"/>
            <a:ext cx="3442261" cy="23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301003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基于层次化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的多模态序列推荐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437171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表征不足，利用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多模态信息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增强序列推荐。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796949" y="3007138"/>
            <a:ext cx="2676951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序列物品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下一物品预测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188504"/>
            <a:ext cx="8943730" cy="16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【2017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NIPS】Attention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All you need.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NAACL】BERT: Pre-training of Deep Bidirectional Transformers for Language Understanding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CIKM】BERT4Rec: Sequential Recommendation with Bidirectional Encoder Representations from Transformer.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【2021 RecSys】Transformers4Rec Bridging the Gap between NLP and Sequential Session-Based Recommendation.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CVPR】An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Empirical Study of Training End-to-End Vision and Language Transformers.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F15C3-F0E4-4268-A9CA-47996315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7" y="2474064"/>
            <a:ext cx="4377078" cy="22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301003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考虑多主题挖掘的新闻推荐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F1EA4D-ED94-4D78-A45B-E826029686AF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51A00F-2F33-4B6D-A7A0-65C9286E9D03}"/>
              </a:ext>
            </a:extLst>
          </p:cNvPr>
          <p:cNvSpPr txBox="1"/>
          <p:nvPr/>
        </p:nvSpPr>
        <p:spPr>
          <a:xfrm>
            <a:off x="1014197" y="19601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F7F6F5-BDAE-4B7B-97CB-49672CAE0F2D}"/>
              </a:ext>
            </a:extLst>
          </p:cNvPr>
          <p:cNvSpPr txBox="1"/>
          <p:nvPr/>
        </p:nvSpPr>
        <p:spPr>
          <a:xfrm>
            <a:off x="1209675" y="1315947"/>
            <a:ext cx="3466911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兴趣多样性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新闻多主题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3F4A31-58DD-41DE-942A-60D5794A05C7}"/>
              </a:ext>
            </a:extLst>
          </p:cNvPr>
          <p:cNvSpPr txBox="1"/>
          <p:nvPr/>
        </p:nvSpPr>
        <p:spPr>
          <a:xfrm>
            <a:off x="1014197" y="484161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5CDBC2-4164-4848-8F30-F86F986E046F}"/>
              </a:ext>
            </a:extLst>
          </p:cNvPr>
          <p:cNvSpPr txBox="1"/>
          <p:nvPr/>
        </p:nvSpPr>
        <p:spPr>
          <a:xfrm>
            <a:off x="5079052" y="2771053"/>
            <a:ext cx="4782078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从新闻中挖掘出多个主题，比如政党、运动等；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某主题下聚合词特征表示主题下的新闻表征；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某主题下的所有观测新闻聚合；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多主题融合预测新闻概率。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D9610-8CDC-4112-A633-B9FFE3E0BF1B}"/>
              </a:ext>
            </a:extLst>
          </p:cNvPr>
          <p:cNvSpPr txBox="1"/>
          <p:nvPr/>
        </p:nvSpPr>
        <p:spPr>
          <a:xfrm>
            <a:off x="1209675" y="5188504"/>
            <a:ext cx="6593856" cy="1343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EMNLP】Neural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 Recommendation with Multi-Head Self-Attention.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IJCAI】Neural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 Recommendation with Attentive Multi-View Learning.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【2019 KDD】NPA Neural News Recommendation with Personalized Attention.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【2022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ICASSP】News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Via Multi-Interest News Sequence Modelling.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EDC6D5-F480-4C0D-BDC2-768EDF97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69" y="2333102"/>
            <a:ext cx="3466911" cy="24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3219</TotalTime>
  <Words>1139</Words>
  <Application>Microsoft Office PowerPoint</Application>
  <PresentationFormat>宽屏</PresentationFormat>
  <Paragraphs>141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方正姚体</vt:lpstr>
      <vt:lpstr>微软雅黑</vt:lpstr>
      <vt:lpstr>Arial</vt:lpstr>
      <vt:lpstr>Rockwell</vt:lpstr>
      <vt:lpstr>Rockwell Condensed</vt:lpstr>
      <vt:lpstr>Times New Roman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大 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518</cp:revision>
  <dcterms:created xsi:type="dcterms:W3CDTF">2022-02-20T07:47:20Z</dcterms:created>
  <dcterms:modified xsi:type="dcterms:W3CDTF">2022-10-20T01:20:40Z</dcterms:modified>
</cp:coreProperties>
</file>