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0" r:id="rId3"/>
    <p:sldId id="300" r:id="rId4"/>
    <p:sldId id="291" r:id="rId5"/>
    <p:sldId id="290" r:id="rId6"/>
    <p:sldId id="302" r:id="rId7"/>
    <p:sldId id="292" r:id="rId8"/>
    <p:sldId id="293" r:id="rId9"/>
    <p:sldId id="294" r:id="rId10"/>
    <p:sldId id="297" r:id="rId11"/>
    <p:sldId id="298" r:id="rId12"/>
    <p:sldId id="299" r:id="rId13"/>
    <p:sldId id="301"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30557F"/>
    <a:srgbClr val="7A91AC"/>
    <a:srgbClr val="2F547E"/>
    <a:srgbClr val="C3CEDA"/>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4" autoAdjust="0"/>
    <p:restoredTop sz="70151" autoAdjust="0"/>
  </p:normalViewPr>
  <p:slideViewPr>
    <p:cSldViewPr snapToGrid="0">
      <p:cViewPr varScale="1">
        <p:scale>
          <a:sx n="60" d="100"/>
          <a:sy n="60" d="100"/>
        </p:scale>
        <p:origin x="1402" y="4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2022/10/12</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我这次讲的这篇是发表在</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WSDM2021</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上用于序列推荐得稀疏兴趣网络</a:t>
            </a:r>
            <a:endParaRPr lang="zh-CN" altLang="en-US" sz="1200"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首先根据</a:t>
            </a:r>
            <a:r>
              <a:rPr lang="en-US" altLang="zh-CN" dirty="0"/>
              <a:t>pkt</a:t>
            </a:r>
            <a:r>
              <a:rPr lang="zh-CN" altLang="en-US" dirty="0"/>
              <a:t>得到用户意图意图分布矩阵</a:t>
            </a:r>
            <a:r>
              <a:rPr lang="en-US" altLang="zh-CN" dirty="0"/>
              <a:t>Pu</a:t>
            </a:r>
            <a:r>
              <a:rPr lang="zh-CN" altLang="en-US" dirty="0"/>
              <a:t>，然后</a:t>
            </a:r>
            <a:r>
              <a:rPr lang="en-US" altLang="zh-CN" dirty="0"/>
              <a:t>Pu</a:t>
            </a:r>
            <a:r>
              <a:rPr lang="zh-CN" altLang="en-US" dirty="0"/>
              <a:t>和原型概念</a:t>
            </a:r>
            <a:r>
              <a:rPr lang="en-US" altLang="zh-CN" dirty="0"/>
              <a:t>Cu</a:t>
            </a:r>
            <a:r>
              <a:rPr lang="zh-CN" altLang="en-US" dirty="0"/>
              <a:t>相乘得到用户的意图序列。得到每个位置的</a:t>
            </a:r>
            <a:r>
              <a:rPr lang="en-US" altLang="zh-CN" dirty="0"/>
              <a:t>item</a:t>
            </a:r>
            <a:r>
              <a:rPr lang="zh-CN" altLang="en-US" dirty="0"/>
              <a:t>的意图嵌入后，再次使用自注意力层来预测用户对下一个物品的意图</a:t>
            </a:r>
            <a:r>
              <a:rPr lang="en-US" altLang="zh-CN" dirty="0" err="1"/>
              <a:t>Captu</a:t>
            </a:r>
            <a:r>
              <a:rPr lang="zh-CN" altLang="en-US" dirty="0"/>
              <a:t>，这里就避免了用</a:t>
            </a:r>
            <a:r>
              <a:rPr lang="en-US" altLang="zh-CN" dirty="0"/>
              <a:t>target label</a:t>
            </a:r>
            <a:r>
              <a:rPr lang="zh-CN" altLang="en-US" dirty="0"/>
              <a:t>。根据</a:t>
            </a:r>
            <a:r>
              <a:rPr lang="en-US" altLang="zh-CN" dirty="0" err="1"/>
              <a:t>Capt</a:t>
            </a:r>
            <a:r>
              <a:rPr lang="zh-CN" altLang="en-US" dirty="0"/>
              <a:t>和当前的</a:t>
            </a:r>
            <a:r>
              <a:rPr lang="en-US" altLang="zh-CN" dirty="0"/>
              <a:t>K</a:t>
            </a:r>
            <a:r>
              <a:rPr lang="zh-CN" altLang="en-US" dirty="0"/>
              <a:t>个兴趣表示计算相关性权重，根据权重和多个兴趣表示聚合出用户兴趣表示。</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10</a:t>
            </a:fld>
            <a:endParaRPr lang="zh-CN" altLang="en-US"/>
          </a:p>
        </p:txBody>
      </p:sp>
    </p:spTree>
    <p:extLst>
      <p:ext uri="{BB962C8B-B14F-4D97-AF65-F5344CB8AC3E}">
        <p14:creationId xmlns:p14="http://schemas.microsoft.com/office/powerpoint/2010/main" val="25401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损失函数通过对于序列</a:t>
            </a:r>
            <a:r>
              <a:rPr lang="en-US" altLang="zh-CN" dirty="0"/>
              <a:t>x1</a:t>
            </a:r>
            <a:r>
              <a:rPr lang="zh-CN" altLang="en-US" dirty="0"/>
              <a:t>到</a:t>
            </a:r>
            <a:r>
              <a:rPr lang="en-US" altLang="zh-CN" dirty="0"/>
              <a:t>xt-1</a:t>
            </a:r>
            <a:r>
              <a:rPr lang="zh-CN" altLang="en-US" dirty="0"/>
              <a:t>，预测出结果为</a:t>
            </a:r>
            <a:r>
              <a:rPr lang="en-US" altLang="zh-CN" dirty="0" err="1"/>
              <a:t>xt</a:t>
            </a:r>
            <a:r>
              <a:rPr lang="zh-CN" altLang="en-US" dirty="0"/>
              <a:t>的概率来计算。但这样带来的计算量非常大，因此采用了随机</a:t>
            </a:r>
            <a:r>
              <a:rPr lang="en-US" altLang="zh-CN" dirty="0" err="1"/>
              <a:t>softmax</a:t>
            </a:r>
            <a:r>
              <a:rPr lang="zh-CN" altLang="en-US" dirty="0"/>
              <a:t>的方法减少运算量。</a:t>
            </a:r>
            <a:r>
              <a:rPr lang="en-US" altLang="zh-CN" dirty="0"/>
              <a:t>Sample </a:t>
            </a:r>
            <a:r>
              <a:rPr lang="en-US" altLang="zh-CN" dirty="0" err="1"/>
              <a:t>softmax</a:t>
            </a:r>
            <a:r>
              <a:rPr lang="zh-CN" altLang="en-US" dirty="0"/>
              <a:t>就是从全部物品中采样出一个子集，在这个子集上计算概率并进行</a:t>
            </a:r>
            <a:r>
              <a:rPr lang="en-US" altLang="zh-CN" dirty="0" err="1"/>
              <a:t>softmax</a:t>
            </a:r>
            <a:r>
              <a:rPr lang="zh-CN" altLang="en-US" dirty="0"/>
              <a:t>归一化。</a:t>
            </a:r>
            <a:endParaRPr lang="en-US" altLang="zh-CN" dirty="0"/>
          </a:p>
          <a:p>
            <a:r>
              <a:rPr lang="zh-CN" altLang="en-US" dirty="0"/>
              <a:t>此外，作者还使用了协方差正则化技术，使得原型嵌入尽可能正交，目的是引导概念池中的概念更加分散，具备差异化。</a:t>
            </a:r>
            <a:endParaRPr lang="en-US" altLang="zh-CN" dirty="0"/>
          </a:p>
          <a:p>
            <a:r>
              <a:rPr lang="zh-CN" altLang="en-US" dirty="0"/>
              <a:t>最后的损失函数就是两者之和</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11</a:t>
            </a:fld>
            <a:endParaRPr lang="zh-CN" altLang="en-US"/>
          </a:p>
        </p:txBody>
      </p:sp>
    </p:spTree>
    <p:extLst>
      <p:ext uri="{BB962C8B-B14F-4D97-AF65-F5344CB8AC3E}">
        <p14:creationId xmlns:p14="http://schemas.microsoft.com/office/powerpoint/2010/main" val="2763870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他说表现都是最好，但是在</a:t>
            </a:r>
            <a:r>
              <a:rPr lang="en-US" altLang="zh-CN" dirty="0" err="1"/>
              <a:t>movielens</a:t>
            </a:r>
            <a:r>
              <a:rPr lang="zh-CN" altLang="en-US" dirty="0"/>
              <a:t>上不是</a:t>
            </a:r>
            <a:r>
              <a:rPr lang="en-US" altLang="zh-CN" dirty="0" err="1"/>
              <a:t>sasrec</a:t>
            </a:r>
            <a:r>
              <a:rPr lang="zh-CN" altLang="en-US" dirty="0"/>
              <a:t>更好吗</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12</a:t>
            </a:fld>
            <a:endParaRPr lang="zh-CN" altLang="en-US"/>
          </a:p>
        </p:txBody>
      </p:sp>
    </p:spTree>
    <p:extLst>
      <p:ext uri="{BB962C8B-B14F-4D97-AF65-F5344CB8AC3E}">
        <p14:creationId xmlns:p14="http://schemas.microsoft.com/office/powerpoint/2010/main" val="4168900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左上角的表是再工业数据集</a:t>
            </a:r>
            <a:r>
              <a:rPr lang="en-US" altLang="zh-CN" dirty="0" err="1"/>
              <a:t>URLarge</a:t>
            </a:r>
            <a:r>
              <a:rPr lang="zh-CN" altLang="en-US" dirty="0"/>
              <a:t>上测试的结果，可以看到</a:t>
            </a:r>
            <a:r>
              <a:rPr lang="en-US" altLang="zh-CN" dirty="0"/>
              <a:t>SINE</a:t>
            </a:r>
            <a:r>
              <a:rPr lang="zh-CN" altLang="en-US" dirty="0"/>
              <a:t>去到了最好的表现。</a:t>
            </a:r>
            <a:endParaRPr lang="en-US" altLang="zh-CN" dirty="0"/>
          </a:p>
          <a:p>
            <a:r>
              <a:rPr lang="en-US" altLang="zh-CN" dirty="0"/>
              <a:t>NMI</a:t>
            </a:r>
            <a:r>
              <a:rPr lang="zh-CN" altLang="en-US" dirty="0"/>
              <a:t>是归一化互信息，度量两个聚类结果得相似度，值越大代表两个聚类结果越相似。作者通过可视化聚类发现，模型不仅将语义相似的物品归为同一类，且同一类中的物品如果更细粒度的划分的化属于不同的类别。作者将学习到的概念和专家标记对比，发现，</a:t>
            </a:r>
            <a:r>
              <a:rPr lang="en-US" altLang="zh-CN" dirty="0"/>
              <a:t>Level-2</a:t>
            </a:r>
            <a:r>
              <a:rPr lang="zh-CN" altLang="en-US" dirty="0"/>
              <a:t>的</a:t>
            </a:r>
            <a:r>
              <a:rPr lang="en-US" altLang="zh-CN" dirty="0"/>
              <a:t>NMI</a:t>
            </a:r>
            <a:r>
              <a:rPr lang="zh-CN" altLang="en-US" dirty="0"/>
              <a:t>值是最大的，这意味着，聚类结果既不是极端细粒度</a:t>
            </a:r>
            <a:r>
              <a:rPr lang="en-US" altLang="zh-CN" dirty="0"/>
              <a:t>level-leaf</a:t>
            </a:r>
            <a:r>
              <a:rPr lang="zh-CN" altLang="en-US" dirty="0"/>
              <a:t>也不是非常粗粒度</a:t>
            </a:r>
            <a:r>
              <a:rPr lang="en-US" altLang="zh-CN" dirty="0"/>
              <a:t>level-1.</a:t>
            </a:r>
            <a:r>
              <a:rPr lang="zh-CN" altLang="en-US" dirty="0"/>
              <a:t>从而证明模型可以捕捉用户更高层次的语义。</a:t>
            </a:r>
            <a:endParaRPr lang="en-US" altLang="zh-CN" dirty="0"/>
          </a:p>
          <a:p>
            <a:r>
              <a:rPr lang="en-US" altLang="zh-CN" dirty="0"/>
              <a:t>SINE-cate</a:t>
            </a:r>
            <a:r>
              <a:rPr lang="zh-CN" altLang="en-US" dirty="0"/>
              <a:t>是使用类别属性作为原型得到的。</a:t>
            </a:r>
            <a:r>
              <a:rPr lang="en-US" altLang="zh-CN" dirty="0"/>
              <a:t>SINE-label</a:t>
            </a:r>
            <a:r>
              <a:rPr lang="zh-CN" altLang="en-US" dirty="0"/>
              <a:t>是采用标签感知注意力进行训练得到的。</a:t>
            </a:r>
            <a:r>
              <a:rPr lang="en-US" altLang="zh-CN" dirty="0"/>
              <a:t>SINE-label</a:t>
            </a:r>
            <a:r>
              <a:rPr lang="zh-CN" altLang="en-US" dirty="0"/>
              <a:t>首先根据</a:t>
            </a:r>
            <a:r>
              <a:rPr lang="en-US" altLang="zh-CN" dirty="0"/>
              <a:t>K</a:t>
            </a:r>
            <a:r>
              <a:rPr lang="zh-CN" altLang="en-US" dirty="0"/>
              <a:t>嵌入向量独立检索</a:t>
            </a:r>
            <a:r>
              <a:rPr lang="en-US" altLang="zh-CN" dirty="0"/>
              <a:t>K*N</a:t>
            </a:r>
            <a:r>
              <a:rPr lang="zh-CN" altLang="en-US" dirty="0"/>
              <a:t>个候选项目，然后对这个</a:t>
            </a:r>
            <a:r>
              <a:rPr lang="en-US" altLang="zh-CN" dirty="0"/>
              <a:t>K-N</a:t>
            </a:r>
            <a:r>
              <a:rPr lang="zh-CN" altLang="en-US" dirty="0"/>
              <a:t>个项目进行排序。</a:t>
            </a:r>
            <a:endParaRPr lang="en-US" altLang="zh-CN" dirty="0"/>
          </a:p>
          <a:p>
            <a:r>
              <a:rPr lang="en-US" altLang="zh-CN" dirty="0"/>
              <a:t>SINE-cate</a:t>
            </a:r>
            <a:r>
              <a:rPr lang="zh-CN" altLang="en-US" dirty="0"/>
              <a:t>的对比证明学习到的概念比直接使用类别作为区分更好。</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13</a:t>
            </a:fld>
            <a:endParaRPr lang="zh-CN" altLang="en-US"/>
          </a:p>
        </p:txBody>
      </p:sp>
    </p:spTree>
    <p:extLst>
      <p:ext uri="{BB962C8B-B14F-4D97-AF65-F5344CB8AC3E}">
        <p14:creationId xmlns:p14="http://schemas.microsoft.com/office/powerpoint/2010/main" val="1244231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14</a:t>
            </a:fld>
            <a:endParaRPr lang="zh-CN" altLang="en-US"/>
          </a:p>
        </p:txBody>
      </p:sp>
    </p:spTree>
    <p:extLst>
      <p:ext uri="{BB962C8B-B14F-4D97-AF65-F5344CB8AC3E}">
        <p14:creationId xmlns:p14="http://schemas.microsoft.com/office/powerpoint/2010/main" val="314237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电子商务平台中用户通常在一段时间内与几类类别不同的物品进行交互，而从行为序列中学习到的整体用户嵌入向量主要受到最近最频繁的</a:t>
            </a:r>
            <a:r>
              <a:rPr lang="en-US" altLang="zh-CN" dirty="0"/>
              <a:t>items</a:t>
            </a:r>
            <a:r>
              <a:rPr lang="zh-CN" altLang="en-US" dirty="0"/>
              <a:t>的影响。那么在交互中不占优势的物品可能就不会被推荐。比如这个图就是作者对</a:t>
            </a:r>
            <a:r>
              <a:rPr lang="en-US" altLang="zh-CN" dirty="0" err="1"/>
              <a:t>SASRec</a:t>
            </a:r>
            <a:r>
              <a:rPr lang="zh-CN" altLang="en-US" dirty="0"/>
              <a:t>的一个分析，左边</a:t>
            </a:r>
            <a:r>
              <a:rPr lang="en-US" altLang="zh-CN" dirty="0"/>
              <a:t>In</a:t>
            </a:r>
            <a:r>
              <a:rPr lang="zh-CN" altLang="en-US" dirty="0"/>
              <a:t>代表的意思是和</a:t>
            </a:r>
            <a:r>
              <a:rPr lang="en-US" altLang="zh-CN" dirty="0"/>
              <a:t>next item</a:t>
            </a:r>
            <a:r>
              <a:rPr lang="zh-CN" altLang="en-US" dirty="0"/>
              <a:t>相似的物品在序列中也出现的概率，</a:t>
            </a:r>
            <a:r>
              <a:rPr lang="en-US" altLang="zh-CN" dirty="0"/>
              <a:t>Out</a:t>
            </a:r>
            <a:r>
              <a:rPr lang="zh-CN" altLang="en-US" dirty="0"/>
              <a:t>就是不出现的概率。右边的图代表的是在最近交互中相似物品的频率。这个图说明，</a:t>
            </a:r>
            <a:r>
              <a:rPr lang="en-US" altLang="zh-CN" dirty="0" err="1"/>
              <a:t>SASRec</a:t>
            </a:r>
            <a:r>
              <a:rPr lang="zh-CN" altLang="en-US" dirty="0"/>
              <a:t>模型更偏向于推荐在交互中出现并出现频率高的物品。</a:t>
            </a:r>
            <a:endParaRPr lang="en-US" altLang="zh-CN" dirty="0"/>
          </a:p>
          <a:p>
            <a:r>
              <a:rPr lang="zh-CN" altLang="en-US" dirty="0"/>
              <a:t>对于这个问题的一个解决方法就是使用多兴趣拆分，将用户行为序列打散到多个兴趣</a:t>
            </a:r>
            <a:r>
              <a:rPr lang="en-US" altLang="zh-CN" dirty="0"/>
              <a:t>embedding</a:t>
            </a:r>
            <a:r>
              <a:rPr lang="zh-CN" altLang="en-US" dirty="0"/>
              <a:t>中，类似于聚类的过程，把不同的</a:t>
            </a:r>
            <a:r>
              <a:rPr lang="en-US" altLang="zh-CN" dirty="0"/>
              <a:t>item</a:t>
            </a:r>
            <a:r>
              <a:rPr lang="zh-CN" altLang="en-US" dirty="0"/>
              <a:t>聚类到不同的兴趣中。但在现实系统中，物品在概念也就是兴趣意义上很难被聚类，虽然物品存在类别的属性，但是大多数情况下，由于注释噪声的存在，辅助信息不一定可靠。</a:t>
            </a:r>
            <a:endParaRPr lang="en-US" altLang="zh-CN" dirty="0"/>
          </a:p>
          <a:p>
            <a:r>
              <a:rPr lang="zh-CN" altLang="en-US" dirty="0"/>
              <a:t>第三点就是针对推荐的召回阶段，如何从大型兴趣库中自适应地推断出用户感兴趣地稀疏兴趣。</a:t>
            </a:r>
            <a:endParaRPr lang="en-US" altLang="zh-CN" dirty="0"/>
          </a:p>
          <a:p>
            <a:r>
              <a:rPr lang="zh-CN" altLang="en-US" dirty="0"/>
              <a:t>最后就是如何避免训练和测试不一致地问题，因为训练阶段一般是有目标</a:t>
            </a:r>
            <a:r>
              <a:rPr lang="en-US" altLang="zh-CN" dirty="0"/>
              <a:t>label</a:t>
            </a:r>
            <a:r>
              <a:rPr lang="zh-CN" altLang="en-US" dirty="0"/>
              <a:t>的，但是实际预测时不存在，直接使用</a:t>
            </a:r>
            <a:r>
              <a:rPr lang="en-US" altLang="zh-CN" dirty="0"/>
              <a:t>label</a:t>
            </a:r>
            <a:r>
              <a:rPr lang="zh-CN" altLang="en-US" dirty="0"/>
              <a:t>进行训练相当于你提前偷看了答案，会带来不一致问题。</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2</a:t>
            </a:fld>
            <a:endParaRPr lang="zh-CN" altLang="en-US"/>
          </a:p>
        </p:txBody>
      </p:sp>
    </p:spTree>
    <p:extLst>
      <p:ext uri="{BB962C8B-B14F-4D97-AF65-F5344CB8AC3E}">
        <p14:creationId xmlns:p14="http://schemas.microsoft.com/office/powerpoint/2010/main" val="15501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电子商务平台中用户通常在一段时间内与几类类别不同的物品进行交互。</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3</a:t>
            </a:fld>
            <a:endParaRPr lang="zh-CN" altLang="en-US"/>
          </a:p>
        </p:txBody>
      </p:sp>
    </p:spTree>
    <p:extLst>
      <p:ext uri="{BB962C8B-B14F-4D97-AF65-F5344CB8AC3E}">
        <p14:creationId xmlns:p14="http://schemas.microsoft.com/office/powerpoint/2010/main" val="379286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模型的框架如图所示。主要分为两个部分。</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4</a:t>
            </a:fld>
            <a:endParaRPr lang="zh-CN" altLang="en-US"/>
          </a:p>
        </p:txBody>
      </p:sp>
    </p:spTree>
    <p:extLst>
      <p:ext uri="{BB962C8B-B14F-4D97-AF65-F5344CB8AC3E}">
        <p14:creationId xmlns:p14="http://schemas.microsoft.com/office/powerpoint/2010/main" val="414594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概念激活层的目的就是从包含</a:t>
            </a:r>
            <a:r>
              <a:rPr lang="en-US" altLang="zh-CN" dirty="0"/>
              <a:t>L</a:t>
            </a:r>
            <a:r>
              <a:rPr lang="zh-CN" altLang="en-US" dirty="0"/>
              <a:t>个概念的概念池中提取出</a:t>
            </a:r>
            <a:r>
              <a:rPr lang="en-US" altLang="zh-CN" dirty="0" err="1"/>
              <a:t>topK</a:t>
            </a:r>
            <a:r>
              <a:rPr lang="zh-CN" altLang="en-US" dirty="0"/>
              <a:t>个隐藏概念。具体来说就是，随机初始化一个</a:t>
            </a:r>
            <a:r>
              <a:rPr lang="en-US" altLang="zh-CN" dirty="0"/>
              <a:t>d</a:t>
            </a:r>
            <a:r>
              <a:rPr lang="zh-CN" altLang="en-US" dirty="0"/>
              <a:t>维的</a:t>
            </a:r>
            <a:r>
              <a:rPr lang="en-US" altLang="zh-CN" dirty="0"/>
              <a:t>queryW2</a:t>
            </a:r>
            <a:r>
              <a:rPr lang="zh-CN" altLang="en-US" dirty="0"/>
              <a:t>，把</a:t>
            </a:r>
            <a:r>
              <a:rPr lang="en-US" altLang="zh-CN" dirty="0"/>
              <a:t>n</a:t>
            </a:r>
            <a:r>
              <a:rPr lang="zh-CN" altLang="en-US" dirty="0"/>
              <a:t>个</a:t>
            </a:r>
            <a:r>
              <a:rPr lang="en-US" altLang="zh-CN" dirty="0"/>
              <a:t>d</a:t>
            </a:r>
            <a:r>
              <a:rPr lang="zh-CN" altLang="en-US" dirty="0"/>
              <a:t>维嵌入通过投影矩阵</a:t>
            </a:r>
            <a:r>
              <a:rPr lang="en-US" altLang="zh-CN" dirty="0"/>
              <a:t>W1</a:t>
            </a:r>
            <a:r>
              <a:rPr lang="zh-CN" altLang="en-US" dirty="0"/>
              <a:t>和</a:t>
            </a:r>
            <a:r>
              <a:rPr lang="en-US" altLang="zh-CN" dirty="0"/>
              <a:t>tanh</a:t>
            </a:r>
            <a:r>
              <a:rPr lang="zh-CN" altLang="en-US" dirty="0"/>
              <a:t>转换到另一个</a:t>
            </a:r>
            <a:r>
              <a:rPr lang="en-US" altLang="zh-CN" dirty="0"/>
              <a:t>d</a:t>
            </a:r>
            <a:r>
              <a:rPr lang="zh-CN" altLang="en-US" dirty="0"/>
              <a:t>维空间中，然后用每个转换后的嵌入与</a:t>
            </a:r>
            <a:r>
              <a:rPr lang="en-US" altLang="zh-CN" dirty="0"/>
              <a:t>query</a:t>
            </a:r>
            <a:r>
              <a:rPr lang="zh-CN" altLang="en-US" dirty="0"/>
              <a:t>做</a:t>
            </a:r>
            <a:r>
              <a:rPr lang="en-US" altLang="zh-CN" dirty="0" err="1"/>
              <a:t>softmax</a:t>
            </a:r>
            <a:r>
              <a:rPr lang="zh-CN" altLang="en-US" dirty="0"/>
              <a:t>得到每个嵌入的权重。也就是说</a:t>
            </a:r>
            <a:r>
              <a:rPr lang="en-US" altLang="zh-CN" dirty="0"/>
              <a:t>query</a:t>
            </a:r>
            <a:r>
              <a:rPr lang="zh-CN" altLang="en-US" dirty="0"/>
              <a:t>是</a:t>
            </a:r>
            <a:r>
              <a:rPr lang="en-US" altLang="zh-CN" dirty="0"/>
              <a:t>W2</a:t>
            </a:r>
            <a:r>
              <a:rPr lang="zh-CN" altLang="en-US" dirty="0"/>
              <a:t>，</a:t>
            </a:r>
            <a:r>
              <a:rPr lang="en-US" altLang="zh-CN" dirty="0"/>
              <a:t>value</a:t>
            </a:r>
            <a:r>
              <a:rPr lang="zh-CN" altLang="en-US" dirty="0"/>
              <a:t>是</a:t>
            </a:r>
            <a:r>
              <a:rPr lang="en-US" altLang="zh-CN" dirty="0"/>
              <a:t>x</a:t>
            </a:r>
            <a:r>
              <a:rPr lang="zh-CN" altLang="en-US" dirty="0"/>
              <a:t>，</a:t>
            </a:r>
            <a:r>
              <a:rPr lang="en-US" altLang="zh-CN" dirty="0"/>
              <a:t>key</a:t>
            </a:r>
            <a:r>
              <a:rPr lang="zh-CN" altLang="en-US" dirty="0"/>
              <a:t>是</a:t>
            </a:r>
            <a:r>
              <a:rPr lang="en-US" altLang="zh-CN" dirty="0"/>
              <a:t>tanh</a:t>
            </a:r>
            <a:r>
              <a:rPr lang="zh-CN" altLang="en-US" dirty="0"/>
              <a:t>（</a:t>
            </a:r>
            <a:r>
              <a:rPr lang="en-US" altLang="zh-CN" dirty="0"/>
              <a:t>xW1</a:t>
            </a:r>
            <a:r>
              <a:rPr lang="zh-CN" altLang="en-US" dirty="0"/>
              <a:t>）。然后加权求和得到</a:t>
            </a:r>
            <a:r>
              <a:rPr lang="zh-CN" altLang="en-US" sz="1200" dirty="0"/>
              <a:t>用户的综合意图</a:t>
            </a:r>
            <a:r>
              <a:rPr lang="en-US" altLang="zh-CN" sz="1200" dirty="0" err="1"/>
              <a:t>zu</a:t>
            </a:r>
            <a:r>
              <a:rPr lang="zh-CN" altLang="en-US" sz="1200" dirty="0"/>
              <a:t>。然后</a:t>
            </a:r>
            <a:r>
              <a:rPr lang="en-US" altLang="zh-CN" sz="1200" dirty="0" err="1"/>
              <a:t>zu</a:t>
            </a:r>
            <a:r>
              <a:rPr lang="zh-CN" altLang="en-US" sz="1200" dirty="0"/>
              <a:t>和用户</a:t>
            </a:r>
            <a:r>
              <a:rPr lang="en-US" altLang="zh-CN" sz="1200" dirty="0"/>
              <a:t>u</a:t>
            </a:r>
            <a:r>
              <a:rPr lang="zh-CN" altLang="en-US" sz="1200" dirty="0"/>
              <a:t>的概念原型池</a:t>
            </a:r>
            <a:r>
              <a:rPr lang="en-US" altLang="zh-CN" sz="1200" dirty="0"/>
              <a:t>C</a:t>
            </a:r>
            <a:r>
              <a:rPr lang="zh-CN" altLang="en-US" sz="1200" dirty="0"/>
              <a:t>进行点积得到</a:t>
            </a:r>
            <a:r>
              <a:rPr lang="en-US" altLang="zh-CN" sz="1200" dirty="0" err="1"/>
              <a:t>su</a:t>
            </a:r>
            <a:r>
              <a:rPr lang="zh-CN" altLang="en-US" sz="1200" dirty="0"/>
              <a:t>，</a:t>
            </a:r>
            <a:r>
              <a:rPr lang="en-US" altLang="zh-CN" sz="1200" dirty="0"/>
              <a:t>rank</a:t>
            </a:r>
            <a:r>
              <a:rPr lang="zh-CN" altLang="en-US" sz="1200" dirty="0"/>
              <a:t>函数返回</a:t>
            </a:r>
            <a:r>
              <a:rPr lang="en-US" altLang="zh-CN" sz="1200" dirty="0" err="1"/>
              <a:t>su</a:t>
            </a:r>
            <a:r>
              <a:rPr lang="zh-CN" altLang="en-US" sz="1200" dirty="0"/>
              <a:t>中最大的</a:t>
            </a:r>
            <a:r>
              <a:rPr lang="en-US" altLang="zh-CN" sz="1200" dirty="0"/>
              <a:t>K</a:t>
            </a:r>
            <a:r>
              <a:rPr lang="zh-CN" altLang="en-US" sz="1200" dirty="0"/>
              <a:t>的索引，取</a:t>
            </a:r>
            <a:r>
              <a:rPr lang="en-US" altLang="zh-CN" sz="1200" dirty="0" err="1"/>
              <a:t>su</a:t>
            </a:r>
            <a:r>
              <a:rPr lang="zh-CN" altLang="en-US" sz="1200" dirty="0"/>
              <a:t>中对应的</a:t>
            </a:r>
            <a:r>
              <a:rPr lang="en-US" altLang="zh-CN" sz="1200" dirty="0"/>
              <a:t>K</a:t>
            </a:r>
            <a:r>
              <a:rPr lang="zh-CN" altLang="en-US" sz="1200" dirty="0"/>
              <a:t>行和</a:t>
            </a:r>
            <a:r>
              <a:rPr lang="en-US" altLang="zh-CN" sz="1200" dirty="0"/>
              <a:t>C</a:t>
            </a:r>
            <a:r>
              <a:rPr lang="zh-CN" altLang="en-US" sz="1200" dirty="0"/>
              <a:t>对应的</a:t>
            </a:r>
            <a:r>
              <a:rPr lang="en-US" altLang="zh-CN" sz="1200" dirty="0"/>
              <a:t>K</a:t>
            </a:r>
            <a:r>
              <a:rPr lang="zh-CN" altLang="en-US" sz="1200" dirty="0"/>
              <a:t>行进行汉德码乘法得到</a:t>
            </a:r>
            <a:r>
              <a:rPr lang="en-US" altLang="zh-CN" sz="1200" dirty="0"/>
              <a:t>K</a:t>
            </a:r>
            <a:r>
              <a:rPr lang="zh-CN" altLang="en-US" sz="1200" dirty="0"/>
              <a:t>个隐藏概念矩阵。后面三个式子是</a:t>
            </a:r>
            <a:r>
              <a:rPr lang="en-US" altLang="zh-CN" sz="1200" dirty="0" err="1"/>
              <a:t>topK</a:t>
            </a:r>
            <a:r>
              <a:rPr lang="zh-CN" altLang="en-US" sz="1200" dirty="0"/>
              <a:t>选择技巧，可以使离散的选择操作可微</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5</a:t>
            </a:fld>
            <a:endParaRPr lang="zh-CN" altLang="en-US"/>
          </a:p>
        </p:txBody>
      </p:sp>
    </p:spTree>
    <p:extLst>
      <p:ext uri="{BB962C8B-B14F-4D97-AF65-F5344CB8AC3E}">
        <p14:creationId xmlns:p14="http://schemas.microsoft.com/office/powerpoint/2010/main" val="317227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item t</a:t>
            </a:r>
            <a:r>
              <a:rPr lang="zh-CN" altLang="en-US" dirty="0"/>
              <a:t>和兴趣</a:t>
            </a:r>
            <a:r>
              <a:rPr lang="en-US" altLang="zh-CN" dirty="0"/>
              <a:t>k</a:t>
            </a:r>
            <a:r>
              <a:rPr lang="zh-CN" altLang="en-US" dirty="0"/>
              <a:t>，如果</a:t>
            </a:r>
            <a:r>
              <a:rPr lang="en-US" altLang="zh-CN" dirty="0"/>
              <a:t>t</a:t>
            </a:r>
            <a:r>
              <a:rPr lang="zh-CN" altLang="en-US" dirty="0"/>
              <a:t>不属于这个兴趣，那么这个值就偏向于</a:t>
            </a:r>
            <a:r>
              <a:rPr lang="en-US" altLang="zh-CN" dirty="0"/>
              <a:t>0.</a:t>
            </a:r>
          </a:p>
          <a:p>
            <a:r>
              <a:rPr lang="zh-CN" altLang="en-US" dirty="0"/>
              <a:t>如果对于这个兴趣</a:t>
            </a:r>
            <a:r>
              <a:rPr lang="en-US" altLang="zh-CN" dirty="0"/>
              <a:t>k</a:t>
            </a:r>
            <a:r>
              <a:rPr lang="zh-CN" altLang="en-US" dirty="0"/>
              <a:t>，</a:t>
            </a:r>
            <a:r>
              <a:rPr lang="en-US" altLang="zh-CN" dirty="0"/>
              <a:t>t</a:t>
            </a:r>
            <a:r>
              <a:rPr lang="zh-CN" altLang="en-US" dirty="0"/>
              <a:t>对下一个推荐物品并不重要，这个值也偏向于</a:t>
            </a:r>
            <a:r>
              <a:rPr lang="en-US" altLang="zh-CN" dirty="0"/>
              <a:t>0.</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6</a:t>
            </a:fld>
            <a:endParaRPr lang="zh-CN" altLang="en-US"/>
          </a:p>
        </p:txBody>
      </p:sp>
    </p:spTree>
    <p:extLst>
      <p:ext uri="{BB962C8B-B14F-4D97-AF65-F5344CB8AC3E}">
        <p14:creationId xmlns:p14="http://schemas.microsoft.com/office/powerpoint/2010/main" val="416950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得到</a:t>
            </a:r>
            <a:r>
              <a:rPr lang="en-US" altLang="zh-CN" dirty="0"/>
              <a:t>CUK</a:t>
            </a:r>
            <a:r>
              <a:rPr lang="zh-CN" altLang="en-US" dirty="0"/>
              <a:t>后，可以根据用户行为序列中每个物品与原型的距离来估计用户的意图。由于这里使用了正则化因此选择余弦相似度公式。因此相比于内积的方法，如果涉及到模型崩溃，余弦更不容易受到影响。</a:t>
            </a:r>
            <a:endParaRPr lang="en-US" altLang="zh-CN" dirty="0"/>
          </a:p>
          <a:p>
            <a:r>
              <a:rPr lang="zh-CN" altLang="en-US" dirty="0"/>
              <a:t>然后对于兴趣</a:t>
            </a:r>
            <a:r>
              <a:rPr lang="en-US" altLang="zh-CN" dirty="0"/>
              <a:t>k</a:t>
            </a:r>
            <a:r>
              <a:rPr lang="zh-CN" altLang="en-US" dirty="0"/>
              <a:t>，设计了</a:t>
            </a:r>
            <a:r>
              <a:rPr lang="en-US" altLang="zh-CN" dirty="0"/>
              <a:t>P</a:t>
            </a:r>
            <a:r>
              <a:rPr lang="zh-CN" altLang="en-US" dirty="0"/>
              <a:t>衡量位置</a:t>
            </a:r>
            <a:r>
              <a:rPr lang="en-US" altLang="zh-CN" dirty="0"/>
              <a:t>t</a:t>
            </a:r>
            <a:r>
              <a:rPr lang="zh-CN" altLang="en-US" dirty="0"/>
              <a:t>处的</a:t>
            </a:r>
            <a:r>
              <a:rPr lang="en-US" altLang="zh-CN" dirty="0"/>
              <a:t>item</a:t>
            </a:r>
            <a:r>
              <a:rPr lang="zh-CN" altLang="en-US" dirty="0"/>
              <a:t>对下一个预测物品的重要程度。也是采用的注意力的机制。为了利用序列的顺序性，再输入编码中加入了位置编码。</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7</a:t>
            </a:fld>
            <a:endParaRPr lang="zh-CN" altLang="en-US"/>
          </a:p>
        </p:txBody>
      </p:sp>
    </p:spTree>
    <p:extLst>
      <p:ext uri="{BB962C8B-B14F-4D97-AF65-F5344CB8AC3E}">
        <p14:creationId xmlns:p14="http://schemas.microsoft.com/office/powerpoint/2010/main" val="203008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item t</a:t>
            </a:r>
            <a:r>
              <a:rPr lang="zh-CN" altLang="en-US" dirty="0"/>
              <a:t>和兴趣</a:t>
            </a:r>
            <a:r>
              <a:rPr lang="en-US" altLang="zh-CN" dirty="0"/>
              <a:t>k</a:t>
            </a:r>
            <a:r>
              <a:rPr lang="zh-CN" altLang="en-US" dirty="0"/>
              <a:t>，如果</a:t>
            </a:r>
            <a:r>
              <a:rPr lang="en-US" altLang="zh-CN" dirty="0"/>
              <a:t>t</a:t>
            </a:r>
            <a:r>
              <a:rPr lang="zh-CN" altLang="en-US" dirty="0"/>
              <a:t>不属于这个兴趣，那么这个值就偏向于</a:t>
            </a:r>
            <a:r>
              <a:rPr lang="en-US" altLang="zh-CN" dirty="0"/>
              <a:t>0.</a:t>
            </a:r>
          </a:p>
          <a:p>
            <a:r>
              <a:rPr lang="zh-CN" altLang="en-US" dirty="0"/>
              <a:t>如果对于这个兴趣</a:t>
            </a:r>
            <a:r>
              <a:rPr lang="en-US" altLang="zh-CN" dirty="0"/>
              <a:t>k</a:t>
            </a:r>
            <a:r>
              <a:rPr lang="zh-CN" altLang="en-US" dirty="0"/>
              <a:t>，</a:t>
            </a:r>
            <a:r>
              <a:rPr lang="en-US" altLang="zh-CN" dirty="0"/>
              <a:t>t</a:t>
            </a:r>
            <a:r>
              <a:rPr lang="zh-CN" altLang="en-US" dirty="0"/>
              <a:t>对下一个推荐物品并不重要，这个值也偏向于</a:t>
            </a:r>
            <a:r>
              <a:rPr lang="en-US" altLang="zh-CN" dirty="0"/>
              <a:t>0.</a:t>
            </a:r>
          </a:p>
        </p:txBody>
      </p:sp>
      <p:sp>
        <p:nvSpPr>
          <p:cNvPr id="4" name="灯片编号占位符 3"/>
          <p:cNvSpPr>
            <a:spLocks noGrp="1"/>
          </p:cNvSpPr>
          <p:nvPr>
            <p:ph type="sldNum" sz="quarter" idx="5"/>
          </p:nvPr>
        </p:nvSpPr>
        <p:spPr/>
        <p:txBody>
          <a:bodyPr/>
          <a:lstStyle/>
          <a:p>
            <a:fld id="{32DFDF61-DA3A-4787-B56D-7FD06C3E552B}" type="slidenum">
              <a:rPr lang="zh-CN" altLang="en-US" smtClean="0"/>
              <a:t>8</a:t>
            </a:fld>
            <a:endParaRPr lang="zh-CN" altLang="en-US"/>
          </a:p>
        </p:txBody>
      </p:sp>
    </p:spTree>
    <p:extLst>
      <p:ext uri="{BB962C8B-B14F-4D97-AF65-F5344CB8AC3E}">
        <p14:creationId xmlns:p14="http://schemas.microsoft.com/office/powerpoint/2010/main" val="1906140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目前基于多兴趣的聚合方法主要有两种，第一种是</a:t>
            </a:r>
            <a:r>
              <a:rPr lang="en-US" altLang="zh-CN" dirty="0"/>
              <a:t>target attention</a:t>
            </a:r>
            <a:r>
              <a:rPr lang="zh-CN" altLang="en-US" dirty="0"/>
              <a:t>。这种方法的缺点是训练和测试不一致问题，因为测试时是没有</a:t>
            </a:r>
            <a:r>
              <a:rPr lang="en-US" altLang="zh-CN" dirty="0"/>
              <a:t>label</a:t>
            </a:r>
            <a:r>
              <a:rPr lang="zh-CN" altLang="en-US" dirty="0"/>
              <a:t>的，相当于训练时偷看了答案。作者采用的就是第二种方法</a:t>
            </a:r>
            <a:endParaRPr lang="en-US" altLang="zh-CN" dirty="0"/>
          </a:p>
        </p:txBody>
      </p:sp>
      <p:sp>
        <p:nvSpPr>
          <p:cNvPr id="4" name="灯片编号占位符 3"/>
          <p:cNvSpPr>
            <a:spLocks noGrp="1"/>
          </p:cNvSpPr>
          <p:nvPr>
            <p:ph type="sldNum" sz="quarter" idx="5"/>
          </p:nvPr>
        </p:nvSpPr>
        <p:spPr/>
        <p:txBody>
          <a:bodyPr/>
          <a:lstStyle/>
          <a:p>
            <a:fld id="{32DFDF61-DA3A-4787-B56D-7FD06C3E552B}" type="slidenum">
              <a:rPr lang="zh-CN" altLang="en-US" smtClean="0"/>
              <a:t>9</a:t>
            </a:fld>
            <a:endParaRPr lang="zh-CN" altLang="en-US"/>
          </a:p>
        </p:txBody>
      </p:sp>
    </p:spTree>
    <p:extLst>
      <p:ext uri="{BB962C8B-B14F-4D97-AF65-F5344CB8AC3E}">
        <p14:creationId xmlns:p14="http://schemas.microsoft.com/office/powerpoint/2010/main" val="36560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2022/10/12</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2022/10/12</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50.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0"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r>
              <a:rPr lang="en-US" altLang="zh-CN"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372303" y="1531541"/>
            <a:ext cx="11390853" cy="2585323"/>
            <a:chOff x="372304" y="1712294"/>
            <a:chExt cx="10323770" cy="2585323"/>
          </a:xfrm>
        </p:grpSpPr>
        <p:sp>
          <p:nvSpPr>
            <p:cNvPr id="1048587" name="文本框 7"/>
            <p:cNvSpPr txBox="1"/>
            <p:nvPr/>
          </p:nvSpPr>
          <p:spPr>
            <a:xfrm>
              <a:off x="372304" y="1712294"/>
              <a:ext cx="10323770" cy="2585323"/>
            </a:xfrm>
            <a:prstGeom prst="rect">
              <a:avLst/>
            </a:prstGeom>
            <a:noFill/>
          </p:spPr>
          <p:txBody>
            <a:bodyPr wrap="square" rtlCol="0">
              <a:spAutoFit/>
            </a:bodyPr>
            <a:lstStyle/>
            <a:p>
              <a:r>
                <a:rPr lang="en-US" altLang="zh-CN" sz="54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Sparse-Interest Network for Sequential Recommendation</a:t>
              </a:r>
              <a:endParaRPr lang="zh-CN" altLang="en-US" sz="54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28" name="直接连接符 8"/>
            <p:cNvCxnSpPr>
              <a:cxnSpLocks/>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376653" y="4404647"/>
            <a:ext cx="2956334" cy="338554"/>
          </a:xfrm>
          <a:prstGeom prst="rect">
            <a:avLst/>
          </a:prstGeom>
          <a:noFill/>
        </p:spPr>
        <p:txBody>
          <a:bodyPr wrap="square" rtlCol="0">
            <a:spAutoFit/>
          </a:bodyPr>
          <a:lstStyle/>
          <a:p>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9" name="文本框 10"/>
          <p:cNvSpPr txBox="1"/>
          <p:nvPr/>
        </p:nvSpPr>
        <p:spPr>
          <a:xfrm>
            <a:off x="428843" y="4113873"/>
            <a:ext cx="2920186" cy="338554"/>
          </a:xfrm>
          <a:prstGeom prst="rect">
            <a:avLst/>
          </a:prstGeom>
          <a:noFill/>
        </p:spPr>
        <p:txBody>
          <a:bodyPr wrap="square" rtlCol="0">
            <a:spAutoFit/>
          </a:bodyPr>
          <a:lstStyle/>
          <a:p>
            <a:r>
              <a:rPr lang="en-US" altLang="zh-CN"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WSDM 2021</a:t>
            </a:r>
            <a:endPar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90" name="文本框 11"/>
          <p:cNvSpPr txBox="1"/>
          <p:nvPr/>
        </p:nvSpPr>
        <p:spPr>
          <a:xfrm>
            <a:off x="400101"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en-US" altLang="zh-CN" sz="3200" dirty="0">
                <a:solidFill>
                  <a:srgbClr val="30557F"/>
                </a:solidFill>
                <a:latin typeface="华光标题宋_CNKI" panose="02000500000000000000" pitchFamily="2" charset="-122"/>
                <a:ea typeface="华光标题宋_CNKI" panose="02000500000000000000" pitchFamily="2" charset="-122"/>
              </a:rPr>
              <a:t>Interest Aggregation Module</a:t>
            </a:r>
            <a:endParaRPr lang="zh-CN" altLang="en-US" sz="3200" dirty="0">
              <a:solidFill>
                <a:srgbClr val="30557F"/>
              </a:solidFill>
              <a:latin typeface="华光标题宋_CNKI" panose="02000500000000000000" pitchFamily="2" charset="-122"/>
              <a:ea typeface="华光标题宋_CNKI" panose="02000500000000000000" pitchFamily="2" charset="-122"/>
            </a:endParaRPr>
          </a:p>
        </p:txBody>
      </p:sp>
      <p:pic>
        <p:nvPicPr>
          <p:cNvPr id="3" name="图片 2">
            <a:extLst>
              <a:ext uri="{FF2B5EF4-FFF2-40B4-BE49-F238E27FC236}">
                <a16:creationId xmlns:a16="http://schemas.microsoft.com/office/drawing/2014/main" id="{D01CB756-64FF-48DB-811D-951118C66809}"/>
              </a:ext>
            </a:extLst>
          </p:cNvPr>
          <p:cNvPicPr>
            <a:picLocks noChangeAspect="1"/>
          </p:cNvPicPr>
          <p:nvPr/>
        </p:nvPicPr>
        <p:blipFill>
          <a:blip r:embed="rId4"/>
          <a:stretch>
            <a:fillRect/>
          </a:stretch>
        </p:blipFill>
        <p:spPr>
          <a:xfrm>
            <a:off x="5456549" y="1383080"/>
            <a:ext cx="1278901" cy="356903"/>
          </a:xfrm>
          <a:prstGeom prst="rect">
            <a:avLst/>
          </a:prstGeom>
        </p:spPr>
      </p:pic>
      <p:pic>
        <p:nvPicPr>
          <p:cNvPr id="5" name="图片 4">
            <a:extLst>
              <a:ext uri="{FF2B5EF4-FFF2-40B4-BE49-F238E27FC236}">
                <a16:creationId xmlns:a16="http://schemas.microsoft.com/office/drawing/2014/main" id="{70C450F6-9A31-40CC-9D72-C276AB54BFAC}"/>
              </a:ext>
            </a:extLst>
          </p:cNvPr>
          <p:cNvPicPr>
            <a:picLocks noChangeAspect="1"/>
          </p:cNvPicPr>
          <p:nvPr/>
        </p:nvPicPr>
        <p:blipFill>
          <a:blip r:embed="rId5"/>
          <a:stretch>
            <a:fillRect/>
          </a:stretch>
        </p:blipFill>
        <p:spPr>
          <a:xfrm>
            <a:off x="3087161" y="1773378"/>
            <a:ext cx="6313512" cy="584768"/>
          </a:xfrm>
          <a:prstGeom prst="rect">
            <a:avLst/>
          </a:prstGeom>
        </p:spPr>
      </p:pic>
      <p:pic>
        <p:nvPicPr>
          <p:cNvPr id="7" name="图片 6">
            <a:extLst>
              <a:ext uri="{FF2B5EF4-FFF2-40B4-BE49-F238E27FC236}">
                <a16:creationId xmlns:a16="http://schemas.microsoft.com/office/drawing/2014/main" id="{0123DB86-A42B-4E39-A355-6C285B6EABA2}"/>
              </a:ext>
            </a:extLst>
          </p:cNvPr>
          <p:cNvPicPr>
            <a:picLocks noChangeAspect="1"/>
          </p:cNvPicPr>
          <p:nvPr/>
        </p:nvPicPr>
        <p:blipFill>
          <a:blip r:embed="rId6"/>
          <a:stretch>
            <a:fillRect/>
          </a:stretch>
        </p:blipFill>
        <p:spPr>
          <a:xfrm>
            <a:off x="4204809" y="2410212"/>
            <a:ext cx="3782381" cy="874230"/>
          </a:xfrm>
          <a:prstGeom prst="rect">
            <a:avLst/>
          </a:prstGeom>
        </p:spPr>
      </p:pic>
      <p:pic>
        <p:nvPicPr>
          <p:cNvPr id="9" name="图片 8">
            <a:extLst>
              <a:ext uri="{FF2B5EF4-FFF2-40B4-BE49-F238E27FC236}">
                <a16:creationId xmlns:a16="http://schemas.microsoft.com/office/drawing/2014/main" id="{B9E02321-1C3E-4931-B725-ECA0A5932020}"/>
              </a:ext>
            </a:extLst>
          </p:cNvPr>
          <p:cNvPicPr>
            <a:picLocks noChangeAspect="1"/>
          </p:cNvPicPr>
          <p:nvPr/>
        </p:nvPicPr>
        <p:blipFill>
          <a:blip r:embed="rId7"/>
          <a:stretch>
            <a:fillRect/>
          </a:stretch>
        </p:blipFill>
        <p:spPr>
          <a:xfrm>
            <a:off x="5152238" y="3336508"/>
            <a:ext cx="2362282" cy="87423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80436F0-5429-4B2B-B82C-4EF277135B5F}"/>
                  </a:ext>
                </a:extLst>
              </p:cNvPr>
              <p:cNvSpPr txBox="1"/>
              <p:nvPr/>
            </p:nvSpPr>
            <p:spPr>
              <a:xfrm>
                <a:off x="310051" y="4499855"/>
                <a:ext cx="11749309" cy="1354025"/>
              </a:xfrm>
              <a:prstGeom prst="rect">
                <a:avLst/>
              </a:prstGeom>
              <a:noFill/>
            </p:spPr>
            <p:txBody>
              <a:bodyPr wrap="square" rtlCol="0">
                <a:spAutoFit/>
              </a:bodyPr>
              <a:lstStyle/>
              <a:p>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en-US" altLang="zh-CN" sz="2000" b="0" i="1" smtClean="0">
                            <a:latin typeface="Cambria Math" panose="02040503050406030204" pitchFamily="18" charset="0"/>
                          </a:rPr>
                          <m:t>𝑢</m:t>
                        </m:r>
                      </m:sup>
                    </m:sSup>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𝐾</m:t>
                        </m:r>
                      </m:sup>
                    </m:sSup>
                    <m:r>
                      <a:rPr lang="zh-CN" altLang="en-US" sz="2000" i="1">
                        <a:latin typeface="Cambria Math" panose="02040503050406030204" pitchFamily="18" charset="0"/>
                        <a:ea typeface="Cambria Math" panose="02040503050406030204" pitchFamily="18" charset="0"/>
                      </a:rPr>
                      <m:t>是</m:t>
                    </m:r>
                  </m:oMath>
                </a14:m>
                <a:r>
                  <a:rPr lang="zh-CN" altLang="en-US" sz="2000" dirty="0"/>
                  <a:t>用户意图分布矩阵（由</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t</m:t>
                        </m:r>
                      </m:sub>
                    </m:sSub>
                    <m:r>
                      <a:rPr lang="en-US" altLang="zh-CN" sz="2000" i="1">
                        <a:latin typeface="Cambria Math" panose="02040503050406030204" pitchFamily="18" charset="0"/>
                      </a:rPr>
                      <m:t> </m:t>
                    </m:r>
                  </m:oMath>
                </a14:m>
                <a:r>
                  <a:rPr lang="zh-CN" altLang="en-US" sz="2000" dirty="0"/>
                  <a:t>组成），</a:t>
                </a:r>
                <a14:m>
                  <m:oMath xmlns:m="http://schemas.openxmlformats.org/officeDocument/2006/math">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𝐶</m:t>
                        </m:r>
                      </m:e>
                      <m:sup>
                        <m:r>
                          <a:rPr lang="en-US" altLang="zh-CN" sz="2000" i="1">
                            <a:latin typeface="Cambria Math" panose="02040503050406030204" pitchFamily="18" charset="0"/>
                          </a:rPr>
                          <m:t>𝑢</m:t>
                        </m:r>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𝐷</m:t>
                        </m:r>
                      </m:sup>
                    </m:sSup>
                    <m:r>
                      <a:rPr lang="zh-CN" altLang="en-US" sz="2000" i="1" smtClean="0">
                        <a:latin typeface="Cambria Math" panose="02040503050406030204" pitchFamily="18" charset="0"/>
                        <a:ea typeface="Cambria Math" panose="02040503050406030204" pitchFamily="18" charset="0"/>
                      </a:rPr>
                      <m:t>是</m:t>
                    </m:r>
                  </m:oMath>
                </a14:m>
                <a:r>
                  <a:rPr lang="zh-CN" altLang="en-US" sz="2000" dirty="0"/>
                  <a:t>用户激活的</a:t>
                </a:r>
                <a:r>
                  <a:rPr lang="en-US" altLang="zh-CN" sz="2000" dirty="0"/>
                  <a:t>K</a:t>
                </a:r>
                <a:r>
                  <a:rPr lang="zh-CN" altLang="en-US" sz="2000" dirty="0"/>
                  <a:t>个概念向量，</a:t>
                </a:r>
                <a:r>
                  <a:rPr lang="en-US" altLang="zh-CN" sz="2000" dirty="0"/>
                  <a:t> </a:t>
                </a:r>
                <a14:m>
                  <m:oMath xmlns:m="http://schemas.openxmlformats.org/officeDocument/2006/math">
                    <m:acc>
                      <m:accPr>
                        <m:chr m:val="̂"/>
                        <m:ctrlPr>
                          <a:rPr lang="en-US" altLang="zh-CN" sz="2000" i="1" smtClean="0">
                            <a:latin typeface="Cambria Math" panose="02040503050406030204" pitchFamily="18" charset="0"/>
                          </a:rPr>
                        </m:ctrlPr>
                      </m:accPr>
                      <m:e>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i="1">
                                <a:latin typeface="Cambria Math" panose="02040503050406030204" pitchFamily="18" charset="0"/>
                              </a:rPr>
                              <m:t>𝑢</m:t>
                            </m:r>
                          </m:sup>
                        </m:sSup>
                      </m:e>
                    </m:acc>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𝑅</m:t>
                        </m:r>
                      </m:e>
                      <m:sup>
                        <m:r>
                          <a:rPr lang="en-US" altLang="zh-CN" sz="2000" i="1">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𝐷</m:t>
                        </m:r>
                      </m:sup>
                    </m:sSup>
                  </m:oMath>
                </a14:m>
                <a:r>
                  <a:rPr lang="zh-CN" altLang="en-US" sz="2000" dirty="0"/>
                  <a:t>是用户的意图序列</a:t>
                </a:r>
                <a:endParaRPr lang="en-US" altLang="zh-CN" sz="2000" dirty="0"/>
              </a:p>
              <a:p>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𝑎𝑝𝑡</m:t>
                        </m:r>
                      </m:sub>
                      <m:sup>
                        <m:r>
                          <a:rPr lang="en-US" altLang="zh-CN" sz="2000" b="0" i="1" smtClean="0">
                            <a:latin typeface="Cambria Math" panose="02040503050406030204" pitchFamily="18" charset="0"/>
                          </a:rPr>
                          <m:t>𝑢</m:t>
                        </m:r>
                      </m:sup>
                    </m:sSub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𝐷</m:t>
                        </m:r>
                      </m:sup>
                    </m:sSup>
                    <m:r>
                      <a:rPr lang="zh-CN" altLang="en-US" sz="2000" i="1" smtClean="0">
                        <a:latin typeface="Cambria Math" panose="02040503050406030204" pitchFamily="18" charset="0"/>
                        <a:ea typeface="Cambria Math" panose="02040503050406030204" pitchFamily="18" charset="0"/>
                      </a:rPr>
                      <m:t>是</m:t>
                    </m:r>
                  </m:oMath>
                </a14:m>
                <a:r>
                  <a:rPr lang="zh-CN" altLang="en-US" sz="2000" dirty="0"/>
                  <a:t>预测出来的用户当前活跃兴趣</a:t>
                </a:r>
                <a:endParaRPr lang="en-US" altLang="zh-CN" sz="2000" dirty="0"/>
              </a:p>
              <a:p>
                <a:endParaRPr lang="zh-CN" altLang="en-US" dirty="0"/>
              </a:p>
            </p:txBody>
          </p:sp>
        </mc:Choice>
        <mc:Fallback xmlns="">
          <p:sp>
            <p:nvSpPr>
              <p:cNvPr id="10" name="文本框 9">
                <a:extLst>
                  <a:ext uri="{FF2B5EF4-FFF2-40B4-BE49-F238E27FC236}">
                    <a16:creationId xmlns:a16="http://schemas.microsoft.com/office/drawing/2014/main" id="{480436F0-5429-4B2B-B82C-4EF277135B5F}"/>
                  </a:ext>
                </a:extLst>
              </p:cNvPr>
              <p:cNvSpPr txBox="1">
                <a:spLocks noRot="1" noChangeAspect="1" noMove="1" noResize="1" noEditPoints="1" noAdjustHandles="1" noChangeArrowheads="1" noChangeShapeType="1" noTextEdit="1"/>
              </p:cNvSpPr>
              <p:nvPr/>
            </p:nvSpPr>
            <p:spPr>
              <a:xfrm>
                <a:off x="310051" y="4499855"/>
                <a:ext cx="11749309" cy="1354025"/>
              </a:xfrm>
              <a:prstGeom prst="rect">
                <a:avLst/>
              </a:prstGeom>
              <a:blipFill>
                <a:blip r:embed="rId8"/>
                <a:stretch>
                  <a:fillRect l="-571" t="-315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F14D738-C91A-4557-BD1D-55F7FE0281D1}"/>
              </a:ext>
            </a:extLst>
          </p:cNvPr>
          <p:cNvPicPr>
            <a:picLocks noChangeAspect="1"/>
          </p:cNvPicPr>
          <p:nvPr/>
        </p:nvPicPr>
        <p:blipFill>
          <a:blip r:embed="rId9"/>
          <a:stretch>
            <a:fillRect/>
          </a:stretch>
        </p:blipFill>
        <p:spPr>
          <a:xfrm>
            <a:off x="310051" y="5536960"/>
            <a:ext cx="3133142" cy="355401"/>
          </a:xfrm>
          <a:prstGeom prst="rect">
            <a:avLst/>
          </a:prstGeom>
        </p:spPr>
      </p:pic>
      <p:sp>
        <p:nvSpPr>
          <p:cNvPr id="13" name="文本框 12">
            <a:extLst>
              <a:ext uri="{FF2B5EF4-FFF2-40B4-BE49-F238E27FC236}">
                <a16:creationId xmlns:a16="http://schemas.microsoft.com/office/drawing/2014/main" id="{3D84EEB6-EC32-4111-B2E0-18DDD5AE97CD}"/>
              </a:ext>
            </a:extLst>
          </p:cNvPr>
          <p:cNvSpPr txBox="1"/>
          <p:nvPr/>
        </p:nvSpPr>
        <p:spPr>
          <a:xfrm>
            <a:off x="3443193" y="5471040"/>
            <a:ext cx="6192982" cy="400110"/>
          </a:xfrm>
          <a:prstGeom prst="rect">
            <a:avLst/>
          </a:prstGeom>
          <a:noFill/>
        </p:spPr>
        <p:txBody>
          <a:bodyPr wrap="square" rtlCol="0">
            <a:spAutoFit/>
          </a:bodyPr>
          <a:lstStyle/>
          <a:p>
            <a:r>
              <a:rPr lang="zh-CN" altLang="en-US" sz="2000" dirty="0"/>
              <a:t>是每个兴趣对当前活跃兴趣所占的权重</a:t>
            </a:r>
          </a:p>
        </p:txBody>
      </p:sp>
      <p:pic>
        <p:nvPicPr>
          <p:cNvPr id="15" name="图片 14">
            <a:extLst>
              <a:ext uri="{FF2B5EF4-FFF2-40B4-BE49-F238E27FC236}">
                <a16:creationId xmlns:a16="http://schemas.microsoft.com/office/drawing/2014/main" id="{2312D322-9E84-416E-ADFA-5B3A0585E3D0}"/>
              </a:ext>
            </a:extLst>
          </p:cNvPr>
          <p:cNvPicPr>
            <a:picLocks noChangeAspect="1"/>
          </p:cNvPicPr>
          <p:nvPr/>
        </p:nvPicPr>
        <p:blipFill>
          <a:blip r:embed="rId10"/>
          <a:stretch>
            <a:fillRect/>
          </a:stretch>
        </p:blipFill>
        <p:spPr>
          <a:xfrm>
            <a:off x="310051" y="5927942"/>
            <a:ext cx="998967" cy="355401"/>
          </a:xfrm>
          <a:prstGeom prst="rect">
            <a:avLst/>
          </a:prstGeom>
        </p:spPr>
      </p:pic>
      <p:sp>
        <p:nvSpPr>
          <p:cNvPr id="22" name="文本框 21">
            <a:extLst>
              <a:ext uri="{FF2B5EF4-FFF2-40B4-BE49-F238E27FC236}">
                <a16:creationId xmlns:a16="http://schemas.microsoft.com/office/drawing/2014/main" id="{602FB84A-BA08-4106-8E33-49DB589E8817}"/>
              </a:ext>
            </a:extLst>
          </p:cNvPr>
          <p:cNvSpPr txBox="1"/>
          <p:nvPr/>
        </p:nvSpPr>
        <p:spPr>
          <a:xfrm>
            <a:off x="1309018" y="5916912"/>
            <a:ext cx="6192982" cy="400110"/>
          </a:xfrm>
          <a:prstGeom prst="rect">
            <a:avLst/>
          </a:prstGeom>
          <a:noFill/>
        </p:spPr>
        <p:txBody>
          <a:bodyPr wrap="square" rtlCol="0">
            <a:spAutoFit/>
          </a:bodyPr>
          <a:lstStyle/>
          <a:p>
            <a:r>
              <a:rPr lang="zh-CN" altLang="en-US" sz="2000" dirty="0"/>
              <a:t>是用户当前兴趣向量</a:t>
            </a:r>
          </a:p>
        </p:txBody>
      </p:sp>
    </p:spTree>
    <p:extLst>
      <p:ext uri="{BB962C8B-B14F-4D97-AF65-F5344CB8AC3E}">
        <p14:creationId xmlns:p14="http://schemas.microsoft.com/office/powerpoint/2010/main" val="290724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损失函数</a:t>
            </a:r>
          </a:p>
        </p:txBody>
      </p:sp>
      <p:pic>
        <p:nvPicPr>
          <p:cNvPr id="3" name="图片 2">
            <a:extLst>
              <a:ext uri="{FF2B5EF4-FFF2-40B4-BE49-F238E27FC236}">
                <a16:creationId xmlns:a16="http://schemas.microsoft.com/office/drawing/2014/main" id="{F5E4766B-7274-4178-919B-8E152A576EB9}"/>
              </a:ext>
            </a:extLst>
          </p:cNvPr>
          <p:cNvPicPr>
            <a:picLocks noChangeAspect="1"/>
          </p:cNvPicPr>
          <p:nvPr/>
        </p:nvPicPr>
        <p:blipFill>
          <a:blip r:embed="rId4"/>
          <a:stretch>
            <a:fillRect/>
          </a:stretch>
        </p:blipFill>
        <p:spPr>
          <a:xfrm>
            <a:off x="321925" y="1356242"/>
            <a:ext cx="4898588" cy="1397005"/>
          </a:xfrm>
          <a:prstGeom prst="rect">
            <a:avLst/>
          </a:prstGeom>
        </p:spPr>
      </p:pic>
      <p:pic>
        <p:nvPicPr>
          <p:cNvPr id="5" name="图片 4">
            <a:extLst>
              <a:ext uri="{FF2B5EF4-FFF2-40B4-BE49-F238E27FC236}">
                <a16:creationId xmlns:a16="http://schemas.microsoft.com/office/drawing/2014/main" id="{8081A545-8DA4-4D6E-904D-F78407EADDC7}"/>
              </a:ext>
            </a:extLst>
          </p:cNvPr>
          <p:cNvPicPr>
            <a:picLocks noChangeAspect="1"/>
          </p:cNvPicPr>
          <p:nvPr/>
        </p:nvPicPr>
        <p:blipFill>
          <a:blip r:embed="rId5"/>
          <a:stretch>
            <a:fillRect/>
          </a:stretch>
        </p:blipFill>
        <p:spPr>
          <a:xfrm>
            <a:off x="490771" y="3021664"/>
            <a:ext cx="2964498" cy="407336"/>
          </a:xfrm>
          <a:prstGeom prst="rect">
            <a:avLst/>
          </a:prstGeom>
        </p:spPr>
      </p:pic>
      <p:pic>
        <p:nvPicPr>
          <p:cNvPr id="7" name="图片 6">
            <a:extLst>
              <a:ext uri="{FF2B5EF4-FFF2-40B4-BE49-F238E27FC236}">
                <a16:creationId xmlns:a16="http://schemas.microsoft.com/office/drawing/2014/main" id="{7E96846E-6FB0-4DBE-A731-39E863AC5249}"/>
              </a:ext>
            </a:extLst>
          </p:cNvPr>
          <p:cNvPicPr>
            <a:picLocks noChangeAspect="1"/>
          </p:cNvPicPr>
          <p:nvPr/>
        </p:nvPicPr>
        <p:blipFill>
          <a:blip r:embed="rId6"/>
          <a:stretch>
            <a:fillRect/>
          </a:stretch>
        </p:blipFill>
        <p:spPr>
          <a:xfrm>
            <a:off x="400013" y="3523545"/>
            <a:ext cx="3330417" cy="581209"/>
          </a:xfrm>
          <a:prstGeom prst="rect">
            <a:avLst/>
          </a:prstGeom>
        </p:spPr>
      </p:pic>
      <p:pic>
        <p:nvPicPr>
          <p:cNvPr id="9" name="图片 8">
            <a:extLst>
              <a:ext uri="{FF2B5EF4-FFF2-40B4-BE49-F238E27FC236}">
                <a16:creationId xmlns:a16="http://schemas.microsoft.com/office/drawing/2014/main" id="{29033E1F-0C49-4DE4-A2EF-DF276224D3E6}"/>
              </a:ext>
            </a:extLst>
          </p:cNvPr>
          <p:cNvPicPr>
            <a:picLocks noChangeAspect="1"/>
          </p:cNvPicPr>
          <p:nvPr/>
        </p:nvPicPr>
        <p:blipFill>
          <a:blip r:embed="rId7"/>
          <a:stretch>
            <a:fillRect/>
          </a:stretch>
        </p:blipFill>
        <p:spPr>
          <a:xfrm>
            <a:off x="490771" y="4458097"/>
            <a:ext cx="2462365" cy="556817"/>
          </a:xfrm>
          <a:prstGeom prst="rect">
            <a:avLst/>
          </a:prstGeom>
        </p:spPr>
      </p:pic>
      <p:pic>
        <p:nvPicPr>
          <p:cNvPr id="13" name="图片 12">
            <a:extLst>
              <a:ext uri="{FF2B5EF4-FFF2-40B4-BE49-F238E27FC236}">
                <a16:creationId xmlns:a16="http://schemas.microsoft.com/office/drawing/2014/main" id="{B199BAA3-4E62-4E7F-9047-24421F476ED7}"/>
              </a:ext>
            </a:extLst>
          </p:cNvPr>
          <p:cNvPicPr>
            <a:picLocks noChangeAspect="1"/>
          </p:cNvPicPr>
          <p:nvPr/>
        </p:nvPicPr>
        <p:blipFill>
          <a:blip r:embed="rId8"/>
          <a:stretch>
            <a:fillRect/>
          </a:stretch>
        </p:blipFill>
        <p:spPr>
          <a:xfrm>
            <a:off x="6096000" y="1482661"/>
            <a:ext cx="228620" cy="228620"/>
          </a:xfrm>
          <a:prstGeom prst="rect">
            <a:avLst/>
          </a:prstGeom>
        </p:spPr>
      </p:pic>
      <p:sp>
        <p:nvSpPr>
          <p:cNvPr id="14" name="文本框 13">
            <a:extLst>
              <a:ext uri="{FF2B5EF4-FFF2-40B4-BE49-F238E27FC236}">
                <a16:creationId xmlns:a16="http://schemas.microsoft.com/office/drawing/2014/main" id="{CC9B6AE3-9768-44EC-8271-D988951A1C10}"/>
              </a:ext>
            </a:extLst>
          </p:cNvPr>
          <p:cNvSpPr txBox="1"/>
          <p:nvPr/>
        </p:nvSpPr>
        <p:spPr>
          <a:xfrm>
            <a:off x="6550682" y="1412305"/>
            <a:ext cx="2600960" cy="369332"/>
          </a:xfrm>
          <a:prstGeom prst="rect">
            <a:avLst/>
          </a:prstGeom>
          <a:noFill/>
        </p:spPr>
        <p:txBody>
          <a:bodyPr wrap="square" rtlCol="0">
            <a:spAutoFit/>
          </a:bodyPr>
          <a:lstStyle/>
          <a:p>
            <a:r>
              <a:rPr lang="en-US" altLang="zh-CN" dirty="0"/>
              <a:t>item embedding</a:t>
            </a:r>
            <a:endParaRPr lang="zh-CN" altLang="en-US" dirty="0"/>
          </a:p>
        </p:txBody>
      </p:sp>
      <p:pic>
        <p:nvPicPr>
          <p:cNvPr id="16" name="图片 15">
            <a:extLst>
              <a:ext uri="{FF2B5EF4-FFF2-40B4-BE49-F238E27FC236}">
                <a16:creationId xmlns:a16="http://schemas.microsoft.com/office/drawing/2014/main" id="{6102FE32-7ED8-4C02-A544-F14C7CE048C7}"/>
              </a:ext>
            </a:extLst>
          </p:cNvPr>
          <p:cNvPicPr>
            <a:picLocks noChangeAspect="1"/>
          </p:cNvPicPr>
          <p:nvPr/>
        </p:nvPicPr>
        <p:blipFill>
          <a:blip r:embed="rId9"/>
          <a:stretch>
            <a:fillRect/>
          </a:stretch>
        </p:blipFill>
        <p:spPr>
          <a:xfrm>
            <a:off x="6096000" y="1781637"/>
            <a:ext cx="220999" cy="220999"/>
          </a:xfrm>
          <a:prstGeom prst="rect">
            <a:avLst/>
          </a:prstGeom>
        </p:spPr>
      </p:pic>
      <p:sp>
        <p:nvSpPr>
          <p:cNvPr id="23" name="文本框 22">
            <a:extLst>
              <a:ext uri="{FF2B5EF4-FFF2-40B4-BE49-F238E27FC236}">
                <a16:creationId xmlns:a16="http://schemas.microsoft.com/office/drawing/2014/main" id="{1BAAF006-806B-445B-A7E3-62E7DCEE96A4}"/>
              </a:ext>
            </a:extLst>
          </p:cNvPr>
          <p:cNvSpPr txBox="1"/>
          <p:nvPr/>
        </p:nvSpPr>
        <p:spPr>
          <a:xfrm>
            <a:off x="6543061" y="1720851"/>
            <a:ext cx="2600960" cy="369332"/>
          </a:xfrm>
          <a:prstGeom prst="rect">
            <a:avLst/>
          </a:prstGeom>
          <a:noFill/>
        </p:spPr>
        <p:txBody>
          <a:bodyPr wrap="square" rtlCol="0">
            <a:spAutoFit/>
          </a:bodyPr>
          <a:lstStyle/>
          <a:p>
            <a:r>
              <a:rPr lang="en-US" altLang="zh-CN" dirty="0"/>
              <a:t>user embedding</a:t>
            </a:r>
            <a:endParaRPr lang="zh-CN" altLang="en-US" dirty="0"/>
          </a:p>
        </p:txBody>
      </p:sp>
      <p:sp>
        <p:nvSpPr>
          <p:cNvPr id="17" name="箭头: 右 16">
            <a:extLst>
              <a:ext uri="{FF2B5EF4-FFF2-40B4-BE49-F238E27FC236}">
                <a16:creationId xmlns:a16="http://schemas.microsoft.com/office/drawing/2014/main" id="{29668781-C11F-489A-A4B3-14D8AF0BE3AF}"/>
              </a:ext>
            </a:extLst>
          </p:cNvPr>
          <p:cNvSpPr/>
          <p:nvPr/>
        </p:nvSpPr>
        <p:spPr>
          <a:xfrm>
            <a:off x="5353081" y="2306320"/>
            <a:ext cx="561318"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D13E8EA-5F3C-4A4D-8CD6-CD50B4CCBDDE}"/>
              </a:ext>
            </a:extLst>
          </p:cNvPr>
          <p:cNvSpPr txBox="1"/>
          <p:nvPr/>
        </p:nvSpPr>
        <p:spPr>
          <a:xfrm>
            <a:off x="6076937" y="2161530"/>
            <a:ext cx="2032003" cy="369332"/>
          </a:xfrm>
          <a:prstGeom prst="rect">
            <a:avLst/>
          </a:prstGeom>
          <a:noFill/>
        </p:spPr>
        <p:txBody>
          <a:bodyPr wrap="square" rtlCol="0">
            <a:spAutoFit/>
          </a:bodyPr>
          <a:lstStyle/>
          <a:p>
            <a:r>
              <a:rPr lang="en-US" altLang="zh-CN" b="1" dirty="0">
                <a:solidFill>
                  <a:srgbClr val="FF0000"/>
                </a:solidFill>
              </a:rPr>
              <a:t>Sampled </a:t>
            </a:r>
            <a:r>
              <a:rPr lang="en-US" altLang="zh-CN" b="1" dirty="0" err="1">
                <a:solidFill>
                  <a:srgbClr val="FF0000"/>
                </a:solidFill>
              </a:rPr>
              <a:t>Softmax</a:t>
            </a:r>
            <a:endParaRPr lang="zh-CN" altLang="en-US" b="1" dirty="0">
              <a:solidFill>
                <a:srgbClr val="FF0000"/>
              </a:solidFill>
            </a:endParaRPr>
          </a:p>
        </p:txBody>
      </p:sp>
      <p:sp>
        <p:nvSpPr>
          <p:cNvPr id="19" name="箭头: 右 18">
            <a:extLst>
              <a:ext uri="{FF2B5EF4-FFF2-40B4-BE49-F238E27FC236}">
                <a16:creationId xmlns:a16="http://schemas.microsoft.com/office/drawing/2014/main" id="{A8A8D1B4-07E4-479C-80CB-0D914413352A}"/>
              </a:ext>
            </a:extLst>
          </p:cNvPr>
          <p:cNvSpPr/>
          <p:nvPr/>
        </p:nvSpPr>
        <p:spPr>
          <a:xfrm>
            <a:off x="4154726" y="3429000"/>
            <a:ext cx="518874" cy="187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D8B6FB1-BF4A-4B09-8D63-D6E67E1B3CFB}"/>
              </a:ext>
            </a:extLst>
          </p:cNvPr>
          <p:cNvSpPr txBox="1"/>
          <p:nvPr/>
        </p:nvSpPr>
        <p:spPr>
          <a:xfrm>
            <a:off x="5079998" y="3390746"/>
            <a:ext cx="2032003" cy="369332"/>
          </a:xfrm>
          <a:prstGeom prst="rect">
            <a:avLst/>
          </a:prstGeom>
          <a:noFill/>
        </p:spPr>
        <p:txBody>
          <a:bodyPr wrap="square" rtlCol="0">
            <a:spAutoFit/>
          </a:bodyPr>
          <a:lstStyle/>
          <a:p>
            <a:r>
              <a:rPr lang="zh-CN" altLang="en-US" b="1" dirty="0">
                <a:solidFill>
                  <a:srgbClr val="FF0000"/>
                </a:solidFill>
              </a:rPr>
              <a:t>协方差正则化</a:t>
            </a:r>
          </a:p>
        </p:txBody>
      </p:sp>
    </p:spTree>
    <p:extLst>
      <p:ext uri="{BB962C8B-B14F-4D97-AF65-F5344CB8AC3E}">
        <p14:creationId xmlns:p14="http://schemas.microsoft.com/office/powerpoint/2010/main" val="310871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实验</a:t>
            </a:r>
          </a:p>
        </p:txBody>
      </p:sp>
      <p:pic>
        <p:nvPicPr>
          <p:cNvPr id="3" name="图片 2">
            <a:extLst>
              <a:ext uri="{FF2B5EF4-FFF2-40B4-BE49-F238E27FC236}">
                <a16:creationId xmlns:a16="http://schemas.microsoft.com/office/drawing/2014/main" id="{6AE572C7-9C6A-46BC-A800-4ABDFE617B04}"/>
              </a:ext>
            </a:extLst>
          </p:cNvPr>
          <p:cNvPicPr>
            <a:picLocks noChangeAspect="1"/>
          </p:cNvPicPr>
          <p:nvPr/>
        </p:nvPicPr>
        <p:blipFill>
          <a:blip r:embed="rId4"/>
          <a:stretch>
            <a:fillRect/>
          </a:stretch>
        </p:blipFill>
        <p:spPr>
          <a:xfrm>
            <a:off x="3528004" y="1309850"/>
            <a:ext cx="5135992" cy="1524492"/>
          </a:xfrm>
          <a:prstGeom prst="rect">
            <a:avLst/>
          </a:prstGeom>
        </p:spPr>
      </p:pic>
      <p:pic>
        <p:nvPicPr>
          <p:cNvPr id="5" name="图片 4">
            <a:extLst>
              <a:ext uri="{FF2B5EF4-FFF2-40B4-BE49-F238E27FC236}">
                <a16:creationId xmlns:a16="http://schemas.microsoft.com/office/drawing/2014/main" id="{366A091C-D037-4DF4-97A3-7B0ACD30F81C}"/>
              </a:ext>
            </a:extLst>
          </p:cNvPr>
          <p:cNvPicPr>
            <a:picLocks noChangeAspect="1"/>
          </p:cNvPicPr>
          <p:nvPr/>
        </p:nvPicPr>
        <p:blipFill>
          <a:blip r:embed="rId5"/>
          <a:stretch>
            <a:fillRect/>
          </a:stretch>
        </p:blipFill>
        <p:spPr>
          <a:xfrm>
            <a:off x="818019" y="3248457"/>
            <a:ext cx="10555962" cy="2632781"/>
          </a:xfrm>
          <a:prstGeom prst="rect">
            <a:avLst/>
          </a:prstGeom>
        </p:spPr>
      </p:pic>
    </p:spTree>
    <p:extLst>
      <p:ext uri="{BB962C8B-B14F-4D97-AF65-F5344CB8AC3E}">
        <p14:creationId xmlns:p14="http://schemas.microsoft.com/office/powerpoint/2010/main" val="425153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实验</a:t>
            </a:r>
          </a:p>
        </p:txBody>
      </p:sp>
      <p:pic>
        <p:nvPicPr>
          <p:cNvPr id="4" name="图片 3">
            <a:extLst>
              <a:ext uri="{FF2B5EF4-FFF2-40B4-BE49-F238E27FC236}">
                <a16:creationId xmlns:a16="http://schemas.microsoft.com/office/drawing/2014/main" id="{CC3AC9B2-6F2B-4F35-B6EF-795587C918C8}"/>
              </a:ext>
            </a:extLst>
          </p:cNvPr>
          <p:cNvPicPr>
            <a:picLocks noChangeAspect="1"/>
          </p:cNvPicPr>
          <p:nvPr/>
        </p:nvPicPr>
        <p:blipFill>
          <a:blip r:embed="rId4"/>
          <a:stretch>
            <a:fillRect/>
          </a:stretch>
        </p:blipFill>
        <p:spPr>
          <a:xfrm>
            <a:off x="750792" y="1243703"/>
            <a:ext cx="4072457" cy="2265998"/>
          </a:xfrm>
          <a:prstGeom prst="rect">
            <a:avLst/>
          </a:prstGeom>
        </p:spPr>
      </p:pic>
      <p:pic>
        <p:nvPicPr>
          <p:cNvPr id="7" name="图片 6">
            <a:extLst>
              <a:ext uri="{FF2B5EF4-FFF2-40B4-BE49-F238E27FC236}">
                <a16:creationId xmlns:a16="http://schemas.microsoft.com/office/drawing/2014/main" id="{35B68743-8038-4F05-9E2E-B07ABD6FDA69}"/>
              </a:ext>
            </a:extLst>
          </p:cNvPr>
          <p:cNvPicPr>
            <a:picLocks noChangeAspect="1"/>
          </p:cNvPicPr>
          <p:nvPr/>
        </p:nvPicPr>
        <p:blipFill>
          <a:blip r:embed="rId5"/>
          <a:stretch>
            <a:fillRect/>
          </a:stretch>
        </p:blipFill>
        <p:spPr>
          <a:xfrm>
            <a:off x="6844704" y="3893563"/>
            <a:ext cx="3330229" cy="762066"/>
          </a:xfrm>
          <a:prstGeom prst="rect">
            <a:avLst/>
          </a:prstGeom>
        </p:spPr>
      </p:pic>
      <p:pic>
        <p:nvPicPr>
          <p:cNvPr id="9" name="图片 8">
            <a:extLst>
              <a:ext uri="{FF2B5EF4-FFF2-40B4-BE49-F238E27FC236}">
                <a16:creationId xmlns:a16="http://schemas.microsoft.com/office/drawing/2014/main" id="{3E8E8952-72C7-49DD-9801-78599FC9B745}"/>
              </a:ext>
            </a:extLst>
          </p:cNvPr>
          <p:cNvPicPr>
            <a:picLocks noChangeAspect="1"/>
          </p:cNvPicPr>
          <p:nvPr/>
        </p:nvPicPr>
        <p:blipFill>
          <a:blip r:embed="rId6"/>
          <a:stretch>
            <a:fillRect/>
          </a:stretch>
        </p:blipFill>
        <p:spPr>
          <a:xfrm>
            <a:off x="620104" y="4220919"/>
            <a:ext cx="4153260" cy="2202371"/>
          </a:xfrm>
          <a:prstGeom prst="rect">
            <a:avLst/>
          </a:prstGeom>
        </p:spPr>
      </p:pic>
      <p:pic>
        <p:nvPicPr>
          <p:cNvPr id="11" name="图片 10">
            <a:extLst>
              <a:ext uri="{FF2B5EF4-FFF2-40B4-BE49-F238E27FC236}">
                <a16:creationId xmlns:a16="http://schemas.microsoft.com/office/drawing/2014/main" id="{4A49E149-F30A-433B-90BE-831F2959B4EF}"/>
              </a:ext>
            </a:extLst>
          </p:cNvPr>
          <p:cNvPicPr>
            <a:picLocks noChangeAspect="1"/>
          </p:cNvPicPr>
          <p:nvPr/>
        </p:nvPicPr>
        <p:blipFill>
          <a:blip r:embed="rId7"/>
          <a:stretch>
            <a:fillRect/>
          </a:stretch>
        </p:blipFill>
        <p:spPr>
          <a:xfrm>
            <a:off x="6166464" y="1474985"/>
            <a:ext cx="4686706" cy="2034716"/>
          </a:xfrm>
          <a:prstGeom prst="rect">
            <a:avLst/>
          </a:prstGeom>
        </p:spPr>
      </p:pic>
    </p:spTree>
    <p:extLst>
      <p:ext uri="{BB962C8B-B14F-4D97-AF65-F5344CB8AC3E}">
        <p14:creationId xmlns:p14="http://schemas.microsoft.com/office/powerpoint/2010/main" val="421547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3"/>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4"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5" name="矩形 12"/>
          <p:cNvSpPr/>
          <p:nvPr/>
        </p:nvSpPr>
        <p:spPr>
          <a:xfrm>
            <a:off x="9133953" y="4364818"/>
            <a:ext cx="2956334" cy="623248"/>
          </a:xfrm>
          <a:prstGeom prst="rect">
            <a:avLst/>
          </a:prstGeom>
        </p:spPr>
        <p:txBody>
          <a:bodyPr wrap="square" lIns="68580" tIns="34290" rIns="68580" bIns="34290">
            <a:spAutoFit/>
          </a:bodyPr>
          <a:lstStyle/>
          <a:p>
            <a:pPr algn="ctr"/>
            <a:r>
              <a:rPr lang="zh-CN" altLang="en-US" spc="300" dirty="0">
                <a:solidFill>
                  <a:schemeClr val="bg1">
                    <a:lumMod val="50000"/>
                  </a:schemeClr>
                </a:solidFill>
                <a:latin typeface="+mj-ea"/>
                <a:ea typeface="+mj-ea"/>
              </a:rPr>
              <a:t>华中科技大学</a:t>
            </a:r>
            <a:r>
              <a:rPr lang="en-US" altLang="zh-CN" spc="300" dirty="0">
                <a:solidFill>
                  <a:schemeClr val="bg1">
                    <a:lumMod val="50000"/>
                  </a:schemeClr>
                </a:solidFill>
                <a:latin typeface="+mj-ea"/>
                <a:ea typeface="+mj-ea"/>
              </a:rPr>
              <a:t>2022</a:t>
            </a:r>
            <a:r>
              <a:rPr lang="zh-CN" altLang="en-US" spc="300" dirty="0">
                <a:solidFill>
                  <a:schemeClr val="bg1">
                    <a:lumMod val="50000"/>
                  </a:schemeClr>
                </a:solidFill>
                <a:latin typeface="+mj-ea"/>
                <a:ea typeface="+mj-ea"/>
              </a:rPr>
              <a:t>级  计算机科学与技术学院 </a:t>
            </a: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研究背景与动机</a:t>
            </a:r>
          </a:p>
        </p:txBody>
      </p:sp>
      <p:sp>
        <p:nvSpPr>
          <p:cNvPr id="4" name="文本框 3">
            <a:extLst>
              <a:ext uri="{FF2B5EF4-FFF2-40B4-BE49-F238E27FC236}">
                <a16:creationId xmlns:a16="http://schemas.microsoft.com/office/drawing/2014/main" id="{BA3BA6CB-E463-4820-952B-A101F6ED0E64}"/>
              </a:ext>
            </a:extLst>
          </p:cNvPr>
          <p:cNvSpPr txBox="1"/>
          <p:nvPr/>
        </p:nvSpPr>
        <p:spPr>
          <a:xfrm>
            <a:off x="692176" y="1086744"/>
            <a:ext cx="10690416" cy="2369880"/>
          </a:xfrm>
          <a:prstGeom prst="rect">
            <a:avLst/>
          </a:prstGeom>
          <a:noFill/>
        </p:spPr>
        <p:txBody>
          <a:bodyPr wrap="square" rtlCol="0">
            <a:spAutoFit/>
          </a:bodyPr>
          <a:lstStyle/>
          <a:p>
            <a:r>
              <a:rPr lang="en-US" altLang="zh-CN" sz="2400" b="1" dirty="0"/>
              <a:t>Motivation</a:t>
            </a:r>
          </a:p>
          <a:p>
            <a:pPr marL="342900" indent="-342900">
              <a:buFont typeface="Wingdings" panose="05000000000000000000" pitchFamily="2" charset="2"/>
              <a:buChar char="Ø"/>
            </a:pPr>
            <a:r>
              <a:rPr lang="zh-CN" altLang="en-US" sz="2000" dirty="0"/>
              <a:t>现有的序列推荐模型对于下一个物品的推荐未必是最优的</a:t>
            </a:r>
            <a:endParaRPr lang="en-US" altLang="zh-CN" sz="2000" dirty="0"/>
          </a:p>
          <a:p>
            <a:r>
              <a:rPr lang="en-US" altLang="zh-CN" sz="2400" dirty="0"/>
              <a:t>        </a:t>
            </a:r>
            <a:r>
              <a:rPr lang="zh-CN" altLang="en-US" sz="2000" dirty="0"/>
              <a:t>用户嵌入向量主要受</a:t>
            </a:r>
            <a:r>
              <a:rPr lang="zh-CN" altLang="en-US" sz="2000" dirty="0">
                <a:solidFill>
                  <a:srgbClr val="FF0000"/>
                </a:solidFill>
              </a:rPr>
              <a:t>最近最频繁</a:t>
            </a:r>
            <a:r>
              <a:rPr lang="zh-CN" altLang="en-US" sz="2000" dirty="0"/>
              <a:t>的</a:t>
            </a:r>
            <a:r>
              <a:rPr lang="en-US" altLang="zh-CN" sz="2000" dirty="0"/>
              <a:t>items</a:t>
            </a:r>
            <a:r>
              <a:rPr lang="zh-CN" altLang="en-US" sz="2000" dirty="0"/>
              <a:t>影响，在交互中不占优势的物品可能不会被学习和预测</a:t>
            </a:r>
            <a:endParaRPr lang="en-US" altLang="zh-CN" sz="2000" dirty="0"/>
          </a:p>
          <a:p>
            <a:pPr marL="342900" indent="-342900">
              <a:buFont typeface="Wingdings" panose="05000000000000000000" pitchFamily="2" charset="2"/>
              <a:buChar char="Ø"/>
            </a:pPr>
            <a:r>
              <a:rPr lang="zh-CN" altLang="en-US" sz="2000" dirty="0"/>
              <a:t>现实系统中的物品通常难以在概念（兴趣）意义上被聚类</a:t>
            </a:r>
            <a:endParaRPr lang="en-US" altLang="zh-CN" sz="2000" dirty="0"/>
          </a:p>
          <a:p>
            <a:pPr marL="342900" indent="-342900">
              <a:buFont typeface="Wingdings" panose="05000000000000000000" pitchFamily="2" charset="2"/>
              <a:buChar char="Ø"/>
            </a:pPr>
            <a:r>
              <a:rPr lang="zh-CN" altLang="en-US" sz="2000" dirty="0"/>
              <a:t>如何从大型兴趣库中自适应地推断出用户感兴趣的稀疏兴趣</a:t>
            </a:r>
            <a:endParaRPr lang="en-US" altLang="zh-CN" sz="2000" dirty="0"/>
          </a:p>
          <a:p>
            <a:pPr marL="342900" indent="-342900">
              <a:buFont typeface="Wingdings" panose="05000000000000000000" pitchFamily="2" charset="2"/>
              <a:buChar char="Ø"/>
            </a:pPr>
            <a:r>
              <a:rPr lang="zh-CN" altLang="en-US" sz="2000" dirty="0"/>
              <a:t>如何避免训练和测试不一致的问题</a:t>
            </a:r>
          </a:p>
        </p:txBody>
      </p:sp>
      <p:sp>
        <p:nvSpPr>
          <p:cNvPr id="2" name="箭头: 右 1">
            <a:extLst>
              <a:ext uri="{FF2B5EF4-FFF2-40B4-BE49-F238E27FC236}">
                <a16:creationId xmlns:a16="http://schemas.microsoft.com/office/drawing/2014/main" id="{004B2FAA-90D9-4AE1-8E25-C9EA78BBC712}"/>
              </a:ext>
            </a:extLst>
          </p:cNvPr>
          <p:cNvSpPr/>
          <p:nvPr/>
        </p:nvSpPr>
        <p:spPr>
          <a:xfrm>
            <a:off x="7720957" y="1589512"/>
            <a:ext cx="609600" cy="13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C1D158C-E7CB-4DD8-9922-60B986D6F220}"/>
              </a:ext>
            </a:extLst>
          </p:cNvPr>
          <p:cNvSpPr txBox="1"/>
          <p:nvPr/>
        </p:nvSpPr>
        <p:spPr>
          <a:xfrm>
            <a:off x="8488140" y="1457009"/>
            <a:ext cx="1664676" cy="400110"/>
          </a:xfrm>
          <a:prstGeom prst="rect">
            <a:avLst/>
          </a:prstGeom>
          <a:noFill/>
        </p:spPr>
        <p:txBody>
          <a:bodyPr wrap="square" rtlCol="0">
            <a:spAutoFit/>
          </a:bodyPr>
          <a:lstStyle/>
          <a:p>
            <a:r>
              <a:rPr lang="zh-CN" altLang="en-US" sz="2000" b="1" dirty="0">
                <a:solidFill>
                  <a:srgbClr val="FF0000"/>
                </a:solidFill>
              </a:rPr>
              <a:t>多兴趣拆分</a:t>
            </a:r>
          </a:p>
        </p:txBody>
      </p:sp>
      <p:pic>
        <p:nvPicPr>
          <p:cNvPr id="7" name="图片 6">
            <a:extLst>
              <a:ext uri="{FF2B5EF4-FFF2-40B4-BE49-F238E27FC236}">
                <a16:creationId xmlns:a16="http://schemas.microsoft.com/office/drawing/2014/main" id="{1557C8D6-5379-41A0-AC59-0DDC16C1A861}"/>
              </a:ext>
            </a:extLst>
          </p:cNvPr>
          <p:cNvPicPr>
            <a:picLocks noChangeAspect="1"/>
          </p:cNvPicPr>
          <p:nvPr/>
        </p:nvPicPr>
        <p:blipFill>
          <a:blip r:embed="rId4"/>
          <a:stretch>
            <a:fillRect/>
          </a:stretch>
        </p:blipFill>
        <p:spPr>
          <a:xfrm>
            <a:off x="1115935" y="3574712"/>
            <a:ext cx="6647364" cy="25919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研究背景与动机</a:t>
            </a:r>
          </a:p>
        </p:txBody>
      </p:sp>
      <p:sp>
        <p:nvSpPr>
          <p:cNvPr id="1048624" name="矩形 17"/>
          <p:cNvSpPr/>
          <p:nvPr/>
        </p:nvSpPr>
        <p:spPr>
          <a:xfrm>
            <a:off x="750792" y="1336409"/>
            <a:ext cx="10846029" cy="4964075"/>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BA3BA6CB-E463-4820-952B-A101F6ED0E64}"/>
              </a:ext>
            </a:extLst>
          </p:cNvPr>
          <p:cNvSpPr txBox="1"/>
          <p:nvPr/>
        </p:nvSpPr>
        <p:spPr>
          <a:xfrm>
            <a:off x="750792" y="1344293"/>
            <a:ext cx="10690416" cy="2308324"/>
          </a:xfrm>
          <a:prstGeom prst="rect">
            <a:avLst/>
          </a:prstGeom>
          <a:noFill/>
        </p:spPr>
        <p:txBody>
          <a:bodyPr wrap="square" rtlCol="0">
            <a:spAutoFit/>
          </a:bodyPr>
          <a:lstStyle/>
          <a:p>
            <a:r>
              <a:rPr lang="zh-CN" altLang="en-US" sz="2400" b="1" dirty="0"/>
              <a:t>多兴趣学习的两种方法</a:t>
            </a:r>
            <a:endParaRPr lang="en-US" altLang="zh-CN" sz="2400" b="1" dirty="0"/>
          </a:p>
          <a:p>
            <a:r>
              <a:rPr lang="zh-CN" altLang="en-US" sz="2000" dirty="0"/>
              <a:t>（</a:t>
            </a:r>
            <a:r>
              <a:rPr lang="en-US" altLang="zh-CN" sz="2000" dirty="0"/>
              <a:t>1</a:t>
            </a:r>
            <a:r>
              <a:rPr lang="zh-CN" altLang="en-US" sz="2000" dirty="0"/>
              <a:t>）</a:t>
            </a:r>
            <a:r>
              <a:rPr lang="en-US" altLang="zh-CN" sz="2000" b="1" dirty="0"/>
              <a:t>implicit approach.</a:t>
            </a:r>
          </a:p>
          <a:p>
            <a:r>
              <a:rPr lang="en-US" altLang="zh-CN" sz="2000" dirty="0"/>
              <a:t>	</a:t>
            </a:r>
            <a:r>
              <a:rPr lang="zh-CN" altLang="en-US" sz="2000" dirty="0"/>
              <a:t>使用强大的神经网络结构（如胶囊网络，</a:t>
            </a:r>
            <a:r>
              <a:rPr lang="en-US" altLang="zh-CN" sz="2000" dirty="0"/>
              <a:t>self-attentive</a:t>
            </a:r>
            <a:r>
              <a:rPr lang="zh-CN" altLang="en-US" sz="2000" dirty="0"/>
              <a:t>）隐式地聚类用户历史行为并提取多样化兴趣。如</a:t>
            </a:r>
            <a:r>
              <a:rPr lang="en-US" altLang="zh-CN" sz="2000" dirty="0" err="1"/>
              <a:t>MIND,ComiRec</a:t>
            </a:r>
            <a:r>
              <a:rPr lang="en-US" altLang="zh-CN" sz="2000" dirty="0"/>
              <a:t>-DR</a:t>
            </a:r>
            <a:r>
              <a:rPr lang="zh-CN" altLang="en-US" sz="2000" dirty="0"/>
              <a:t>、</a:t>
            </a:r>
            <a:endParaRPr lang="en-US" altLang="zh-CN" sz="2000" dirty="0"/>
          </a:p>
          <a:p>
            <a:r>
              <a:rPr lang="zh-CN" altLang="en-US" sz="2000" dirty="0"/>
              <a:t>（</a:t>
            </a:r>
            <a:r>
              <a:rPr lang="en-US" altLang="zh-CN" sz="2000" dirty="0"/>
              <a:t>2</a:t>
            </a:r>
            <a:r>
              <a:rPr lang="zh-CN" altLang="en-US" sz="2000" dirty="0"/>
              <a:t>）</a:t>
            </a:r>
            <a:r>
              <a:rPr lang="en-US" altLang="zh-CN" sz="2000" b="1" dirty="0"/>
              <a:t>explicit approach.</a:t>
            </a:r>
          </a:p>
          <a:p>
            <a:r>
              <a:rPr lang="en-US" altLang="zh-CN" sz="2000" dirty="0"/>
              <a:t>	</a:t>
            </a:r>
            <a:r>
              <a:rPr lang="zh-CN" altLang="en-US" sz="2000" dirty="0"/>
              <a:t>通过构建一个兴趣池（</a:t>
            </a:r>
            <a:r>
              <a:rPr lang="en-US" altLang="zh-CN" sz="2000" dirty="0"/>
              <a:t>1000~5000</a:t>
            </a:r>
            <a:r>
              <a:rPr lang="zh-CN" altLang="en-US" sz="2000" dirty="0"/>
              <a:t>），根据用户的历史行为，利用</a:t>
            </a:r>
            <a:r>
              <a:rPr lang="en-US" altLang="zh-CN" sz="2000" dirty="0"/>
              <a:t>attention</a:t>
            </a:r>
            <a:r>
              <a:rPr lang="zh-CN" altLang="en-US" sz="2000" dirty="0"/>
              <a:t>机制显示得激活部分兴趣（</a:t>
            </a:r>
            <a:r>
              <a:rPr lang="en-US" altLang="zh-CN" sz="2000" dirty="0"/>
              <a:t>4-8</a:t>
            </a:r>
            <a:r>
              <a:rPr lang="zh-CN" altLang="en-US" sz="2000" dirty="0"/>
              <a:t>），例如</a:t>
            </a:r>
            <a:r>
              <a:rPr lang="en-US" altLang="zh-CN" sz="2000" dirty="0"/>
              <a:t>SINE</a:t>
            </a:r>
            <a:r>
              <a:rPr lang="zh-CN" altLang="en-US" sz="2000" dirty="0"/>
              <a:t>。</a:t>
            </a:r>
            <a:endParaRPr lang="en-US" altLang="zh-CN" sz="2000" dirty="0"/>
          </a:p>
        </p:txBody>
      </p:sp>
    </p:spTree>
    <p:extLst>
      <p:ext uri="{BB962C8B-B14F-4D97-AF65-F5344CB8AC3E}">
        <p14:creationId xmlns:p14="http://schemas.microsoft.com/office/powerpoint/2010/main" val="43364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zh-CN" altLang="en-US" sz="3200" dirty="0">
                <a:solidFill>
                  <a:srgbClr val="30557F"/>
                </a:solidFill>
                <a:latin typeface="华光标题宋_CNKI" panose="02000500000000000000" pitchFamily="2" charset="-122"/>
                <a:ea typeface="华光标题宋_CNKI" panose="02000500000000000000" pitchFamily="2" charset="-122"/>
              </a:rPr>
              <a:t>模型框架</a:t>
            </a:r>
          </a:p>
        </p:txBody>
      </p:sp>
      <p:pic>
        <p:nvPicPr>
          <p:cNvPr id="9" name="图片 8">
            <a:extLst>
              <a:ext uri="{FF2B5EF4-FFF2-40B4-BE49-F238E27FC236}">
                <a16:creationId xmlns:a16="http://schemas.microsoft.com/office/drawing/2014/main" id="{93815088-2561-46F0-AC67-3CE50306B178}"/>
              </a:ext>
            </a:extLst>
          </p:cNvPr>
          <p:cNvPicPr/>
          <p:nvPr/>
        </p:nvPicPr>
        <p:blipFill>
          <a:blip r:embed="rId4"/>
          <a:stretch>
            <a:fillRect/>
          </a:stretch>
        </p:blipFill>
        <p:spPr>
          <a:xfrm>
            <a:off x="1237586" y="1042277"/>
            <a:ext cx="9527396" cy="4042341"/>
          </a:xfrm>
          <a:prstGeom prst="rect">
            <a:avLst/>
          </a:prstGeom>
        </p:spPr>
      </p:pic>
      <p:sp>
        <p:nvSpPr>
          <p:cNvPr id="2" name="文本框 1">
            <a:extLst>
              <a:ext uri="{FF2B5EF4-FFF2-40B4-BE49-F238E27FC236}">
                <a16:creationId xmlns:a16="http://schemas.microsoft.com/office/drawing/2014/main" id="{F4D2F2F7-A80F-4B68-BF5F-CE5AD619EEA7}"/>
              </a:ext>
            </a:extLst>
          </p:cNvPr>
          <p:cNvSpPr txBox="1"/>
          <p:nvPr/>
        </p:nvSpPr>
        <p:spPr>
          <a:xfrm>
            <a:off x="318654" y="5281078"/>
            <a:ext cx="11554691" cy="1323439"/>
          </a:xfrm>
          <a:prstGeom prst="rect">
            <a:avLst/>
          </a:prstGeom>
          <a:noFill/>
        </p:spPr>
        <p:txBody>
          <a:bodyPr wrap="square" rtlCol="0">
            <a:spAutoFit/>
          </a:bodyPr>
          <a:lstStyle/>
          <a:p>
            <a:r>
              <a:rPr lang="zh-CN" altLang="en-US" sz="2000" dirty="0"/>
              <a:t>（</a:t>
            </a:r>
            <a:r>
              <a:rPr lang="en-US" altLang="zh-CN" sz="2000" dirty="0"/>
              <a:t>1</a:t>
            </a:r>
            <a:r>
              <a:rPr lang="zh-CN" altLang="en-US" sz="2000" dirty="0"/>
              <a:t>）</a:t>
            </a:r>
            <a:r>
              <a:rPr lang="en-US" altLang="zh-CN" sz="2000" b="1" dirty="0">
                <a:solidFill>
                  <a:srgbClr val="FF0000"/>
                </a:solidFill>
              </a:rPr>
              <a:t>Sparse-Interest module</a:t>
            </a:r>
            <a:r>
              <a:rPr lang="zh-CN" altLang="en-US" sz="2000" dirty="0"/>
              <a:t>：从概念池（兴趣池）中激活部分概念（兴趣），然后使用</a:t>
            </a:r>
            <a:r>
              <a:rPr lang="en-US" altLang="zh-CN" sz="2000" dirty="0"/>
              <a:t>self-attention</a:t>
            </a:r>
            <a:r>
              <a:rPr lang="zh-CN" altLang="en-US" sz="2000" dirty="0"/>
              <a:t>计算每个物品的权重，最终生成用户的多个兴趣表示。</a:t>
            </a:r>
            <a:endParaRPr lang="en-US" altLang="zh-CN" sz="2000" dirty="0"/>
          </a:p>
          <a:p>
            <a:r>
              <a:rPr lang="zh-CN" altLang="en-US" sz="2000" dirty="0"/>
              <a:t>（</a:t>
            </a:r>
            <a:r>
              <a:rPr lang="en-US" altLang="zh-CN" sz="2000" dirty="0"/>
              <a:t>2</a:t>
            </a:r>
            <a:r>
              <a:rPr lang="zh-CN" altLang="en-US" sz="2000" dirty="0"/>
              <a:t>）</a:t>
            </a:r>
            <a:r>
              <a:rPr lang="en-US" altLang="zh-CN" sz="2000" b="1" dirty="0">
                <a:solidFill>
                  <a:srgbClr val="FF0000"/>
                </a:solidFill>
              </a:rPr>
              <a:t>Interest Aggregation module</a:t>
            </a:r>
            <a:r>
              <a:rPr lang="zh-CN" altLang="en-US" sz="2000" dirty="0"/>
              <a:t>：首先预测用户当前的活跃兴趣；然后，根据活跃兴趣分别与用户的每个兴趣计算相似度权重；最后，生成一个用户向量，用于训练阶段。</a:t>
            </a:r>
          </a:p>
        </p:txBody>
      </p:sp>
    </p:spTree>
    <p:extLst>
      <p:ext uri="{BB962C8B-B14F-4D97-AF65-F5344CB8AC3E}">
        <p14:creationId xmlns:p14="http://schemas.microsoft.com/office/powerpoint/2010/main" val="72241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en-US" altLang="zh-CN" sz="3200" dirty="0">
                <a:solidFill>
                  <a:srgbClr val="30557F"/>
                </a:solidFill>
                <a:latin typeface="华光标题宋_CNKI" panose="02000500000000000000" pitchFamily="2" charset="-122"/>
                <a:ea typeface="华光标题宋_CNKI" panose="02000500000000000000" pitchFamily="2" charset="-122"/>
              </a:rPr>
              <a:t>Sparse-Interest module</a:t>
            </a:r>
            <a:endParaRPr lang="zh-CN" altLang="en-US" sz="3200" dirty="0">
              <a:solidFill>
                <a:srgbClr val="30557F"/>
              </a:solidFill>
              <a:latin typeface="华光标题宋_CNKI" panose="02000500000000000000" pitchFamily="2" charset="-122"/>
              <a:ea typeface="华光标题宋_CNKI" panose="02000500000000000000"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FCAB5D1-B62A-436A-95AD-E30938F4C1C1}"/>
                  </a:ext>
                </a:extLst>
              </p:cNvPr>
              <p:cNvSpPr txBox="1"/>
              <p:nvPr/>
            </p:nvSpPr>
            <p:spPr>
              <a:xfrm>
                <a:off x="620104" y="1229145"/>
                <a:ext cx="11484214" cy="2123658"/>
              </a:xfrm>
              <a:prstGeom prst="rect">
                <a:avLst/>
              </a:prstGeom>
              <a:noFill/>
            </p:spPr>
            <p:txBody>
              <a:bodyPr wrap="square" rtlCol="0">
                <a:spAutoFit/>
              </a:bodyPr>
              <a:lstStyle/>
              <a:p>
                <a:pPr marL="342900" indent="-342900">
                  <a:buAutoNum type="arabicPeriod"/>
                </a:pPr>
                <a:r>
                  <a:rPr lang="zh-CN" altLang="en-US" sz="2400" b="1" dirty="0"/>
                  <a:t>概念激活</a:t>
                </a:r>
                <a:endParaRPr lang="en-US" altLang="zh-CN" sz="2400" b="1" dirty="0"/>
              </a:p>
              <a:p>
                <a:r>
                  <a:rPr lang="en-US" altLang="zh-CN" sz="2400" dirty="0"/>
                  <a:t>      </a:t>
                </a:r>
                <a:r>
                  <a:rPr lang="zh-CN" altLang="en-US" sz="2000" dirty="0"/>
                  <a:t>首先，根据用户的行为序列，使用</a:t>
                </a:r>
                <a:r>
                  <a:rPr lang="en-US" altLang="zh-CN" sz="2000" dirty="0"/>
                  <a:t>self-attention</a:t>
                </a:r>
                <a:r>
                  <a:rPr lang="zh-CN" altLang="en-US" sz="2000" dirty="0"/>
                  <a:t>生成用户的综合</a:t>
                </a:r>
                <a14:m>
                  <m:oMath xmlns:m="http://schemas.openxmlformats.org/officeDocument/2006/math">
                    <m:r>
                      <a:rPr lang="zh-CN" altLang="en-US" sz="2000" i="1" dirty="0">
                        <a:latin typeface="Cambria Math" panose="02040503050406030204" pitchFamily="18" charset="0"/>
                      </a:rPr>
                      <m:t>意图</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z</m:t>
                        </m:r>
                      </m:e>
                      <m:sub>
                        <m:r>
                          <a:rPr lang="en-US" altLang="zh-CN" sz="2000" b="0" i="1" smtClean="0">
                            <a:latin typeface="Cambria Math" panose="02040503050406030204" pitchFamily="18" charset="0"/>
                          </a:rPr>
                          <m:t>𝑢</m:t>
                        </m:r>
                      </m:sub>
                    </m:sSub>
                    <m:r>
                      <a:rPr lang="zh-CN" altLang="en-US" sz="2000" i="1">
                        <a:latin typeface="Cambria Math" panose="02040503050406030204" pitchFamily="18" charset="0"/>
                      </a:rPr>
                      <m:t>。</m:t>
                    </m:r>
                  </m:oMath>
                </a14:m>
                <a:r>
                  <a:rPr lang="zh-CN" altLang="en-US" sz="2000" dirty="0"/>
                  <a:t>然后，根据</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z</m:t>
                        </m:r>
                      </m:e>
                      <m:sub>
                        <m:r>
                          <a:rPr lang="en-US" altLang="zh-CN" sz="2000" i="1">
                            <a:latin typeface="Cambria Math" panose="02040503050406030204" pitchFamily="18" charset="0"/>
                          </a:rPr>
                          <m:t>𝑢</m:t>
                        </m:r>
                      </m:sub>
                    </m:sSub>
                  </m:oMath>
                </a14:m>
                <a:r>
                  <a:rPr lang="zh-CN" altLang="en-US" sz="2000" dirty="0"/>
                  <a:t>和概念池点积，从</a:t>
                </a:r>
                <a:r>
                  <a:rPr lang="en-US" altLang="zh-CN" sz="2000" dirty="0"/>
                  <a:t>L</a:t>
                </a:r>
                <a:r>
                  <a:rPr lang="zh-CN" altLang="en-US" sz="2000" dirty="0"/>
                  <a:t>个概念池中提取</a:t>
                </a:r>
                <a:r>
                  <a:rPr lang="en-US" altLang="zh-CN" sz="2000" dirty="0" err="1"/>
                  <a:t>topK</a:t>
                </a:r>
                <a:r>
                  <a:rPr lang="zh-CN" altLang="en-US" sz="2000" dirty="0"/>
                  <a:t>个概念向量</a:t>
                </a:r>
                <a:r>
                  <a:rPr lang="zh-CN" altLang="en-US" sz="2400" dirty="0"/>
                  <a:t>。</a:t>
                </a:r>
                <a:endParaRPr lang="en-US" altLang="zh-CN" sz="2400" dirty="0"/>
              </a:p>
              <a:p>
                <a:pPr lvl="1"/>
                <a:endParaRPr lang="en-US" altLang="zh-CN" sz="2400" dirty="0"/>
              </a:p>
              <a:p>
                <a:pPr lvl="1"/>
                <a:endParaRPr lang="en-US" altLang="zh-CN" dirty="0"/>
              </a:p>
              <a:p>
                <a:pPr lvl="1"/>
                <a:r>
                  <a:rPr lang="zh-CN" altLang="en-US" dirty="0"/>
                  <a:t> </a:t>
                </a:r>
              </a:p>
            </p:txBody>
          </p:sp>
        </mc:Choice>
        <mc:Fallback xmlns="">
          <p:sp>
            <p:nvSpPr>
              <p:cNvPr id="2" name="文本框 1">
                <a:extLst>
                  <a:ext uri="{FF2B5EF4-FFF2-40B4-BE49-F238E27FC236}">
                    <a16:creationId xmlns:a16="http://schemas.microsoft.com/office/drawing/2014/main" id="{FFCAB5D1-B62A-436A-95AD-E30938F4C1C1}"/>
                  </a:ext>
                </a:extLst>
              </p:cNvPr>
              <p:cNvSpPr txBox="1">
                <a:spLocks noRot="1" noChangeAspect="1" noMove="1" noResize="1" noEditPoints="1" noAdjustHandles="1" noChangeArrowheads="1" noChangeShapeType="1" noTextEdit="1"/>
              </p:cNvSpPr>
              <p:nvPr/>
            </p:nvSpPr>
            <p:spPr>
              <a:xfrm>
                <a:off x="620104" y="1229145"/>
                <a:ext cx="11484214" cy="2123658"/>
              </a:xfrm>
              <a:prstGeom prst="rect">
                <a:avLst/>
              </a:prstGeom>
              <a:blipFill>
                <a:blip r:embed="rId4"/>
                <a:stretch>
                  <a:fillRect l="-637" t="-20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570BF52-BC6D-46E2-9A4A-2DED1919F9B0}"/>
              </a:ext>
            </a:extLst>
          </p:cNvPr>
          <p:cNvPicPr>
            <a:picLocks noChangeAspect="1"/>
          </p:cNvPicPr>
          <p:nvPr/>
        </p:nvPicPr>
        <p:blipFill>
          <a:blip r:embed="rId5"/>
          <a:stretch>
            <a:fillRect/>
          </a:stretch>
        </p:blipFill>
        <p:spPr>
          <a:xfrm>
            <a:off x="7250855" y="4411524"/>
            <a:ext cx="1424756" cy="426387"/>
          </a:xfrm>
          <a:prstGeom prst="rect">
            <a:avLst/>
          </a:prstGeom>
        </p:spPr>
      </p:pic>
      <p:sp>
        <p:nvSpPr>
          <p:cNvPr id="5" name="文本框 4">
            <a:extLst>
              <a:ext uri="{FF2B5EF4-FFF2-40B4-BE49-F238E27FC236}">
                <a16:creationId xmlns:a16="http://schemas.microsoft.com/office/drawing/2014/main" id="{D27F5B7B-7CC6-4D45-9CA9-89427226E8D4}"/>
              </a:ext>
            </a:extLst>
          </p:cNvPr>
          <p:cNvSpPr txBox="1"/>
          <p:nvPr/>
        </p:nvSpPr>
        <p:spPr>
          <a:xfrm>
            <a:off x="8740726" y="4270192"/>
            <a:ext cx="3449276" cy="707886"/>
          </a:xfrm>
          <a:prstGeom prst="rect">
            <a:avLst/>
          </a:prstGeom>
          <a:noFill/>
        </p:spPr>
        <p:txBody>
          <a:bodyPr wrap="square" rtlCol="0">
            <a:spAutoFit/>
          </a:bodyPr>
          <a:lstStyle/>
          <a:p>
            <a:r>
              <a:rPr lang="zh-CN" altLang="en-US" sz="2000" dirty="0"/>
              <a:t>用户</a:t>
            </a:r>
            <a:r>
              <a:rPr lang="en-US" altLang="zh-CN" sz="2000" dirty="0"/>
              <a:t>u</a:t>
            </a:r>
            <a:r>
              <a:rPr lang="zh-CN" altLang="en-US" sz="2000" dirty="0"/>
              <a:t>在</a:t>
            </a:r>
            <a:r>
              <a:rPr lang="en-US" altLang="zh-CN" sz="2000" dirty="0"/>
              <a:t>K</a:t>
            </a:r>
            <a:r>
              <a:rPr lang="zh-CN" altLang="en-US" sz="2000" dirty="0"/>
              <a:t>个隐藏概念下嵌入矩阵</a:t>
            </a:r>
          </a:p>
        </p:txBody>
      </p:sp>
      <p:pic>
        <p:nvPicPr>
          <p:cNvPr id="7" name="图片 6">
            <a:extLst>
              <a:ext uri="{FF2B5EF4-FFF2-40B4-BE49-F238E27FC236}">
                <a16:creationId xmlns:a16="http://schemas.microsoft.com/office/drawing/2014/main" id="{26CC09E1-2821-4A18-B68D-07860A3077AC}"/>
              </a:ext>
            </a:extLst>
          </p:cNvPr>
          <p:cNvPicPr>
            <a:picLocks noChangeAspect="1"/>
          </p:cNvPicPr>
          <p:nvPr/>
        </p:nvPicPr>
        <p:blipFill>
          <a:blip r:embed="rId6"/>
          <a:stretch>
            <a:fillRect/>
          </a:stretch>
        </p:blipFill>
        <p:spPr>
          <a:xfrm>
            <a:off x="7209717" y="3607399"/>
            <a:ext cx="1424756" cy="463335"/>
          </a:xfrm>
          <a:prstGeom prst="rect">
            <a:avLst/>
          </a:prstGeom>
        </p:spPr>
      </p:pic>
      <p:sp>
        <p:nvSpPr>
          <p:cNvPr id="15" name="文本框 14">
            <a:extLst>
              <a:ext uri="{FF2B5EF4-FFF2-40B4-BE49-F238E27FC236}">
                <a16:creationId xmlns:a16="http://schemas.microsoft.com/office/drawing/2014/main" id="{9C2740C8-8A7B-4027-AC7F-1FA94E03B381}"/>
              </a:ext>
            </a:extLst>
          </p:cNvPr>
          <p:cNvSpPr txBox="1"/>
          <p:nvPr/>
        </p:nvSpPr>
        <p:spPr>
          <a:xfrm>
            <a:off x="8675610" y="3362050"/>
            <a:ext cx="3426709" cy="707886"/>
          </a:xfrm>
          <a:prstGeom prst="rect">
            <a:avLst/>
          </a:prstGeom>
          <a:noFill/>
        </p:spPr>
        <p:txBody>
          <a:bodyPr wrap="square" rtlCol="0">
            <a:spAutoFit/>
          </a:bodyPr>
          <a:lstStyle/>
          <a:p>
            <a:r>
              <a:rPr lang="zh-CN" altLang="en-US" sz="2000" dirty="0"/>
              <a:t>包含</a:t>
            </a:r>
            <a:r>
              <a:rPr lang="en-US" altLang="zh-CN" sz="2000" dirty="0"/>
              <a:t>L</a:t>
            </a:r>
            <a:r>
              <a:rPr lang="zh-CN" altLang="en-US" sz="2000" dirty="0"/>
              <a:t>个概念的概念池的概念原型矩阵</a:t>
            </a:r>
          </a:p>
        </p:txBody>
      </p:sp>
      <p:pic>
        <p:nvPicPr>
          <p:cNvPr id="9" name="图片 8">
            <a:extLst>
              <a:ext uri="{FF2B5EF4-FFF2-40B4-BE49-F238E27FC236}">
                <a16:creationId xmlns:a16="http://schemas.microsoft.com/office/drawing/2014/main" id="{E9DB7BBC-C21F-4336-8FB6-B378CA62318A}"/>
              </a:ext>
            </a:extLst>
          </p:cNvPr>
          <p:cNvPicPr>
            <a:picLocks noChangeAspect="1"/>
          </p:cNvPicPr>
          <p:nvPr/>
        </p:nvPicPr>
        <p:blipFill>
          <a:blip r:embed="rId7"/>
          <a:stretch>
            <a:fillRect/>
          </a:stretch>
        </p:blipFill>
        <p:spPr>
          <a:xfrm>
            <a:off x="1236636" y="2781114"/>
            <a:ext cx="4859364" cy="571689"/>
          </a:xfrm>
          <a:prstGeom prst="rect">
            <a:avLst/>
          </a:prstGeom>
        </p:spPr>
      </p:pic>
      <p:pic>
        <p:nvPicPr>
          <p:cNvPr id="11" name="图片 10">
            <a:extLst>
              <a:ext uri="{FF2B5EF4-FFF2-40B4-BE49-F238E27FC236}">
                <a16:creationId xmlns:a16="http://schemas.microsoft.com/office/drawing/2014/main" id="{CCE19C3C-035D-48A5-A431-D052D9FFB869}"/>
              </a:ext>
            </a:extLst>
          </p:cNvPr>
          <p:cNvPicPr>
            <a:picLocks noChangeAspect="1"/>
          </p:cNvPicPr>
          <p:nvPr/>
        </p:nvPicPr>
        <p:blipFill>
          <a:blip r:embed="rId8"/>
          <a:stretch>
            <a:fillRect/>
          </a:stretch>
        </p:blipFill>
        <p:spPr>
          <a:xfrm>
            <a:off x="7216136" y="2818441"/>
            <a:ext cx="1424756" cy="471265"/>
          </a:xfrm>
          <a:prstGeom prst="rect">
            <a:avLst/>
          </a:prstGeom>
        </p:spPr>
      </p:pic>
      <p:sp>
        <p:nvSpPr>
          <p:cNvPr id="20" name="文本框 19">
            <a:extLst>
              <a:ext uri="{FF2B5EF4-FFF2-40B4-BE49-F238E27FC236}">
                <a16:creationId xmlns:a16="http://schemas.microsoft.com/office/drawing/2014/main" id="{E42A837B-8BCD-4624-A26C-57EB3356B586}"/>
              </a:ext>
            </a:extLst>
          </p:cNvPr>
          <p:cNvSpPr txBox="1"/>
          <p:nvPr/>
        </p:nvSpPr>
        <p:spPr>
          <a:xfrm>
            <a:off x="8682415" y="2823240"/>
            <a:ext cx="3608474" cy="400110"/>
          </a:xfrm>
          <a:prstGeom prst="rect">
            <a:avLst/>
          </a:prstGeom>
          <a:noFill/>
        </p:spPr>
        <p:txBody>
          <a:bodyPr wrap="square" rtlCol="0">
            <a:spAutoFit/>
          </a:bodyPr>
          <a:lstStyle/>
          <a:p>
            <a:r>
              <a:rPr lang="zh-CN" altLang="en-US" sz="2000" dirty="0"/>
              <a:t>用户</a:t>
            </a:r>
            <a:r>
              <a:rPr lang="en-US" altLang="zh-CN" sz="2000" dirty="0"/>
              <a:t>u</a:t>
            </a:r>
            <a:r>
              <a:rPr lang="zh-CN" altLang="en-US" sz="2000" dirty="0"/>
              <a:t>的输入序列矩阵</a:t>
            </a:r>
          </a:p>
        </p:txBody>
      </p:sp>
      <p:pic>
        <p:nvPicPr>
          <p:cNvPr id="13" name="图片 12">
            <a:extLst>
              <a:ext uri="{FF2B5EF4-FFF2-40B4-BE49-F238E27FC236}">
                <a16:creationId xmlns:a16="http://schemas.microsoft.com/office/drawing/2014/main" id="{82FF13C2-36AD-4836-86AB-31849DFF851D}"/>
              </a:ext>
            </a:extLst>
          </p:cNvPr>
          <p:cNvPicPr>
            <a:picLocks noChangeAspect="1"/>
          </p:cNvPicPr>
          <p:nvPr/>
        </p:nvPicPr>
        <p:blipFill>
          <a:blip r:embed="rId9"/>
          <a:stretch>
            <a:fillRect/>
          </a:stretch>
        </p:blipFill>
        <p:spPr>
          <a:xfrm>
            <a:off x="1197697" y="3339479"/>
            <a:ext cx="2586893" cy="571688"/>
          </a:xfrm>
          <a:prstGeom prst="rect">
            <a:avLst/>
          </a:prstGeom>
        </p:spPr>
      </p:pic>
      <p:pic>
        <p:nvPicPr>
          <p:cNvPr id="16" name="图片 15">
            <a:extLst>
              <a:ext uri="{FF2B5EF4-FFF2-40B4-BE49-F238E27FC236}">
                <a16:creationId xmlns:a16="http://schemas.microsoft.com/office/drawing/2014/main" id="{2C8AD683-9978-4F24-8B58-5FB08624BCBC}"/>
              </a:ext>
            </a:extLst>
          </p:cNvPr>
          <p:cNvPicPr>
            <a:picLocks noChangeAspect="1"/>
          </p:cNvPicPr>
          <p:nvPr/>
        </p:nvPicPr>
        <p:blipFill rotWithShape="1">
          <a:blip r:embed="rId10"/>
          <a:srcRect t="11451"/>
          <a:stretch/>
        </p:blipFill>
        <p:spPr>
          <a:xfrm>
            <a:off x="4129162" y="3338243"/>
            <a:ext cx="1411939" cy="559640"/>
          </a:xfrm>
          <a:prstGeom prst="rect">
            <a:avLst/>
          </a:prstGeom>
        </p:spPr>
      </p:pic>
      <p:pic>
        <p:nvPicPr>
          <p:cNvPr id="18" name="图片 17">
            <a:extLst>
              <a:ext uri="{FF2B5EF4-FFF2-40B4-BE49-F238E27FC236}">
                <a16:creationId xmlns:a16="http://schemas.microsoft.com/office/drawing/2014/main" id="{50FC127F-62FA-462D-89E5-403A9F626FB4}"/>
              </a:ext>
            </a:extLst>
          </p:cNvPr>
          <p:cNvPicPr>
            <a:picLocks noChangeAspect="1"/>
          </p:cNvPicPr>
          <p:nvPr/>
        </p:nvPicPr>
        <p:blipFill>
          <a:blip r:embed="rId11"/>
          <a:stretch>
            <a:fillRect/>
          </a:stretch>
        </p:blipFill>
        <p:spPr>
          <a:xfrm>
            <a:off x="1251329" y="3926017"/>
            <a:ext cx="5755666" cy="1735440"/>
          </a:xfrm>
          <a:prstGeom prst="rect">
            <a:avLst/>
          </a:prstGeom>
        </p:spPr>
      </p:pic>
      <p:sp>
        <p:nvSpPr>
          <p:cNvPr id="19" name="矩形 18">
            <a:extLst>
              <a:ext uri="{FF2B5EF4-FFF2-40B4-BE49-F238E27FC236}">
                <a16:creationId xmlns:a16="http://schemas.microsoft.com/office/drawing/2014/main" id="{B79E0C7B-FC1B-49CD-8F55-0537DAC15353}"/>
              </a:ext>
            </a:extLst>
          </p:cNvPr>
          <p:cNvSpPr/>
          <p:nvPr/>
        </p:nvSpPr>
        <p:spPr>
          <a:xfrm>
            <a:off x="1120961" y="2823240"/>
            <a:ext cx="5886034" cy="283821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A70F1FA3-AA65-475F-B3DB-34622C530F57}"/>
              </a:ext>
            </a:extLst>
          </p:cNvPr>
          <p:cNvPicPr>
            <a:picLocks noChangeAspect="1"/>
          </p:cNvPicPr>
          <p:nvPr/>
        </p:nvPicPr>
        <p:blipFill>
          <a:blip r:embed="rId12"/>
          <a:stretch>
            <a:fillRect/>
          </a:stretch>
        </p:blipFill>
        <p:spPr>
          <a:xfrm>
            <a:off x="7418150" y="5198147"/>
            <a:ext cx="965863" cy="453121"/>
          </a:xfrm>
          <a:prstGeom prst="rect">
            <a:avLst/>
          </a:prstGeom>
        </p:spPr>
      </p:pic>
      <p:sp>
        <p:nvSpPr>
          <p:cNvPr id="31" name="文本框 30">
            <a:extLst>
              <a:ext uri="{FF2B5EF4-FFF2-40B4-BE49-F238E27FC236}">
                <a16:creationId xmlns:a16="http://schemas.microsoft.com/office/drawing/2014/main" id="{6FF10B74-1DF3-40C6-A363-09BE871826A4}"/>
              </a:ext>
            </a:extLst>
          </p:cNvPr>
          <p:cNvSpPr txBox="1"/>
          <p:nvPr/>
        </p:nvSpPr>
        <p:spPr>
          <a:xfrm>
            <a:off x="8740726" y="5198147"/>
            <a:ext cx="3449276" cy="400110"/>
          </a:xfrm>
          <a:prstGeom prst="rect">
            <a:avLst/>
          </a:prstGeom>
          <a:noFill/>
        </p:spPr>
        <p:txBody>
          <a:bodyPr wrap="square" rtlCol="0">
            <a:spAutoFit/>
          </a:bodyPr>
          <a:lstStyle/>
          <a:p>
            <a:r>
              <a:rPr lang="zh-CN" altLang="en-US" sz="2000" dirty="0"/>
              <a:t>全是</a:t>
            </a:r>
            <a:r>
              <a:rPr lang="en-US" altLang="zh-CN" sz="2000" dirty="0"/>
              <a:t>1</a:t>
            </a:r>
            <a:r>
              <a:rPr lang="zh-CN" altLang="en-US" sz="2000" dirty="0"/>
              <a:t>的</a:t>
            </a:r>
            <a:r>
              <a:rPr lang="en-US" altLang="zh-CN" sz="2000" dirty="0"/>
              <a:t>K</a:t>
            </a:r>
            <a:r>
              <a:rPr lang="zh-CN" altLang="en-US" sz="2000" dirty="0"/>
              <a:t>维向量</a:t>
            </a:r>
          </a:p>
        </p:txBody>
      </p:sp>
    </p:spTree>
    <p:extLst>
      <p:ext uri="{BB962C8B-B14F-4D97-AF65-F5344CB8AC3E}">
        <p14:creationId xmlns:p14="http://schemas.microsoft.com/office/powerpoint/2010/main" val="412786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en-US" altLang="zh-CN" sz="3200" dirty="0">
                <a:solidFill>
                  <a:srgbClr val="30557F"/>
                </a:solidFill>
                <a:latin typeface="华光标题宋_CNKI" panose="02000500000000000000" pitchFamily="2" charset="-122"/>
                <a:ea typeface="华光标题宋_CNKI" panose="02000500000000000000" pitchFamily="2" charset="-122"/>
              </a:rPr>
              <a:t>Sparse-Interest Module</a:t>
            </a:r>
            <a:endParaRPr lang="zh-CN" altLang="en-US" sz="3200" dirty="0">
              <a:solidFill>
                <a:srgbClr val="30557F"/>
              </a:solidFill>
              <a:latin typeface="华光标题宋_CNKI" panose="02000500000000000000" pitchFamily="2" charset="-122"/>
              <a:ea typeface="华光标题宋_CNKI" panose="02000500000000000000" pitchFamily="2" charset="-122"/>
            </a:endParaRPr>
          </a:p>
        </p:txBody>
      </p:sp>
      <p:pic>
        <p:nvPicPr>
          <p:cNvPr id="6" name="图片 5">
            <a:extLst>
              <a:ext uri="{FF2B5EF4-FFF2-40B4-BE49-F238E27FC236}">
                <a16:creationId xmlns:a16="http://schemas.microsoft.com/office/drawing/2014/main" id="{D12C9669-6F4B-4A85-A9B6-9454DF6C6359}"/>
              </a:ext>
            </a:extLst>
          </p:cNvPr>
          <p:cNvPicPr>
            <a:picLocks noChangeAspect="1"/>
          </p:cNvPicPr>
          <p:nvPr/>
        </p:nvPicPr>
        <p:blipFill>
          <a:blip r:embed="rId4"/>
          <a:stretch>
            <a:fillRect/>
          </a:stretch>
        </p:blipFill>
        <p:spPr>
          <a:xfrm>
            <a:off x="0" y="1264814"/>
            <a:ext cx="7216594" cy="4372733"/>
          </a:xfrm>
          <a:prstGeom prst="rect">
            <a:avLst/>
          </a:prstGeom>
        </p:spPr>
      </p:pic>
      <p:pic>
        <p:nvPicPr>
          <p:cNvPr id="4" name="图片 3">
            <a:extLst>
              <a:ext uri="{FF2B5EF4-FFF2-40B4-BE49-F238E27FC236}">
                <a16:creationId xmlns:a16="http://schemas.microsoft.com/office/drawing/2014/main" id="{84E3AB55-FDF9-4F64-8E1C-A38156E1D147}"/>
              </a:ext>
            </a:extLst>
          </p:cNvPr>
          <p:cNvPicPr>
            <a:picLocks noChangeAspect="1"/>
          </p:cNvPicPr>
          <p:nvPr/>
        </p:nvPicPr>
        <p:blipFill>
          <a:blip r:embed="rId5"/>
          <a:stretch>
            <a:fillRect/>
          </a:stretch>
        </p:blipFill>
        <p:spPr>
          <a:xfrm>
            <a:off x="5168905" y="3120477"/>
            <a:ext cx="6739692" cy="2137323"/>
          </a:xfrm>
          <a:prstGeom prst="rect">
            <a:avLst/>
          </a:prstGeom>
        </p:spPr>
      </p:pic>
    </p:spTree>
    <p:extLst>
      <p:ext uri="{BB962C8B-B14F-4D97-AF65-F5344CB8AC3E}">
        <p14:creationId xmlns:p14="http://schemas.microsoft.com/office/powerpoint/2010/main" val="84588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en-US" altLang="zh-CN" sz="3200" dirty="0">
                <a:solidFill>
                  <a:srgbClr val="30557F"/>
                </a:solidFill>
                <a:latin typeface="华光标题宋_CNKI" panose="02000500000000000000" pitchFamily="2" charset="-122"/>
                <a:ea typeface="华光标题宋_CNKI" panose="02000500000000000000" pitchFamily="2" charset="-122"/>
              </a:rPr>
              <a:t>Sparse-Interest module</a:t>
            </a:r>
            <a:endParaRPr lang="zh-CN" altLang="en-US" sz="3200" dirty="0">
              <a:solidFill>
                <a:srgbClr val="30557F"/>
              </a:solidFill>
              <a:latin typeface="华光标题宋_CNKI" panose="02000500000000000000" pitchFamily="2" charset="-122"/>
              <a:ea typeface="华光标题宋_CNKI" panose="02000500000000000000" pitchFamily="2" charset="-122"/>
            </a:endParaRPr>
          </a:p>
        </p:txBody>
      </p:sp>
      <p:sp>
        <p:nvSpPr>
          <p:cNvPr id="3" name="文本框 2">
            <a:extLst>
              <a:ext uri="{FF2B5EF4-FFF2-40B4-BE49-F238E27FC236}">
                <a16:creationId xmlns:a16="http://schemas.microsoft.com/office/drawing/2014/main" id="{CB091993-0D79-4731-BC26-83A5F3AEA129}"/>
              </a:ext>
            </a:extLst>
          </p:cNvPr>
          <p:cNvSpPr txBox="1"/>
          <p:nvPr/>
        </p:nvSpPr>
        <p:spPr>
          <a:xfrm>
            <a:off x="620104" y="1102480"/>
            <a:ext cx="11353526" cy="830997"/>
          </a:xfrm>
          <a:prstGeom prst="rect">
            <a:avLst/>
          </a:prstGeom>
          <a:noFill/>
        </p:spPr>
        <p:txBody>
          <a:bodyPr wrap="square" rtlCol="0">
            <a:spAutoFit/>
          </a:bodyPr>
          <a:lstStyle/>
          <a:p>
            <a:pPr marL="342900" indent="-342900">
              <a:buFont typeface="+mj-lt"/>
              <a:buAutoNum type="arabicPeriod" startAt="2"/>
            </a:pPr>
            <a:r>
              <a:rPr lang="zh-CN" altLang="en-US" sz="2400" b="1" dirty="0"/>
              <a:t>意图分配</a:t>
            </a:r>
            <a:endParaRPr lang="en-US" altLang="zh-CN" sz="2400" b="1" dirty="0"/>
          </a:p>
          <a:p>
            <a:r>
              <a:rPr lang="en-US" altLang="zh-CN" sz="2400" b="1" dirty="0"/>
              <a:t>	</a:t>
            </a:r>
            <a:endParaRPr lang="zh-CN" altLang="en-US" sz="24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F8EEDDC-C9A9-48A6-9748-9CA8BD065944}"/>
                  </a:ext>
                </a:extLst>
              </p:cNvPr>
              <p:cNvSpPr txBox="1"/>
              <p:nvPr/>
            </p:nvSpPr>
            <p:spPr>
              <a:xfrm>
                <a:off x="620104" y="1669817"/>
                <a:ext cx="10220616" cy="400110"/>
              </a:xfrm>
              <a:prstGeom prst="rect">
                <a:avLst/>
              </a:prstGeom>
              <a:noFill/>
            </p:spPr>
            <p:txBody>
              <a:bodyPr wrap="square" rtlCol="0">
                <a:spAutoFit/>
              </a:bodyPr>
              <a:lstStyle/>
              <a:p>
                <a:r>
                  <a:rPr lang="zh-CN" altLang="en-US" sz="2000" dirty="0"/>
                  <a:t>计算</a:t>
                </a:r>
                <a14:m>
                  <m:oMath xmlns:m="http://schemas.openxmlformats.org/officeDocument/2006/math">
                    <m:r>
                      <a:rPr lang="zh-CN" altLang="en-US" sz="2000" i="1" dirty="0" smtClean="0">
                        <a:latin typeface="Cambria Math" panose="02040503050406030204" pitchFamily="18" charset="0"/>
                      </a:rPr>
                      <m:t>概念</m:t>
                    </m:r>
                    <m:r>
                      <a:rPr lang="zh-CN" altLang="en-US" sz="2000" i="1" dirty="0">
                        <a:latin typeface="Cambria Math" panose="02040503050406030204" pitchFamily="18" charset="0"/>
                      </a:rPr>
                      <m:t>原型</m:t>
                    </m:r>
                    <m:sSubSup>
                      <m:sSubSupPr>
                        <m:ctrlPr>
                          <a:rPr lang="en-US" altLang="zh-CN" sz="2000" i="1" dirty="0" smtClean="0">
                            <a:latin typeface="Cambria Math" panose="02040503050406030204" pitchFamily="18" charset="0"/>
                          </a:rPr>
                        </m:ctrlPr>
                      </m:sSubSupPr>
                      <m:e>
                        <m:r>
                          <a:rPr lang="en-US" altLang="zh-CN" sz="2000" b="0" i="1" dirty="0" smtClean="0">
                            <a:latin typeface="Cambria Math" panose="02040503050406030204" pitchFamily="18" charset="0"/>
                          </a:rPr>
                          <m:t>𝐶</m:t>
                        </m:r>
                      </m:e>
                      <m:sub>
                        <m:r>
                          <a:rPr lang="en-US" altLang="zh-CN" sz="2000" b="0" i="1" dirty="0" smtClean="0">
                            <a:latin typeface="Cambria Math" panose="02040503050406030204" pitchFamily="18" charset="0"/>
                          </a:rPr>
                          <m:t>𝑘</m:t>
                        </m:r>
                      </m:sub>
                      <m:sup>
                        <m:r>
                          <a:rPr lang="en-US" altLang="zh-CN" sz="2000" b="0" i="1" dirty="0" smtClean="0">
                            <a:latin typeface="Cambria Math" panose="02040503050406030204" pitchFamily="18" charset="0"/>
                          </a:rPr>
                          <m:t>𝑢</m:t>
                        </m:r>
                      </m:sup>
                    </m:sSubSup>
                  </m:oMath>
                </a14:m>
                <a:r>
                  <a:rPr lang="zh-CN" altLang="en-US" sz="2000" dirty="0"/>
                  <a:t>与用户</a:t>
                </a:r>
                <a14:m>
                  <m:oMath xmlns:m="http://schemas.openxmlformats.org/officeDocument/2006/math">
                    <m:r>
                      <a:rPr lang="zh-CN" altLang="en-US" sz="2000" i="1" dirty="0" smtClean="0">
                        <a:latin typeface="Cambria Math" panose="02040503050406030204" pitchFamily="18" charset="0"/>
                      </a:rPr>
                      <m:t>行为</m:t>
                    </m:r>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𝑢</m:t>
                        </m:r>
                      </m:sup>
                    </m:sSubSup>
                  </m:oMath>
                </a14:m>
                <a:r>
                  <a:rPr lang="zh-CN" altLang="en-US" sz="2000" dirty="0"/>
                  <a:t>的距离来估计行为序列中每个</a:t>
                </a:r>
                <a:r>
                  <a:rPr lang="en-US" altLang="zh-CN" sz="2000" dirty="0"/>
                  <a:t>item</a:t>
                </a:r>
                <a:r>
                  <a:rPr lang="zh-CN" altLang="en-US" sz="2000" dirty="0"/>
                  <a:t>相关的用户意图</a:t>
                </a:r>
                <a:r>
                  <a:rPr lang="zh-CN" altLang="en-US" dirty="0"/>
                  <a:t>。</a:t>
                </a:r>
              </a:p>
            </p:txBody>
          </p:sp>
        </mc:Choice>
        <mc:Fallback xmlns="">
          <p:sp>
            <p:nvSpPr>
              <p:cNvPr id="4" name="文本框 3">
                <a:extLst>
                  <a:ext uri="{FF2B5EF4-FFF2-40B4-BE49-F238E27FC236}">
                    <a16:creationId xmlns:a16="http://schemas.microsoft.com/office/drawing/2014/main" id="{DF8EEDDC-C9A9-48A6-9748-9CA8BD065944}"/>
                  </a:ext>
                </a:extLst>
              </p:cNvPr>
              <p:cNvSpPr txBox="1">
                <a:spLocks noRot="1" noChangeAspect="1" noMove="1" noResize="1" noEditPoints="1" noAdjustHandles="1" noChangeArrowheads="1" noChangeShapeType="1" noTextEdit="1"/>
              </p:cNvSpPr>
              <p:nvPr/>
            </p:nvSpPr>
            <p:spPr>
              <a:xfrm>
                <a:off x="620104" y="1669817"/>
                <a:ext cx="10220616" cy="400110"/>
              </a:xfrm>
              <a:prstGeom prst="rect">
                <a:avLst/>
              </a:prstGeom>
              <a:blipFill>
                <a:blip r:embed="rId4"/>
                <a:stretch>
                  <a:fillRect l="-656" t="-9091" b="-2575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4E8AD11-800D-48FF-9726-7FAD24963454}"/>
              </a:ext>
            </a:extLst>
          </p:cNvPr>
          <p:cNvPicPr>
            <a:picLocks noChangeAspect="1"/>
          </p:cNvPicPr>
          <p:nvPr/>
        </p:nvPicPr>
        <p:blipFill>
          <a:blip r:embed="rId5"/>
          <a:stretch>
            <a:fillRect/>
          </a:stretch>
        </p:blipFill>
        <p:spPr>
          <a:xfrm>
            <a:off x="690951" y="2221765"/>
            <a:ext cx="6213593" cy="830997"/>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5E85A3F-77BD-4F3D-816B-7537FE7FE3A7}"/>
                  </a:ext>
                </a:extLst>
              </p:cNvPr>
              <p:cNvSpPr txBox="1"/>
              <p:nvPr/>
            </p:nvSpPr>
            <p:spPr>
              <a:xfrm>
                <a:off x="690951" y="3153602"/>
                <a:ext cx="5179278" cy="427618"/>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sub>
                    </m:sSub>
                    <m:r>
                      <a:rPr lang="zh-CN" altLang="en-US" sz="2000" i="1">
                        <a:latin typeface="Cambria Math" panose="02040503050406030204" pitchFamily="18" charset="0"/>
                      </a:rPr>
                      <m:t>：</m:t>
                    </m:r>
                    <m:r>
                      <a:rPr lang="zh-CN" altLang="en-US" sz="2000" i="1" smtClean="0">
                        <a:latin typeface="Cambria Math" panose="02040503050406030204" pitchFamily="18" charset="0"/>
                      </a:rPr>
                      <m:t>位置</m:t>
                    </m:r>
                  </m:oMath>
                </a14:m>
                <a:r>
                  <a:rPr lang="en-US" altLang="zh-CN" sz="2000" dirty="0"/>
                  <a:t>t</a:t>
                </a:r>
                <a:r>
                  <a:rPr lang="zh-CN" altLang="en-US" sz="2000" dirty="0"/>
                  <a:t>处的</a:t>
                </a:r>
                <a:r>
                  <a:rPr lang="en-US" altLang="zh-CN" sz="2000" dirty="0"/>
                  <a:t>item</a:t>
                </a:r>
                <a:r>
                  <a:rPr lang="zh-CN" altLang="en-US" sz="2000" dirty="0"/>
                  <a:t>，属于兴趣</a:t>
                </a:r>
                <a:r>
                  <a:rPr lang="en-US" altLang="zh-CN" sz="2000" dirty="0"/>
                  <a:t>k</a:t>
                </a:r>
                <a:r>
                  <a:rPr lang="zh-CN" altLang="en-US" sz="2000" dirty="0"/>
                  <a:t>的概率</a:t>
                </a:r>
                <a:endParaRPr lang="en-US" altLang="zh-CN" sz="2000" dirty="0"/>
              </a:p>
            </p:txBody>
          </p:sp>
        </mc:Choice>
        <mc:Fallback xmlns="">
          <p:sp>
            <p:nvSpPr>
              <p:cNvPr id="7" name="文本框 6">
                <a:extLst>
                  <a:ext uri="{FF2B5EF4-FFF2-40B4-BE49-F238E27FC236}">
                    <a16:creationId xmlns:a16="http://schemas.microsoft.com/office/drawing/2014/main" id="{D5E85A3F-77BD-4F3D-816B-7537FE7FE3A7}"/>
                  </a:ext>
                </a:extLst>
              </p:cNvPr>
              <p:cNvSpPr txBox="1">
                <a:spLocks noRot="1" noChangeAspect="1" noMove="1" noResize="1" noEditPoints="1" noAdjustHandles="1" noChangeArrowheads="1" noChangeShapeType="1" noTextEdit="1"/>
              </p:cNvSpPr>
              <p:nvPr/>
            </p:nvSpPr>
            <p:spPr>
              <a:xfrm>
                <a:off x="690951" y="3153602"/>
                <a:ext cx="5179278" cy="427618"/>
              </a:xfrm>
              <a:prstGeom prst="rect">
                <a:avLst/>
              </a:prstGeom>
              <a:blipFill>
                <a:blip r:embed="rId6"/>
                <a:stretch>
                  <a:fillRect t="-5714" b="-2000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67FD1DE-8B77-4844-9B81-DB8313560BAF}"/>
              </a:ext>
            </a:extLst>
          </p:cNvPr>
          <p:cNvPicPr>
            <a:picLocks noChangeAspect="1"/>
          </p:cNvPicPr>
          <p:nvPr/>
        </p:nvPicPr>
        <p:blipFill>
          <a:blip r:embed="rId7"/>
          <a:stretch>
            <a:fillRect/>
          </a:stretch>
        </p:blipFill>
        <p:spPr>
          <a:xfrm>
            <a:off x="690951" y="3682060"/>
            <a:ext cx="1380696" cy="376554"/>
          </a:xfrm>
          <a:prstGeom prst="rect">
            <a:avLst/>
          </a:prstGeom>
        </p:spPr>
      </p:pic>
      <p:sp>
        <p:nvSpPr>
          <p:cNvPr id="17" name="文本框 16">
            <a:extLst>
              <a:ext uri="{FF2B5EF4-FFF2-40B4-BE49-F238E27FC236}">
                <a16:creationId xmlns:a16="http://schemas.microsoft.com/office/drawing/2014/main" id="{E56EBC20-0F1B-421D-9C38-CE831C51759F}"/>
              </a:ext>
            </a:extLst>
          </p:cNvPr>
          <p:cNvSpPr txBox="1"/>
          <p:nvPr/>
        </p:nvSpPr>
        <p:spPr>
          <a:xfrm>
            <a:off x="620104" y="4159454"/>
            <a:ext cx="11353526" cy="830997"/>
          </a:xfrm>
          <a:prstGeom prst="rect">
            <a:avLst/>
          </a:prstGeom>
          <a:noFill/>
        </p:spPr>
        <p:txBody>
          <a:bodyPr wrap="square" rtlCol="0">
            <a:spAutoFit/>
          </a:bodyPr>
          <a:lstStyle/>
          <a:p>
            <a:r>
              <a:rPr lang="en-US" altLang="zh-CN" sz="2400" b="1" dirty="0"/>
              <a:t>3. </a:t>
            </a:r>
            <a:r>
              <a:rPr lang="zh-CN" altLang="en-US" sz="2400" b="1" dirty="0"/>
              <a:t>权重分配</a:t>
            </a:r>
            <a:endParaRPr lang="en-US" altLang="zh-CN" sz="2400" b="1" dirty="0"/>
          </a:p>
          <a:p>
            <a:r>
              <a:rPr lang="en-US" altLang="zh-CN" sz="2400" b="1" dirty="0"/>
              <a:t>	</a:t>
            </a:r>
            <a:endParaRPr lang="zh-CN" altLang="en-US" sz="2400"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75B397D-E5B6-4D85-8ECB-C2C06FDC4237}"/>
                  </a:ext>
                </a:extLst>
              </p:cNvPr>
              <p:cNvSpPr txBox="1"/>
              <p:nvPr/>
            </p:nvSpPr>
            <p:spPr>
              <a:xfrm>
                <a:off x="690951" y="4663673"/>
                <a:ext cx="7150722" cy="427618"/>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r>
                      <a:rPr lang="zh-CN" altLang="en-US" sz="2000" i="1">
                        <a:latin typeface="Cambria Math" panose="02040503050406030204" pitchFamily="18" charset="0"/>
                      </a:rPr>
                      <m:t>：</m:t>
                    </m:r>
                    <m:r>
                      <a:rPr lang="zh-CN" altLang="en-US" sz="2000" i="1" smtClean="0">
                        <a:latin typeface="Cambria Math" panose="02040503050406030204" pitchFamily="18" charset="0"/>
                      </a:rPr>
                      <m:t>对</m:t>
                    </m:r>
                  </m:oMath>
                </a14:m>
                <a:r>
                  <a:rPr lang="zh-CN" altLang="en-US" sz="2000" dirty="0"/>
                  <a:t>兴趣</a:t>
                </a:r>
                <a:r>
                  <a:rPr lang="en-US" altLang="zh-CN" sz="2000" dirty="0"/>
                  <a:t>k</a:t>
                </a:r>
                <a:r>
                  <a:rPr lang="zh-CN" altLang="en-US" sz="2000" dirty="0"/>
                  <a:t>，位置</a:t>
                </a:r>
                <a:r>
                  <a:rPr lang="en-US" altLang="zh-CN" sz="2000" dirty="0"/>
                  <a:t>t</a:t>
                </a:r>
                <a:r>
                  <a:rPr lang="zh-CN" altLang="en-US" sz="2000" dirty="0"/>
                  <a:t>处的</a:t>
                </a:r>
                <a:r>
                  <a:rPr lang="en-US" altLang="zh-CN" sz="2000" dirty="0"/>
                  <a:t>item</a:t>
                </a:r>
                <a:r>
                  <a:rPr lang="zh-CN" altLang="en-US" sz="2000" dirty="0"/>
                  <a:t>对下一个预测物品的重要程度</a:t>
                </a:r>
                <a:endParaRPr lang="en-US" altLang="zh-CN" sz="2000" dirty="0"/>
              </a:p>
            </p:txBody>
          </p:sp>
        </mc:Choice>
        <mc:Fallback xmlns="">
          <p:sp>
            <p:nvSpPr>
              <p:cNvPr id="18" name="文本框 17">
                <a:extLst>
                  <a:ext uri="{FF2B5EF4-FFF2-40B4-BE49-F238E27FC236}">
                    <a16:creationId xmlns:a16="http://schemas.microsoft.com/office/drawing/2014/main" id="{B75B397D-E5B6-4D85-8ECB-C2C06FDC4237}"/>
                  </a:ext>
                </a:extLst>
              </p:cNvPr>
              <p:cNvSpPr txBox="1">
                <a:spLocks noRot="1" noChangeAspect="1" noMove="1" noResize="1" noEditPoints="1" noAdjustHandles="1" noChangeArrowheads="1" noChangeShapeType="1" noTextEdit="1"/>
              </p:cNvSpPr>
              <p:nvPr/>
            </p:nvSpPr>
            <p:spPr>
              <a:xfrm>
                <a:off x="690951" y="4663673"/>
                <a:ext cx="7150722" cy="427618"/>
              </a:xfrm>
              <a:prstGeom prst="rect">
                <a:avLst/>
              </a:prstGeom>
              <a:blipFill>
                <a:blip r:embed="rId8"/>
                <a:stretch>
                  <a:fillRect t="-5714" b="-2000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4943933-EE48-4B59-8488-90447EC4A497}"/>
              </a:ext>
            </a:extLst>
          </p:cNvPr>
          <p:cNvPicPr>
            <a:picLocks noChangeAspect="1"/>
          </p:cNvPicPr>
          <p:nvPr/>
        </p:nvPicPr>
        <p:blipFill>
          <a:blip r:embed="rId9"/>
          <a:stretch>
            <a:fillRect/>
          </a:stretch>
        </p:blipFill>
        <p:spPr>
          <a:xfrm>
            <a:off x="750792" y="5202893"/>
            <a:ext cx="3997613" cy="945248"/>
          </a:xfrm>
          <a:prstGeom prst="rect">
            <a:avLst/>
          </a:prstGeom>
        </p:spPr>
      </p:pic>
      <p:pic>
        <p:nvPicPr>
          <p:cNvPr id="2" name="图片 1">
            <a:extLst>
              <a:ext uri="{FF2B5EF4-FFF2-40B4-BE49-F238E27FC236}">
                <a16:creationId xmlns:a16="http://schemas.microsoft.com/office/drawing/2014/main" id="{91E2B94F-B8E9-41CF-8271-DC54CB0BB47B}"/>
              </a:ext>
            </a:extLst>
          </p:cNvPr>
          <p:cNvPicPr>
            <a:picLocks noChangeAspect="1"/>
          </p:cNvPicPr>
          <p:nvPr/>
        </p:nvPicPr>
        <p:blipFill rotWithShape="1">
          <a:blip r:embed="rId10"/>
          <a:srcRect r="43765"/>
          <a:stretch/>
        </p:blipFill>
        <p:spPr>
          <a:xfrm>
            <a:off x="7601169" y="2540609"/>
            <a:ext cx="4292293" cy="3237689"/>
          </a:xfrm>
          <a:prstGeom prst="rect">
            <a:avLst/>
          </a:prstGeom>
        </p:spPr>
      </p:pic>
    </p:spTree>
    <p:extLst>
      <p:ext uri="{BB962C8B-B14F-4D97-AF65-F5344CB8AC3E}">
        <p14:creationId xmlns:p14="http://schemas.microsoft.com/office/powerpoint/2010/main" val="98647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en-US" altLang="zh-CN" sz="3200" dirty="0">
                <a:solidFill>
                  <a:srgbClr val="30557F"/>
                </a:solidFill>
                <a:latin typeface="华光标题宋_CNKI" panose="02000500000000000000" pitchFamily="2" charset="-122"/>
                <a:ea typeface="华光标题宋_CNKI" panose="02000500000000000000" pitchFamily="2" charset="-122"/>
              </a:rPr>
              <a:t>Sparse-Interest Module</a:t>
            </a:r>
            <a:endParaRPr lang="zh-CN" altLang="en-US" sz="3200" dirty="0">
              <a:solidFill>
                <a:srgbClr val="30557F"/>
              </a:solidFill>
              <a:latin typeface="华光标题宋_CNKI" panose="02000500000000000000" pitchFamily="2" charset="-122"/>
              <a:ea typeface="华光标题宋_CNKI" panose="02000500000000000000"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71DFB5D-2900-40DF-8F20-429F030E1815}"/>
                  </a:ext>
                </a:extLst>
              </p:cNvPr>
              <p:cNvSpPr txBox="1"/>
              <p:nvPr/>
            </p:nvSpPr>
            <p:spPr>
              <a:xfrm>
                <a:off x="620104" y="1146033"/>
                <a:ext cx="11353526" cy="1474058"/>
              </a:xfrm>
              <a:prstGeom prst="rect">
                <a:avLst/>
              </a:prstGeom>
              <a:noFill/>
            </p:spPr>
            <p:txBody>
              <a:bodyPr wrap="square" rtlCol="0">
                <a:spAutoFit/>
              </a:bodyPr>
              <a:lstStyle/>
              <a:p>
                <a:r>
                  <a:rPr lang="en-US" altLang="zh-CN" sz="2400" b="1" dirty="0"/>
                  <a:t>4. </a:t>
                </a:r>
                <a:r>
                  <a:rPr lang="zh-CN" altLang="en-US" sz="2400" b="1" dirty="0"/>
                  <a:t>兴趣向量生成</a:t>
                </a:r>
                <a:endParaRPr lang="en-US" altLang="zh-CN" sz="2400" b="1" dirty="0"/>
              </a:p>
              <a:p>
                <a:r>
                  <a:rPr lang="zh-CN" altLang="en-US" sz="2000" dirty="0"/>
                  <a:t>根据</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𝑘</m:t>
                        </m:r>
                        <m:r>
                          <a:rPr lang="en-US" altLang="zh-CN" sz="2000" i="1">
                            <a:latin typeface="Cambria Math" panose="02040503050406030204" pitchFamily="18" charset="0"/>
                          </a:rPr>
                          <m:t>|</m:t>
                        </m:r>
                        <m:r>
                          <m:rPr>
                            <m:sty m:val="p"/>
                          </m:rPr>
                          <a:rPr lang="en-US" altLang="zh-CN" sz="2000" i="1" smtClean="0">
                            <a:latin typeface="Cambria Math" panose="02040503050406030204" pitchFamily="18" charset="0"/>
                          </a:rPr>
                          <m:t>t</m:t>
                        </m:r>
                      </m:sub>
                    </m:sSub>
                  </m:oMath>
                </a14:m>
                <a:r>
                  <a:rPr lang="zh-CN" altLang="en-US" sz="2000" dirty="0"/>
                  <a:t>计算用户第</a:t>
                </a:r>
                <a:r>
                  <a:rPr lang="en-US" altLang="zh-CN" sz="2000" dirty="0"/>
                  <a:t>k</a:t>
                </a:r>
                <a:r>
                  <a:rPr lang="zh-CN" altLang="en-US" sz="2000" dirty="0"/>
                  <a:t>个兴趣的向量表示。</a:t>
                </a:r>
                <a:endParaRPr lang="en-US" altLang="zh-CN" sz="2000" dirty="0"/>
              </a:p>
              <a:p>
                <a:endParaRPr lang="en-US" altLang="zh-CN" sz="2000" dirty="0"/>
              </a:p>
              <a:p>
                <a:r>
                  <a:rPr lang="en-US" altLang="zh-CN" sz="2400" b="1" dirty="0"/>
                  <a:t>	</a:t>
                </a:r>
                <a:endParaRPr lang="zh-CN" altLang="en-US" sz="2400" b="1" dirty="0"/>
              </a:p>
            </p:txBody>
          </p:sp>
        </mc:Choice>
        <mc:Fallback xmlns="">
          <p:sp>
            <p:nvSpPr>
              <p:cNvPr id="9" name="文本框 8">
                <a:extLst>
                  <a:ext uri="{FF2B5EF4-FFF2-40B4-BE49-F238E27FC236}">
                    <a16:creationId xmlns:a16="http://schemas.microsoft.com/office/drawing/2014/main" id="{E71DFB5D-2900-40DF-8F20-429F030E1815}"/>
                  </a:ext>
                </a:extLst>
              </p:cNvPr>
              <p:cNvSpPr txBox="1">
                <a:spLocks noRot="1" noChangeAspect="1" noMove="1" noResize="1" noEditPoints="1" noAdjustHandles="1" noChangeArrowheads="1" noChangeShapeType="1" noTextEdit="1"/>
              </p:cNvSpPr>
              <p:nvPr/>
            </p:nvSpPr>
            <p:spPr>
              <a:xfrm>
                <a:off x="620104" y="1146033"/>
                <a:ext cx="11353526" cy="1474058"/>
              </a:xfrm>
              <a:prstGeom prst="rect">
                <a:avLst/>
              </a:prstGeom>
              <a:blipFill>
                <a:blip r:embed="rId4"/>
                <a:stretch>
                  <a:fillRect l="-859" t="-289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00F554B-9A91-40F2-892E-348024630CA4}"/>
              </a:ext>
            </a:extLst>
          </p:cNvPr>
          <p:cNvPicPr>
            <a:picLocks noChangeAspect="1"/>
          </p:cNvPicPr>
          <p:nvPr/>
        </p:nvPicPr>
        <p:blipFill>
          <a:blip r:embed="rId5"/>
          <a:stretch>
            <a:fillRect/>
          </a:stretch>
        </p:blipFill>
        <p:spPr>
          <a:xfrm>
            <a:off x="750792" y="2164209"/>
            <a:ext cx="3890481" cy="636624"/>
          </a:xfrm>
          <a:prstGeom prst="rect">
            <a:avLst/>
          </a:prstGeom>
        </p:spPr>
      </p:pic>
    </p:spTree>
    <p:extLst>
      <p:ext uri="{BB962C8B-B14F-4D97-AF65-F5344CB8AC3E}">
        <p14:creationId xmlns:p14="http://schemas.microsoft.com/office/powerpoint/2010/main" val="39790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3"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50792" y="399867"/>
            <a:ext cx="6093912" cy="584775"/>
          </a:xfrm>
          <a:prstGeom prst="rect">
            <a:avLst/>
          </a:prstGeom>
          <a:noFill/>
        </p:spPr>
        <p:txBody>
          <a:bodyPr wrap="square">
            <a:spAutoFit/>
          </a:bodyPr>
          <a:lstStyle/>
          <a:p>
            <a:pPr fontAlgn="base">
              <a:spcBef>
                <a:spcPct val="0"/>
              </a:spcBef>
              <a:spcAft>
                <a:spcPct val="0"/>
              </a:spcAft>
            </a:pPr>
            <a:r>
              <a:rPr lang="en-US" altLang="zh-CN" sz="3200" dirty="0">
                <a:solidFill>
                  <a:srgbClr val="30557F"/>
                </a:solidFill>
                <a:latin typeface="华光标题宋_CNKI" panose="02000500000000000000" pitchFamily="2" charset="-122"/>
                <a:ea typeface="华光标题宋_CNKI" panose="02000500000000000000" pitchFamily="2" charset="-122"/>
              </a:rPr>
              <a:t>Interest Aggregation Module</a:t>
            </a:r>
            <a:endParaRPr lang="zh-CN" altLang="en-US" sz="3200" dirty="0">
              <a:solidFill>
                <a:srgbClr val="30557F"/>
              </a:solidFill>
              <a:latin typeface="华光标题宋_CNKI" panose="02000500000000000000" pitchFamily="2" charset="-122"/>
              <a:ea typeface="华光标题宋_CNKI" panose="02000500000000000000" pitchFamily="2" charset="-122"/>
            </a:endParaRPr>
          </a:p>
        </p:txBody>
      </p:sp>
      <p:sp>
        <p:nvSpPr>
          <p:cNvPr id="2" name="文本框 1">
            <a:extLst>
              <a:ext uri="{FF2B5EF4-FFF2-40B4-BE49-F238E27FC236}">
                <a16:creationId xmlns:a16="http://schemas.microsoft.com/office/drawing/2014/main" id="{DAA7FED6-2C82-41F1-8C61-08334930B368}"/>
              </a:ext>
            </a:extLst>
          </p:cNvPr>
          <p:cNvSpPr txBox="1"/>
          <p:nvPr/>
        </p:nvSpPr>
        <p:spPr>
          <a:xfrm>
            <a:off x="465078" y="1144697"/>
            <a:ext cx="11681317" cy="1077218"/>
          </a:xfrm>
          <a:prstGeom prst="rect">
            <a:avLst/>
          </a:prstGeom>
          <a:noFill/>
        </p:spPr>
        <p:txBody>
          <a:bodyPr wrap="square" rtlCol="0">
            <a:spAutoFit/>
          </a:bodyPr>
          <a:lstStyle/>
          <a:p>
            <a:r>
              <a:rPr lang="zh-CN" altLang="en-US" sz="2400" b="1" dirty="0"/>
              <a:t>两种聚合方法</a:t>
            </a:r>
            <a:endParaRPr lang="en-US" altLang="zh-CN" sz="2400" b="1" dirty="0"/>
          </a:p>
          <a:p>
            <a:r>
              <a:rPr lang="zh-CN" altLang="en-US" sz="2000" dirty="0"/>
              <a:t>（</a:t>
            </a:r>
            <a:r>
              <a:rPr lang="en-US" altLang="zh-CN" sz="2000" dirty="0"/>
              <a:t>1</a:t>
            </a:r>
            <a:r>
              <a:rPr lang="zh-CN" altLang="en-US" sz="2000" dirty="0"/>
              <a:t>）</a:t>
            </a:r>
            <a:r>
              <a:rPr lang="en-US" altLang="zh-CN" sz="2000" dirty="0"/>
              <a:t>target attention</a:t>
            </a:r>
            <a:r>
              <a:rPr lang="zh-CN" altLang="en-US" sz="2000" dirty="0"/>
              <a:t>：根据</a:t>
            </a:r>
            <a:r>
              <a:rPr lang="en-US" altLang="zh-CN" sz="2000" dirty="0"/>
              <a:t>target item</a:t>
            </a:r>
            <a:r>
              <a:rPr lang="zh-CN" altLang="en-US" sz="2000" dirty="0"/>
              <a:t>计算</a:t>
            </a:r>
            <a:r>
              <a:rPr lang="en-US" altLang="zh-CN" sz="2000" dirty="0"/>
              <a:t>user embedding</a:t>
            </a:r>
            <a:r>
              <a:rPr lang="zh-CN" altLang="en-US" sz="2000" dirty="0"/>
              <a:t>，可以用</a:t>
            </a:r>
            <a:r>
              <a:rPr lang="en-US" altLang="zh-CN" sz="2000" dirty="0"/>
              <a:t>self-attention</a:t>
            </a:r>
            <a:r>
              <a:rPr lang="zh-CN" altLang="en-US" sz="2000" dirty="0"/>
              <a:t>方法或取最接近方法</a:t>
            </a:r>
            <a:endParaRPr lang="en-US" altLang="zh-CN" sz="2000" dirty="0"/>
          </a:p>
          <a:p>
            <a:r>
              <a:rPr lang="en-US" altLang="zh-CN" sz="2000" dirty="0"/>
              <a:t>          </a:t>
            </a:r>
            <a:r>
              <a:rPr lang="zh-CN" altLang="en-US" sz="2000" dirty="0">
                <a:solidFill>
                  <a:srgbClr val="FF0000"/>
                </a:solidFill>
              </a:rPr>
              <a:t>缺点：训练和测试不一致问题</a:t>
            </a:r>
            <a:r>
              <a:rPr lang="zh-CN" altLang="en-US" sz="2000" dirty="0"/>
              <a:t>（</a:t>
            </a:r>
            <a:r>
              <a:rPr lang="en-US" altLang="zh-CN" sz="2000" dirty="0"/>
              <a:t>serving</a:t>
            </a:r>
            <a:r>
              <a:rPr lang="zh-CN" altLang="en-US" sz="2000" dirty="0"/>
              <a:t>时没有</a:t>
            </a:r>
            <a:r>
              <a:rPr lang="en-US" altLang="zh-CN" sz="2000" dirty="0"/>
              <a:t>target item</a:t>
            </a:r>
            <a:r>
              <a:rPr lang="zh-CN" altLang="en-US" sz="2000" dirty="0"/>
              <a:t>）</a:t>
            </a:r>
            <a:endParaRPr lang="en-US" altLang="zh-CN" sz="20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8A49D74-739A-4383-95B5-E12C15047059}"/>
                  </a:ext>
                </a:extLst>
              </p:cNvPr>
              <p:cNvSpPr txBox="1"/>
              <p:nvPr/>
            </p:nvSpPr>
            <p:spPr>
              <a:xfrm>
                <a:off x="1713224" y="2736999"/>
                <a:ext cx="3436291"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e>
                      </m:acc>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Attention</m:t>
                      </m:r>
                      <m:d>
                        <m:dPr>
                          <m:ctrlPr>
                            <a:rPr lang="en-US" altLang="zh-CN" b="0" i="1" smtClean="0">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𝑢</m:t>
                              </m:r>
                            </m:sub>
                          </m:sSub>
                        </m:e>
                      </m:d>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𝑢</m:t>
                        </m:r>
                      </m:sub>
                    </m:sSub>
                    <m:r>
                      <a:rPr lang="en-US" altLang="zh-CN" b="0" i="1" smtClean="0">
                        <a:latin typeface="Cambria Math" panose="02040503050406030204" pitchFamily="18" charset="0"/>
                      </a:rPr>
                      <m:t>𝑠𝑜𝑓𝑡𝑚𝑎𝑥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𝑝𝑜𝑤</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𝑇</m:t>
                            </m:r>
                          </m:sup>
                        </m:sSubSup>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d>
                  </m:oMath>
                </a14:m>
                <a:endParaRPr lang="zh-CN" altLang="en-US" dirty="0"/>
              </a:p>
              <a:p>
                <a:endParaRPr lang="zh-CN" altLang="en-US" dirty="0"/>
              </a:p>
            </p:txBody>
          </p:sp>
        </mc:Choice>
        <mc:Fallback xmlns="">
          <p:sp>
            <p:nvSpPr>
              <p:cNvPr id="3" name="文本框 2">
                <a:extLst>
                  <a:ext uri="{FF2B5EF4-FFF2-40B4-BE49-F238E27FC236}">
                    <a16:creationId xmlns:a16="http://schemas.microsoft.com/office/drawing/2014/main" id="{C8A49D74-739A-4383-95B5-E12C15047059}"/>
                  </a:ext>
                </a:extLst>
              </p:cNvPr>
              <p:cNvSpPr txBox="1">
                <a:spLocks noRot="1" noChangeAspect="1" noMove="1" noResize="1" noEditPoints="1" noAdjustHandles="1" noChangeArrowheads="1" noChangeShapeType="1" noTextEdit="1"/>
              </p:cNvSpPr>
              <p:nvPr/>
            </p:nvSpPr>
            <p:spPr>
              <a:xfrm>
                <a:off x="1713224" y="2736999"/>
                <a:ext cx="3436291" cy="923330"/>
              </a:xfrm>
              <a:prstGeom prst="rect">
                <a:avLst/>
              </a:prstGeom>
              <a:blipFill>
                <a:blip r:embed="rId4"/>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6F8F69CC-7BA7-4C10-BFA1-C0CF59F373A5}"/>
              </a:ext>
            </a:extLst>
          </p:cNvPr>
          <p:cNvSpPr/>
          <p:nvPr/>
        </p:nvSpPr>
        <p:spPr>
          <a:xfrm>
            <a:off x="1419726" y="2532462"/>
            <a:ext cx="3729789" cy="1127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EC302F9-31D5-4DFD-8840-7453DE0268FE}"/>
                  </a:ext>
                </a:extLst>
              </p:cNvPr>
              <p:cNvSpPr txBox="1"/>
              <p:nvPr/>
            </p:nvSpPr>
            <p:spPr>
              <a:xfrm>
                <a:off x="7092902" y="2896300"/>
                <a:ext cx="3436291"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𝑎𝑟𝑔𝑚𝑎𝑥</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𝑢</m:t>
                              </m:r>
                            </m:sub>
                            <m:sup>
                              <m:r>
                                <a:rPr lang="en-US" altLang="zh-CN" i="1">
                                  <a:latin typeface="Cambria Math" panose="02040503050406030204" pitchFamily="18" charset="0"/>
                                </a:rPr>
                                <m:t>𝑇</m:t>
                              </m:r>
                            </m:sup>
                          </m:sSubSup>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m:t>
                      </m:r>
                    </m:oMath>
                  </m:oMathPara>
                </a14:m>
                <a:endParaRPr lang="en-US" altLang="zh-CN" b="0" i="1" dirty="0">
                  <a:latin typeface="Cambria Math" panose="02040503050406030204" pitchFamily="18" charset="0"/>
                </a:endParaRPr>
              </a:p>
              <a:p>
                <a:r>
                  <a:rPr lang="en-US" altLang="zh-CN" b="0" dirty="0"/>
                  <a:t>     </a:t>
                </a:r>
                <a:endParaRPr lang="zh-CN" altLang="en-US" dirty="0"/>
              </a:p>
            </p:txBody>
          </p:sp>
        </mc:Choice>
        <mc:Fallback xmlns="">
          <p:sp>
            <p:nvSpPr>
              <p:cNvPr id="12" name="文本框 11">
                <a:extLst>
                  <a:ext uri="{FF2B5EF4-FFF2-40B4-BE49-F238E27FC236}">
                    <a16:creationId xmlns:a16="http://schemas.microsoft.com/office/drawing/2014/main" id="{BEC302F9-31D5-4DFD-8840-7453DE0268FE}"/>
                  </a:ext>
                </a:extLst>
              </p:cNvPr>
              <p:cNvSpPr txBox="1">
                <a:spLocks noRot="1" noChangeAspect="1" noMove="1" noResize="1" noEditPoints="1" noAdjustHandles="1" noChangeArrowheads="1" noChangeShapeType="1" noTextEdit="1"/>
              </p:cNvSpPr>
              <p:nvPr/>
            </p:nvSpPr>
            <p:spPr>
              <a:xfrm>
                <a:off x="7092902" y="2896300"/>
                <a:ext cx="3436291" cy="646331"/>
              </a:xfrm>
              <a:prstGeom prst="rect">
                <a:avLst/>
              </a:prstGeom>
              <a:blipFill>
                <a:blip r:embed="rId5"/>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6D29C7E6-36A5-4547-B5E4-262C756CB958}"/>
              </a:ext>
            </a:extLst>
          </p:cNvPr>
          <p:cNvSpPr/>
          <p:nvPr/>
        </p:nvSpPr>
        <p:spPr>
          <a:xfrm>
            <a:off x="6799404" y="2677911"/>
            <a:ext cx="3634072" cy="839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74CE2B-0866-46CA-8CA3-522BF8AC83B2}"/>
              </a:ext>
            </a:extLst>
          </p:cNvPr>
          <p:cNvSpPr txBox="1"/>
          <p:nvPr/>
        </p:nvSpPr>
        <p:spPr>
          <a:xfrm>
            <a:off x="2785491" y="3770946"/>
            <a:ext cx="998258" cy="400110"/>
          </a:xfrm>
          <a:prstGeom prst="rect">
            <a:avLst/>
          </a:prstGeom>
          <a:noFill/>
        </p:spPr>
        <p:txBody>
          <a:bodyPr wrap="square" rtlCol="0">
            <a:spAutoFit/>
          </a:bodyPr>
          <a:lstStyle/>
          <a:p>
            <a:r>
              <a:rPr lang="en-US" altLang="zh-CN" sz="2000" dirty="0">
                <a:solidFill>
                  <a:srgbClr val="FF0000"/>
                </a:solidFill>
              </a:rPr>
              <a:t>MIND</a:t>
            </a:r>
            <a:endParaRPr lang="zh-CN" altLang="en-US" sz="2000" dirty="0">
              <a:solidFill>
                <a:srgbClr val="FF0000"/>
              </a:solidFill>
            </a:endParaRPr>
          </a:p>
        </p:txBody>
      </p:sp>
      <p:sp>
        <p:nvSpPr>
          <p:cNvPr id="15" name="文本框 14">
            <a:extLst>
              <a:ext uri="{FF2B5EF4-FFF2-40B4-BE49-F238E27FC236}">
                <a16:creationId xmlns:a16="http://schemas.microsoft.com/office/drawing/2014/main" id="{6EC3421B-F378-410A-82EF-7916E504E07E}"/>
              </a:ext>
            </a:extLst>
          </p:cNvPr>
          <p:cNvSpPr txBox="1"/>
          <p:nvPr/>
        </p:nvSpPr>
        <p:spPr>
          <a:xfrm>
            <a:off x="6890004" y="3770946"/>
            <a:ext cx="3543472" cy="400110"/>
          </a:xfrm>
          <a:prstGeom prst="rect">
            <a:avLst/>
          </a:prstGeom>
          <a:noFill/>
        </p:spPr>
        <p:txBody>
          <a:bodyPr wrap="square" rtlCol="0">
            <a:spAutoFit/>
          </a:bodyPr>
          <a:lstStyle/>
          <a:p>
            <a:r>
              <a:rPr lang="en-US" altLang="zh-CN" sz="2000" dirty="0" err="1">
                <a:solidFill>
                  <a:srgbClr val="FF0000"/>
                </a:solidFill>
              </a:rPr>
              <a:t>ComiRec</a:t>
            </a:r>
            <a:r>
              <a:rPr lang="en-US" altLang="zh-CN" sz="2000" dirty="0">
                <a:solidFill>
                  <a:srgbClr val="FF0000"/>
                </a:solidFill>
              </a:rPr>
              <a:t>-DR &amp;&amp; </a:t>
            </a:r>
            <a:r>
              <a:rPr lang="en-US" altLang="zh-CN" sz="2000" dirty="0" err="1">
                <a:solidFill>
                  <a:srgbClr val="FF0000"/>
                </a:solidFill>
              </a:rPr>
              <a:t>ComiRec</a:t>
            </a:r>
            <a:r>
              <a:rPr lang="en-US" altLang="zh-CN" sz="2000" dirty="0">
                <a:solidFill>
                  <a:srgbClr val="FF0000"/>
                </a:solidFill>
              </a:rPr>
              <a:t>-SA</a:t>
            </a:r>
            <a:endParaRPr lang="zh-CN" altLang="en-US" sz="2000" dirty="0">
              <a:solidFill>
                <a:srgbClr val="FF0000"/>
              </a:solidFill>
            </a:endParaRPr>
          </a:p>
        </p:txBody>
      </p:sp>
      <p:sp>
        <p:nvSpPr>
          <p:cNvPr id="6" name="文本框 5">
            <a:extLst>
              <a:ext uri="{FF2B5EF4-FFF2-40B4-BE49-F238E27FC236}">
                <a16:creationId xmlns:a16="http://schemas.microsoft.com/office/drawing/2014/main" id="{32808DEF-98C9-4CC6-9261-2D5BCB4462BD}"/>
              </a:ext>
            </a:extLst>
          </p:cNvPr>
          <p:cNvSpPr txBox="1"/>
          <p:nvPr/>
        </p:nvSpPr>
        <p:spPr>
          <a:xfrm>
            <a:off x="620104" y="4470489"/>
            <a:ext cx="10224655" cy="707886"/>
          </a:xfrm>
          <a:prstGeom prst="rect">
            <a:avLst/>
          </a:prstGeom>
          <a:noFill/>
        </p:spPr>
        <p:txBody>
          <a:bodyPr wrap="square" rtlCol="0">
            <a:spAutoFit/>
          </a:bodyPr>
          <a:lstStyle/>
          <a:p>
            <a:r>
              <a:rPr lang="en-US" altLang="zh-CN" sz="2000" dirty="0"/>
              <a:t>(2) no-target attention</a:t>
            </a:r>
            <a:r>
              <a:rPr lang="zh-CN" altLang="en-US" sz="2000" dirty="0"/>
              <a:t>：不使用</a:t>
            </a:r>
            <a:r>
              <a:rPr lang="en-US" altLang="zh-CN" sz="2000" dirty="0"/>
              <a:t>target item</a:t>
            </a:r>
            <a:r>
              <a:rPr lang="zh-CN" altLang="en-US" sz="2000" dirty="0"/>
              <a:t>，通过预测用户当前的活跃兴趣来生</a:t>
            </a:r>
            <a:r>
              <a:rPr lang="en-US" altLang="zh-CN" sz="2000" dirty="0"/>
              <a:t>embedding</a:t>
            </a:r>
            <a:r>
              <a:rPr lang="zh-CN" altLang="en-US" sz="2000" dirty="0"/>
              <a:t>。</a:t>
            </a:r>
            <a:endParaRPr lang="en-US" altLang="zh-CN" sz="2000" dirty="0"/>
          </a:p>
          <a:p>
            <a:r>
              <a:rPr lang="en-US" altLang="zh-CN" sz="2000" dirty="0"/>
              <a:t>      </a:t>
            </a:r>
            <a:r>
              <a:rPr lang="zh-CN" altLang="en-US" sz="2000" dirty="0">
                <a:solidFill>
                  <a:srgbClr val="FF0000"/>
                </a:solidFill>
              </a:rPr>
              <a:t>优点：训练和测试一致</a:t>
            </a:r>
          </a:p>
        </p:txBody>
      </p:sp>
    </p:spTree>
    <p:extLst>
      <p:ext uri="{BB962C8B-B14F-4D97-AF65-F5344CB8AC3E}">
        <p14:creationId xmlns:p14="http://schemas.microsoft.com/office/powerpoint/2010/main" val="25905083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2518</TotalTime>
  <Words>1786</Words>
  <Application>Microsoft Office PowerPoint</Application>
  <PresentationFormat>宽屏</PresentationFormat>
  <Paragraphs>110</Paragraphs>
  <Slides>14</Slides>
  <Notes>14</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华光标题宋_CNKI</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刘 美</cp:lastModifiedBy>
  <cp:revision>120</cp:revision>
  <dcterms:created xsi:type="dcterms:W3CDTF">2021-09-19T09:11:06Z</dcterms:created>
  <dcterms:modified xsi:type="dcterms:W3CDTF">2022-10-12T14:50:25Z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15a4d4b088264cfaa4c0772bb3ca6df7</vt:lpwstr>
  </property>
</Properties>
</file>