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4" r:id="rId3"/>
    <p:sldId id="283" r:id="rId4"/>
    <p:sldId id="285" r:id="rId5"/>
    <p:sldId id="286" r:id="rId6"/>
    <p:sldId id="287" r:id="rId7"/>
    <p:sldId id="288" r:id="rId8"/>
    <p:sldId id="292" r:id="rId9"/>
    <p:sldId id="289" r:id="rId10"/>
    <p:sldId id="290" r:id="rId11"/>
    <p:sldId id="291" r:id="rId12"/>
    <p:sldId id="293" r:id="rId13"/>
    <p:sldId id="28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992038-3420-4092-9A48-68436302CDB4}" type="datetimeFigureOut">
              <a:rPr lang="zh-CN" altLang="en-US" smtClean="0"/>
              <a:t>2023/3/16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3A5AD-CDF6-441E-A434-6E99FE31EF53}" type="slidenum">
              <a:rPr lang="zh-CN" altLang="en-US" smtClean="0"/>
              <a:t>‹#›</a:t>
            </a:fld>
            <a:endParaRPr lang="zh-CN" altLang="en-US"/>
          </a:p>
        </p:txBody>
      </p:sp>
    </p:spTree>
    <p:extLst>
      <p:ext uri="{BB962C8B-B14F-4D97-AF65-F5344CB8AC3E}">
        <p14:creationId xmlns:p14="http://schemas.microsoft.com/office/powerpoint/2010/main" val="401779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9DC683-2130-2835-5F74-2B6A814184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248966-01D8-1AAA-E9A1-F93D47FA0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973626-455D-32F4-DC25-5AB9A94EA798}"/>
              </a:ext>
            </a:extLst>
          </p:cNvPr>
          <p:cNvSpPr>
            <a:spLocks noGrp="1"/>
          </p:cNvSpPr>
          <p:nvPr>
            <p:ph type="dt" sz="half" idx="10"/>
          </p:nvPr>
        </p:nvSpPr>
        <p:spPr/>
        <p:txBody>
          <a:bodyPr/>
          <a:lstStyle/>
          <a:p>
            <a:fld id="{1E95BD55-7B2C-4A63-B2D5-F209D606D980}"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DB5DCA3D-E55D-B3F2-147C-153D843EA9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D72ADB-2722-A8C5-1412-4797F48689E7}"/>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282130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56252-9453-C767-B98B-25E7E480B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BC1259C-2420-E22B-E880-36D732778F3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DE1595-0B34-C375-FD4C-1CA047D3533C}"/>
              </a:ext>
            </a:extLst>
          </p:cNvPr>
          <p:cNvSpPr>
            <a:spLocks noGrp="1"/>
          </p:cNvSpPr>
          <p:nvPr>
            <p:ph type="dt" sz="half" idx="10"/>
          </p:nvPr>
        </p:nvSpPr>
        <p:spPr/>
        <p:txBody>
          <a:bodyPr/>
          <a:lstStyle/>
          <a:p>
            <a:fld id="{1E95BD55-7B2C-4A63-B2D5-F209D606D980}"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B7861B59-D71F-D3D7-7374-B19AA5996D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F180BD-A64D-0356-2315-185CC3019DD4}"/>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351279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89132C-B4C1-82B0-0A2C-E64120F278D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186B23-E547-9CD4-DCA0-FCAFACA7F46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976A1A-CCF7-9CAF-FFFC-3D0AE08F9E4E}"/>
              </a:ext>
            </a:extLst>
          </p:cNvPr>
          <p:cNvSpPr>
            <a:spLocks noGrp="1"/>
          </p:cNvSpPr>
          <p:nvPr>
            <p:ph type="dt" sz="half" idx="10"/>
          </p:nvPr>
        </p:nvSpPr>
        <p:spPr/>
        <p:txBody>
          <a:bodyPr/>
          <a:lstStyle/>
          <a:p>
            <a:fld id="{1E95BD55-7B2C-4A63-B2D5-F209D606D980}"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CE6D4E4F-392D-25C3-A4E4-86239133F0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3769A1-2C17-D60C-7CFD-F6D1A4DAB291}"/>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244569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文本占位符 3">
            <a:extLst>
              <a:ext uri="{FF2B5EF4-FFF2-40B4-BE49-F238E27FC236}">
                <a16:creationId xmlns:a16="http://schemas.microsoft.com/office/drawing/2014/main" id="{326D265D-9EF4-7765-B1B2-B9F8BDEAA671}"/>
              </a:ext>
            </a:extLst>
          </p:cNvPr>
          <p:cNvSpPr>
            <a:spLocks noGrp="1"/>
          </p:cNvSpPr>
          <p:nvPr>
            <p:ph type="body" sz="quarter" idx="10" hasCustomPrompt="1"/>
          </p:nvPr>
        </p:nvSpPr>
        <p:spPr>
          <a:xfrm>
            <a:off x="749779" y="242256"/>
            <a:ext cx="7344618" cy="649287"/>
          </a:xfrm>
        </p:spPr>
        <p:txBody>
          <a:bodyPr>
            <a:noAutofit/>
          </a:bodyPr>
          <a:lstStyle>
            <a:lvl1pPr marL="0" indent="0">
              <a:buNone/>
              <a:defRPr sz="4400" b="1">
                <a:solidFill>
                  <a:schemeClr val="accent1"/>
                </a:solidFill>
                <a:latin typeface="微软雅黑" panose="020B0503020204020204" pitchFamily="34" charset="-122"/>
                <a:ea typeface="微软雅黑" panose="020B0503020204020204" pitchFamily="34" charset="-122"/>
              </a:defRPr>
            </a:lvl1pPr>
          </a:lstStyle>
          <a:p>
            <a:r>
              <a:rPr lang="zh-CN" altLang="en-US" dirty="0"/>
              <a:t>标题</a:t>
            </a:r>
          </a:p>
        </p:txBody>
      </p:sp>
      <p:cxnSp>
        <p:nvCxnSpPr>
          <p:cNvPr id="24" name="直接连接符 23">
            <a:extLst>
              <a:ext uri="{FF2B5EF4-FFF2-40B4-BE49-F238E27FC236}">
                <a16:creationId xmlns:a16="http://schemas.microsoft.com/office/drawing/2014/main" id="{6F24D45D-2BF8-A43E-2A20-267D5AAC448C}"/>
              </a:ext>
            </a:extLst>
          </p:cNvPr>
          <p:cNvCxnSpPr>
            <a:cxnSpLocks/>
          </p:cNvCxnSpPr>
          <p:nvPr userDrawn="1"/>
        </p:nvCxnSpPr>
        <p:spPr>
          <a:xfrm>
            <a:off x="0" y="1174279"/>
            <a:ext cx="8094397" cy="0"/>
          </a:xfrm>
          <a:prstGeom prst="line">
            <a:avLst/>
          </a:prstGeom>
          <a:ln w="15875">
            <a:gradFill>
              <a:gsLst>
                <a:gs pos="0">
                  <a:schemeClr val="accent1"/>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D8901CE5-F8FF-66F9-74B3-CB5F637741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97" b="1012"/>
          <a:stretch/>
        </p:blipFill>
        <p:spPr>
          <a:xfrm>
            <a:off x="0" y="291251"/>
            <a:ext cx="749779" cy="567908"/>
          </a:xfrm>
          <a:prstGeom prst="rect">
            <a:avLst/>
          </a:prstGeom>
        </p:spPr>
      </p:pic>
    </p:spTree>
    <p:extLst>
      <p:ext uri="{BB962C8B-B14F-4D97-AF65-F5344CB8AC3E}">
        <p14:creationId xmlns:p14="http://schemas.microsoft.com/office/powerpoint/2010/main" val="221185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02C99-2651-7789-EF16-E22DE3C557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4B0194-0697-4CED-9DAD-9A99721A4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4D12FB6-1019-C39A-7ACF-F35816886BDD}"/>
              </a:ext>
            </a:extLst>
          </p:cNvPr>
          <p:cNvSpPr>
            <a:spLocks noGrp="1"/>
          </p:cNvSpPr>
          <p:nvPr>
            <p:ph type="dt" sz="half" idx="10"/>
          </p:nvPr>
        </p:nvSpPr>
        <p:spPr/>
        <p:txBody>
          <a:bodyPr/>
          <a:lstStyle/>
          <a:p>
            <a:fld id="{1E95BD55-7B2C-4A63-B2D5-F209D606D980}"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14FF2ACC-9908-8C93-B83E-7C9C7BBB94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79E849-C226-AEDD-C383-4D2003C6488A}"/>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144511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9E438-C686-CE70-1A66-3D7A2D126F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87B1ED-B7CE-AA07-9274-9B766E44FF7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C1B9A1F-6C49-A9CF-0108-957F78AB4A5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68DE6D-AF0B-2668-A2A8-8D5B97F10BCC}"/>
              </a:ext>
            </a:extLst>
          </p:cNvPr>
          <p:cNvSpPr>
            <a:spLocks noGrp="1"/>
          </p:cNvSpPr>
          <p:nvPr>
            <p:ph type="dt" sz="half" idx="10"/>
          </p:nvPr>
        </p:nvSpPr>
        <p:spPr/>
        <p:txBody>
          <a:bodyPr/>
          <a:lstStyle/>
          <a:p>
            <a:fld id="{1E95BD55-7B2C-4A63-B2D5-F209D606D980}" type="datetimeFigureOut">
              <a:rPr lang="zh-CN" altLang="en-US" smtClean="0"/>
              <a:t>2023/3/16</a:t>
            </a:fld>
            <a:endParaRPr lang="zh-CN" altLang="en-US"/>
          </a:p>
        </p:txBody>
      </p:sp>
      <p:sp>
        <p:nvSpPr>
          <p:cNvPr id="6" name="页脚占位符 5">
            <a:extLst>
              <a:ext uri="{FF2B5EF4-FFF2-40B4-BE49-F238E27FC236}">
                <a16:creationId xmlns:a16="http://schemas.microsoft.com/office/drawing/2014/main" id="{C73605F0-3086-FCF3-D038-A4175043D9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56547D-05F1-A49D-7759-F7B4CA15C514}"/>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24061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56D14-AD71-2B62-83DF-4E269D5C19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46EABC7-5132-DB98-2BDC-EA925BBC2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78635CB-B5AD-C5C4-EFA3-70043206121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B73B12C-94DF-C612-A01A-278C0835F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B57F6F6-3D9C-E736-137E-9D933D29AE5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B4503A0-5BF6-2B40-3801-016CECA428CD}"/>
              </a:ext>
            </a:extLst>
          </p:cNvPr>
          <p:cNvSpPr>
            <a:spLocks noGrp="1"/>
          </p:cNvSpPr>
          <p:nvPr>
            <p:ph type="dt" sz="half" idx="10"/>
          </p:nvPr>
        </p:nvSpPr>
        <p:spPr/>
        <p:txBody>
          <a:bodyPr/>
          <a:lstStyle/>
          <a:p>
            <a:fld id="{1E95BD55-7B2C-4A63-B2D5-F209D606D980}" type="datetimeFigureOut">
              <a:rPr lang="zh-CN" altLang="en-US" smtClean="0"/>
              <a:t>2023/3/16</a:t>
            </a:fld>
            <a:endParaRPr lang="zh-CN" altLang="en-US"/>
          </a:p>
        </p:txBody>
      </p:sp>
      <p:sp>
        <p:nvSpPr>
          <p:cNvPr id="8" name="页脚占位符 7">
            <a:extLst>
              <a:ext uri="{FF2B5EF4-FFF2-40B4-BE49-F238E27FC236}">
                <a16:creationId xmlns:a16="http://schemas.microsoft.com/office/drawing/2014/main" id="{04BFB161-704E-85DD-9526-FAB229D134C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04F4A-88C0-7937-E84A-F4D63A4E653E}"/>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3459203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67BD2-97B8-1BEF-5F2C-DF36DD9128B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F999AF0-1B5E-DB80-0AD9-C3286C057E6D}"/>
              </a:ext>
            </a:extLst>
          </p:cNvPr>
          <p:cNvSpPr>
            <a:spLocks noGrp="1"/>
          </p:cNvSpPr>
          <p:nvPr>
            <p:ph type="dt" sz="half" idx="10"/>
          </p:nvPr>
        </p:nvSpPr>
        <p:spPr/>
        <p:txBody>
          <a:bodyPr/>
          <a:lstStyle/>
          <a:p>
            <a:fld id="{1E95BD55-7B2C-4A63-B2D5-F209D606D980}" type="datetimeFigureOut">
              <a:rPr lang="zh-CN" altLang="en-US" smtClean="0"/>
              <a:t>2023/3/16</a:t>
            </a:fld>
            <a:endParaRPr lang="zh-CN" altLang="en-US"/>
          </a:p>
        </p:txBody>
      </p:sp>
      <p:sp>
        <p:nvSpPr>
          <p:cNvPr id="4" name="页脚占位符 3">
            <a:extLst>
              <a:ext uri="{FF2B5EF4-FFF2-40B4-BE49-F238E27FC236}">
                <a16:creationId xmlns:a16="http://schemas.microsoft.com/office/drawing/2014/main" id="{B5DA49A4-179B-60A4-A90B-3D8DBF8695C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5A472DC-DEA4-6FC7-F2C9-57293DB46EC1}"/>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63853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467873-EBCE-8900-12F7-8A23A7DE7D0C}"/>
              </a:ext>
            </a:extLst>
          </p:cNvPr>
          <p:cNvSpPr>
            <a:spLocks noGrp="1"/>
          </p:cNvSpPr>
          <p:nvPr>
            <p:ph type="dt" sz="half" idx="10"/>
          </p:nvPr>
        </p:nvSpPr>
        <p:spPr/>
        <p:txBody>
          <a:bodyPr/>
          <a:lstStyle/>
          <a:p>
            <a:fld id="{1E95BD55-7B2C-4A63-B2D5-F209D606D980}" type="datetimeFigureOut">
              <a:rPr lang="zh-CN" altLang="en-US" smtClean="0"/>
              <a:t>2023/3/16</a:t>
            </a:fld>
            <a:endParaRPr lang="zh-CN" altLang="en-US"/>
          </a:p>
        </p:txBody>
      </p:sp>
      <p:sp>
        <p:nvSpPr>
          <p:cNvPr id="3" name="页脚占位符 2">
            <a:extLst>
              <a:ext uri="{FF2B5EF4-FFF2-40B4-BE49-F238E27FC236}">
                <a16:creationId xmlns:a16="http://schemas.microsoft.com/office/drawing/2014/main" id="{48BBBEA4-BAA6-C179-FC6E-750BDBBA89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22BA9E-C9C4-35B7-83D6-28A5407D82DF}"/>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3497390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39E1F-DD4D-ED2A-7CDD-3C790C271E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8922CA-2ED5-BF07-5522-EF26C4733C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BDB613-B67F-0BBF-470E-2F7B60108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8B6C8F-CA8B-4BCF-B004-C28382850B66}"/>
              </a:ext>
            </a:extLst>
          </p:cNvPr>
          <p:cNvSpPr>
            <a:spLocks noGrp="1"/>
          </p:cNvSpPr>
          <p:nvPr>
            <p:ph type="dt" sz="half" idx="10"/>
          </p:nvPr>
        </p:nvSpPr>
        <p:spPr/>
        <p:txBody>
          <a:bodyPr/>
          <a:lstStyle/>
          <a:p>
            <a:fld id="{1E95BD55-7B2C-4A63-B2D5-F209D606D980}" type="datetimeFigureOut">
              <a:rPr lang="zh-CN" altLang="en-US" smtClean="0"/>
              <a:t>2023/3/16</a:t>
            </a:fld>
            <a:endParaRPr lang="zh-CN" altLang="en-US"/>
          </a:p>
        </p:txBody>
      </p:sp>
      <p:sp>
        <p:nvSpPr>
          <p:cNvPr id="6" name="页脚占位符 5">
            <a:extLst>
              <a:ext uri="{FF2B5EF4-FFF2-40B4-BE49-F238E27FC236}">
                <a16:creationId xmlns:a16="http://schemas.microsoft.com/office/drawing/2014/main" id="{4CF2CDBE-B5E0-45C7-E551-C5EFAF9EAC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9698FE-E3FE-6EB5-3260-F9929C36E86B}"/>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34880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51D1C-68AA-4955-E9AE-DF51F37736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45D7FCC-3525-0DC6-B912-BCC7854469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BA03805-A3B5-9A01-4D43-981FBAF6E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E69B60-9CD4-68A3-C4D8-0A0D3B9526CD}"/>
              </a:ext>
            </a:extLst>
          </p:cNvPr>
          <p:cNvSpPr>
            <a:spLocks noGrp="1"/>
          </p:cNvSpPr>
          <p:nvPr>
            <p:ph type="dt" sz="half" idx="10"/>
          </p:nvPr>
        </p:nvSpPr>
        <p:spPr/>
        <p:txBody>
          <a:bodyPr/>
          <a:lstStyle/>
          <a:p>
            <a:fld id="{1E95BD55-7B2C-4A63-B2D5-F209D606D980}" type="datetimeFigureOut">
              <a:rPr lang="zh-CN" altLang="en-US" smtClean="0"/>
              <a:t>2023/3/16</a:t>
            </a:fld>
            <a:endParaRPr lang="zh-CN" altLang="en-US"/>
          </a:p>
        </p:txBody>
      </p:sp>
      <p:sp>
        <p:nvSpPr>
          <p:cNvPr id="6" name="页脚占位符 5">
            <a:extLst>
              <a:ext uri="{FF2B5EF4-FFF2-40B4-BE49-F238E27FC236}">
                <a16:creationId xmlns:a16="http://schemas.microsoft.com/office/drawing/2014/main" id="{A97329A2-AA58-3205-F119-90C1BA9853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7521A9-193A-2704-05EC-1380403EC15D}"/>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210749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7B6AF2-E7D1-B9FC-E474-3E3EE52A3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E6420B4-087B-2245-C394-CA8802B625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DC9B05-674C-3655-ECC2-6DC13E6E5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5BD55-7B2C-4A63-B2D5-F209D606D980}"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8ACB10FC-0A75-1F5A-1BA9-57F337D86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D8FEA56-6BFB-9AE7-75C2-4C5247FF1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1788210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F6C572C-5739-702A-85A8-AA0BD767D914}"/>
              </a:ext>
            </a:extLst>
          </p:cNvPr>
          <p:cNvSpPr txBox="1"/>
          <p:nvPr/>
        </p:nvSpPr>
        <p:spPr>
          <a:xfrm>
            <a:off x="9535187" y="5449756"/>
            <a:ext cx="2283363" cy="830997"/>
          </a:xfrm>
          <a:prstGeom prst="rect">
            <a:avLst/>
          </a:prstGeom>
          <a:noFill/>
        </p:spPr>
        <p:txBody>
          <a:bodyPr wrap="square" rtlCol="0">
            <a:spAutoFit/>
          </a:bodyPr>
          <a:lstStyle/>
          <a:p>
            <a:r>
              <a:rPr lang="zh-CN" altLang="en-US" sz="2400" b="1" dirty="0">
                <a:solidFill>
                  <a:prstClr val="black">
                    <a:lumMod val="65000"/>
                    <a:lumOff val="35000"/>
                  </a:prstClr>
                </a:solidFill>
                <a:latin typeface="宋体" panose="02010600030101010101" pitchFamily="2" charset="-122"/>
                <a:ea typeface="宋体" panose="02010600030101010101" pitchFamily="2" charset="-122"/>
              </a:rPr>
              <a:t>汇报人：阮滨</a:t>
            </a:r>
            <a:endParaRPr lang="en-US" altLang="zh-CN" sz="2400" b="1" dirty="0">
              <a:solidFill>
                <a:prstClr val="black">
                  <a:lumMod val="65000"/>
                  <a:lumOff val="35000"/>
                </a:prstClr>
              </a:solidFill>
              <a:latin typeface="宋体" panose="02010600030101010101" pitchFamily="2" charset="-122"/>
              <a:ea typeface="宋体" panose="02010600030101010101" pitchFamily="2" charset="-122"/>
            </a:endParaRPr>
          </a:p>
          <a:p>
            <a:fld id="{9BDED90E-414C-4EF9-AC7B-6443D16C5D9F}" type="datetime1">
              <a:rPr lang="zh-CN" altLang="zh-CN" sz="2400" b="1">
                <a:solidFill>
                  <a:prstClr val="black">
                    <a:lumMod val="65000"/>
                    <a:lumOff val="35000"/>
                  </a:prstClr>
                </a:solidFill>
                <a:latin typeface="宋体" panose="02010600030101010101" pitchFamily="2" charset="-122"/>
                <a:ea typeface="宋体" panose="02010600030101010101" pitchFamily="2" charset="-122"/>
              </a:rPr>
              <a:t>2023/3/16</a:t>
            </a:fld>
            <a:endParaRPr lang="zh-CN" altLang="en-US" sz="2400" b="1" dirty="0">
              <a:solidFill>
                <a:prstClr val="black">
                  <a:lumMod val="65000"/>
                  <a:lumOff val="35000"/>
                </a:prstClr>
              </a:solidFill>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492DECD8-3607-228A-AA58-0ACE1E4F5A50}"/>
              </a:ext>
            </a:extLst>
          </p:cNvPr>
          <p:cNvSpPr txBox="1"/>
          <p:nvPr/>
        </p:nvSpPr>
        <p:spPr>
          <a:xfrm>
            <a:off x="0" y="2013009"/>
            <a:ext cx="12191999" cy="1446550"/>
          </a:xfrm>
          <a:prstGeom prst="rect">
            <a:avLst/>
          </a:prstGeom>
          <a:noFill/>
        </p:spPr>
        <p:txBody>
          <a:bodyPr wrap="square" rtlCol="0">
            <a:spAutoFit/>
          </a:bodyPr>
          <a:lstStyle/>
          <a:p>
            <a:pPr algn="ctr"/>
            <a:r>
              <a:rPr lang="en-US" altLang="zh-CN" sz="3200" dirty="0" err="1">
                <a:solidFill>
                  <a:schemeClr val="accent1"/>
                </a:solidFill>
                <a:latin typeface="微软雅黑" panose="020B0503020204020204" pitchFamily="34" charset="-122"/>
                <a:ea typeface="微软雅黑" panose="020B0503020204020204" pitchFamily="34" charset="-122"/>
              </a:rPr>
              <a:t>HeroGRAPH</a:t>
            </a:r>
            <a:r>
              <a:rPr lang="en-US" altLang="zh-CN" sz="3200" dirty="0">
                <a:solidFill>
                  <a:schemeClr val="accent1"/>
                </a:solidFill>
                <a:latin typeface="微软雅黑" panose="020B0503020204020204" pitchFamily="34" charset="-122"/>
                <a:ea typeface="微软雅黑" panose="020B0503020204020204" pitchFamily="34" charset="-122"/>
              </a:rPr>
              <a:t>: A Heterogeneous Graph Framework for</a:t>
            </a:r>
          </a:p>
          <a:p>
            <a:pPr algn="ctr"/>
            <a:r>
              <a:rPr lang="en-US" altLang="zh-CN" sz="3200" dirty="0">
                <a:solidFill>
                  <a:schemeClr val="accent1"/>
                </a:solidFill>
                <a:latin typeface="微软雅黑" panose="020B0503020204020204" pitchFamily="34" charset="-122"/>
                <a:ea typeface="微软雅黑" panose="020B0503020204020204" pitchFamily="34" charset="-122"/>
              </a:rPr>
              <a:t>Multi-Target Cross-Domain Recommendation</a:t>
            </a:r>
          </a:p>
          <a:p>
            <a:pPr algn="ctr"/>
            <a:r>
              <a:rPr lang="en-US" altLang="zh-CN" sz="2400" i="1" dirty="0">
                <a:latin typeface="微软雅黑" panose="020B0503020204020204" pitchFamily="34" charset="-122"/>
                <a:ea typeface="微软雅黑" panose="020B0503020204020204" pitchFamily="34" charset="-122"/>
              </a:rPr>
              <a:t>2020RecSys</a:t>
            </a:r>
            <a:endParaRPr lang="zh-CN" altLang="en-US" sz="2400" i="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427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2779D07-A96D-BF09-83C6-F8699CFBA977}"/>
              </a:ext>
            </a:extLst>
          </p:cNvPr>
          <p:cNvSpPr>
            <a:spLocks noGrp="1"/>
          </p:cNvSpPr>
          <p:nvPr>
            <p:ph type="body" sz="quarter" idx="10"/>
          </p:nvPr>
        </p:nvSpPr>
        <p:spPr/>
        <p:txBody>
          <a:bodyPr/>
          <a:lstStyle/>
          <a:p>
            <a:endParaRPr lang="zh-CN" altLang="en-US"/>
          </a:p>
        </p:txBody>
      </p:sp>
      <p:pic>
        <p:nvPicPr>
          <p:cNvPr id="4" name="图片 3">
            <a:extLst>
              <a:ext uri="{FF2B5EF4-FFF2-40B4-BE49-F238E27FC236}">
                <a16:creationId xmlns:a16="http://schemas.microsoft.com/office/drawing/2014/main" id="{3AADE04F-BA7E-7E30-961F-8E6449510C8F}"/>
              </a:ext>
            </a:extLst>
          </p:cNvPr>
          <p:cNvPicPr>
            <a:picLocks noChangeAspect="1"/>
          </p:cNvPicPr>
          <p:nvPr/>
        </p:nvPicPr>
        <p:blipFill>
          <a:blip r:embed="rId2"/>
          <a:stretch>
            <a:fillRect/>
          </a:stretch>
        </p:blipFill>
        <p:spPr>
          <a:xfrm>
            <a:off x="610286" y="1680539"/>
            <a:ext cx="10971428" cy="4828571"/>
          </a:xfrm>
          <a:prstGeom prst="rect">
            <a:avLst/>
          </a:prstGeom>
        </p:spPr>
      </p:pic>
    </p:spTree>
    <p:extLst>
      <p:ext uri="{BB962C8B-B14F-4D97-AF65-F5344CB8AC3E}">
        <p14:creationId xmlns:p14="http://schemas.microsoft.com/office/powerpoint/2010/main" val="103621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F62416-3CA1-DF45-4251-D214DE609A29}"/>
              </a:ext>
            </a:extLst>
          </p:cNvPr>
          <p:cNvSpPr>
            <a:spLocks noGrp="1"/>
          </p:cNvSpPr>
          <p:nvPr>
            <p:ph type="body" sz="quarter" idx="10"/>
          </p:nvPr>
        </p:nvSpPr>
        <p:spPr/>
        <p:txBody>
          <a:bodyPr/>
          <a:lstStyle/>
          <a:p>
            <a:endParaRPr lang="zh-CN" altLang="en-US"/>
          </a:p>
        </p:txBody>
      </p:sp>
      <p:pic>
        <p:nvPicPr>
          <p:cNvPr id="4" name="图片 3">
            <a:extLst>
              <a:ext uri="{FF2B5EF4-FFF2-40B4-BE49-F238E27FC236}">
                <a16:creationId xmlns:a16="http://schemas.microsoft.com/office/drawing/2014/main" id="{A846A15E-DDC7-A6E8-62D9-610CA7915E4E}"/>
              </a:ext>
            </a:extLst>
          </p:cNvPr>
          <p:cNvPicPr>
            <a:picLocks noChangeAspect="1"/>
          </p:cNvPicPr>
          <p:nvPr/>
        </p:nvPicPr>
        <p:blipFill>
          <a:blip r:embed="rId2"/>
          <a:stretch>
            <a:fillRect/>
          </a:stretch>
        </p:blipFill>
        <p:spPr>
          <a:xfrm>
            <a:off x="200762" y="1405190"/>
            <a:ext cx="11790476" cy="4047619"/>
          </a:xfrm>
          <a:prstGeom prst="rect">
            <a:avLst/>
          </a:prstGeom>
        </p:spPr>
      </p:pic>
    </p:spTree>
    <p:extLst>
      <p:ext uri="{BB962C8B-B14F-4D97-AF65-F5344CB8AC3E}">
        <p14:creationId xmlns:p14="http://schemas.microsoft.com/office/powerpoint/2010/main" val="3348989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A0654CD-BA25-5719-3DF8-4D67398F0496}"/>
              </a:ext>
            </a:extLst>
          </p:cNvPr>
          <p:cNvSpPr>
            <a:spLocks noGrp="1"/>
          </p:cNvSpPr>
          <p:nvPr>
            <p:ph type="body" sz="quarter" idx="10"/>
          </p:nvPr>
        </p:nvSpPr>
        <p:spPr/>
        <p:txBody>
          <a:bodyPr/>
          <a:lstStyle/>
          <a:p>
            <a:endParaRPr lang="zh-CN" altLang="en-US" dirty="0"/>
          </a:p>
        </p:txBody>
      </p:sp>
      <p:sp>
        <p:nvSpPr>
          <p:cNvPr id="3" name="文本框 2">
            <a:extLst>
              <a:ext uri="{FF2B5EF4-FFF2-40B4-BE49-F238E27FC236}">
                <a16:creationId xmlns:a16="http://schemas.microsoft.com/office/drawing/2014/main" id="{0891AC86-9D13-64B3-9E8F-72B731231C7B}"/>
              </a:ext>
            </a:extLst>
          </p:cNvPr>
          <p:cNvSpPr txBox="1"/>
          <p:nvPr/>
        </p:nvSpPr>
        <p:spPr>
          <a:xfrm>
            <a:off x="1171852" y="1793289"/>
            <a:ext cx="8078680"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直接构建一个共享的异质图，不同域之间的信息可能存在不对齐的问题</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训练模式：训练模式采取</a:t>
            </a:r>
            <a:r>
              <a:rPr lang="en-US" altLang="zh-CN" dirty="0" err="1"/>
              <a:t>a+b</a:t>
            </a:r>
            <a:r>
              <a:rPr lang="zh-CN" altLang="en-US" dirty="0"/>
              <a:t>的形式，即显式地认为某个用户</a:t>
            </a:r>
            <a:r>
              <a:rPr lang="en-US" altLang="zh-CN" dirty="0"/>
              <a:t>-</a:t>
            </a:r>
            <a:r>
              <a:rPr lang="zh-CN" altLang="en-US" dirty="0"/>
              <a:t>物品对的分数由两部分加起来，感觉就属于在原来单域的情况下直接添加一个共享异质图的聚合信息，而与单域的信息其实是割裂的，即</a:t>
            </a:r>
            <a:r>
              <a:rPr lang="en-US" altLang="zh-CN" dirty="0"/>
              <a:t>info(a)</a:t>
            </a:r>
            <a:r>
              <a:rPr lang="zh-CN" altLang="en-US" dirty="0"/>
              <a:t>∩</a:t>
            </a:r>
            <a:r>
              <a:rPr lang="en-US" altLang="zh-CN" dirty="0"/>
              <a:t>info(b)=Ø</a:t>
            </a:r>
          </a:p>
        </p:txBody>
      </p:sp>
    </p:spTree>
    <p:extLst>
      <p:ext uri="{BB962C8B-B14F-4D97-AF65-F5344CB8AC3E}">
        <p14:creationId xmlns:p14="http://schemas.microsoft.com/office/powerpoint/2010/main" val="2283129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CA928F-052D-98FE-ED0F-00E0EB461A0B}"/>
              </a:ext>
            </a:extLst>
          </p:cNvPr>
          <p:cNvSpPr/>
          <p:nvPr/>
        </p:nvSpPr>
        <p:spPr>
          <a:xfrm>
            <a:off x="0" y="1412875"/>
            <a:ext cx="12192000" cy="2609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BC171F29-A3A4-99B8-BF72-4820112E727D}"/>
              </a:ext>
            </a:extLst>
          </p:cNvPr>
          <p:cNvGrpSpPr/>
          <p:nvPr/>
        </p:nvGrpSpPr>
        <p:grpSpPr>
          <a:xfrm>
            <a:off x="4102759" y="2558327"/>
            <a:ext cx="3986483" cy="1482725"/>
            <a:chOff x="2682875" y="2071687"/>
            <a:chExt cx="3986483" cy="1482725"/>
          </a:xfrm>
        </p:grpSpPr>
        <p:sp>
          <p:nvSpPr>
            <p:cNvPr id="4" name="TextBox 1">
              <a:extLst>
                <a:ext uri="{FF2B5EF4-FFF2-40B4-BE49-F238E27FC236}">
                  <a16:creationId xmlns:a16="http://schemas.microsoft.com/office/drawing/2014/main" id="{0E8A09CB-5070-F836-77FB-BCAF987F39D0}"/>
                </a:ext>
              </a:extLst>
            </p:cNvPr>
            <p:cNvSpPr txBox="1">
              <a:spLocks noChangeArrowheads="1"/>
            </p:cNvSpPr>
            <p:nvPr/>
          </p:nvSpPr>
          <p:spPr bwMode="auto">
            <a:xfrm>
              <a:off x="2682875" y="2311106"/>
              <a:ext cx="35253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chemeClr val="accent1"/>
                  </a:solidFill>
                  <a:latin typeface="微软雅黑" pitchFamily="34" charset="-122"/>
                  <a:ea typeface="微软雅黑" pitchFamily="34" charset="-122"/>
                </a:rPr>
                <a:t>THANKS</a:t>
              </a:r>
            </a:p>
          </p:txBody>
        </p:sp>
        <p:sp>
          <p:nvSpPr>
            <p:cNvPr id="5" name="空心弧 4">
              <a:extLst>
                <a:ext uri="{FF2B5EF4-FFF2-40B4-BE49-F238E27FC236}">
                  <a16:creationId xmlns:a16="http://schemas.microsoft.com/office/drawing/2014/main" id="{B40FA9DC-46BB-DF74-23CE-54C455678CEC}"/>
                </a:ext>
              </a:extLst>
            </p:cNvPr>
            <p:cNvSpPr/>
            <p:nvPr/>
          </p:nvSpPr>
          <p:spPr bwMode="auto">
            <a:xfrm rot="7086271">
              <a:off x="5186633" y="2071687"/>
              <a:ext cx="1482725" cy="148272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 name="TextBox 8">
              <a:extLst>
                <a:ext uri="{FF2B5EF4-FFF2-40B4-BE49-F238E27FC236}">
                  <a16:creationId xmlns:a16="http://schemas.microsoft.com/office/drawing/2014/main" id="{1952C20C-7A87-0AE7-F5E4-9D3431D19066}"/>
                </a:ext>
              </a:extLst>
            </p:cNvPr>
            <p:cNvSpPr txBox="1">
              <a:spLocks noChangeArrowheads="1"/>
            </p:cNvSpPr>
            <p:nvPr/>
          </p:nvSpPr>
          <p:spPr bwMode="auto">
            <a:xfrm>
              <a:off x="2830513" y="3155950"/>
              <a:ext cx="247846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hangingPunct="1">
                <a:defRPr/>
              </a:pPr>
              <a:endParaRPr lang="zh-CN" altLang="en-US" sz="1800" dirty="0">
                <a:latin typeface="微软雅黑" pitchFamily="34" charset="-122"/>
                <a:ea typeface="微软雅黑" pitchFamily="34" charset="-122"/>
              </a:endParaRPr>
            </a:p>
          </p:txBody>
        </p:sp>
      </p:grpSp>
      <p:sp>
        <p:nvSpPr>
          <p:cNvPr id="7" name="等腰三角形 6">
            <a:extLst>
              <a:ext uri="{FF2B5EF4-FFF2-40B4-BE49-F238E27FC236}">
                <a16:creationId xmlns:a16="http://schemas.microsoft.com/office/drawing/2014/main" id="{46AF215A-C32C-F32A-CAF3-D134E751244D}"/>
              </a:ext>
            </a:extLst>
          </p:cNvPr>
          <p:cNvSpPr/>
          <p:nvPr/>
        </p:nvSpPr>
        <p:spPr>
          <a:xfrm flipV="1">
            <a:off x="5916353" y="4596588"/>
            <a:ext cx="359294" cy="2066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extLst>
      <p:ext uri="{BB962C8B-B14F-4D97-AF65-F5344CB8AC3E}">
        <p14:creationId xmlns:p14="http://schemas.microsoft.com/office/powerpoint/2010/main" val="166130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172ECAB-595F-BB64-FE35-B5E8D4EAC4B1}"/>
              </a:ext>
            </a:extLst>
          </p:cNvPr>
          <p:cNvSpPr>
            <a:spLocks noGrp="1"/>
          </p:cNvSpPr>
          <p:nvPr>
            <p:ph type="body" sz="quarter" idx="10"/>
          </p:nvPr>
        </p:nvSpPr>
        <p:spPr/>
        <p:txBody>
          <a:bodyPr/>
          <a:lstStyle/>
          <a:p>
            <a:r>
              <a:rPr lang="en-US" altLang="zh-CN" dirty="0"/>
              <a:t>CDR</a:t>
            </a:r>
            <a:endParaRPr lang="zh-CN" altLang="en-US" dirty="0"/>
          </a:p>
        </p:txBody>
      </p:sp>
      <p:sp>
        <p:nvSpPr>
          <p:cNvPr id="4" name="矩形: 圆角 3">
            <a:extLst>
              <a:ext uri="{FF2B5EF4-FFF2-40B4-BE49-F238E27FC236}">
                <a16:creationId xmlns:a16="http://schemas.microsoft.com/office/drawing/2014/main" id="{FE5BE614-6ABE-7C00-ED35-3E5270B4D10E}"/>
              </a:ext>
            </a:extLst>
          </p:cNvPr>
          <p:cNvSpPr/>
          <p:nvPr/>
        </p:nvSpPr>
        <p:spPr>
          <a:xfrm>
            <a:off x="3330612" y="3429000"/>
            <a:ext cx="1944205" cy="649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Source Domain</a:t>
            </a:r>
            <a:endParaRPr lang="zh-CN" altLang="en-US" dirty="0"/>
          </a:p>
        </p:txBody>
      </p:sp>
      <p:sp>
        <p:nvSpPr>
          <p:cNvPr id="5" name="矩形: 圆角 4">
            <a:extLst>
              <a:ext uri="{FF2B5EF4-FFF2-40B4-BE49-F238E27FC236}">
                <a16:creationId xmlns:a16="http://schemas.microsoft.com/office/drawing/2014/main" id="{5CE65BD1-5CED-134D-8482-05AF5DC0B29C}"/>
              </a:ext>
            </a:extLst>
          </p:cNvPr>
          <p:cNvSpPr/>
          <p:nvPr/>
        </p:nvSpPr>
        <p:spPr>
          <a:xfrm>
            <a:off x="495441" y="3417777"/>
            <a:ext cx="1972881" cy="740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Target Domain</a:t>
            </a:r>
            <a:endParaRPr lang="zh-CN" altLang="en-US" dirty="0"/>
          </a:p>
        </p:txBody>
      </p:sp>
      <p:sp>
        <p:nvSpPr>
          <p:cNvPr id="6" name="矩形 5">
            <a:extLst>
              <a:ext uri="{FF2B5EF4-FFF2-40B4-BE49-F238E27FC236}">
                <a16:creationId xmlns:a16="http://schemas.microsoft.com/office/drawing/2014/main" id="{153E0825-E066-EFA5-83E7-39CCD10A59C9}"/>
              </a:ext>
            </a:extLst>
          </p:cNvPr>
          <p:cNvSpPr/>
          <p:nvPr/>
        </p:nvSpPr>
        <p:spPr>
          <a:xfrm>
            <a:off x="791921" y="4376565"/>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矩形 6">
            <a:extLst>
              <a:ext uri="{FF2B5EF4-FFF2-40B4-BE49-F238E27FC236}">
                <a16:creationId xmlns:a16="http://schemas.microsoft.com/office/drawing/2014/main" id="{E5502704-9E33-713F-7C55-F2D6D1756DA7}"/>
              </a:ext>
            </a:extLst>
          </p:cNvPr>
          <p:cNvSpPr/>
          <p:nvPr/>
        </p:nvSpPr>
        <p:spPr>
          <a:xfrm>
            <a:off x="1111517" y="4378044"/>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 name="矩形 7">
            <a:extLst>
              <a:ext uri="{FF2B5EF4-FFF2-40B4-BE49-F238E27FC236}">
                <a16:creationId xmlns:a16="http://schemas.microsoft.com/office/drawing/2014/main" id="{6FBCE983-F193-2F03-66F0-5F0B25954813}"/>
              </a:ext>
            </a:extLst>
          </p:cNvPr>
          <p:cNvSpPr/>
          <p:nvPr/>
        </p:nvSpPr>
        <p:spPr>
          <a:xfrm>
            <a:off x="1431113" y="4376565"/>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 name="矩形 8">
            <a:extLst>
              <a:ext uri="{FF2B5EF4-FFF2-40B4-BE49-F238E27FC236}">
                <a16:creationId xmlns:a16="http://schemas.microsoft.com/office/drawing/2014/main" id="{F6C3C806-E283-0E36-3095-6E969FB4070B}"/>
              </a:ext>
            </a:extLst>
          </p:cNvPr>
          <p:cNvSpPr/>
          <p:nvPr/>
        </p:nvSpPr>
        <p:spPr>
          <a:xfrm>
            <a:off x="1750709" y="4376565"/>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10" name="矩形 9">
            <a:extLst>
              <a:ext uri="{FF2B5EF4-FFF2-40B4-BE49-F238E27FC236}">
                <a16:creationId xmlns:a16="http://schemas.microsoft.com/office/drawing/2014/main" id="{E9371B55-6ECD-A2C0-775F-68FB5DC689A2}"/>
              </a:ext>
            </a:extLst>
          </p:cNvPr>
          <p:cNvSpPr/>
          <p:nvPr/>
        </p:nvSpPr>
        <p:spPr>
          <a:xfrm>
            <a:off x="791921" y="4678406"/>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1" name="矩形 10">
            <a:extLst>
              <a:ext uri="{FF2B5EF4-FFF2-40B4-BE49-F238E27FC236}">
                <a16:creationId xmlns:a16="http://schemas.microsoft.com/office/drawing/2014/main" id="{AF524177-F2A0-4153-1B80-B53882E85DF1}"/>
              </a:ext>
            </a:extLst>
          </p:cNvPr>
          <p:cNvSpPr/>
          <p:nvPr/>
        </p:nvSpPr>
        <p:spPr>
          <a:xfrm>
            <a:off x="1111517" y="4679885"/>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12" name="矩形 11">
            <a:extLst>
              <a:ext uri="{FF2B5EF4-FFF2-40B4-BE49-F238E27FC236}">
                <a16:creationId xmlns:a16="http://schemas.microsoft.com/office/drawing/2014/main" id="{3609CB4D-6A95-76D2-CB81-8B3560DFA5D5}"/>
              </a:ext>
            </a:extLst>
          </p:cNvPr>
          <p:cNvSpPr/>
          <p:nvPr/>
        </p:nvSpPr>
        <p:spPr>
          <a:xfrm>
            <a:off x="1431113" y="4678406"/>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13" name="矩形 12">
            <a:extLst>
              <a:ext uri="{FF2B5EF4-FFF2-40B4-BE49-F238E27FC236}">
                <a16:creationId xmlns:a16="http://schemas.microsoft.com/office/drawing/2014/main" id="{7CAEC049-D3D3-1452-6968-6E22FC90AD0D}"/>
              </a:ext>
            </a:extLst>
          </p:cNvPr>
          <p:cNvSpPr/>
          <p:nvPr/>
        </p:nvSpPr>
        <p:spPr>
          <a:xfrm>
            <a:off x="1750709" y="4678406"/>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4" name="矩形 13">
            <a:extLst>
              <a:ext uri="{FF2B5EF4-FFF2-40B4-BE49-F238E27FC236}">
                <a16:creationId xmlns:a16="http://schemas.microsoft.com/office/drawing/2014/main" id="{A88784B9-8A0A-9F3C-5DA0-8147ED4C50E8}"/>
              </a:ext>
            </a:extLst>
          </p:cNvPr>
          <p:cNvSpPr/>
          <p:nvPr/>
        </p:nvSpPr>
        <p:spPr>
          <a:xfrm>
            <a:off x="791921" y="4978768"/>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15" name="矩形 14">
            <a:extLst>
              <a:ext uri="{FF2B5EF4-FFF2-40B4-BE49-F238E27FC236}">
                <a16:creationId xmlns:a16="http://schemas.microsoft.com/office/drawing/2014/main" id="{D0AD6F06-5330-8DD0-338F-3E479BF86D5A}"/>
              </a:ext>
            </a:extLst>
          </p:cNvPr>
          <p:cNvSpPr/>
          <p:nvPr/>
        </p:nvSpPr>
        <p:spPr>
          <a:xfrm>
            <a:off x="1111517" y="4980247"/>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16" name="矩形 15">
            <a:extLst>
              <a:ext uri="{FF2B5EF4-FFF2-40B4-BE49-F238E27FC236}">
                <a16:creationId xmlns:a16="http://schemas.microsoft.com/office/drawing/2014/main" id="{58B3B68A-5B7B-9189-A4B8-8E7A5DE9B231}"/>
              </a:ext>
            </a:extLst>
          </p:cNvPr>
          <p:cNvSpPr/>
          <p:nvPr/>
        </p:nvSpPr>
        <p:spPr>
          <a:xfrm>
            <a:off x="1431113" y="4978768"/>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17" name="矩形 16">
            <a:extLst>
              <a:ext uri="{FF2B5EF4-FFF2-40B4-BE49-F238E27FC236}">
                <a16:creationId xmlns:a16="http://schemas.microsoft.com/office/drawing/2014/main" id="{315AFABE-5D24-92AE-9D4A-8EF26F5493A1}"/>
              </a:ext>
            </a:extLst>
          </p:cNvPr>
          <p:cNvSpPr/>
          <p:nvPr/>
        </p:nvSpPr>
        <p:spPr>
          <a:xfrm>
            <a:off x="1750709" y="4978768"/>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18" name="矩形 17">
            <a:extLst>
              <a:ext uri="{FF2B5EF4-FFF2-40B4-BE49-F238E27FC236}">
                <a16:creationId xmlns:a16="http://schemas.microsoft.com/office/drawing/2014/main" id="{9346BD8E-8EE2-6188-3303-45E82B18F5E4}"/>
              </a:ext>
            </a:extLst>
          </p:cNvPr>
          <p:cNvSpPr/>
          <p:nvPr/>
        </p:nvSpPr>
        <p:spPr>
          <a:xfrm>
            <a:off x="791921" y="5279130"/>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9" name="矩形 18">
            <a:extLst>
              <a:ext uri="{FF2B5EF4-FFF2-40B4-BE49-F238E27FC236}">
                <a16:creationId xmlns:a16="http://schemas.microsoft.com/office/drawing/2014/main" id="{9EF0FDC4-70C2-03FB-E680-F78F13068925}"/>
              </a:ext>
            </a:extLst>
          </p:cNvPr>
          <p:cNvSpPr/>
          <p:nvPr/>
        </p:nvSpPr>
        <p:spPr>
          <a:xfrm>
            <a:off x="1111517" y="5280609"/>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0" name="矩形 19">
            <a:extLst>
              <a:ext uri="{FF2B5EF4-FFF2-40B4-BE49-F238E27FC236}">
                <a16:creationId xmlns:a16="http://schemas.microsoft.com/office/drawing/2014/main" id="{D51D6196-7296-792C-A601-40F17B8AC783}"/>
              </a:ext>
            </a:extLst>
          </p:cNvPr>
          <p:cNvSpPr/>
          <p:nvPr/>
        </p:nvSpPr>
        <p:spPr>
          <a:xfrm>
            <a:off x="1431113" y="5279130"/>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矩形 20">
            <a:extLst>
              <a:ext uri="{FF2B5EF4-FFF2-40B4-BE49-F238E27FC236}">
                <a16:creationId xmlns:a16="http://schemas.microsoft.com/office/drawing/2014/main" id="{2E9CF351-5D03-CBF1-6EA4-1F0C6D7F7953}"/>
              </a:ext>
            </a:extLst>
          </p:cNvPr>
          <p:cNvSpPr/>
          <p:nvPr/>
        </p:nvSpPr>
        <p:spPr>
          <a:xfrm>
            <a:off x="1750709" y="5279130"/>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2" name="连接符: 曲线 21">
            <a:extLst>
              <a:ext uri="{FF2B5EF4-FFF2-40B4-BE49-F238E27FC236}">
                <a16:creationId xmlns:a16="http://schemas.microsoft.com/office/drawing/2014/main" id="{0D8B0C60-9FC9-F330-46C3-1908B625D0C7}"/>
              </a:ext>
            </a:extLst>
          </p:cNvPr>
          <p:cNvCxnSpPr>
            <a:cxnSpLocks/>
            <a:stCxn id="13" idx="3"/>
            <a:endCxn id="10" idx="1"/>
          </p:cNvCxnSpPr>
          <p:nvPr/>
        </p:nvCxnSpPr>
        <p:spPr>
          <a:xfrm flipH="1">
            <a:off x="791921" y="4829327"/>
            <a:ext cx="1278384" cy="12700"/>
          </a:xfrm>
          <a:prstGeom prst="curvedConnector5">
            <a:avLst>
              <a:gd name="adj1" fmla="val -31771"/>
              <a:gd name="adj2" fmla="val 9279622"/>
              <a:gd name="adj3" fmla="val 1324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1C45C29-B0EE-1110-ECAE-7B17A1151BE2}"/>
              </a:ext>
            </a:extLst>
          </p:cNvPr>
          <p:cNvCxnSpPr/>
          <p:nvPr/>
        </p:nvCxnSpPr>
        <p:spPr>
          <a:xfrm>
            <a:off x="2867487" y="1305017"/>
            <a:ext cx="0" cy="5131294"/>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CB36A6A6-8469-B4DA-3B84-B82E0A6B8B32}"/>
              </a:ext>
            </a:extLst>
          </p:cNvPr>
          <p:cNvSpPr txBox="1"/>
          <p:nvPr/>
        </p:nvSpPr>
        <p:spPr>
          <a:xfrm>
            <a:off x="495441" y="2235652"/>
            <a:ext cx="2157963" cy="369332"/>
          </a:xfrm>
          <a:prstGeom prst="rect">
            <a:avLst/>
          </a:prstGeom>
          <a:noFill/>
        </p:spPr>
        <p:txBody>
          <a:bodyPr wrap="none" rtlCol="0">
            <a:spAutoFit/>
          </a:bodyPr>
          <a:lstStyle/>
          <a:p>
            <a:r>
              <a:rPr lang="en-US" altLang="zh-CN" b="1" dirty="0">
                <a:solidFill>
                  <a:schemeClr val="accent1"/>
                </a:solidFill>
              </a:rPr>
              <a:t>Single Domain Rec</a:t>
            </a:r>
            <a:endParaRPr lang="zh-CN" altLang="en-US" b="1" dirty="0">
              <a:solidFill>
                <a:schemeClr val="accent1"/>
              </a:solidFill>
            </a:endParaRPr>
          </a:p>
        </p:txBody>
      </p:sp>
      <p:sp>
        <p:nvSpPr>
          <p:cNvPr id="25" name="矩形: 圆角 24">
            <a:extLst>
              <a:ext uri="{FF2B5EF4-FFF2-40B4-BE49-F238E27FC236}">
                <a16:creationId xmlns:a16="http://schemas.microsoft.com/office/drawing/2014/main" id="{F19FE735-7762-3738-1D90-33745AC5E4DD}"/>
              </a:ext>
            </a:extLst>
          </p:cNvPr>
          <p:cNvSpPr/>
          <p:nvPr/>
        </p:nvSpPr>
        <p:spPr>
          <a:xfrm>
            <a:off x="3330612" y="4965709"/>
            <a:ext cx="1944205" cy="649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Target Domain</a:t>
            </a:r>
            <a:endParaRPr lang="zh-CN" altLang="en-US" dirty="0"/>
          </a:p>
        </p:txBody>
      </p:sp>
      <p:cxnSp>
        <p:nvCxnSpPr>
          <p:cNvPr id="26" name="连接符: 曲线 25">
            <a:extLst>
              <a:ext uri="{FF2B5EF4-FFF2-40B4-BE49-F238E27FC236}">
                <a16:creationId xmlns:a16="http://schemas.microsoft.com/office/drawing/2014/main" id="{9C4C4182-50C5-4A07-4BE8-BA28714D2D8C}"/>
              </a:ext>
            </a:extLst>
          </p:cNvPr>
          <p:cNvCxnSpPr>
            <a:cxnSpLocks/>
            <a:stCxn id="4" idx="1"/>
            <a:endCxn id="25" idx="1"/>
          </p:cNvCxnSpPr>
          <p:nvPr/>
        </p:nvCxnSpPr>
        <p:spPr>
          <a:xfrm rot="10800000" flipV="1">
            <a:off x="3330612" y="3753643"/>
            <a:ext cx="12700" cy="1536709"/>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73B01017-37D2-243F-DF3B-25D3122DB723}"/>
              </a:ext>
            </a:extLst>
          </p:cNvPr>
          <p:cNvSpPr/>
          <p:nvPr/>
        </p:nvSpPr>
        <p:spPr>
          <a:xfrm>
            <a:off x="6137492" y="3429000"/>
            <a:ext cx="1944205" cy="649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Source Domain</a:t>
            </a:r>
            <a:endParaRPr lang="zh-CN" altLang="en-US" dirty="0"/>
          </a:p>
        </p:txBody>
      </p:sp>
      <p:sp>
        <p:nvSpPr>
          <p:cNvPr id="28" name="矩形: 圆角 27">
            <a:extLst>
              <a:ext uri="{FF2B5EF4-FFF2-40B4-BE49-F238E27FC236}">
                <a16:creationId xmlns:a16="http://schemas.microsoft.com/office/drawing/2014/main" id="{FB62F610-F91E-CAA1-D8D8-F2986549687E}"/>
              </a:ext>
            </a:extLst>
          </p:cNvPr>
          <p:cNvSpPr/>
          <p:nvPr/>
        </p:nvSpPr>
        <p:spPr>
          <a:xfrm>
            <a:off x="6137492" y="4965709"/>
            <a:ext cx="1944205" cy="649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Target Domain</a:t>
            </a:r>
            <a:endParaRPr lang="zh-CN" altLang="en-US" dirty="0"/>
          </a:p>
        </p:txBody>
      </p:sp>
      <p:cxnSp>
        <p:nvCxnSpPr>
          <p:cNvPr id="29" name="连接符: 曲线 28">
            <a:extLst>
              <a:ext uri="{FF2B5EF4-FFF2-40B4-BE49-F238E27FC236}">
                <a16:creationId xmlns:a16="http://schemas.microsoft.com/office/drawing/2014/main" id="{7951C17D-56EF-1397-6EC6-7D52D149121B}"/>
              </a:ext>
            </a:extLst>
          </p:cNvPr>
          <p:cNvCxnSpPr>
            <a:cxnSpLocks/>
            <a:stCxn id="27" idx="1"/>
            <a:endCxn id="28" idx="1"/>
          </p:cNvCxnSpPr>
          <p:nvPr/>
        </p:nvCxnSpPr>
        <p:spPr>
          <a:xfrm rot="10800000" flipV="1">
            <a:off x="6137492" y="3753643"/>
            <a:ext cx="12700" cy="1536709"/>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4F14BC53-9C44-E17A-7C66-85F20566ED7D}"/>
              </a:ext>
            </a:extLst>
          </p:cNvPr>
          <p:cNvCxnSpPr>
            <a:cxnSpLocks/>
            <a:stCxn id="28" idx="3"/>
            <a:endCxn id="27" idx="3"/>
          </p:cNvCxnSpPr>
          <p:nvPr/>
        </p:nvCxnSpPr>
        <p:spPr>
          <a:xfrm flipV="1">
            <a:off x="8081697" y="3753644"/>
            <a:ext cx="12700" cy="1536709"/>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05EB9BB-BAFE-996D-C1FB-1E92A5D60A92}"/>
              </a:ext>
            </a:extLst>
          </p:cNvPr>
          <p:cNvSpPr txBox="1"/>
          <p:nvPr/>
        </p:nvSpPr>
        <p:spPr>
          <a:xfrm>
            <a:off x="5814413" y="1486148"/>
            <a:ext cx="2077813" cy="369332"/>
          </a:xfrm>
          <a:prstGeom prst="rect">
            <a:avLst/>
          </a:prstGeom>
          <a:noFill/>
        </p:spPr>
        <p:txBody>
          <a:bodyPr wrap="none" rtlCol="0">
            <a:spAutoFit/>
          </a:bodyPr>
          <a:lstStyle/>
          <a:p>
            <a:r>
              <a:rPr lang="en-US" altLang="zh-CN" b="1" dirty="0">
                <a:solidFill>
                  <a:schemeClr val="accent1"/>
                </a:solidFill>
              </a:rPr>
              <a:t>Cross Domain Rec</a:t>
            </a:r>
            <a:endParaRPr lang="zh-CN" altLang="en-US" b="1" dirty="0">
              <a:solidFill>
                <a:schemeClr val="accent1"/>
              </a:solidFill>
            </a:endParaRPr>
          </a:p>
        </p:txBody>
      </p:sp>
      <p:cxnSp>
        <p:nvCxnSpPr>
          <p:cNvPr id="32" name="直接连接符 31">
            <a:extLst>
              <a:ext uri="{FF2B5EF4-FFF2-40B4-BE49-F238E27FC236}">
                <a16:creationId xmlns:a16="http://schemas.microsoft.com/office/drawing/2014/main" id="{F8365C09-B464-41AE-2EB6-BA268C16188D}"/>
              </a:ext>
            </a:extLst>
          </p:cNvPr>
          <p:cNvCxnSpPr/>
          <p:nvPr/>
        </p:nvCxnSpPr>
        <p:spPr>
          <a:xfrm>
            <a:off x="2867487" y="1855480"/>
            <a:ext cx="85847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745B21F-AF33-86ED-83B4-156EBD9EA603}"/>
              </a:ext>
            </a:extLst>
          </p:cNvPr>
          <p:cNvCxnSpPr/>
          <p:nvPr/>
        </p:nvCxnSpPr>
        <p:spPr>
          <a:xfrm>
            <a:off x="5575177" y="1855480"/>
            <a:ext cx="0" cy="4580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27C5DEB5-3068-ABF6-C093-57738FBE56E6}"/>
              </a:ext>
            </a:extLst>
          </p:cNvPr>
          <p:cNvCxnSpPr/>
          <p:nvPr/>
        </p:nvCxnSpPr>
        <p:spPr>
          <a:xfrm>
            <a:off x="8522563" y="1851897"/>
            <a:ext cx="0" cy="4584414"/>
          </a:xfrm>
          <a:prstGeom prst="line">
            <a:avLst/>
          </a:prstGeom>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B61E808-FA7C-54E5-09B3-FA539E117CD2}"/>
              </a:ext>
            </a:extLst>
          </p:cNvPr>
          <p:cNvSpPr txBox="1"/>
          <p:nvPr/>
        </p:nvSpPr>
        <p:spPr>
          <a:xfrm>
            <a:off x="3258106" y="2221278"/>
            <a:ext cx="2012089" cy="369332"/>
          </a:xfrm>
          <a:prstGeom prst="rect">
            <a:avLst/>
          </a:prstGeom>
          <a:noFill/>
        </p:spPr>
        <p:txBody>
          <a:bodyPr wrap="none" rtlCol="0">
            <a:spAutoFit/>
          </a:bodyPr>
          <a:lstStyle/>
          <a:p>
            <a:r>
              <a:rPr lang="en-US" altLang="zh-CN" b="1" dirty="0">
                <a:solidFill>
                  <a:schemeClr val="accent1"/>
                </a:solidFill>
              </a:rPr>
              <a:t>Single Target Rec</a:t>
            </a:r>
            <a:endParaRPr lang="zh-CN" altLang="en-US" b="1" dirty="0">
              <a:solidFill>
                <a:schemeClr val="accent1"/>
              </a:solidFill>
            </a:endParaRPr>
          </a:p>
        </p:txBody>
      </p:sp>
      <p:sp>
        <p:nvSpPr>
          <p:cNvPr id="36" name="文本框 35">
            <a:extLst>
              <a:ext uri="{FF2B5EF4-FFF2-40B4-BE49-F238E27FC236}">
                <a16:creationId xmlns:a16="http://schemas.microsoft.com/office/drawing/2014/main" id="{8F1079A8-4603-9E55-F795-D23E5EE4DD75}"/>
              </a:ext>
            </a:extLst>
          </p:cNvPr>
          <p:cNvSpPr txBox="1"/>
          <p:nvPr/>
        </p:nvSpPr>
        <p:spPr>
          <a:xfrm>
            <a:off x="6115701" y="2221278"/>
            <a:ext cx="1848583" cy="369332"/>
          </a:xfrm>
          <a:prstGeom prst="rect">
            <a:avLst/>
          </a:prstGeom>
          <a:noFill/>
        </p:spPr>
        <p:txBody>
          <a:bodyPr wrap="none" rtlCol="0">
            <a:spAutoFit/>
          </a:bodyPr>
          <a:lstStyle/>
          <a:p>
            <a:r>
              <a:rPr lang="en-US" altLang="zh-CN" b="1" dirty="0">
                <a:solidFill>
                  <a:schemeClr val="accent1"/>
                </a:solidFill>
              </a:rPr>
              <a:t>Dual Target Rec</a:t>
            </a:r>
            <a:endParaRPr lang="zh-CN" altLang="en-US" b="1" dirty="0">
              <a:solidFill>
                <a:schemeClr val="accent1"/>
              </a:solidFill>
            </a:endParaRPr>
          </a:p>
        </p:txBody>
      </p:sp>
      <p:sp>
        <p:nvSpPr>
          <p:cNvPr id="37" name="矩形: 圆角 36">
            <a:extLst>
              <a:ext uri="{FF2B5EF4-FFF2-40B4-BE49-F238E27FC236}">
                <a16:creationId xmlns:a16="http://schemas.microsoft.com/office/drawing/2014/main" id="{BB37946E-88A7-DE62-D821-FE5A5C7FC2F0}"/>
              </a:ext>
            </a:extLst>
          </p:cNvPr>
          <p:cNvSpPr/>
          <p:nvPr/>
        </p:nvSpPr>
        <p:spPr>
          <a:xfrm>
            <a:off x="9354109" y="3350691"/>
            <a:ext cx="1944205" cy="649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Domain1</a:t>
            </a:r>
            <a:endParaRPr lang="zh-CN" altLang="en-US" dirty="0"/>
          </a:p>
        </p:txBody>
      </p:sp>
      <p:sp>
        <p:nvSpPr>
          <p:cNvPr id="38" name="矩形: 圆角 37">
            <a:extLst>
              <a:ext uri="{FF2B5EF4-FFF2-40B4-BE49-F238E27FC236}">
                <a16:creationId xmlns:a16="http://schemas.microsoft.com/office/drawing/2014/main" id="{4DA83FEA-291E-3122-588A-5E243CA61E6A}"/>
              </a:ext>
            </a:extLst>
          </p:cNvPr>
          <p:cNvSpPr/>
          <p:nvPr/>
        </p:nvSpPr>
        <p:spPr>
          <a:xfrm>
            <a:off x="9354108" y="4316421"/>
            <a:ext cx="1944205" cy="649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Domain2</a:t>
            </a:r>
            <a:endParaRPr lang="zh-CN" altLang="en-US" dirty="0"/>
          </a:p>
        </p:txBody>
      </p:sp>
      <p:sp>
        <p:nvSpPr>
          <p:cNvPr id="39" name="矩形: 圆角 38">
            <a:extLst>
              <a:ext uri="{FF2B5EF4-FFF2-40B4-BE49-F238E27FC236}">
                <a16:creationId xmlns:a16="http://schemas.microsoft.com/office/drawing/2014/main" id="{66369947-E7BD-9EA4-1632-8465456D9165}"/>
              </a:ext>
            </a:extLst>
          </p:cNvPr>
          <p:cNvSpPr/>
          <p:nvPr/>
        </p:nvSpPr>
        <p:spPr>
          <a:xfrm>
            <a:off x="9354108" y="5263503"/>
            <a:ext cx="1944205" cy="649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Domain3</a:t>
            </a:r>
            <a:endParaRPr lang="zh-CN" altLang="en-US" dirty="0"/>
          </a:p>
        </p:txBody>
      </p:sp>
      <p:cxnSp>
        <p:nvCxnSpPr>
          <p:cNvPr id="40" name="直接箭头连接符 39">
            <a:extLst>
              <a:ext uri="{FF2B5EF4-FFF2-40B4-BE49-F238E27FC236}">
                <a16:creationId xmlns:a16="http://schemas.microsoft.com/office/drawing/2014/main" id="{E1D68F19-FCE4-AFDF-5DF5-F58D2D4F1357}"/>
              </a:ext>
            </a:extLst>
          </p:cNvPr>
          <p:cNvCxnSpPr/>
          <p:nvPr/>
        </p:nvCxnSpPr>
        <p:spPr>
          <a:xfrm>
            <a:off x="9916357" y="4018627"/>
            <a:ext cx="0" cy="29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1D1381C1-04AA-50F5-1EDF-51FA4978CCE4}"/>
              </a:ext>
            </a:extLst>
          </p:cNvPr>
          <p:cNvCxnSpPr/>
          <p:nvPr/>
        </p:nvCxnSpPr>
        <p:spPr>
          <a:xfrm>
            <a:off x="9916357" y="4965709"/>
            <a:ext cx="0" cy="29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77DF1C2F-DF3D-EBCB-83D1-6433F53B9F1F}"/>
              </a:ext>
            </a:extLst>
          </p:cNvPr>
          <p:cNvCxnSpPr/>
          <p:nvPr/>
        </p:nvCxnSpPr>
        <p:spPr>
          <a:xfrm flipV="1">
            <a:off x="10697592" y="3999979"/>
            <a:ext cx="0" cy="31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24321EA9-F7AD-7E3F-815E-140003286C86}"/>
              </a:ext>
            </a:extLst>
          </p:cNvPr>
          <p:cNvCxnSpPr/>
          <p:nvPr/>
        </p:nvCxnSpPr>
        <p:spPr>
          <a:xfrm flipV="1">
            <a:off x="10697592" y="4947061"/>
            <a:ext cx="0" cy="31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连接符: 曲线 43">
            <a:extLst>
              <a:ext uri="{FF2B5EF4-FFF2-40B4-BE49-F238E27FC236}">
                <a16:creationId xmlns:a16="http://schemas.microsoft.com/office/drawing/2014/main" id="{DE542EB4-9E03-6E4F-F046-C4F6687F4249}"/>
              </a:ext>
            </a:extLst>
          </p:cNvPr>
          <p:cNvCxnSpPr>
            <a:cxnSpLocks/>
            <a:stCxn id="39" idx="1"/>
            <a:endCxn id="37" idx="1"/>
          </p:cNvCxnSpPr>
          <p:nvPr/>
        </p:nvCxnSpPr>
        <p:spPr>
          <a:xfrm rot="10800000" flipH="1">
            <a:off x="9354107" y="3675335"/>
            <a:ext cx="1" cy="1912812"/>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连接符: 曲线 44">
            <a:extLst>
              <a:ext uri="{FF2B5EF4-FFF2-40B4-BE49-F238E27FC236}">
                <a16:creationId xmlns:a16="http://schemas.microsoft.com/office/drawing/2014/main" id="{ABE997E6-A10B-3114-3C09-7BA6B1A1DD4E}"/>
              </a:ext>
            </a:extLst>
          </p:cNvPr>
          <p:cNvCxnSpPr>
            <a:cxnSpLocks/>
            <a:stCxn id="37" idx="3"/>
            <a:endCxn id="39" idx="3"/>
          </p:cNvCxnSpPr>
          <p:nvPr/>
        </p:nvCxnSpPr>
        <p:spPr>
          <a:xfrm flipH="1">
            <a:off x="11298313" y="3675335"/>
            <a:ext cx="1" cy="1912812"/>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3A4526DE-8C4A-6ED3-0134-D351014498E8}"/>
              </a:ext>
            </a:extLst>
          </p:cNvPr>
          <p:cNvSpPr txBox="1"/>
          <p:nvPr/>
        </p:nvSpPr>
        <p:spPr>
          <a:xfrm>
            <a:off x="9340202" y="2211410"/>
            <a:ext cx="1972015" cy="369332"/>
          </a:xfrm>
          <a:prstGeom prst="rect">
            <a:avLst/>
          </a:prstGeom>
          <a:noFill/>
        </p:spPr>
        <p:txBody>
          <a:bodyPr wrap="none" rtlCol="0">
            <a:spAutoFit/>
          </a:bodyPr>
          <a:lstStyle/>
          <a:p>
            <a:r>
              <a:rPr lang="en-US" altLang="zh-CN" b="1" dirty="0">
                <a:solidFill>
                  <a:schemeClr val="accent1"/>
                </a:solidFill>
              </a:rPr>
              <a:t>Multi-Target Rec</a:t>
            </a:r>
            <a:endParaRPr lang="zh-CN" altLang="en-US" b="1" dirty="0">
              <a:solidFill>
                <a:schemeClr val="accent1"/>
              </a:solidFill>
            </a:endParaRPr>
          </a:p>
        </p:txBody>
      </p:sp>
    </p:spTree>
    <p:extLst>
      <p:ext uri="{BB962C8B-B14F-4D97-AF65-F5344CB8AC3E}">
        <p14:creationId xmlns:p14="http://schemas.microsoft.com/office/powerpoint/2010/main" val="321671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28F7B94-6F4A-633C-54ED-9F0CC89914D2}"/>
              </a:ext>
            </a:extLst>
          </p:cNvPr>
          <p:cNvSpPr>
            <a:spLocks noGrp="1"/>
          </p:cNvSpPr>
          <p:nvPr>
            <p:ph type="body" sz="quarter" idx="10"/>
          </p:nvPr>
        </p:nvSpPr>
        <p:spPr/>
        <p:txBody>
          <a:bodyPr/>
          <a:lstStyle/>
          <a:p>
            <a:r>
              <a:rPr lang="zh-CN" altLang="en-US" dirty="0"/>
              <a:t>背景</a:t>
            </a:r>
          </a:p>
        </p:txBody>
      </p:sp>
      <p:sp>
        <p:nvSpPr>
          <p:cNvPr id="6" name="文本框 5">
            <a:extLst>
              <a:ext uri="{FF2B5EF4-FFF2-40B4-BE49-F238E27FC236}">
                <a16:creationId xmlns:a16="http://schemas.microsoft.com/office/drawing/2014/main" id="{2AAC5143-3295-E2A2-145A-ADFB47EC81D0}"/>
              </a:ext>
            </a:extLst>
          </p:cNvPr>
          <p:cNvSpPr txBox="1"/>
          <p:nvPr/>
        </p:nvSpPr>
        <p:spPr>
          <a:xfrm>
            <a:off x="1322774" y="1535837"/>
            <a:ext cx="9969622" cy="1569660"/>
          </a:xfrm>
          <a:prstGeom prst="rect">
            <a:avLst/>
          </a:prstGeom>
          <a:noFill/>
        </p:spPr>
        <p:txBody>
          <a:bodyPr wrap="square" rtlCol="0">
            <a:spAutoFit/>
          </a:bodyPr>
          <a:lstStyle/>
          <a:p>
            <a:pPr marL="514350" indent="-514350">
              <a:buFont typeface="+mj-lt"/>
              <a:buAutoNum type="arabicPeriod"/>
            </a:pPr>
            <a:r>
              <a:rPr lang="zh-CN" altLang="en-US" sz="2400" dirty="0">
                <a:latin typeface="微软雅黑" panose="020B0503020204020204" pitchFamily="34" charset="-122"/>
                <a:ea typeface="微软雅黑" panose="020B0503020204020204" pitchFamily="34" charset="-122"/>
              </a:rPr>
              <a:t>双目标域推荐无法轻易拓展到多目标域推荐，双目标域多为</a:t>
            </a:r>
            <a:r>
              <a:rPr lang="en-US" altLang="zh-CN" sz="2400" dirty="0">
                <a:latin typeface="微软雅黑" panose="020B0503020204020204" pitchFamily="34" charset="-122"/>
                <a:ea typeface="微软雅黑" panose="020B0503020204020204" pitchFamily="34" charset="-122"/>
              </a:rPr>
              <a:t>pair-wise</a:t>
            </a:r>
            <a:r>
              <a:rPr lang="zh-CN" altLang="en-US" sz="2400" dirty="0">
                <a:latin typeface="微软雅黑" panose="020B0503020204020204" pitchFamily="34" charset="-122"/>
                <a:ea typeface="微软雅黑" panose="020B0503020204020204" pitchFamily="34" charset="-122"/>
              </a:rPr>
              <a:t>，若拓展到多目标域则需要多对关系</a:t>
            </a:r>
            <a:endParaRPr lang="en-US" altLang="zh-CN" sz="2400" dirty="0">
              <a:latin typeface="微软雅黑" panose="020B0503020204020204" pitchFamily="34" charset="-122"/>
              <a:ea typeface="微软雅黑" panose="020B0503020204020204" pitchFamily="34" charset="-122"/>
            </a:endParaRPr>
          </a:p>
          <a:p>
            <a:pPr marL="514350" indent="-514350">
              <a:buFont typeface="+mj-lt"/>
              <a:buAutoNum type="arabicPeriod"/>
            </a:pPr>
            <a:endParaRPr lang="en-US" altLang="zh-CN" sz="24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400" dirty="0">
                <a:latin typeface="微软雅黑" panose="020B0503020204020204" pitchFamily="34" charset="-122"/>
                <a:ea typeface="微软雅黑" panose="020B0503020204020204" pitchFamily="34" charset="-122"/>
              </a:rPr>
              <a:t>以往的算法需要做特征工程或者其他预处理</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006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57C4BF9-F811-79B7-46A4-4506FAA22134}"/>
              </a:ext>
            </a:extLst>
          </p:cNvPr>
          <p:cNvSpPr>
            <a:spLocks noGrp="1"/>
          </p:cNvSpPr>
          <p:nvPr>
            <p:ph type="body" sz="quarter" idx="10"/>
          </p:nvPr>
        </p:nvSpPr>
        <p:spPr/>
        <p:txBody>
          <a:bodyPr/>
          <a:lstStyle/>
          <a:p>
            <a:r>
              <a:rPr lang="en-US" altLang="zh-CN" dirty="0"/>
              <a:t>Overall</a:t>
            </a:r>
            <a:endParaRPr lang="zh-CN" altLang="en-US" dirty="0"/>
          </a:p>
        </p:txBody>
      </p:sp>
      <p:pic>
        <p:nvPicPr>
          <p:cNvPr id="4" name="图片 3">
            <a:extLst>
              <a:ext uri="{FF2B5EF4-FFF2-40B4-BE49-F238E27FC236}">
                <a16:creationId xmlns:a16="http://schemas.microsoft.com/office/drawing/2014/main" id="{1CDBABB2-9A48-B51D-22BF-118F6E47F5E8}"/>
              </a:ext>
            </a:extLst>
          </p:cNvPr>
          <p:cNvPicPr>
            <a:picLocks noChangeAspect="1"/>
          </p:cNvPicPr>
          <p:nvPr/>
        </p:nvPicPr>
        <p:blipFill>
          <a:blip r:embed="rId2"/>
          <a:stretch>
            <a:fillRect/>
          </a:stretch>
        </p:blipFill>
        <p:spPr>
          <a:xfrm>
            <a:off x="1076805" y="1290191"/>
            <a:ext cx="10038389" cy="5211768"/>
          </a:xfrm>
          <a:prstGeom prst="rect">
            <a:avLst/>
          </a:prstGeom>
        </p:spPr>
      </p:pic>
    </p:spTree>
    <p:extLst>
      <p:ext uri="{BB962C8B-B14F-4D97-AF65-F5344CB8AC3E}">
        <p14:creationId xmlns:p14="http://schemas.microsoft.com/office/powerpoint/2010/main" val="134957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E2F8940-5AD4-A714-FC20-26CB9C462203}"/>
              </a:ext>
            </a:extLst>
          </p:cNvPr>
          <p:cNvSpPr>
            <a:spLocks noGrp="1"/>
          </p:cNvSpPr>
          <p:nvPr>
            <p:ph type="body" sz="quarter" idx="10"/>
          </p:nvPr>
        </p:nvSpPr>
        <p:spPr/>
        <p:txBody>
          <a:bodyPr/>
          <a:lstStyle/>
          <a:p>
            <a:r>
              <a:rPr lang="en-US" altLang="zh-CN" dirty="0"/>
              <a:t>Cross Domain modeling</a:t>
            </a:r>
            <a:endParaRPr lang="zh-CN" altLang="en-US" dirty="0"/>
          </a:p>
        </p:txBody>
      </p:sp>
      <p:pic>
        <p:nvPicPr>
          <p:cNvPr id="4" name="图片 3">
            <a:extLst>
              <a:ext uri="{FF2B5EF4-FFF2-40B4-BE49-F238E27FC236}">
                <a16:creationId xmlns:a16="http://schemas.microsoft.com/office/drawing/2014/main" id="{C26DF999-A69F-33D9-1757-9EF9D267A727}"/>
              </a:ext>
            </a:extLst>
          </p:cNvPr>
          <p:cNvPicPr>
            <a:picLocks noChangeAspect="1"/>
          </p:cNvPicPr>
          <p:nvPr/>
        </p:nvPicPr>
        <p:blipFill>
          <a:blip r:embed="rId2"/>
          <a:stretch>
            <a:fillRect/>
          </a:stretch>
        </p:blipFill>
        <p:spPr>
          <a:xfrm>
            <a:off x="174590" y="1714519"/>
            <a:ext cx="7919808" cy="3932267"/>
          </a:xfrm>
          <a:prstGeom prst="rect">
            <a:avLst/>
          </a:prstGeom>
        </p:spPr>
      </p:pic>
      <p:pic>
        <p:nvPicPr>
          <p:cNvPr id="6" name="图片 5">
            <a:extLst>
              <a:ext uri="{FF2B5EF4-FFF2-40B4-BE49-F238E27FC236}">
                <a16:creationId xmlns:a16="http://schemas.microsoft.com/office/drawing/2014/main" id="{2F52588F-53B5-A094-F537-DFC9A9D4EB64}"/>
              </a:ext>
            </a:extLst>
          </p:cNvPr>
          <p:cNvPicPr>
            <a:picLocks noChangeAspect="1"/>
          </p:cNvPicPr>
          <p:nvPr/>
        </p:nvPicPr>
        <p:blipFill>
          <a:blip r:embed="rId3"/>
          <a:stretch>
            <a:fillRect/>
          </a:stretch>
        </p:blipFill>
        <p:spPr>
          <a:xfrm>
            <a:off x="7988839" y="1787489"/>
            <a:ext cx="4028571" cy="1152381"/>
          </a:xfrm>
          <a:prstGeom prst="rect">
            <a:avLst/>
          </a:prstGeom>
        </p:spPr>
      </p:pic>
      <p:pic>
        <p:nvPicPr>
          <p:cNvPr id="8" name="图片 7">
            <a:extLst>
              <a:ext uri="{FF2B5EF4-FFF2-40B4-BE49-F238E27FC236}">
                <a16:creationId xmlns:a16="http://schemas.microsoft.com/office/drawing/2014/main" id="{7CE4E47C-8E04-EF18-77E9-AFC9D98AC23D}"/>
              </a:ext>
            </a:extLst>
          </p:cNvPr>
          <p:cNvPicPr>
            <a:picLocks noChangeAspect="1"/>
          </p:cNvPicPr>
          <p:nvPr/>
        </p:nvPicPr>
        <p:blipFill>
          <a:blip r:embed="rId4"/>
          <a:stretch>
            <a:fillRect/>
          </a:stretch>
        </p:blipFill>
        <p:spPr>
          <a:xfrm>
            <a:off x="7684924" y="4033954"/>
            <a:ext cx="3800000" cy="847619"/>
          </a:xfrm>
          <a:prstGeom prst="rect">
            <a:avLst/>
          </a:prstGeom>
        </p:spPr>
      </p:pic>
    </p:spTree>
    <p:extLst>
      <p:ext uri="{BB962C8B-B14F-4D97-AF65-F5344CB8AC3E}">
        <p14:creationId xmlns:p14="http://schemas.microsoft.com/office/powerpoint/2010/main" val="377606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2AB483B-7CA9-A4E1-9BBB-4074BA9EF639}"/>
              </a:ext>
            </a:extLst>
          </p:cNvPr>
          <p:cNvSpPr>
            <a:spLocks noGrp="1"/>
          </p:cNvSpPr>
          <p:nvPr>
            <p:ph type="body" sz="quarter" idx="10"/>
          </p:nvPr>
        </p:nvSpPr>
        <p:spPr/>
        <p:txBody>
          <a:bodyPr/>
          <a:lstStyle/>
          <a:p>
            <a:r>
              <a:rPr lang="en-US" altLang="zh-CN" dirty="0"/>
              <a:t>Recurrent Attention</a:t>
            </a:r>
            <a:endParaRPr lang="zh-CN" altLang="en-US" dirty="0"/>
          </a:p>
        </p:txBody>
      </p:sp>
      <p:pic>
        <p:nvPicPr>
          <p:cNvPr id="6" name="图片 5">
            <a:extLst>
              <a:ext uri="{FF2B5EF4-FFF2-40B4-BE49-F238E27FC236}">
                <a16:creationId xmlns:a16="http://schemas.microsoft.com/office/drawing/2014/main" id="{2302A447-C073-B6A4-2877-E866F26146C3}"/>
              </a:ext>
            </a:extLst>
          </p:cNvPr>
          <p:cNvPicPr>
            <a:picLocks noChangeAspect="1"/>
          </p:cNvPicPr>
          <p:nvPr/>
        </p:nvPicPr>
        <p:blipFill>
          <a:blip r:embed="rId2"/>
          <a:stretch>
            <a:fillRect/>
          </a:stretch>
        </p:blipFill>
        <p:spPr>
          <a:xfrm>
            <a:off x="105816" y="1552544"/>
            <a:ext cx="8620934" cy="4027477"/>
          </a:xfrm>
          <a:prstGeom prst="rect">
            <a:avLst/>
          </a:prstGeom>
        </p:spPr>
      </p:pic>
      <p:pic>
        <p:nvPicPr>
          <p:cNvPr id="8" name="图片 7">
            <a:extLst>
              <a:ext uri="{FF2B5EF4-FFF2-40B4-BE49-F238E27FC236}">
                <a16:creationId xmlns:a16="http://schemas.microsoft.com/office/drawing/2014/main" id="{C8A23FB6-65CC-BA73-A5E1-979BEEA9488F}"/>
              </a:ext>
            </a:extLst>
          </p:cNvPr>
          <p:cNvPicPr>
            <a:picLocks noChangeAspect="1"/>
          </p:cNvPicPr>
          <p:nvPr/>
        </p:nvPicPr>
        <p:blipFill>
          <a:blip r:embed="rId3"/>
          <a:stretch>
            <a:fillRect/>
          </a:stretch>
        </p:blipFill>
        <p:spPr>
          <a:xfrm>
            <a:off x="9274656" y="1771769"/>
            <a:ext cx="1295238" cy="438095"/>
          </a:xfrm>
          <a:prstGeom prst="rect">
            <a:avLst/>
          </a:prstGeom>
        </p:spPr>
      </p:pic>
      <p:pic>
        <p:nvPicPr>
          <p:cNvPr id="10" name="图片 9">
            <a:extLst>
              <a:ext uri="{FF2B5EF4-FFF2-40B4-BE49-F238E27FC236}">
                <a16:creationId xmlns:a16="http://schemas.microsoft.com/office/drawing/2014/main" id="{0CCE2A92-EEC5-C05F-0653-05153EDA9850}"/>
              </a:ext>
            </a:extLst>
          </p:cNvPr>
          <p:cNvPicPr>
            <a:picLocks noChangeAspect="1"/>
          </p:cNvPicPr>
          <p:nvPr/>
        </p:nvPicPr>
        <p:blipFill>
          <a:blip r:embed="rId4"/>
          <a:stretch>
            <a:fillRect/>
          </a:stretch>
        </p:blipFill>
        <p:spPr>
          <a:xfrm>
            <a:off x="9058503" y="2216200"/>
            <a:ext cx="2171429" cy="809524"/>
          </a:xfrm>
          <a:prstGeom prst="rect">
            <a:avLst/>
          </a:prstGeom>
        </p:spPr>
      </p:pic>
    </p:spTree>
    <p:extLst>
      <p:ext uri="{BB962C8B-B14F-4D97-AF65-F5344CB8AC3E}">
        <p14:creationId xmlns:p14="http://schemas.microsoft.com/office/powerpoint/2010/main" val="414975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CB0150B-130F-545E-C82C-12A6A23329FD}"/>
              </a:ext>
            </a:extLst>
          </p:cNvPr>
          <p:cNvSpPr>
            <a:spLocks noGrp="1"/>
          </p:cNvSpPr>
          <p:nvPr>
            <p:ph type="body" sz="quarter" idx="10"/>
          </p:nvPr>
        </p:nvSpPr>
        <p:spPr/>
        <p:txBody>
          <a:bodyPr/>
          <a:lstStyle/>
          <a:p>
            <a:r>
              <a:rPr lang="en-US" altLang="zh-CN" dirty="0"/>
              <a:t>Training</a:t>
            </a:r>
            <a:endParaRPr lang="zh-CN" altLang="en-US" dirty="0"/>
          </a:p>
        </p:txBody>
      </p:sp>
      <p:pic>
        <p:nvPicPr>
          <p:cNvPr id="4" name="图片 3">
            <a:extLst>
              <a:ext uri="{FF2B5EF4-FFF2-40B4-BE49-F238E27FC236}">
                <a16:creationId xmlns:a16="http://schemas.microsoft.com/office/drawing/2014/main" id="{F6F9189F-036E-DC66-F3A9-2ECC8BCF6668}"/>
              </a:ext>
            </a:extLst>
          </p:cNvPr>
          <p:cNvPicPr>
            <a:picLocks noChangeAspect="1"/>
          </p:cNvPicPr>
          <p:nvPr/>
        </p:nvPicPr>
        <p:blipFill>
          <a:blip r:embed="rId2"/>
          <a:stretch>
            <a:fillRect/>
          </a:stretch>
        </p:blipFill>
        <p:spPr>
          <a:xfrm>
            <a:off x="451420" y="1730443"/>
            <a:ext cx="2961905" cy="609524"/>
          </a:xfrm>
          <a:prstGeom prst="rect">
            <a:avLst/>
          </a:prstGeom>
        </p:spPr>
      </p:pic>
      <p:pic>
        <p:nvPicPr>
          <p:cNvPr id="6" name="图片 5">
            <a:extLst>
              <a:ext uri="{FF2B5EF4-FFF2-40B4-BE49-F238E27FC236}">
                <a16:creationId xmlns:a16="http://schemas.microsoft.com/office/drawing/2014/main" id="{80F57954-7FE4-370D-B018-B85E60CD8FB5}"/>
              </a:ext>
            </a:extLst>
          </p:cNvPr>
          <p:cNvPicPr>
            <a:picLocks noChangeAspect="1"/>
          </p:cNvPicPr>
          <p:nvPr/>
        </p:nvPicPr>
        <p:blipFill>
          <a:blip r:embed="rId3"/>
          <a:stretch>
            <a:fillRect/>
          </a:stretch>
        </p:blipFill>
        <p:spPr>
          <a:xfrm>
            <a:off x="451420" y="2814110"/>
            <a:ext cx="2828571" cy="590476"/>
          </a:xfrm>
          <a:prstGeom prst="rect">
            <a:avLst/>
          </a:prstGeom>
        </p:spPr>
      </p:pic>
      <p:pic>
        <p:nvPicPr>
          <p:cNvPr id="8" name="图片 7">
            <a:extLst>
              <a:ext uri="{FF2B5EF4-FFF2-40B4-BE49-F238E27FC236}">
                <a16:creationId xmlns:a16="http://schemas.microsoft.com/office/drawing/2014/main" id="{E2A8892F-536E-D83E-B328-1E06C7C8029D}"/>
              </a:ext>
            </a:extLst>
          </p:cNvPr>
          <p:cNvPicPr>
            <a:picLocks noChangeAspect="1"/>
          </p:cNvPicPr>
          <p:nvPr/>
        </p:nvPicPr>
        <p:blipFill>
          <a:blip r:embed="rId4"/>
          <a:stretch>
            <a:fillRect/>
          </a:stretch>
        </p:blipFill>
        <p:spPr>
          <a:xfrm>
            <a:off x="608958" y="3782956"/>
            <a:ext cx="3819048" cy="819048"/>
          </a:xfrm>
          <a:prstGeom prst="rect">
            <a:avLst/>
          </a:prstGeom>
        </p:spPr>
      </p:pic>
    </p:spTree>
    <p:extLst>
      <p:ext uri="{BB962C8B-B14F-4D97-AF65-F5344CB8AC3E}">
        <p14:creationId xmlns:p14="http://schemas.microsoft.com/office/powerpoint/2010/main" val="97468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3549AB1-6DE1-F217-87EB-F41098F45A88}"/>
              </a:ext>
            </a:extLst>
          </p:cNvPr>
          <p:cNvSpPr>
            <a:spLocks noGrp="1"/>
          </p:cNvSpPr>
          <p:nvPr>
            <p:ph type="body" sz="quarter" idx="10"/>
          </p:nvPr>
        </p:nvSpPr>
        <p:spPr/>
        <p:txBody>
          <a:bodyPr/>
          <a:lstStyle/>
          <a:p>
            <a:r>
              <a:rPr lang="zh-CN" altLang="en-US" dirty="0"/>
              <a:t>数据集</a:t>
            </a:r>
          </a:p>
        </p:txBody>
      </p:sp>
      <p:pic>
        <p:nvPicPr>
          <p:cNvPr id="4" name="图片 3">
            <a:extLst>
              <a:ext uri="{FF2B5EF4-FFF2-40B4-BE49-F238E27FC236}">
                <a16:creationId xmlns:a16="http://schemas.microsoft.com/office/drawing/2014/main" id="{1989788F-0490-77EA-51E6-7DEEC443ABA0}"/>
              </a:ext>
            </a:extLst>
          </p:cNvPr>
          <p:cNvPicPr>
            <a:picLocks noChangeAspect="1"/>
          </p:cNvPicPr>
          <p:nvPr/>
        </p:nvPicPr>
        <p:blipFill>
          <a:blip r:embed="rId2"/>
          <a:stretch>
            <a:fillRect/>
          </a:stretch>
        </p:blipFill>
        <p:spPr>
          <a:xfrm>
            <a:off x="2414587" y="2124075"/>
            <a:ext cx="7362825" cy="2609850"/>
          </a:xfrm>
          <a:prstGeom prst="rect">
            <a:avLst/>
          </a:prstGeom>
        </p:spPr>
      </p:pic>
    </p:spTree>
    <p:extLst>
      <p:ext uri="{BB962C8B-B14F-4D97-AF65-F5344CB8AC3E}">
        <p14:creationId xmlns:p14="http://schemas.microsoft.com/office/powerpoint/2010/main" val="220239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BCED60E-CF5E-3FFE-277F-6DAD644B5F7E}"/>
              </a:ext>
            </a:extLst>
          </p:cNvPr>
          <p:cNvSpPr>
            <a:spLocks noGrp="1"/>
          </p:cNvSpPr>
          <p:nvPr>
            <p:ph type="body" sz="quarter" idx="10"/>
          </p:nvPr>
        </p:nvSpPr>
        <p:spPr/>
        <p:txBody>
          <a:bodyPr/>
          <a:lstStyle/>
          <a:p>
            <a:r>
              <a:rPr lang="zh-CN" altLang="en-US" dirty="0"/>
              <a:t>实验</a:t>
            </a:r>
          </a:p>
        </p:txBody>
      </p:sp>
      <p:pic>
        <p:nvPicPr>
          <p:cNvPr id="4" name="图片 3">
            <a:extLst>
              <a:ext uri="{FF2B5EF4-FFF2-40B4-BE49-F238E27FC236}">
                <a16:creationId xmlns:a16="http://schemas.microsoft.com/office/drawing/2014/main" id="{5402EB66-666C-6D52-4500-7B9F766C5B8F}"/>
              </a:ext>
            </a:extLst>
          </p:cNvPr>
          <p:cNvPicPr>
            <a:picLocks noChangeAspect="1"/>
          </p:cNvPicPr>
          <p:nvPr/>
        </p:nvPicPr>
        <p:blipFill>
          <a:blip r:embed="rId2"/>
          <a:stretch>
            <a:fillRect/>
          </a:stretch>
        </p:blipFill>
        <p:spPr>
          <a:xfrm>
            <a:off x="624571" y="1961422"/>
            <a:ext cx="10942857" cy="3876190"/>
          </a:xfrm>
          <a:prstGeom prst="rect">
            <a:avLst/>
          </a:prstGeom>
        </p:spPr>
      </p:pic>
    </p:spTree>
    <p:extLst>
      <p:ext uri="{BB962C8B-B14F-4D97-AF65-F5344CB8AC3E}">
        <p14:creationId xmlns:p14="http://schemas.microsoft.com/office/powerpoint/2010/main" val="27542854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12817</TotalTime>
  <Words>205</Words>
  <Application>Microsoft Office PowerPoint</Application>
  <PresentationFormat>宽屏</PresentationFormat>
  <Paragraphs>49</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阮 滨</dc:creator>
  <cp:lastModifiedBy>阮 滨</cp:lastModifiedBy>
  <cp:revision>47</cp:revision>
  <dcterms:created xsi:type="dcterms:W3CDTF">2022-06-05T08:59:57Z</dcterms:created>
  <dcterms:modified xsi:type="dcterms:W3CDTF">2023-03-16T06:26:12Z</dcterms:modified>
</cp:coreProperties>
</file>