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3" r:id="rId2"/>
    <p:sldId id="267" r:id="rId3"/>
    <p:sldId id="321" r:id="rId4"/>
    <p:sldId id="292" r:id="rId5"/>
    <p:sldId id="306" r:id="rId6"/>
    <p:sldId id="307" r:id="rId7"/>
    <p:sldId id="323" r:id="rId8"/>
    <p:sldId id="324" r:id="rId9"/>
    <p:sldId id="325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倩" initials="陈" lastIdx="1" clrIdx="0">
    <p:extLst>
      <p:ext uri="{19B8F6BF-5375-455C-9EA6-DF929625EA0E}">
        <p15:presenceInfo xmlns:p15="http://schemas.microsoft.com/office/powerpoint/2012/main" userId="826ec5ce41e0d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B050"/>
    <a:srgbClr val="FFC000"/>
    <a:srgbClr val="00AFEF"/>
    <a:srgbClr val="FF7777"/>
    <a:srgbClr val="FF8001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2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Maybe 2022 KDD</a:t>
            </a:r>
          </a:p>
          <a:p>
            <a:r>
              <a:rPr lang="en-US" altLang="zh-CN" dirty="0"/>
              <a:t>Xavier</a:t>
            </a:r>
          </a:p>
          <a:p>
            <a:r>
              <a:rPr lang="zh-CN" altLang="en-US" dirty="0"/>
              <a:t>自动化所</a:t>
            </a:r>
            <a:r>
              <a:rPr lang="en-US" altLang="zh-CN" dirty="0"/>
              <a:t> </a:t>
            </a:r>
            <a:r>
              <a:rPr lang="zh-CN" altLang="en-US" dirty="0"/>
              <a:t>知识图谱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AKGAN</a:t>
            </a:r>
            <a:r>
              <a:rPr lang="zh-CN" altLang="en-US" dirty="0"/>
              <a:t>分为两个模块，一个是</a:t>
            </a:r>
            <a:r>
              <a:rPr lang="en-US" altLang="zh-CN" b="1" dirty="0"/>
              <a:t>knowledge </a:t>
            </a:r>
            <a:r>
              <a:rPr lang="en-US" altLang="zh-CN" b="1" dirty="0" err="1"/>
              <a:t>gragh</a:t>
            </a:r>
            <a:r>
              <a:rPr lang="en-US" altLang="zh-CN" b="1" dirty="0"/>
              <a:t> attribute network(KGAN), KGAN</a:t>
            </a:r>
            <a:r>
              <a:rPr lang="zh-CN" altLang="en-US" b="1" dirty="0"/>
              <a:t>的目的是学习没有语义污染和</a:t>
            </a:r>
            <a:r>
              <a:rPr lang="en-US" altLang="zh-CN" b="1" dirty="0"/>
              <a:t>weight decrease</a:t>
            </a:r>
            <a:r>
              <a:rPr lang="zh-CN" altLang="en-US" b="1" dirty="0"/>
              <a:t>的</a:t>
            </a:r>
            <a:r>
              <a:rPr lang="en-US" altLang="zh-CN" b="1" dirty="0"/>
              <a:t>item</a:t>
            </a:r>
            <a:r>
              <a:rPr lang="zh-CN" altLang="en-US" b="1" dirty="0"/>
              <a:t>的</a:t>
            </a:r>
            <a:r>
              <a:rPr lang="en-US" altLang="zh-CN" b="1" dirty="0"/>
              <a:t>embedding, </a:t>
            </a:r>
            <a:r>
              <a:rPr lang="zh-CN" altLang="en-US" b="1" dirty="0"/>
              <a:t>另一个模块是</a:t>
            </a:r>
            <a:r>
              <a:rPr lang="en-US" altLang="zh-CN" b="1" dirty="0"/>
              <a:t>user interest-aware attention network</a:t>
            </a:r>
            <a:r>
              <a:rPr lang="zh-CN" altLang="en-US" b="1" dirty="0"/>
              <a:t>，提取用户感兴趣的属性。</a:t>
            </a:r>
            <a:endParaRPr lang="en-US" altLang="zh-CN" b="1" dirty="0"/>
          </a:p>
          <a:p>
            <a:r>
              <a:rPr lang="en-US" altLang="zh-CN" b="1" dirty="0"/>
              <a:t>KGAN framework</a:t>
            </a:r>
            <a:r>
              <a:rPr lang="zh-CN" altLang="en-US" b="1" dirty="0"/>
              <a:t>（包括</a:t>
            </a:r>
            <a:r>
              <a:rPr lang="en-US" altLang="zh-CN" b="1" dirty="0"/>
              <a:t>AML</a:t>
            </a:r>
            <a:r>
              <a:rPr lang="zh-CN" altLang="en-US" b="1" dirty="0"/>
              <a:t>和</a:t>
            </a:r>
            <a:r>
              <a:rPr lang="en-US" altLang="zh-CN" b="1" dirty="0"/>
              <a:t>APL</a:t>
            </a:r>
            <a:r>
              <a:rPr lang="zh-CN" altLang="en-US" b="1" dirty="0"/>
              <a:t>两部分）：对于</a:t>
            </a:r>
            <a:r>
              <a:rPr lang="en-US" altLang="zh-CN" b="1" dirty="0"/>
              <a:t>item e1, </a:t>
            </a:r>
            <a:r>
              <a:rPr lang="zh-CN" altLang="en-US" b="1" dirty="0"/>
              <a:t>与 </a:t>
            </a:r>
            <a:r>
              <a:rPr lang="en-US" altLang="zh-CN" b="1" dirty="0"/>
              <a:t>e1</a:t>
            </a:r>
            <a:r>
              <a:rPr lang="zh-CN" altLang="en-US" b="1" dirty="0"/>
              <a:t>具有</a:t>
            </a:r>
            <a:r>
              <a:rPr lang="en-US" altLang="zh-CN" b="1" dirty="0"/>
              <a:t>r1</a:t>
            </a:r>
            <a:r>
              <a:rPr lang="zh-CN" altLang="en-US" b="1" dirty="0"/>
              <a:t>关系的</a:t>
            </a:r>
            <a:r>
              <a:rPr lang="en-US" altLang="zh-CN" b="1" dirty="0"/>
              <a:t>entity</a:t>
            </a:r>
            <a:r>
              <a:rPr lang="zh-CN" altLang="en-US" b="1" dirty="0"/>
              <a:t>有三个，将</a:t>
            </a:r>
            <a:r>
              <a:rPr lang="en-US" altLang="zh-CN" b="1" dirty="0"/>
              <a:t>e2,e3,e4</a:t>
            </a:r>
            <a:r>
              <a:rPr lang="zh-CN" altLang="en-US" b="1" dirty="0"/>
              <a:t>的</a:t>
            </a:r>
            <a:r>
              <a:rPr lang="en-US" altLang="zh-CN" b="1" dirty="0"/>
              <a:t>embedding</a:t>
            </a:r>
            <a:r>
              <a:rPr lang="zh-CN" altLang="en-US" b="1" dirty="0"/>
              <a:t>分别与</a:t>
            </a:r>
            <a:r>
              <a:rPr lang="en-US" altLang="zh-CN" b="1" dirty="0"/>
              <a:t>r1</a:t>
            </a:r>
            <a:r>
              <a:rPr lang="zh-CN" altLang="en-US" b="1" dirty="0"/>
              <a:t>的</a:t>
            </a:r>
            <a:r>
              <a:rPr lang="en-US" altLang="zh-CN" b="1" dirty="0"/>
              <a:t>embedding </a:t>
            </a:r>
            <a:r>
              <a:rPr lang="en-US" altLang="zh-CN" b="1" dirty="0" err="1"/>
              <a:t>concat</a:t>
            </a:r>
            <a:r>
              <a:rPr lang="en-US" altLang="zh-CN" b="1" dirty="0"/>
              <a:t>, </a:t>
            </a:r>
            <a:r>
              <a:rPr lang="zh-CN" altLang="en-US" b="1" dirty="0"/>
              <a:t>再将三个向量平均，对于每个关系都如此计算得到一个向量，如果没有这样的关系，以</a:t>
            </a:r>
            <a:r>
              <a:rPr lang="en-US" altLang="zh-CN" b="1" dirty="0"/>
              <a:t>0</a:t>
            </a:r>
            <a:r>
              <a:rPr lang="zh-CN" altLang="en-US" b="1" dirty="0"/>
              <a:t>向量填充。将每个关系的</a:t>
            </a:r>
            <a:r>
              <a:rPr lang="en-US" altLang="zh-CN" b="1" dirty="0"/>
              <a:t>embedding </a:t>
            </a:r>
            <a:r>
              <a:rPr lang="en-US" altLang="zh-CN" b="1" dirty="0" err="1"/>
              <a:t>concat</a:t>
            </a:r>
            <a:r>
              <a:rPr lang="zh-CN" altLang="en-US" b="1" dirty="0"/>
              <a:t>得到</a:t>
            </a:r>
            <a:r>
              <a:rPr lang="en-US" altLang="zh-CN" b="1" dirty="0"/>
              <a:t>item</a:t>
            </a:r>
            <a:r>
              <a:rPr lang="zh-CN" altLang="en-US" b="1" dirty="0"/>
              <a:t>的向量。</a:t>
            </a:r>
            <a:endParaRPr lang="en-US" altLang="zh-CN" b="1" dirty="0"/>
          </a:p>
          <a:p>
            <a:r>
              <a:rPr lang="en-US" altLang="zh-CN" b="1" dirty="0"/>
              <a:t>APL</a:t>
            </a:r>
            <a:r>
              <a:rPr lang="zh-CN" altLang="en-US" b="1" dirty="0"/>
              <a:t>部分：将</a:t>
            </a:r>
            <a:r>
              <a:rPr lang="en-US" altLang="zh-CN" b="1" dirty="0"/>
              <a:t>item</a:t>
            </a:r>
            <a:r>
              <a:rPr lang="zh-CN" altLang="en-US" b="1" dirty="0"/>
              <a:t>的每个属性分别加和平均，然后再将所有属性加和。将每一层加起来得到</a:t>
            </a:r>
            <a:r>
              <a:rPr lang="en-US" altLang="zh-CN" b="1" dirty="0"/>
              <a:t>item</a:t>
            </a:r>
            <a:r>
              <a:rPr lang="zh-CN" altLang="en-US" b="1" dirty="0"/>
              <a:t>的最终表示</a:t>
            </a:r>
            <a:r>
              <a:rPr lang="en-US" altLang="zh-CN" b="1" dirty="0"/>
              <a:t>e*</a:t>
            </a:r>
            <a:r>
              <a:rPr lang="zh-CN" altLang="en-US" b="1" dirty="0"/>
              <a:t>，</a:t>
            </a:r>
            <a:r>
              <a:rPr lang="en-US" altLang="zh-CN" b="1" dirty="0"/>
              <a:t>e*</a:t>
            </a:r>
            <a:r>
              <a:rPr lang="zh-CN" altLang="en-US" b="1" dirty="0"/>
              <a:t>还可以写成</a:t>
            </a:r>
            <a:r>
              <a:rPr lang="en-US" altLang="zh-CN" b="1" dirty="0"/>
              <a:t>…</a:t>
            </a:r>
            <a:r>
              <a:rPr lang="zh-CN" altLang="en-US" b="1" dirty="0"/>
              <a:t>，将</a:t>
            </a:r>
            <a:r>
              <a:rPr lang="en-US" altLang="zh-CN" b="1" dirty="0"/>
              <a:t>e*</a:t>
            </a:r>
            <a:r>
              <a:rPr lang="zh-CN" altLang="en-US" b="1" dirty="0"/>
              <a:t>截断得到</a:t>
            </a:r>
            <a:r>
              <a:rPr lang="en-US" altLang="zh-CN" b="1" dirty="0"/>
              <a:t>r</a:t>
            </a:r>
            <a:r>
              <a:rPr lang="zh-CN" altLang="en-US" b="1" dirty="0"/>
              <a:t>个</a:t>
            </a:r>
            <a:r>
              <a:rPr lang="en-US" altLang="zh-CN" b="1" dirty="0"/>
              <a:t>e’’</a:t>
            </a:r>
            <a:r>
              <a:rPr lang="zh-CN" altLang="en-US" b="1" dirty="0"/>
              <a:t>，每个</a:t>
            </a:r>
            <a:r>
              <a:rPr lang="en-US" altLang="zh-CN" b="1" dirty="0"/>
              <a:t>e’’</a:t>
            </a:r>
            <a:r>
              <a:rPr lang="zh-CN" altLang="en-US" b="1" dirty="0"/>
              <a:t>只学习</a:t>
            </a:r>
            <a:r>
              <a:rPr lang="en-US" altLang="zh-CN" b="1" dirty="0"/>
              <a:t>item</a:t>
            </a:r>
            <a:r>
              <a:rPr lang="zh-CN" altLang="en-US" b="1" dirty="0"/>
              <a:t>的邻居的</a:t>
            </a:r>
            <a:r>
              <a:rPr lang="en-US" altLang="zh-CN" b="1" dirty="0"/>
              <a:t>r</a:t>
            </a:r>
            <a:r>
              <a:rPr lang="zh-CN" altLang="en-US" b="1" dirty="0"/>
              <a:t>属性，不包含其他属性空间的信息。这实现了对知识图谱跟细粒度的学习。</a:t>
            </a:r>
            <a:endParaRPr lang="en-US" altLang="zh-CN" b="1" dirty="0"/>
          </a:p>
          <a:p>
            <a:r>
              <a:rPr lang="zh-CN" altLang="en-US" b="1" dirty="0"/>
              <a:t>另外，</a:t>
            </a:r>
            <a:r>
              <a:rPr lang="en-US" altLang="zh-CN" b="1" dirty="0"/>
              <a:t>KGAN</a:t>
            </a:r>
            <a:r>
              <a:rPr lang="zh-CN" altLang="en-US" b="1" dirty="0"/>
              <a:t>让重要的高阶属性不会出现</a:t>
            </a:r>
            <a:r>
              <a:rPr lang="en-US" altLang="zh-CN" b="1" dirty="0"/>
              <a:t>weight decrease</a:t>
            </a:r>
            <a:r>
              <a:rPr lang="zh-CN" altLang="en-US" b="1" dirty="0"/>
              <a:t>，比如说，对于</a:t>
            </a:r>
            <a:r>
              <a:rPr lang="en-US" altLang="zh-CN" b="1" dirty="0"/>
              <a:t>item e1</a:t>
            </a:r>
            <a:r>
              <a:rPr lang="zh-CN" altLang="en-US" b="1" dirty="0"/>
              <a:t>来说，没有</a:t>
            </a:r>
            <a:r>
              <a:rPr lang="en-US" altLang="zh-CN" b="1" dirty="0"/>
              <a:t>r5</a:t>
            </a:r>
            <a:r>
              <a:rPr lang="zh-CN" altLang="en-US" b="1" dirty="0"/>
              <a:t>属性，在</a:t>
            </a:r>
            <a:r>
              <a:rPr lang="en-US" altLang="zh-CN" b="1" dirty="0"/>
              <a:t>AML</a:t>
            </a:r>
            <a:r>
              <a:rPr lang="zh-CN" altLang="en-US" b="1" dirty="0"/>
              <a:t>中，</a:t>
            </a:r>
            <a:r>
              <a:rPr lang="en-US" altLang="zh-CN" b="1" dirty="0"/>
              <a:t>r5</a:t>
            </a:r>
            <a:r>
              <a:rPr lang="zh-CN" altLang="en-US" b="1" dirty="0"/>
              <a:t>属性的空间是</a:t>
            </a:r>
            <a:r>
              <a:rPr lang="en-US" altLang="zh-CN" b="1" dirty="0"/>
              <a:t>0</a:t>
            </a:r>
            <a:r>
              <a:rPr lang="zh-CN" altLang="en-US" b="1" dirty="0"/>
              <a:t>，经过</a:t>
            </a:r>
            <a:r>
              <a:rPr lang="en-US" altLang="zh-CN" b="1" dirty="0"/>
              <a:t>APL</a:t>
            </a:r>
            <a:r>
              <a:rPr lang="zh-CN" altLang="en-US" b="1" dirty="0"/>
              <a:t>的一层传播后，</a:t>
            </a:r>
            <a:r>
              <a:rPr lang="en-US" altLang="zh-CN" b="1" dirty="0"/>
              <a:t>e5</a:t>
            </a:r>
            <a:r>
              <a:rPr lang="zh-CN" altLang="en-US" b="1" dirty="0"/>
              <a:t>的</a:t>
            </a:r>
            <a:r>
              <a:rPr lang="en-US" altLang="zh-CN" b="1" dirty="0"/>
              <a:t>r5</a:t>
            </a:r>
            <a:r>
              <a:rPr lang="zh-CN" altLang="en-US" b="1" dirty="0"/>
              <a:t>属性被传播给了</a:t>
            </a:r>
            <a:r>
              <a:rPr lang="en-US" altLang="zh-CN" b="1" dirty="0"/>
              <a:t>e1,</a:t>
            </a:r>
            <a:r>
              <a:rPr lang="zh-CN" altLang="en-US" b="1" dirty="0"/>
              <a:t>原来的</a:t>
            </a:r>
            <a:r>
              <a:rPr lang="en-US" altLang="zh-CN" b="1" dirty="0"/>
              <a:t>e1</a:t>
            </a:r>
            <a:r>
              <a:rPr lang="zh-CN" altLang="en-US" b="1" dirty="0"/>
              <a:t>的</a:t>
            </a:r>
            <a:r>
              <a:rPr lang="en-US" altLang="zh-CN" b="1" dirty="0"/>
              <a:t>r5</a:t>
            </a:r>
            <a:r>
              <a:rPr lang="zh-CN" altLang="en-US" b="1" dirty="0"/>
              <a:t>属性空间是</a:t>
            </a:r>
            <a:r>
              <a:rPr lang="en-US" altLang="zh-CN" b="1" dirty="0"/>
              <a:t>0,</a:t>
            </a:r>
            <a:r>
              <a:rPr lang="zh-CN" altLang="en-US" b="1" dirty="0"/>
              <a:t>这时候</a:t>
            </a:r>
            <a:r>
              <a:rPr lang="en-US" altLang="zh-CN" b="1" dirty="0"/>
              <a:t>e1</a:t>
            </a:r>
            <a:r>
              <a:rPr lang="zh-CN" altLang="en-US" b="1" dirty="0"/>
              <a:t>和</a:t>
            </a:r>
            <a:r>
              <a:rPr lang="en-US" altLang="zh-CN" b="1" dirty="0"/>
              <a:t>e10</a:t>
            </a:r>
            <a:r>
              <a:rPr lang="zh-CN" altLang="en-US" b="1" dirty="0"/>
              <a:t>就像直接相连了一样。即，当某个属性第一次出现在中心节点的接受域时，不管它在第几跳，都不会出现</a:t>
            </a:r>
            <a:r>
              <a:rPr lang="en-US" altLang="zh-CN" b="1" dirty="0"/>
              <a:t>weight decrease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IAAN</a:t>
                </a:r>
                <a:r>
                  <a:rPr lang="zh-CN" altLang="en-US" b="0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b="0" dirty="0"/>
                  <a:t>user interest-aware attention network</a:t>
                </a:r>
                <a:r>
                  <a:rPr lang="zh-CN" altLang="en-US" b="0" dirty="0">
                    <a:effectLst/>
                    <a:latin typeface="Arial" panose="020B0604020202020204" pitchFamily="34" charset="0"/>
                  </a:rPr>
                  <a:t>），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先将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user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划分为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个，再计算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user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与属性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之间的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表示温度系数，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sigma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tanh(RELU(x))</a:t>
                </a: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写错了？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-&gt;rm</a:t>
                </a: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限制：当参与注意力计算的成员数量较大且此时仍保留注意权重之和为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的限制时，会导致每个成员的注意权重分散，从而难以学习重要节点的系数 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BPR 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loss,sigma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sigmoid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函数，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i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+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表示交互过的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items,i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表示没有交互过的。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Last-FM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上提升很大，可能时因为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Last-FM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的数据更稠密。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将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akgan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与其他模型对比，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combination methods, AKGAN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使用的时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concatenation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，其他模型使用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weighted sum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表示是否避免了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weight decrease, GF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GNN framework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表示不同层次的异构设计，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hom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表示每层网络相同。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表示是否学习了用户对属性的兴趣。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表示细粒度，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表示粗粒度。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消融实验：第一个实验是证明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concatenation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的有效性，因为去掉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concatenation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无法再计算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，因此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sum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都是去掉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之后的。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第二个实验是验证卷积层数，在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book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Recall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上卷积三层的效果最好，在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NDCG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alibaba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上卷积两层的效果最好。这可能是由数据集本身的特性决定的，在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Aalibaba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中只包含两类三元组，比如（服装，包含，上装），（上装，包含，风衣），所以</a:t>
            </a:r>
            <a:r>
              <a:rPr lang="zh-CN" altLang="en-US">
                <a:effectLst/>
                <a:latin typeface="Arial" panose="020B0604020202020204" pitchFamily="34" charset="0"/>
              </a:rPr>
              <a:t>两层的结构已经能很好的捕获重要的信息了。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0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2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104790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graph enhanced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922262" y="1616633"/>
            <a:ext cx="11075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从知识图谱的粒度层面考虑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以往的基于知识图谱的工作中，对于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item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都是使用粗粒度的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entity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的信息来进行学习。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r>
              <a:rPr lang="en-US" altLang="zh-CN" sz="280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这篇文章提出了一种新颖的</a:t>
            </a:r>
            <a:r>
              <a:rPr lang="en-US" altLang="zh-CN" sz="2800" dirty="0">
                <a:latin typeface="Arial" panose="020B0604020202020204" pitchFamily="34" charset="0"/>
              </a:rPr>
              <a:t>attentive knowledge graph attribute</a:t>
            </a:r>
          </a:p>
          <a:p>
            <a:r>
              <a:rPr lang="en-US" altLang="zh-CN" sz="2800" dirty="0">
                <a:latin typeface="Arial" panose="020B0604020202020204" pitchFamily="34" charset="0"/>
              </a:rPr>
              <a:t>network(AKGAN) </a:t>
            </a:r>
            <a:r>
              <a:rPr lang="zh-CN" altLang="en-US" sz="2800" dirty="0">
                <a:latin typeface="Arial" panose="020B0604020202020204" pitchFamily="34" charset="0"/>
              </a:rPr>
              <a:t>。对于</a:t>
            </a:r>
            <a:r>
              <a:rPr lang="en-US" altLang="zh-CN" sz="2800" dirty="0">
                <a:latin typeface="Arial" panose="020B0604020202020204" pitchFamily="34" charset="0"/>
              </a:rPr>
              <a:t>item</a:t>
            </a:r>
            <a:r>
              <a:rPr lang="zh-CN" altLang="en-US" sz="2800" dirty="0">
                <a:latin typeface="Arial" panose="020B0604020202020204" pitchFamily="34" charset="0"/>
              </a:rPr>
              <a:t>的编码，</a:t>
            </a:r>
            <a:r>
              <a:rPr lang="en-US" altLang="zh-CN" sz="2800" dirty="0">
                <a:latin typeface="Arial" panose="020B0604020202020204" pitchFamily="34" charset="0"/>
              </a:rPr>
              <a:t>AKGAN</a:t>
            </a:r>
            <a:r>
              <a:rPr lang="zh-CN" altLang="en-US" sz="2800" dirty="0">
                <a:latin typeface="Arial" panose="020B0604020202020204" pitchFamily="34" charset="0"/>
              </a:rPr>
              <a:t>将</a:t>
            </a:r>
            <a:r>
              <a:rPr lang="en-US" altLang="zh-CN" sz="2800" dirty="0">
                <a:latin typeface="Arial" panose="020B0604020202020204" pitchFamily="34" charset="0"/>
              </a:rPr>
              <a:t>entity</a:t>
            </a:r>
            <a:r>
              <a:rPr lang="zh-CN" altLang="en-US" sz="2800" dirty="0">
                <a:latin typeface="Arial" panose="020B0604020202020204" pitchFamily="34" charset="0"/>
              </a:rPr>
              <a:t>编码进不同的属性空间里，并在不同的层次使用了异构的设计；对于</a:t>
            </a:r>
            <a:r>
              <a:rPr lang="en-US" altLang="zh-CN" sz="2800" dirty="0">
                <a:latin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</a:rPr>
              <a:t>的编码，</a:t>
            </a:r>
            <a:r>
              <a:rPr lang="en-US" altLang="zh-CN" sz="2800" dirty="0">
                <a:latin typeface="Arial" panose="020B0604020202020204" pitchFamily="34" charset="0"/>
              </a:rPr>
              <a:t>AKGAN</a:t>
            </a:r>
            <a:r>
              <a:rPr lang="zh-CN" altLang="en-US" sz="2800" dirty="0">
                <a:latin typeface="Arial" panose="020B0604020202020204" pitchFamily="34" charset="0"/>
              </a:rPr>
              <a:t>提出了一种</a:t>
            </a:r>
            <a:r>
              <a:rPr lang="en-US" altLang="zh-CN" sz="2800" dirty="0">
                <a:latin typeface="Arial" panose="020B0604020202020204" pitchFamily="34" charset="0"/>
              </a:rPr>
              <a:t>interest-aware</a:t>
            </a:r>
            <a:r>
              <a:rPr lang="zh-CN" altLang="en-US" sz="2800" dirty="0">
                <a:latin typeface="Arial" panose="020B0604020202020204" pitchFamily="34" charset="0"/>
              </a:rPr>
              <a:t>注意力机制来个性化的建模用户对于属性的兴趣。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61CF3-12B4-AE73-E744-5A1697C9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11"/>
            <a:ext cx="12177220" cy="6620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C341D-0B23-9FA7-6387-C67FBF60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54" y="1088073"/>
            <a:ext cx="2279969" cy="5940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CB72915-0142-EAAD-6D14-B547258D81A5}"/>
              </a:ext>
            </a:extLst>
          </p:cNvPr>
          <p:cNvSpPr txBox="1"/>
          <p:nvPr/>
        </p:nvSpPr>
        <p:spPr>
          <a:xfrm>
            <a:off x="4837932" y="40448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KGAN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IAAN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095AB-1AEC-7EF6-D329-86BD14A7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46" y="945755"/>
            <a:ext cx="9301908" cy="5479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04EE5C-CDBF-BA31-8275-BDD21508E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973" y="247649"/>
            <a:ext cx="3313461" cy="8483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892EA8-D713-A2D8-E279-0BD5C4EA5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60" y="5286976"/>
            <a:ext cx="2566572" cy="6795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99B021-0F39-D7B7-C109-6C2AD8FF0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61" y="1219705"/>
            <a:ext cx="2648599" cy="4097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B07B06-BB8E-8708-7708-37E81D5C7F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483" y="5966490"/>
            <a:ext cx="4209517" cy="6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91598-7916-1CE9-61A5-CF27858C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49" y="1491808"/>
            <a:ext cx="9868302" cy="40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031635-F0F2-C45F-29AF-51C6DD98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5755"/>
            <a:ext cx="12192000" cy="2491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E5FD0E-08FB-3BC9-9497-C6917D35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13" y="3538656"/>
            <a:ext cx="8593493" cy="27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4AF6EB-FA02-4AFB-D086-8A03CDE1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797" y="919278"/>
            <a:ext cx="735432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9064B-0645-EF64-A454-2C62F7A71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3245" y="0"/>
            <a:ext cx="5145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62C7631-55C3-4AAE-B325-FCB61689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10016"/>
              </p:ext>
            </p:extLst>
          </p:nvPr>
        </p:nvGraphicFramePr>
        <p:xfrm>
          <a:off x="2090056" y="2375311"/>
          <a:ext cx="8128605" cy="210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21">
                  <a:extLst>
                    <a:ext uri="{9D8B030D-6E8A-4147-A177-3AD203B41FA5}">
                      <a16:colId xmlns:a16="http://schemas.microsoft.com/office/drawing/2014/main" val="2682912636"/>
                    </a:ext>
                  </a:extLst>
                </a:gridCol>
                <a:gridCol w="1625721">
                  <a:extLst>
                    <a:ext uri="{9D8B030D-6E8A-4147-A177-3AD203B41FA5}">
                      <a16:colId xmlns:a16="http://schemas.microsoft.com/office/drawing/2014/main" val="3268390406"/>
                    </a:ext>
                  </a:extLst>
                </a:gridCol>
                <a:gridCol w="1625721">
                  <a:extLst>
                    <a:ext uri="{9D8B030D-6E8A-4147-A177-3AD203B41FA5}">
                      <a16:colId xmlns:a16="http://schemas.microsoft.com/office/drawing/2014/main" val="1348880365"/>
                    </a:ext>
                  </a:extLst>
                </a:gridCol>
                <a:gridCol w="1625721">
                  <a:extLst>
                    <a:ext uri="{9D8B030D-6E8A-4147-A177-3AD203B41FA5}">
                      <a16:colId xmlns:a16="http://schemas.microsoft.com/office/drawing/2014/main" val="4016599287"/>
                    </a:ext>
                  </a:extLst>
                </a:gridCol>
                <a:gridCol w="1625721">
                  <a:extLst>
                    <a:ext uri="{9D8B030D-6E8A-4147-A177-3AD203B41FA5}">
                      <a16:colId xmlns:a16="http://schemas.microsoft.com/office/drawing/2014/main" val="1292700938"/>
                    </a:ext>
                  </a:extLst>
                </a:gridCol>
              </a:tblGrid>
              <a:tr h="5453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MovieLen-1M</a:t>
                      </a:r>
                    </a:p>
                    <a:p>
                      <a:pPr algn="ctr"/>
                      <a:r>
                        <a:rPr lang="en-US" altLang="zh-CN" dirty="0"/>
                        <a:t>HR@20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MovieLen-1M</a:t>
                      </a:r>
                    </a:p>
                    <a:p>
                      <a:pPr algn="ctr"/>
                      <a:r>
                        <a:rPr lang="en-US" altLang="zh-CN" dirty="0"/>
                        <a:t>MRR@20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Amazon-book</a:t>
                      </a:r>
                    </a:p>
                    <a:p>
                      <a:pPr algn="ctr"/>
                      <a:r>
                        <a:rPr lang="en-US" altLang="zh-CN" dirty="0"/>
                        <a:t>HR@20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Amazon-book</a:t>
                      </a:r>
                    </a:p>
                    <a:p>
                      <a:pPr algn="ctr"/>
                      <a:r>
                        <a:rPr lang="en-US" altLang="zh-CN" dirty="0"/>
                        <a:t>MRR@20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4683"/>
                  </a:ext>
                </a:extLst>
              </a:tr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GCE-GNN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13.8866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37051"/>
                  </a:ext>
                </a:extLst>
              </a:tr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14.2857 ↑33.33%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3.2543</a:t>
                      </a:r>
                    </a:p>
                    <a:p>
                      <a:r>
                        <a:rPr lang="en-US" altLang="zh-CN" dirty="0"/>
                        <a:t>↓ 32.30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16.0138</a:t>
                      </a:r>
                    </a:p>
                    <a:p>
                      <a:r>
                        <a:rPr lang="en-US" altLang="zh-CN" dirty="0"/>
                        <a:t>↑15.31%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 39.68%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23437</TotalTime>
  <Words>799</Words>
  <Application>Microsoft Office PowerPoint</Application>
  <PresentationFormat>宽屏</PresentationFormat>
  <Paragraphs>61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楷体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883</cp:revision>
  <dcterms:created xsi:type="dcterms:W3CDTF">2018-09-05T01:18:33Z</dcterms:created>
  <dcterms:modified xsi:type="dcterms:W3CDTF">2022-05-26T02:13:00Z</dcterms:modified>
</cp:coreProperties>
</file>