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290" r:id="rId4"/>
    <p:sldId id="298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62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30557F"/>
    <a:srgbClr val="7A91AC"/>
    <a:srgbClr val="2F547E"/>
    <a:srgbClr val="C3CEDA"/>
    <a:srgbClr val="325885"/>
    <a:srgbClr val="5B7899"/>
    <a:srgbClr val="3F6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4" autoAdjust="0"/>
    <p:restoredTop sz="80479" autoAdjust="0"/>
  </p:normalViewPr>
  <p:slideViewPr>
    <p:cSldViewPr snapToGrid="0">
      <p:cViewPr varScale="1">
        <p:scale>
          <a:sx n="68" d="100"/>
          <a:sy n="68" d="100"/>
        </p:scale>
        <p:origin x="1114" y="5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78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130EE-760D-4575-B957-3A2C522A1798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1048779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80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81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82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FDF61-DA3A-4787-B56D-7FD06C3E55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104859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249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ID Embedding with soft pruning</a:t>
            </a:r>
            <a:r>
              <a:rPr lang="zh-CN" altLang="en-US" dirty="0"/>
              <a:t>搞不懂咋搞的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782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</a:t>
            </a:r>
            <a:r>
              <a:rPr lang="en-US" altLang="zh-CN" dirty="0" err="1"/>
              <a:t>Tiktok</a:t>
            </a:r>
            <a:r>
              <a:rPr lang="zh-CN" altLang="en-US" dirty="0"/>
              <a:t>上</a:t>
            </a:r>
            <a:r>
              <a:rPr lang="en-US" altLang="zh-CN" dirty="0"/>
              <a:t>GM&gt;NA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GM</a:t>
            </a:r>
            <a:r>
              <a:rPr lang="zh-CN" altLang="en-US" dirty="0"/>
              <a:t>：去掉</a:t>
            </a:r>
            <a:r>
              <a:rPr lang="en-US" altLang="zh-CN" dirty="0"/>
              <a:t>EGO</a:t>
            </a:r>
            <a:r>
              <a:rPr lang="zh-CN" altLang="en-US" dirty="0"/>
              <a:t>融合 单模态传播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NA</a:t>
            </a:r>
            <a:r>
              <a:rPr lang="zh-CN" altLang="en-US" dirty="0"/>
              <a:t>：构建异质图，用邻居聚合的公式聚合所有节点的信息。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EgoGCN</a:t>
            </a:r>
            <a:r>
              <a:rPr lang="en-US" altLang="zh-CN" dirty="0"/>
              <a:t>-NA</a:t>
            </a:r>
            <a:r>
              <a:rPr lang="zh-CN" altLang="en-US" dirty="0"/>
              <a:t>严重依赖于</a:t>
            </a:r>
            <a:r>
              <a:rPr lang="en-US" altLang="zh-CN" dirty="0"/>
              <a:t>L</a:t>
            </a:r>
            <a:r>
              <a:rPr lang="zh-CN" altLang="en-US" dirty="0"/>
              <a:t>的数量，这表明基于节点对齐的方法更依赖于</a:t>
            </a:r>
            <a:r>
              <a:rPr lang="en-US" altLang="zh-CN" dirty="0"/>
              <a:t>I</a:t>
            </a:r>
            <a:r>
              <a:rPr lang="zh-CN" altLang="en-US" dirty="0"/>
              <a:t>嵌入而不是多模态嵌入。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880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78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96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62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60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中心节点是用户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49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中心节点是</a:t>
            </a:r>
            <a:r>
              <a:rPr lang="en-US" altLang="zh-CN" dirty="0"/>
              <a:t>u1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633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402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904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305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28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72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104873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4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104875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2097158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743200" cy="927525"/>
          </a:xfrm>
          <a:prstGeom prst="rect">
            <a:avLst/>
          </a:prstGeom>
        </p:spPr>
      </p:pic>
      <p:sp>
        <p:nvSpPr>
          <p:cNvPr id="1048613" name="矩形 7"/>
          <p:cNvSpPr/>
          <p:nvPr userDrawn="1"/>
        </p:nvSpPr>
        <p:spPr>
          <a:xfrm>
            <a:off x="8724901" y="0"/>
            <a:ext cx="34671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4" name="矩形 9"/>
          <p:cNvSpPr/>
          <p:nvPr userDrawn="1"/>
        </p:nvSpPr>
        <p:spPr>
          <a:xfrm>
            <a:off x="-1" y="5778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5" name="矩形 10"/>
          <p:cNvSpPr/>
          <p:nvPr userDrawn="1"/>
        </p:nvSpPr>
        <p:spPr>
          <a:xfrm>
            <a:off x="-1" y="6498000"/>
            <a:ext cx="36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6" name="矩形 11"/>
          <p:cNvSpPr/>
          <p:nvPr userDrawn="1"/>
        </p:nvSpPr>
        <p:spPr>
          <a:xfrm>
            <a:off x="359999" y="6138000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7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3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104873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5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104875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8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59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6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104876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4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5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6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7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6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104876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3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104873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7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7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104877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2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4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4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104874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0578-D54B-4B49-9785-60A7621A6CB7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占位符 10"/>
          <p:cNvPicPr>
            <a:picLocks noChangeAspect="1"/>
          </p:cNvPicPr>
          <p:nvPr/>
        </p:nvPicPr>
        <p:blipFill rotWithShape="1">
          <a:blip r:embed="rId3"/>
          <a:srcRect t="8356" r="1467" b="8356"/>
          <a:stretch>
            <a:fillRect/>
          </a:stretch>
        </p:blipFill>
        <p:spPr>
          <a:xfrm>
            <a:off x="3162025" y="0"/>
            <a:ext cx="9032515" cy="6858000"/>
          </a:xfrm>
          <a:prstGeom prst="rect">
            <a:avLst/>
          </a:prstGeom>
        </p:spPr>
      </p:pic>
      <p:sp>
        <p:nvSpPr>
          <p:cNvPr id="1048584" name="矩形 2"/>
          <p:cNvSpPr/>
          <p:nvPr/>
        </p:nvSpPr>
        <p:spPr>
          <a:xfrm>
            <a:off x="16042" y="0"/>
            <a:ext cx="1218184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43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585" name="矩形 3"/>
          <p:cNvSpPr/>
          <p:nvPr/>
        </p:nvSpPr>
        <p:spPr>
          <a:xfrm>
            <a:off x="-5882" y="-57150"/>
            <a:ext cx="12181840" cy="68707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78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97153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2305" y="383968"/>
            <a:ext cx="3823147" cy="1292431"/>
          </a:xfrm>
          <a:prstGeom prst="rect">
            <a:avLst/>
          </a:prstGeom>
        </p:spPr>
      </p:pic>
      <p:sp>
        <p:nvSpPr>
          <p:cNvPr id="1048586" name="文本框 5"/>
          <p:cNvSpPr txBox="1"/>
          <p:nvPr/>
        </p:nvSpPr>
        <p:spPr>
          <a:xfrm>
            <a:off x="376653" y="3535969"/>
            <a:ext cx="4259580" cy="26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11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HUAZHONG UNIVERSITY OF SCIENCE AND TECHNOLOGY</a:t>
            </a:r>
            <a:endParaRPr lang="zh-CN" altLang="en-US" sz="1200" spc="11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6" name="组合 6"/>
          <p:cNvGrpSpPr/>
          <p:nvPr/>
        </p:nvGrpSpPr>
        <p:grpSpPr>
          <a:xfrm>
            <a:off x="372304" y="1531541"/>
            <a:ext cx="11554085" cy="1897459"/>
            <a:chOff x="372304" y="1712294"/>
            <a:chExt cx="11554085" cy="1897459"/>
          </a:xfrm>
        </p:grpSpPr>
        <p:sp>
          <p:nvSpPr>
            <p:cNvPr id="1048587" name="文本框 7"/>
            <p:cNvSpPr txBox="1"/>
            <p:nvPr/>
          </p:nvSpPr>
          <p:spPr>
            <a:xfrm>
              <a:off x="372304" y="1712294"/>
              <a:ext cx="1155408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spc="300" dirty="0">
                  <a:solidFill>
                    <a:srgbClr val="3156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Breaking Isolation: Multimodal Graph Fusion for Multimedia Recommendation by Edge-wise Modulation</a:t>
              </a:r>
              <a:endParaRPr lang="zh-CN" altLang="en-US" sz="3600" b="1" spc="3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145728" name="直接连接符 8"/>
            <p:cNvCxnSpPr>
              <a:cxnSpLocks/>
            </p:cNvCxnSpPr>
            <p:nvPr/>
          </p:nvCxnSpPr>
          <p:spPr>
            <a:xfrm>
              <a:off x="423675" y="3609753"/>
              <a:ext cx="6120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88" name="文本框 9"/>
          <p:cNvSpPr txBox="1"/>
          <p:nvPr/>
        </p:nvSpPr>
        <p:spPr>
          <a:xfrm>
            <a:off x="376653" y="4404647"/>
            <a:ext cx="2956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589" name="文本框 10"/>
          <p:cNvSpPr txBox="1"/>
          <p:nvPr/>
        </p:nvSpPr>
        <p:spPr>
          <a:xfrm>
            <a:off x="428843" y="4113873"/>
            <a:ext cx="2920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MM 2022</a:t>
            </a:r>
            <a:endParaRPr lang="zh-CN" altLang="en-US" sz="16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590" name="文本框 11"/>
          <p:cNvSpPr txBox="1"/>
          <p:nvPr/>
        </p:nvSpPr>
        <p:spPr>
          <a:xfrm>
            <a:off x="400101" y="6238566"/>
            <a:ext cx="292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明德厚学   求是创新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3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3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3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7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3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实验结果与分析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E0C5A5-E8D6-4EB8-9D60-71A09D6FC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735" y="1394869"/>
            <a:ext cx="9192880" cy="470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92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3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3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3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7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3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实验结果与分析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16E4B3-F46E-4F19-8BCD-42E06543B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86" y="1892232"/>
            <a:ext cx="11442765" cy="318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90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3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3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3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7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3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比较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6E3458-1FF8-4A2B-AA46-1B93B5253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03" y="2117300"/>
            <a:ext cx="5723782" cy="26234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695931E-F1A6-4521-8C08-B9044B193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782" y="1229145"/>
            <a:ext cx="6203218" cy="49458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图片占位符 10"/>
          <p:cNvPicPr>
            <a:picLocks noChangeAspect="1"/>
          </p:cNvPicPr>
          <p:nvPr/>
        </p:nvPicPr>
        <p:blipFill rotWithShape="1">
          <a:blip r:embed="rId3"/>
          <a:srcRect l="19084" t="8356" r="1467" b="8356"/>
          <a:stretch>
            <a:fillRect/>
          </a:stretch>
        </p:blipFill>
        <p:spPr>
          <a:xfrm>
            <a:off x="0" y="0"/>
            <a:ext cx="7283115" cy="6858000"/>
          </a:xfrm>
          <a:prstGeom prst="rect">
            <a:avLst/>
          </a:prstGeom>
        </p:spPr>
      </p:pic>
      <p:sp>
        <p:nvSpPr>
          <p:cNvPr id="1048720" name="矩形 2"/>
          <p:cNvSpPr/>
          <p:nvPr/>
        </p:nvSpPr>
        <p:spPr>
          <a:xfrm>
            <a:off x="0" y="0"/>
            <a:ext cx="1218184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43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721" name="矩形 1"/>
          <p:cNvSpPr/>
          <p:nvPr/>
        </p:nvSpPr>
        <p:spPr>
          <a:xfrm>
            <a:off x="10160" y="-12700"/>
            <a:ext cx="12181840" cy="68707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67000">
                <a:schemeClr val="accent1">
                  <a:lumMod val="20000"/>
                  <a:lumOff val="80000"/>
                </a:schemeClr>
              </a:gs>
              <a:gs pos="99000">
                <a:schemeClr val="accent5">
                  <a:lumMod val="30000"/>
                  <a:lumOff val="70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6000" b="1" i="0" u="none" strike="noStrike" kern="1200" cap="none" spc="300" normalizeH="0" baseline="0" noProof="0" dirty="0">
              <a:ln>
                <a:noFill/>
              </a:ln>
              <a:solidFill>
                <a:srgbClr val="31568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97172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06186" y="0"/>
            <a:ext cx="3823147" cy="1292431"/>
          </a:xfrm>
          <a:prstGeom prst="rect">
            <a:avLst/>
          </a:prstGeom>
        </p:spPr>
      </p:pic>
      <p:sp>
        <p:nvSpPr>
          <p:cNvPr id="1048722" name="文本框 7"/>
          <p:cNvSpPr txBox="1"/>
          <p:nvPr/>
        </p:nvSpPr>
        <p:spPr>
          <a:xfrm>
            <a:off x="8361680" y="2570319"/>
            <a:ext cx="450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spc="3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THANKS</a:t>
            </a:r>
            <a:endParaRPr lang="zh-CN" altLang="en-US" sz="6000" b="1" spc="3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48725" name="矩形 12"/>
          <p:cNvSpPr/>
          <p:nvPr/>
        </p:nvSpPr>
        <p:spPr>
          <a:xfrm>
            <a:off x="9133953" y="4364818"/>
            <a:ext cx="2956334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华中科技大学</a:t>
            </a:r>
            <a:r>
              <a:rPr lang="en-US" altLang="zh-CN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2022</a:t>
            </a: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级  计算机科学与技术学院 </a:t>
            </a:r>
          </a:p>
        </p:txBody>
      </p:sp>
      <p:sp>
        <p:nvSpPr>
          <p:cNvPr id="1048726" name="文本框 14"/>
          <p:cNvSpPr txBox="1"/>
          <p:nvPr/>
        </p:nvSpPr>
        <p:spPr>
          <a:xfrm>
            <a:off x="9570720" y="6345283"/>
            <a:ext cx="6558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明德厚学   求是创新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50792" y="399867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研究背景与主要工作</a:t>
            </a:r>
          </a:p>
        </p:txBody>
      </p:sp>
      <p:sp>
        <p:nvSpPr>
          <p:cNvPr id="1048624" name="矩形 17"/>
          <p:cNvSpPr/>
          <p:nvPr/>
        </p:nvSpPr>
        <p:spPr>
          <a:xfrm>
            <a:off x="750792" y="1336409"/>
            <a:ext cx="10846029" cy="4964075"/>
          </a:xfrm>
          <a:prstGeom prst="rect">
            <a:avLst/>
          </a:prstGeom>
          <a:noFill/>
          <a:ln w="47625">
            <a:gradFill flip="none" rotWithShape="1">
              <a:gsLst>
                <a:gs pos="1500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chemeClr val="accent1">
                    <a:lumMod val="60000"/>
                    <a:lumOff val="40000"/>
                    <a:alpha val="80000"/>
                  </a:schemeClr>
                </a:gs>
                <a:gs pos="100000">
                  <a:schemeClr val="accent1">
                    <a:alpha val="76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905524-C11A-44DF-A98C-FF80387493C8}"/>
              </a:ext>
            </a:extLst>
          </p:cNvPr>
          <p:cNvSpPr txBox="1"/>
          <p:nvPr/>
        </p:nvSpPr>
        <p:spPr>
          <a:xfrm>
            <a:off x="481826" y="1395887"/>
            <a:ext cx="5066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一般的多模态图融合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088497-32A6-4743-BD12-5718CF229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813" y="1857552"/>
            <a:ext cx="5988387" cy="432280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B491BE-7B31-4F94-91F2-5EA0D0A2DF85}"/>
              </a:ext>
            </a:extLst>
          </p:cNvPr>
          <p:cNvSpPr txBox="1"/>
          <p:nvPr/>
        </p:nvSpPr>
        <p:spPr>
          <a:xfrm>
            <a:off x="310051" y="3287368"/>
            <a:ext cx="2540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各模态独立传播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忽略了模态之间的相互影响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E7999AA-36B1-43EC-929E-4E362BBEC2DF}"/>
              </a:ext>
            </a:extLst>
          </p:cNvPr>
          <p:cNvSpPr txBox="1"/>
          <p:nvPr/>
        </p:nvSpPr>
        <p:spPr>
          <a:xfrm>
            <a:off x="8534400" y="3287368"/>
            <a:ext cx="30624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物品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模态异质图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只适用于规模较小的数据集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容易引入噪声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3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3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3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7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3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Edge-wise Modulation Fusion</a:t>
            </a: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B2E93B-2889-4E9C-88B8-B734C6F36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819" y="2562575"/>
            <a:ext cx="7723117" cy="41251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2F5E0F-AA27-41A3-90EF-0D46E3F44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4091" y="1579644"/>
            <a:ext cx="6313702" cy="9393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A8A697-D231-442F-93F1-7900E10A4F35}"/>
              </a:ext>
            </a:extLst>
          </p:cNvPr>
          <p:cNvSpPr txBox="1"/>
          <p:nvPr/>
        </p:nvSpPr>
        <p:spPr>
          <a:xfrm>
            <a:off x="310051" y="1579644"/>
            <a:ext cx="377576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硬调制（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hard modulation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基于用户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物品交互的重要程度融合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部分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邻居节点在其他模态下的特征。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软调制（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soft modulation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基于其他模态对当前模态的影响程度指导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邻居节点多模态特征的融合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72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3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3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3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7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3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模型整体框架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BAC89D-6B39-48E7-AF37-1D0AD47CA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40" y="1115135"/>
            <a:ext cx="10439520" cy="574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3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3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3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3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7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3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硬调制（</a:t>
            </a:r>
            <a:r>
              <a:rPr lang="en-US" altLang="zh-CN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Hard Modulation</a:t>
            </a: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966D4E8-354C-4B62-9780-C4E4BF6AD369}"/>
                  </a:ext>
                </a:extLst>
              </p:cNvPr>
              <p:cNvSpPr txBox="1"/>
              <p:nvPr/>
            </p:nvSpPr>
            <p:spPr>
              <a:xfrm>
                <a:off x="720311" y="1291943"/>
                <a:ext cx="11271057" cy="1658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,(0)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：用户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在模态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下的偏好表征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i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,(0)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物品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模态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下的特征映射到用户嵌入空间中的嵌入向量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/>
              </a:p>
              <a:p>
                <a:r>
                  <a:rPr lang="zh-CN" altLang="en-US" sz="1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亲和度（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affinity</a:t>
                </a:r>
                <a:r>
                  <a:rPr lang="zh-CN" altLang="en-US" sz="1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：衡量用户和物品之间的关联程度</a:t>
                </a:r>
                <a:endPara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966D4E8-354C-4B62-9780-C4E4BF6AD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11" y="1291943"/>
                <a:ext cx="11271057" cy="1658596"/>
              </a:xfrm>
              <a:prstGeom prst="rect">
                <a:avLst/>
              </a:prstGeom>
              <a:blipFill>
                <a:blip r:embed="rId4"/>
                <a:stretch>
                  <a:fillRect l="-433" t="-3309" b="-5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F76FA3A-0E36-4702-8581-4C1B0836B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11" y="3429000"/>
            <a:ext cx="4912949" cy="20698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35AECE-732D-4AF6-91A8-19767EB9C4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5839" y="3173911"/>
            <a:ext cx="4912949" cy="258003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B07369F-B927-4CAC-B982-73826954B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467" y="3429000"/>
            <a:ext cx="4912949" cy="206986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822CE68-14E3-4307-81CD-DE50235800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995" y="3173911"/>
            <a:ext cx="4912949" cy="258003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788B5C8-E589-484F-B41F-4F769B849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438" y="1217256"/>
            <a:ext cx="5375689" cy="557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3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3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3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7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3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软调制（</a:t>
            </a:r>
            <a:r>
              <a:rPr lang="en-US" altLang="zh-CN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Soft Modulation</a:t>
            </a: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9E12681-5992-4FCB-B6A7-F824684DD393}"/>
                  </a:ext>
                </a:extLst>
              </p:cNvPr>
              <p:cNvSpPr txBox="1"/>
              <p:nvPr/>
            </p:nvSpPr>
            <p:spPr>
              <a:xfrm>
                <a:off x="620104" y="1327611"/>
                <a:ext cx="87003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模态影响门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：基于物品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zh-CN" altLang="en-US" sz="20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对于用户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𝑢</m:t>
                    </m:r>
                    <m:r>
                      <a:rPr lang="zh-CN" altLang="en-US" sz="20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模态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对模态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的影响程度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9E12681-5992-4FCB-B6A7-F824684DD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04" y="1327611"/>
                <a:ext cx="8700374" cy="400110"/>
              </a:xfrm>
              <a:prstGeom prst="rect">
                <a:avLst/>
              </a:prstGeom>
              <a:blipFill>
                <a:blip r:embed="rId4"/>
                <a:stretch>
                  <a:fillRect l="-771" t="-12308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8AEC98B-8701-4162-8AAB-088841E0E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625" y="2070046"/>
            <a:ext cx="3906335" cy="120420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98A614-2954-42A6-A035-1A5E7CEA6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04" y="3429001"/>
            <a:ext cx="5640834" cy="224028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86EF8F1-DB9C-453F-9E87-CCF8483E08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4388" y="1754861"/>
            <a:ext cx="4766744" cy="461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9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3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3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3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7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3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邻居聚合（</a:t>
            </a:r>
            <a:r>
              <a:rPr lang="en-US" altLang="zh-CN" sz="2400" dirty="0" err="1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Neighbour</a:t>
            </a:r>
            <a:r>
              <a:rPr lang="en-US" altLang="zh-CN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 Aggregation</a:t>
            </a: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F97816-FFA4-4FEB-AF27-3B391A6E2A77}"/>
              </a:ext>
            </a:extLst>
          </p:cNvPr>
          <p:cNvSpPr txBox="1"/>
          <p:nvPr/>
        </p:nvSpPr>
        <p:spPr>
          <a:xfrm>
            <a:off x="720311" y="1291943"/>
            <a:ext cx="5213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基于更新的特征，重新计算亲和度分数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1C2A68-997A-4CB7-829B-6864733BC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096" y="1744063"/>
            <a:ext cx="4053014" cy="165088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3BF7A75-6CEE-4359-9980-CB05148A1F1B}"/>
              </a:ext>
            </a:extLst>
          </p:cNvPr>
          <p:cNvSpPr txBox="1"/>
          <p:nvPr/>
        </p:nvSpPr>
        <p:spPr>
          <a:xfrm>
            <a:off x="720311" y="3477736"/>
            <a:ext cx="6093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基于亲和度分数，以加权和的形式更新中心节点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9AB3883-67B4-4556-A06C-DEEB2C0CE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4816" y="4057401"/>
            <a:ext cx="3298624" cy="169830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A8B1D9A-AC51-4DEC-870E-EC14A088B6D3}"/>
              </a:ext>
            </a:extLst>
          </p:cNvPr>
          <p:cNvSpPr txBox="1"/>
          <p:nvPr/>
        </p:nvSpPr>
        <p:spPr>
          <a:xfrm>
            <a:off x="7459777" y="1215203"/>
            <a:ext cx="4776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递归迭代多层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BF1C500-752A-42DA-83A0-D336950CCC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1831" y="1911170"/>
            <a:ext cx="3298624" cy="247159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F9D0321-2C95-41F0-8D0F-D1073AAAD7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5220" y="4820128"/>
            <a:ext cx="3411845" cy="555148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F964E1F-1DAA-401A-8841-45A6B6AAB608}"/>
              </a:ext>
            </a:extLst>
          </p:cNvPr>
          <p:cNvCxnSpPr/>
          <p:nvPr/>
        </p:nvCxnSpPr>
        <p:spPr>
          <a:xfrm>
            <a:off x="6981049" y="1291943"/>
            <a:ext cx="0" cy="446376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57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3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3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3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7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3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ID</a:t>
            </a: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嵌入传播和预测层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32378DA-5774-47BF-AAD1-07334BB95B9A}"/>
              </a:ext>
            </a:extLst>
          </p:cNvPr>
          <p:cNvCxnSpPr>
            <a:cxnSpLocks/>
          </p:cNvCxnSpPr>
          <p:nvPr/>
        </p:nvCxnSpPr>
        <p:spPr>
          <a:xfrm>
            <a:off x="3999052" y="326100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D6E1964-A147-4809-A7A1-D1824C882CC3}"/>
              </a:ext>
            </a:extLst>
          </p:cNvPr>
          <p:cNvSpPr txBox="1"/>
          <p:nvPr/>
        </p:nvSpPr>
        <p:spPr>
          <a:xfrm>
            <a:off x="720312" y="1291943"/>
            <a:ext cx="752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利用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LightGCN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的方法，以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 Embedding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为初始输入，单独训练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0AE0A3-5998-4146-804B-46EDB4074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50" y="1968576"/>
            <a:ext cx="4121305" cy="20268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BEDFA1-14E1-4C80-894D-FE1F07C1D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437" y="2182716"/>
            <a:ext cx="3838754" cy="140015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D914F00-1EA3-4660-BD31-53A96B06BB49}"/>
              </a:ext>
            </a:extLst>
          </p:cNvPr>
          <p:cNvSpPr txBox="1"/>
          <p:nvPr/>
        </p:nvSpPr>
        <p:spPr>
          <a:xfrm>
            <a:off x="720311" y="4073533"/>
            <a:ext cx="752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预测层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B446C4E-D17B-4014-8EE4-E131A01CC4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513" y="4780944"/>
            <a:ext cx="3424816" cy="126598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C3D86DA-7551-4986-845D-68233A0CB7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1555" y="4964307"/>
            <a:ext cx="2218871" cy="85237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D24977E-8392-4A1A-9831-66986AA31E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1673" y="4991388"/>
            <a:ext cx="4408737" cy="84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9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3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3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3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7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3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实验结果与分析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B0128C-1CB8-4AF4-BFCB-C6D8548BB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490" y="1438422"/>
            <a:ext cx="7010591" cy="11520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ACA94DE-6F43-4E44-B9F6-1AA73C6EA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628" y="3429000"/>
            <a:ext cx="6875453" cy="129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4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2994</TotalTime>
  <Words>378</Words>
  <Application>Microsoft Office PowerPoint</Application>
  <PresentationFormat>宽屏</PresentationFormat>
  <Paragraphs>62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等线 Light</vt:lpstr>
      <vt:lpstr>华光标题宋_CNKI</vt:lpstr>
      <vt:lpstr>宋体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 天田</dc:creator>
  <cp:lastModifiedBy>刘 美</cp:lastModifiedBy>
  <cp:revision>116</cp:revision>
  <dcterms:created xsi:type="dcterms:W3CDTF">2021-09-19T09:11:06Z</dcterms:created>
  <dcterms:modified xsi:type="dcterms:W3CDTF">2023-02-23T05:56:40Z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15a4d4b088264cfaa4c0772bb3ca6df7</vt:lpwstr>
  </property>
</Properties>
</file>