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3" r:id="rId3"/>
    <p:sldId id="289" r:id="rId4"/>
    <p:sldId id="290" r:id="rId5"/>
    <p:sldId id="286" r:id="rId6"/>
    <p:sldId id="287" r:id="rId7"/>
    <p:sldId id="288" r:id="rId8"/>
    <p:sldId id="291" r:id="rId9"/>
    <p:sldId id="293" r:id="rId10"/>
    <p:sldId id="294" r:id="rId11"/>
    <p:sldId id="295" r:id="rId12"/>
    <p:sldId id="296" r:id="rId13"/>
    <p:sldId id="297" r:id="rId14"/>
    <p:sldId id="298" r:id="rId15"/>
    <p:sldId id="299" r:id="rId16"/>
    <p:sldId id="284" r:id="rId17"/>
    <p:sldId id="28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92038-3420-4092-9A48-68436302CDB4}" type="datetimeFigureOut">
              <a:rPr lang="zh-CN" altLang="en-US" smtClean="0"/>
              <a:t>2023/2/24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3A5AD-CDF6-441E-A434-6E99FE31EF53}" type="slidenum">
              <a:rPr lang="zh-CN" altLang="en-US" smtClean="0"/>
              <a:t>‹#›</a:t>
            </a:fld>
            <a:endParaRPr lang="zh-CN" altLang="en-US"/>
          </a:p>
        </p:txBody>
      </p:sp>
    </p:spTree>
    <p:extLst>
      <p:ext uri="{BB962C8B-B14F-4D97-AF65-F5344CB8AC3E}">
        <p14:creationId xmlns:p14="http://schemas.microsoft.com/office/powerpoint/2010/main" val="401779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DC683-2130-2835-5F74-2B6A81418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248966-01D8-1AAA-E9A1-F93D47FA0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973626-455D-32F4-DC25-5AB9A94EA798}"/>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DB5DCA3D-E55D-B3F2-147C-153D843EA9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72ADB-2722-A8C5-1412-4797F48689E7}"/>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82130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56252-9453-C767-B98B-25E7E480B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C1259C-2420-E22B-E880-36D732778F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DE1595-0B34-C375-FD4C-1CA047D3533C}"/>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B7861B59-D71F-D3D7-7374-B19AA5996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F180BD-A64D-0356-2315-185CC3019DD4}"/>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51279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89132C-B4C1-82B0-0A2C-E64120F278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186B23-E547-9CD4-DCA0-FCAFACA7F46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976A1A-CCF7-9CAF-FFFC-3D0AE08F9E4E}"/>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CE6D4E4F-392D-25C3-A4E4-86239133F0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769A1-2C17-D60C-7CFD-F6D1A4DAB291}"/>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44569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3">
            <a:extLst>
              <a:ext uri="{FF2B5EF4-FFF2-40B4-BE49-F238E27FC236}">
                <a16:creationId xmlns:a16="http://schemas.microsoft.com/office/drawing/2014/main" id="{326D265D-9EF4-7765-B1B2-B9F8BDEAA671}"/>
              </a:ext>
            </a:extLst>
          </p:cNvPr>
          <p:cNvSpPr>
            <a:spLocks noGrp="1"/>
          </p:cNvSpPr>
          <p:nvPr>
            <p:ph type="body" sz="quarter" idx="10" hasCustomPrompt="1"/>
          </p:nvPr>
        </p:nvSpPr>
        <p:spPr>
          <a:xfrm>
            <a:off x="749779" y="242256"/>
            <a:ext cx="7344618" cy="649287"/>
          </a:xfrm>
        </p:spPr>
        <p:txBody>
          <a:bodyPr>
            <a:noAutofit/>
          </a:bodyPr>
          <a:lstStyle>
            <a:lvl1pPr marL="0" indent="0">
              <a:buNone/>
              <a:defRPr sz="4400" b="1">
                <a:solidFill>
                  <a:schemeClr val="accent1"/>
                </a:solidFill>
                <a:latin typeface="微软雅黑" panose="020B0503020204020204" pitchFamily="34" charset="-122"/>
                <a:ea typeface="微软雅黑" panose="020B0503020204020204" pitchFamily="34" charset="-122"/>
              </a:defRPr>
            </a:lvl1pPr>
          </a:lstStyle>
          <a:p>
            <a:r>
              <a:rPr lang="zh-CN" altLang="en-US" dirty="0"/>
              <a:t>标题</a:t>
            </a:r>
          </a:p>
        </p:txBody>
      </p:sp>
      <p:cxnSp>
        <p:nvCxnSpPr>
          <p:cNvPr id="24" name="直接连接符 23">
            <a:extLst>
              <a:ext uri="{FF2B5EF4-FFF2-40B4-BE49-F238E27FC236}">
                <a16:creationId xmlns:a16="http://schemas.microsoft.com/office/drawing/2014/main" id="{6F24D45D-2BF8-A43E-2A20-267D5AAC448C}"/>
              </a:ext>
            </a:extLst>
          </p:cNvPr>
          <p:cNvCxnSpPr>
            <a:cxnSpLocks/>
          </p:cNvCxnSpPr>
          <p:nvPr userDrawn="1"/>
        </p:nvCxnSpPr>
        <p:spPr>
          <a:xfrm>
            <a:off x="0" y="1174279"/>
            <a:ext cx="8094397" cy="0"/>
          </a:xfrm>
          <a:prstGeom prst="line">
            <a:avLst/>
          </a:prstGeom>
          <a:ln w="15875">
            <a:gradFill>
              <a:gsLst>
                <a:gs pos="0">
                  <a:schemeClr val="accent1"/>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D8901CE5-F8FF-66F9-74B3-CB5F637741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97" b="1012"/>
          <a:stretch/>
        </p:blipFill>
        <p:spPr>
          <a:xfrm>
            <a:off x="0" y="291251"/>
            <a:ext cx="749779" cy="567908"/>
          </a:xfrm>
          <a:prstGeom prst="rect">
            <a:avLst/>
          </a:prstGeom>
        </p:spPr>
      </p:pic>
    </p:spTree>
    <p:extLst>
      <p:ext uri="{BB962C8B-B14F-4D97-AF65-F5344CB8AC3E}">
        <p14:creationId xmlns:p14="http://schemas.microsoft.com/office/powerpoint/2010/main" val="221185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02C99-2651-7789-EF16-E22DE3C557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4B0194-0697-4CED-9DAD-9A99721A4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D12FB6-1019-C39A-7ACF-F35816886BDD}"/>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14FF2ACC-9908-8C93-B83E-7C9C7BBB94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79E849-C226-AEDD-C383-4D2003C6488A}"/>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144511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9E438-C686-CE70-1A66-3D7A2D126F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7B1ED-B7CE-AA07-9274-9B766E44FF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1B9A1F-6C49-A9CF-0108-957F78AB4A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8DE6D-AF0B-2668-A2A8-8D5B97F10BCC}"/>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6" name="页脚占位符 5">
            <a:extLst>
              <a:ext uri="{FF2B5EF4-FFF2-40B4-BE49-F238E27FC236}">
                <a16:creationId xmlns:a16="http://schemas.microsoft.com/office/drawing/2014/main" id="{C73605F0-3086-FCF3-D038-A4175043D9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56547D-05F1-A49D-7759-F7B4CA15C514}"/>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4061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56D14-AD71-2B62-83DF-4E269D5C19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6EABC7-5132-DB98-2BDC-EA925BBC2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8635CB-B5AD-C5C4-EFA3-7004320612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73B12C-94DF-C612-A01A-278C0835F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57F6F6-3D9C-E736-137E-9D933D29AE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4503A0-5BF6-2B40-3801-016CECA428CD}"/>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8" name="页脚占位符 7">
            <a:extLst>
              <a:ext uri="{FF2B5EF4-FFF2-40B4-BE49-F238E27FC236}">
                <a16:creationId xmlns:a16="http://schemas.microsoft.com/office/drawing/2014/main" id="{04BFB161-704E-85DD-9526-FAB229D134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04F4A-88C0-7937-E84A-F4D63A4E653E}"/>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5920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67BD2-97B8-1BEF-5F2C-DF36DD9128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999AF0-1B5E-DB80-0AD9-C3286C057E6D}"/>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4" name="页脚占位符 3">
            <a:extLst>
              <a:ext uri="{FF2B5EF4-FFF2-40B4-BE49-F238E27FC236}">
                <a16:creationId xmlns:a16="http://schemas.microsoft.com/office/drawing/2014/main" id="{B5DA49A4-179B-60A4-A90B-3D8DBF8695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A472DC-DEA4-6FC7-F2C9-57293DB46EC1}"/>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63853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467873-EBCE-8900-12F7-8A23A7DE7D0C}"/>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3" name="页脚占位符 2">
            <a:extLst>
              <a:ext uri="{FF2B5EF4-FFF2-40B4-BE49-F238E27FC236}">
                <a16:creationId xmlns:a16="http://schemas.microsoft.com/office/drawing/2014/main" id="{48BBBEA4-BAA6-C179-FC6E-750BDBBA8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22BA9E-C9C4-35B7-83D6-28A5407D82DF}"/>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9739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39E1F-DD4D-ED2A-7CDD-3C790C271E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8922CA-2ED5-BF07-5522-EF26C4733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BDB613-B67F-0BBF-470E-2F7B60108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8B6C8F-CA8B-4BCF-B004-C28382850B66}"/>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6" name="页脚占位符 5">
            <a:extLst>
              <a:ext uri="{FF2B5EF4-FFF2-40B4-BE49-F238E27FC236}">
                <a16:creationId xmlns:a16="http://schemas.microsoft.com/office/drawing/2014/main" id="{4CF2CDBE-B5E0-45C7-E551-C5EFAF9EAC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698FE-E3FE-6EB5-3260-F9929C36E86B}"/>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880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51D1C-68AA-4955-E9AE-DF51F37736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5D7FCC-3525-0DC6-B912-BCC7854469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A03805-A3B5-9A01-4D43-981FBAF6E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E69B60-9CD4-68A3-C4D8-0A0D3B9526CD}"/>
              </a:ext>
            </a:extLst>
          </p:cNvPr>
          <p:cNvSpPr>
            <a:spLocks noGrp="1"/>
          </p:cNvSpPr>
          <p:nvPr>
            <p:ph type="dt" sz="half" idx="10"/>
          </p:nvPr>
        </p:nvSpPr>
        <p:spPr/>
        <p:txBody>
          <a:bodyPr/>
          <a:lstStyle/>
          <a:p>
            <a:fld id="{1E95BD55-7B2C-4A63-B2D5-F209D606D980}" type="datetimeFigureOut">
              <a:rPr lang="zh-CN" altLang="en-US" smtClean="0"/>
              <a:t>2023/2/24</a:t>
            </a:fld>
            <a:endParaRPr lang="zh-CN" altLang="en-US"/>
          </a:p>
        </p:txBody>
      </p:sp>
      <p:sp>
        <p:nvSpPr>
          <p:cNvPr id="6" name="页脚占位符 5">
            <a:extLst>
              <a:ext uri="{FF2B5EF4-FFF2-40B4-BE49-F238E27FC236}">
                <a16:creationId xmlns:a16="http://schemas.microsoft.com/office/drawing/2014/main" id="{A97329A2-AA58-3205-F119-90C1BA9853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7521A9-193A-2704-05EC-1380403EC15D}"/>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10749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7B6AF2-E7D1-B9FC-E474-3E3EE52A3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6420B4-087B-2245-C394-CA8802B62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C9B05-674C-3655-ECC2-6DC13E6E5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5BD55-7B2C-4A63-B2D5-F209D606D980}"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8ACB10FC-0A75-1F5A-1BA9-57F337D86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8FEA56-6BFB-9AE7-75C2-4C5247FF1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1788210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6C572C-5739-702A-85A8-AA0BD767D914}"/>
              </a:ext>
            </a:extLst>
          </p:cNvPr>
          <p:cNvSpPr txBox="1"/>
          <p:nvPr/>
        </p:nvSpPr>
        <p:spPr>
          <a:xfrm>
            <a:off x="9535187" y="5449756"/>
            <a:ext cx="2283363" cy="830997"/>
          </a:xfrm>
          <a:prstGeom prst="rect">
            <a:avLst/>
          </a:prstGeom>
          <a:noFill/>
        </p:spPr>
        <p:txBody>
          <a:bodyPr wrap="square" rtlCol="0">
            <a:spAutoFit/>
          </a:bodyPr>
          <a:lstStyle/>
          <a:p>
            <a:r>
              <a:rPr lang="zh-CN" altLang="en-US" sz="2400" b="1" dirty="0">
                <a:solidFill>
                  <a:prstClr val="black">
                    <a:lumMod val="65000"/>
                    <a:lumOff val="35000"/>
                  </a:prstClr>
                </a:solidFill>
                <a:latin typeface="宋体" panose="02010600030101010101" pitchFamily="2" charset="-122"/>
                <a:ea typeface="宋体" panose="02010600030101010101" pitchFamily="2" charset="-122"/>
              </a:rPr>
              <a:t>汇报人：阮滨</a:t>
            </a:r>
            <a:endParaRPr lang="en-US" altLang="zh-CN" sz="2400" b="1" dirty="0">
              <a:solidFill>
                <a:prstClr val="black">
                  <a:lumMod val="65000"/>
                  <a:lumOff val="35000"/>
                </a:prstClr>
              </a:solidFill>
              <a:latin typeface="宋体" panose="02010600030101010101" pitchFamily="2" charset="-122"/>
              <a:ea typeface="宋体" panose="02010600030101010101" pitchFamily="2" charset="-122"/>
            </a:endParaRPr>
          </a:p>
          <a:p>
            <a:fld id="{9BDED90E-414C-4EF9-AC7B-6443D16C5D9F}" type="datetime1">
              <a:rPr lang="zh-CN" altLang="zh-CN" sz="2400" b="1">
                <a:solidFill>
                  <a:prstClr val="black">
                    <a:lumMod val="65000"/>
                    <a:lumOff val="35000"/>
                  </a:prstClr>
                </a:solidFill>
                <a:latin typeface="宋体" panose="02010600030101010101" pitchFamily="2" charset="-122"/>
                <a:ea typeface="宋体" panose="02010600030101010101" pitchFamily="2" charset="-122"/>
              </a:rPr>
              <a:t>2023/2/24</a:t>
            </a:fld>
            <a:endParaRPr lang="zh-CN" altLang="en-US" sz="2400" b="1" dirty="0">
              <a:solidFill>
                <a:prstClr val="black">
                  <a:lumMod val="65000"/>
                  <a:lumOff val="35000"/>
                </a:prstClr>
              </a:solidFill>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492DECD8-3607-228A-AA58-0ACE1E4F5A50}"/>
              </a:ext>
            </a:extLst>
          </p:cNvPr>
          <p:cNvSpPr txBox="1"/>
          <p:nvPr/>
        </p:nvSpPr>
        <p:spPr>
          <a:xfrm>
            <a:off x="0" y="2013009"/>
            <a:ext cx="12191999" cy="1077218"/>
          </a:xfrm>
          <a:prstGeom prst="rect">
            <a:avLst/>
          </a:prstGeom>
          <a:noFill/>
        </p:spPr>
        <p:txBody>
          <a:bodyPr wrap="square" rtlCol="0">
            <a:spAutoFit/>
          </a:bodyPr>
          <a:lstStyle/>
          <a:p>
            <a:pPr algn="ctr"/>
            <a:r>
              <a:rPr lang="en-US" altLang="zh-CN" sz="3200" dirty="0">
                <a:solidFill>
                  <a:schemeClr val="accent1"/>
                </a:solidFill>
                <a:latin typeface="微软雅黑" panose="020B0503020204020204" pitchFamily="34" charset="-122"/>
                <a:ea typeface="微软雅黑" panose="020B0503020204020204" pitchFamily="34" charset="-122"/>
              </a:rPr>
              <a:t>Neural Node </a:t>
            </a:r>
            <a:r>
              <a:rPr lang="en-US" altLang="zh-CN" sz="3200" dirty="0">
                <a:solidFill>
                  <a:srgbClr val="FF0000"/>
                </a:solidFill>
                <a:latin typeface="微软雅黑" panose="020B0503020204020204" pitchFamily="34" charset="-122"/>
                <a:ea typeface="微软雅黑" panose="020B0503020204020204" pitchFamily="34" charset="-122"/>
              </a:rPr>
              <a:t>Matching</a:t>
            </a:r>
            <a:r>
              <a:rPr lang="en-US" altLang="zh-CN" sz="3200" dirty="0">
                <a:solidFill>
                  <a:schemeClr val="accent1"/>
                </a:solidFill>
                <a:latin typeface="微软雅黑" panose="020B0503020204020204" pitchFamily="34" charset="-122"/>
                <a:ea typeface="微软雅黑" panose="020B0503020204020204" pitchFamily="34" charset="-122"/>
              </a:rPr>
              <a:t> for </a:t>
            </a:r>
            <a:r>
              <a:rPr lang="en-US" altLang="zh-CN" sz="3200" dirty="0">
                <a:solidFill>
                  <a:srgbClr val="FF0000"/>
                </a:solidFill>
                <a:latin typeface="微软雅黑" panose="020B0503020204020204" pitchFamily="34" charset="-122"/>
                <a:ea typeface="微软雅黑" panose="020B0503020204020204" pitchFamily="34" charset="-122"/>
              </a:rPr>
              <a:t>Multi-Target</a:t>
            </a:r>
            <a:r>
              <a:rPr lang="en-US" altLang="zh-CN" sz="3200" dirty="0">
                <a:solidFill>
                  <a:schemeClr val="accent1"/>
                </a:solidFill>
                <a:latin typeface="微软雅黑" panose="020B0503020204020204" pitchFamily="34" charset="-122"/>
                <a:ea typeface="微软雅黑" panose="020B0503020204020204" pitchFamily="34" charset="-122"/>
              </a:rPr>
              <a:t> Cross</a:t>
            </a:r>
          </a:p>
          <a:p>
            <a:pPr algn="ctr"/>
            <a:r>
              <a:rPr lang="en-US" altLang="zh-CN" sz="3200" dirty="0">
                <a:solidFill>
                  <a:schemeClr val="accent1"/>
                </a:solidFill>
                <a:latin typeface="微软雅黑" panose="020B0503020204020204" pitchFamily="34" charset="-122"/>
                <a:ea typeface="微软雅黑" panose="020B0503020204020204" pitchFamily="34" charset="-122"/>
              </a:rPr>
              <a:t>Domain Recommendation</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425D2E1C-D3C4-4F84-62A5-B4A69E7EFDF6}"/>
              </a:ext>
            </a:extLst>
          </p:cNvPr>
          <p:cNvSpPr txBox="1"/>
          <p:nvPr/>
        </p:nvSpPr>
        <p:spPr>
          <a:xfrm>
            <a:off x="4380018" y="6280753"/>
            <a:ext cx="3431961" cy="369332"/>
          </a:xfrm>
          <a:prstGeom prst="rect">
            <a:avLst/>
          </a:prstGeom>
          <a:noFill/>
        </p:spPr>
        <p:txBody>
          <a:bodyPr wrap="square">
            <a:spAutoFit/>
          </a:bodyPr>
          <a:lstStyle/>
          <a:p>
            <a:r>
              <a:rPr lang="en-US" altLang="zh-CN" i="1" dirty="0"/>
              <a:t>https://arxiv.org/abs/2302.05919</a:t>
            </a:r>
            <a:endParaRPr lang="zh-CN" altLang="en-US" i="1" dirty="0"/>
          </a:p>
        </p:txBody>
      </p:sp>
    </p:spTree>
    <p:extLst>
      <p:ext uri="{BB962C8B-B14F-4D97-AF65-F5344CB8AC3E}">
        <p14:creationId xmlns:p14="http://schemas.microsoft.com/office/powerpoint/2010/main" val="209427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6F48CE-B6DE-0C6A-A0D8-A69A4AB32565}"/>
              </a:ext>
            </a:extLst>
          </p:cNvPr>
          <p:cNvSpPr>
            <a:spLocks noGrp="1"/>
          </p:cNvSpPr>
          <p:nvPr>
            <p:ph type="body" sz="quarter" idx="10"/>
          </p:nvPr>
        </p:nvSpPr>
        <p:spPr/>
        <p:txBody>
          <a:bodyPr/>
          <a:lstStyle/>
          <a:p>
            <a:r>
              <a:rPr lang="zh-CN" altLang="en-US" dirty="0"/>
              <a:t>实验结果 </a:t>
            </a:r>
            <a:r>
              <a:rPr lang="en-US" altLang="zh-CN" dirty="0"/>
              <a:t>overlap</a:t>
            </a:r>
            <a:endParaRPr lang="zh-CN" altLang="en-US" dirty="0"/>
          </a:p>
        </p:txBody>
      </p:sp>
      <p:pic>
        <p:nvPicPr>
          <p:cNvPr id="4" name="图片 3">
            <a:extLst>
              <a:ext uri="{FF2B5EF4-FFF2-40B4-BE49-F238E27FC236}">
                <a16:creationId xmlns:a16="http://schemas.microsoft.com/office/drawing/2014/main" id="{BDA53AED-3213-48EF-CA06-9022478CBE54}"/>
              </a:ext>
            </a:extLst>
          </p:cNvPr>
          <p:cNvPicPr>
            <a:picLocks noChangeAspect="1"/>
          </p:cNvPicPr>
          <p:nvPr/>
        </p:nvPicPr>
        <p:blipFill>
          <a:blip r:embed="rId2"/>
          <a:stretch>
            <a:fillRect/>
          </a:stretch>
        </p:blipFill>
        <p:spPr>
          <a:xfrm>
            <a:off x="490537" y="1295400"/>
            <a:ext cx="11210925" cy="4267200"/>
          </a:xfrm>
          <a:prstGeom prst="rect">
            <a:avLst/>
          </a:prstGeom>
        </p:spPr>
      </p:pic>
    </p:spTree>
    <p:extLst>
      <p:ext uri="{BB962C8B-B14F-4D97-AF65-F5344CB8AC3E}">
        <p14:creationId xmlns:p14="http://schemas.microsoft.com/office/powerpoint/2010/main" val="278985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DE8D0F9-93B5-71C2-9A71-81F8179A1A19}"/>
              </a:ext>
            </a:extLst>
          </p:cNvPr>
          <p:cNvSpPr>
            <a:spLocks noGrp="1"/>
          </p:cNvSpPr>
          <p:nvPr>
            <p:ph type="body" sz="quarter" idx="10"/>
          </p:nvPr>
        </p:nvSpPr>
        <p:spPr/>
        <p:txBody>
          <a:bodyPr/>
          <a:lstStyle/>
          <a:p>
            <a:r>
              <a:rPr lang="zh-CN" altLang="en-US" dirty="0"/>
              <a:t>实验结果 </a:t>
            </a:r>
            <a:r>
              <a:rPr lang="en-US" altLang="zh-CN" dirty="0"/>
              <a:t>density</a:t>
            </a:r>
            <a:endParaRPr lang="zh-CN" altLang="en-US" dirty="0"/>
          </a:p>
        </p:txBody>
      </p:sp>
      <p:pic>
        <p:nvPicPr>
          <p:cNvPr id="4" name="图片 3">
            <a:extLst>
              <a:ext uri="{FF2B5EF4-FFF2-40B4-BE49-F238E27FC236}">
                <a16:creationId xmlns:a16="http://schemas.microsoft.com/office/drawing/2014/main" id="{BC76F216-AA89-02AB-AE4E-F7F750EE4387}"/>
              </a:ext>
            </a:extLst>
          </p:cNvPr>
          <p:cNvPicPr>
            <a:picLocks noChangeAspect="1"/>
          </p:cNvPicPr>
          <p:nvPr/>
        </p:nvPicPr>
        <p:blipFill>
          <a:blip r:embed="rId2"/>
          <a:stretch>
            <a:fillRect/>
          </a:stretch>
        </p:blipFill>
        <p:spPr>
          <a:xfrm>
            <a:off x="314325" y="1319212"/>
            <a:ext cx="11563350" cy="4219575"/>
          </a:xfrm>
          <a:prstGeom prst="rect">
            <a:avLst/>
          </a:prstGeom>
        </p:spPr>
      </p:pic>
    </p:spTree>
    <p:extLst>
      <p:ext uri="{BB962C8B-B14F-4D97-AF65-F5344CB8AC3E}">
        <p14:creationId xmlns:p14="http://schemas.microsoft.com/office/powerpoint/2010/main" val="934052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063472-FEE3-E181-6279-C48733FA5142}"/>
              </a:ext>
            </a:extLst>
          </p:cNvPr>
          <p:cNvSpPr>
            <a:spLocks noGrp="1"/>
          </p:cNvSpPr>
          <p:nvPr>
            <p:ph type="body" sz="quarter" idx="10"/>
          </p:nvPr>
        </p:nvSpPr>
        <p:spPr/>
        <p:txBody>
          <a:bodyPr/>
          <a:lstStyle/>
          <a:p>
            <a:r>
              <a:rPr lang="zh-CN" altLang="en-US" dirty="0"/>
              <a:t>在线实验</a:t>
            </a:r>
          </a:p>
        </p:txBody>
      </p:sp>
      <p:pic>
        <p:nvPicPr>
          <p:cNvPr id="4" name="图片 3">
            <a:extLst>
              <a:ext uri="{FF2B5EF4-FFF2-40B4-BE49-F238E27FC236}">
                <a16:creationId xmlns:a16="http://schemas.microsoft.com/office/drawing/2014/main" id="{19CE5D05-B0F0-3650-444A-AF79757E3471}"/>
              </a:ext>
            </a:extLst>
          </p:cNvPr>
          <p:cNvPicPr>
            <a:picLocks noChangeAspect="1"/>
          </p:cNvPicPr>
          <p:nvPr/>
        </p:nvPicPr>
        <p:blipFill>
          <a:blip r:embed="rId2"/>
          <a:stretch>
            <a:fillRect/>
          </a:stretch>
        </p:blipFill>
        <p:spPr>
          <a:xfrm>
            <a:off x="3424237" y="1582398"/>
            <a:ext cx="5343525" cy="1609725"/>
          </a:xfrm>
          <a:prstGeom prst="rect">
            <a:avLst/>
          </a:prstGeom>
        </p:spPr>
      </p:pic>
      <p:pic>
        <p:nvPicPr>
          <p:cNvPr id="6" name="图片 5">
            <a:extLst>
              <a:ext uri="{FF2B5EF4-FFF2-40B4-BE49-F238E27FC236}">
                <a16:creationId xmlns:a16="http://schemas.microsoft.com/office/drawing/2014/main" id="{CE08DADB-31D1-1571-7447-1730630F791A}"/>
              </a:ext>
            </a:extLst>
          </p:cNvPr>
          <p:cNvPicPr>
            <a:picLocks noChangeAspect="1"/>
          </p:cNvPicPr>
          <p:nvPr/>
        </p:nvPicPr>
        <p:blipFill>
          <a:blip r:embed="rId3"/>
          <a:stretch>
            <a:fillRect/>
          </a:stretch>
        </p:blipFill>
        <p:spPr>
          <a:xfrm>
            <a:off x="3509961" y="3665878"/>
            <a:ext cx="5172075" cy="2000250"/>
          </a:xfrm>
          <a:prstGeom prst="rect">
            <a:avLst/>
          </a:prstGeom>
        </p:spPr>
      </p:pic>
    </p:spTree>
    <p:extLst>
      <p:ext uri="{BB962C8B-B14F-4D97-AF65-F5344CB8AC3E}">
        <p14:creationId xmlns:p14="http://schemas.microsoft.com/office/powerpoint/2010/main" val="118851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7568DE5-7818-7A68-0D26-43A00BCB04BD}"/>
              </a:ext>
            </a:extLst>
          </p:cNvPr>
          <p:cNvSpPr>
            <a:spLocks noGrp="1"/>
          </p:cNvSpPr>
          <p:nvPr>
            <p:ph type="body" sz="quarter" idx="10"/>
          </p:nvPr>
        </p:nvSpPr>
        <p:spPr/>
        <p:txBody>
          <a:bodyPr/>
          <a:lstStyle/>
          <a:p>
            <a:r>
              <a:rPr lang="zh-CN" altLang="en-US" dirty="0"/>
              <a:t>消融实验</a:t>
            </a:r>
          </a:p>
        </p:txBody>
      </p:sp>
      <p:pic>
        <p:nvPicPr>
          <p:cNvPr id="4" name="图片 3">
            <a:extLst>
              <a:ext uri="{FF2B5EF4-FFF2-40B4-BE49-F238E27FC236}">
                <a16:creationId xmlns:a16="http://schemas.microsoft.com/office/drawing/2014/main" id="{968C1DE6-4569-F333-E0D9-3E8494390725}"/>
              </a:ext>
            </a:extLst>
          </p:cNvPr>
          <p:cNvPicPr>
            <a:picLocks noChangeAspect="1"/>
          </p:cNvPicPr>
          <p:nvPr/>
        </p:nvPicPr>
        <p:blipFill>
          <a:blip r:embed="rId2"/>
          <a:stretch>
            <a:fillRect/>
          </a:stretch>
        </p:blipFill>
        <p:spPr>
          <a:xfrm>
            <a:off x="3295650" y="1429443"/>
            <a:ext cx="5600700" cy="4371975"/>
          </a:xfrm>
          <a:prstGeom prst="rect">
            <a:avLst/>
          </a:prstGeom>
        </p:spPr>
      </p:pic>
    </p:spTree>
    <p:extLst>
      <p:ext uri="{BB962C8B-B14F-4D97-AF65-F5344CB8AC3E}">
        <p14:creationId xmlns:p14="http://schemas.microsoft.com/office/powerpoint/2010/main" val="222740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C316B6-A8F5-4A2B-D5B3-C5CFEDA26FDD}"/>
              </a:ext>
            </a:extLst>
          </p:cNvPr>
          <p:cNvSpPr>
            <a:spLocks noGrp="1"/>
          </p:cNvSpPr>
          <p:nvPr>
            <p:ph type="body" sz="quarter" idx="10"/>
          </p:nvPr>
        </p:nvSpPr>
        <p:spPr/>
        <p:txBody>
          <a:bodyPr/>
          <a:lstStyle/>
          <a:p>
            <a:r>
              <a:rPr lang="zh-CN" altLang="en-US" dirty="0"/>
              <a:t>超参分析</a:t>
            </a:r>
          </a:p>
        </p:txBody>
      </p:sp>
      <p:pic>
        <p:nvPicPr>
          <p:cNvPr id="4" name="图片 3">
            <a:extLst>
              <a:ext uri="{FF2B5EF4-FFF2-40B4-BE49-F238E27FC236}">
                <a16:creationId xmlns:a16="http://schemas.microsoft.com/office/drawing/2014/main" id="{108FE21D-463E-1F43-3253-5DAF10B82BCF}"/>
              </a:ext>
            </a:extLst>
          </p:cNvPr>
          <p:cNvPicPr>
            <a:picLocks noChangeAspect="1"/>
          </p:cNvPicPr>
          <p:nvPr/>
        </p:nvPicPr>
        <p:blipFill>
          <a:blip r:embed="rId2"/>
          <a:stretch>
            <a:fillRect/>
          </a:stretch>
        </p:blipFill>
        <p:spPr>
          <a:xfrm>
            <a:off x="540011" y="1417791"/>
            <a:ext cx="4791075" cy="4714875"/>
          </a:xfrm>
          <a:prstGeom prst="rect">
            <a:avLst/>
          </a:prstGeom>
        </p:spPr>
      </p:pic>
      <p:pic>
        <p:nvPicPr>
          <p:cNvPr id="6" name="图片 5">
            <a:extLst>
              <a:ext uri="{FF2B5EF4-FFF2-40B4-BE49-F238E27FC236}">
                <a16:creationId xmlns:a16="http://schemas.microsoft.com/office/drawing/2014/main" id="{943100B1-78C7-5345-6B69-3BEDBB99E3B0}"/>
              </a:ext>
            </a:extLst>
          </p:cNvPr>
          <p:cNvPicPr>
            <a:picLocks noChangeAspect="1"/>
          </p:cNvPicPr>
          <p:nvPr/>
        </p:nvPicPr>
        <p:blipFill>
          <a:blip r:embed="rId3"/>
          <a:stretch>
            <a:fillRect/>
          </a:stretch>
        </p:blipFill>
        <p:spPr>
          <a:xfrm>
            <a:off x="6488051" y="1341591"/>
            <a:ext cx="4791075" cy="4791075"/>
          </a:xfrm>
          <a:prstGeom prst="rect">
            <a:avLst/>
          </a:prstGeom>
        </p:spPr>
      </p:pic>
    </p:spTree>
    <p:extLst>
      <p:ext uri="{BB962C8B-B14F-4D97-AF65-F5344CB8AC3E}">
        <p14:creationId xmlns:p14="http://schemas.microsoft.com/office/powerpoint/2010/main" val="1141999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808735-9D80-1474-0543-64D42302F8C0}"/>
              </a:ext>
            </a:extLst>
          </p:cNvPr>
          <p:cNvSpPr>
            <a:spLocks noGrp="1"/>
          </p:cNvSpPr>
          <p:nvPr>
            <p:ph type="body" sz="quarter" idx="10"/>
          </p:nvPr>
        </p:nvSpPr>
        <p:spPr/>
        <p:txBody>
          <a:bodyPr/>
          <a:lstStyle/>
          <a:p>
            <a:r>
              <a:rPr lang="zh-CN" altLang="en-US" dirty="0"/>
              <a:t>可视化分析</a:t>
            </a:r>
          </a:p>
        </p:txBody>
      </p:sp>
      <p:pic>
        <p:nvPicPr>
          <p:cNvPr id="4" name="图片 3">
            <a:extLst>
              <a:ext uri="{FF2B5EF4-FFF2-40B4-BE49-F238E27FC236}">
                <a16:creationId xmlns:a16="http://schemas.microsoft.com/office/drawing/2014/main" id="{38324091-2A8A-0665-2E37-46BC4FE742B6}"/>
              </a:ext>
            </a:extLst>
          </p:cNvPr>
          <p:cNvPicPr>
            <a:picLocks noChangeAspect="1"/>
          </p:cNvPicPr>
          <p:nvPr/>
        </p:nvPicPr>
        <p:blipFill>
          <a:blip r:embed="rId2"/>
          <a:stretch>
            <a:fillRect/>
          </a:stretch>
        </p:blipFill>
        <p:spPr>
          <a:xfrm>
            <a:off x="3238500" y="1357312"/>
            <a:ext cx="5715000" cy="4143375"/>
          </a:xfrm>
          <a:prstGeom prst="rect">
            <a:avLst/>
          </a:prstGeom>
        </p:spPr>
      </p:pic>
    </p:spTree>
    <p:extLst>
      <p:ext uri="{BB962C8B-B14F-4D97-AF65-F5344CB8AC3E}">
        <p14:creationId xmlns:p14="http://schemas.microsoft.com/office/powerpoint/2010/main" val="297492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0E3F243-57B9-6B1B-81A3-9FD6DA080068}"/>
              </a:ext>
            </a:extLst>
          </p:cNvPr>
          <p:cNvSpPr>
            <a:spLocks noGrp="1"/>
          </p:cNvSpPr>
          <p:nvPr>
            <p:ph type="body" sz="quarter" idx="10"/>
          </p:nvPr>
        </p:nvSpPr>
        <p:spPr/>
        <p:txBody>
          <a:bodyPr/>
          <a:lstStyle/>
          <a:p>
            <a:r>
              <a:rPr lang="zh-CN" altLang="en-US" dirty="0"/>
              <a:t>改进方向</a:t>
            </a:r>
          </a:p>
        </p:txBody>
      </p:sp>
      <p:sp>
        <p:nvSpPr>
          <p:cNvPr id="3" name="文本框 2">
            <a:extLst>
              <a:ext uri="{FF2B5EF4-FFF2-40B4-BE49-F238E27FC236}">
                <a16:creationId xmlns:a16="http://schemas.microsoft.com/office/drawing/2014/main" id="{FFB4CBC7-CCBF-E300-E5F6-5BD4CA720F3B}"/>
              </a:ext>
            </a:extLst>
          </p:cNvPr>
          <p:cNvSpPr txBox="1"/>
          <p:nvPr/>
        </p:nvSpPr>
        <p:spPr>
          <a:xfrm>
            <a:off x="1287262" y="1908699"/>
            <a:ext cx="10047943" cy="1754326"/>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针对在某个域中对用户和物品进行交互补全的情况，这篇文章中提出的方法较为粗糙，可以寻找</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一种更</a:t>
            </a:r>
            <a:r>
              <a:rPr lang="en-US" altLang="zh-CN" dirty="0">
                <a:latin typeface="微软雅黑" panose="020B0503020204020204" pitchFamily="34" charset="-122"/>
                <a:ea typeface="微软雅黑" panose="020B0503020204020204" pitchFamily="34" charset="-122"/>
              </a:rPr>
              <a:t>robust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explainable</a:t>
            </a:r>
            <a:r>
              <a:rPr lang="zh-CN" altLang="en-US" dirty="0">
                <a:latin typeface="微软雅黑" panose="020B0503020204020204" pitchFamily="34" charset="-122"/>
                <a:ea typeface="微软雅黑" panose="020B0503020204020204" pitchFamily="34" charset="-122"/>
              </a:rPr>
              <a:t>的方法进行交互的补全（具体可以参考一些</a:t>
            </a:r>
            <a:r>
              <a:rPr lang="en-US" altLang="zh-CN" dirty="0">
                <a:latin typeface="微软雅黑" panose="020B0503020204020204" pitchFamily="34" charset="-122"/>
                <a:ea typeface="微软雅黑" panose="020B0503020204020204" pitchFamily="34" charset="-122"/>
              </a:rPr>
              <a:t>GNN</a:t>
            </a:r>
            <a:r>
              <a:rPr lang="zh-CN" altLang="en-US" dirty="0">
                <a:latin typeface="微软雅黑" panose="020B0503020204020204" pitchFamily="34" charset="-122"/>
                <a:ea typeface="微软雅黑" panose="020B0503020204020204" pitchFamily="34" charset="-122"/>
              </a:rPr>
              <a:t>的论文）</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解决</a:t>
            </a:r>
            <a:r>
              <a:rPr lang="en-US" altLang="zh-CN" dirty="0">
                <a:latin typeface="微软雅黑" panose="020B0503020204020204" pitchFamily="34" charset="-122"/>
                <a:ea typeface="微软雅黑" panose="020B0503020204020204" pitchFamily="34" charset="-122"/>
              </a:rPr>
              <a:t>partially overlapped</a:t>
            </a:r>
            <a:r>
              <a:rPr lang="zh-CN" altLang="en-US" dirty="0">
                <a:latin typeface="微软雅黑" panose="020B0503020204020204" pitchFamily="34" charset="-122"/>
                <a:ea typeface="微软雅黑" panose="020B0503020204020204" pitchFamily="34" charset="-122"/>
              </a:rPr>
              <a:t>的方法就是直接建立一个全部的</a:t>
            </a:r>
            <a:r>
              <a:rPr lang="en-US" altLang="zh-CN" dirty="0">
                <a:latin typeface="微软雅黑" panose="020B0503020204020204" pitchFamily="34" charset="-122"/>
                <a:ea typeface="微软雅黑" panose="020B0503020204020204" pitchFamily="34" charset="-122"/>
              </a:rPr>
              <a:t>user-user graph</a:t>
            </a:r>
            <a:r>
              <a:rPr lang="zh-CN" altLang="en-US" dirty="0">
                <a:latin typeface="微软雅黑" panose="020B0503020204020204" pitchFamily="34" charset="-122"/>
                <a:ea typeface="微软雅黑" panose="020B0503020204020204" pitchFamily="34" charset="-122"/>
              </a:rPr>
              <a:t>，直接在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用户之间进行信息的流通</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201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CA928F-052D-98FE-ED0F-00E0EB461A0B}"/>
              </a:ext>
            </a:extLst>
          </p:cNvPr>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BC171F29-A3A4-99B8-BF72-4820112E727D}"/>
              </a:ext>
            </a:extLst>
          </p:cNvPr>
          <p:cNvGrpSpPr/>
          <p:nvPr/>
        </p:nvGrpSpPr>
        <p:grpSpPr>
          <a:xfrm>
            <a:off x="4102759" y="2558327"/>
            <a:ext cx="3986483" cy="1482725"/>
            <a:chOff x="2682875" y="2071687"/>
            <a:chExt cx="3986483" cy="1482725"/>
          </a:xfrm>
        </p:grpSpPr>
        <p:sp>
          <p:nvSpPr>
            <p:cNvPr id="4" name="TextBox 1">
              <a:extLst>
                <a:ext uri="{FF2B5EF4-FFF2-40B4-BE49-F238E27FC236}">
                  <a16:creationId xmlns:a16="http://schemas.microsoft.com/office/drawing/2014/main" id="{0E8A09CB-5070-F836-77FB-BCAF987F39D0}"/>
                </a:ext>
              </a:extLst>
            </p:cNvPr>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chemeClr val="accent1"/>
                  </a:solidFill>
                  <a:latin typeface="微软雅黑" pitchFamily="34" charset="-122"/>
                  <a:ea typeface="微软雅黑" pitchFamily="34" charset="-122"/>
                </a:rPr>
                <a:t>THANKS</a:t>
              </a:r>
            </a:p>
          </p:txBody>
        </p:sp>
        <p:sp>
          <p:nvSpPr>
            <p:cNvPr id="5" name="空心弧 4">
              <a:extLst>
                <a:ext uri="{FF2B5EF4-FFF2-40B4-BE49-F238E27FC236}">
                  <a16:creationId xmlns:a16="http://schemas.microsoft.com/office/drawing/2014/main" id="{B40FA9DC-46BB-DF74-23CE-54C455678CEC}"/>
                </a:ext>
              </a:extLst>
            </p:cNvPr>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 name="TextBox 8">
              <a:extLst>
                <a:ext uri="{FF2B5EF4-FFF2-40B4-BE49-F238E27FC236}">
                  <a16:creationId xmlns:a16="http://schemas.microsoft.com/office/drawing/2014/main" id="{1952C20C-7A87-0AE7-F5E4-9D3431D19066}"/>
                </a:ext>
              </a:extLst>
            </p:cNvPr>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endParaRPr lang="zh-CN" altLang="en-US" sz="1800" dirty="0">
                <a:latin typeface="微软雅黑" pitchFamily="34" charset="-122"/>
                <a:ea typeface="微软雅黑" pitchFamily="34" charset="-122"/>
              </a:endParaRPr>
            </a:p>
          </p:txBody>
        </p:sp>
      </p:grpSp>
      <p:sp>
        <p:nvSpPr>
          <p:cNvPr id="7" name="等腰三角形 6">
            <a:extLst>
              <a:ext uri="{FF2B5EF4-FFF2-40B4-BE49-F238E27FC236}">
                <a16:creationId xmlns:a16="http://schemas.microsoft.com/office/drawing/2014/main" id="{46AF215A-C32C-F32A-CAF3-D134E751244D}"/>
              </a:ext>
            </a:extLst>
          </p:cNvPr>
          <p:cNvSpPr/>
          <p:nvPr/>
        </p:nvSpPr>
        <p:spPr>
          <a:xfrm flipV="1">
            <a:off x="5916353" y="4596588"/>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166130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28F7B94-6F4A-633C-54ED-9F0CC89914D2}"/>
              </a:ext>
            </a:extLst>
          </p:cNvPr>
          <p:cNvSpPr>
            <a:spLocks noGrp="1"/>
          </p:cNvSpPr>
          <p:nvPr>
            <p:ph type="body" sz="quarter" idx="10"/>
          </p:nvPr>
        </p:nvSpPr>
        <p:spPr/>
        <p:txBody>
          <a:bodyPr/>
          <a:lstStyle/>
          <a:p>
            <a:r>
              <a:rPr lang="zh-CN" altLang="en-US" dirty="0"/>
              <a:t>背景</a:t>
            </a:r>
          </a:p>
        </p:txBody>
      </p:sp>
      <p:sp>
        <p:nvSpPr>
          <p:cNvPr id="6" name="文本框 5">
            <a:extLst>
              <a:ext uri="{FF2B5EF4-FFF2-40B4-BE49-F238E27FC236}">
                <a16:creationId xmlns:a16="http://schemas.microsoft.com/office/drawing/2014/main" id="{2AAC5143-3295-E2A2-145A-ADFB47EC81D0}"/>
              </a:ext>
            </a:extLst>
          </p:cNvPr>
          <p:cNvSpPr txBox="1"/>
          <p:nvPr/>
        </p:nvSpPr>
        <p:spPr>
          <a:xfrm>
            <a:off x="1322774" y="1535837"/>
            <a:ext cx="9969622" cy="3046988"/>
          </a:xfrm>
          <a:prstGeom prst="rect">
            <a:avLst/>
          </a:prstGeom>
          <a:noFill/>
        </p:spPr>
        <p:txBody>
          <a:bodyPr wrap="square" rtlCol="0">
            <a:spAutoFit/>
          </a:bodyPr>
          <a:lstStyle/>
          <a:p>
            <a:pPr marL="514350" indent="-514350">
              <a:buFont typeface="+mj-lt"/>
              <a:buAutoNum type="arabicPeriod"/>
            </a:pPr>
            <a:r>
              <a:rPr lang="zh-CN" altLang="en-US" sz="2400" dirty="0">
                <a:latin typeface="微软雅黑" panose="020B0503020204020204" pitchFamily="34" charset="-122"/>
                <a:ea typeface="微软雅黑" panose="020B0503020204020204" pitchFamily="34" charset="-122"/>
              </a:rPr>
              <a:t>现有的</a:t>
            </a:r>
            <a:r>
              <a:rPr lang="en-US" altLang="zh-CN" sz="2400" dirty="0">
                <a:latin typeface="微软雅黑" panose="020B0503020204020204" pitchFamily="34" charset="-122"/>
                <a:ea typeface="微软雅黑" panose="020B0503020204020204" pitchFamily="34" charset="-122"/>
              </a:rPr>
              <a:t>MTCDR</a:t>
            </a:r>
            <a:r>
              <a:rPr lang="zh-CN" altLang="en-US" sz="2400" dirty="0">
                <a:latin typeface="微软雅黑" panose="020B0503020204020204" pitchFamily="34" charset="-122"/>
                <a:ea typeface="微软雅黑" panose="020B0503020204020204" pitchFamily="34" charset="-122"/>
              </a:rPr>
              <a:t>论文没有考虑到交互数量不足的用户得到的表征可能表现力不足的问题，而这种表现力不足的表征甚至有可能会损害模型的表现</a:t>
            </a:r>
            <a:endParaRPr lang="en-US" altLang="zh-CN" sz="2400" dirty="0">
              <a:latin typeface="微软雅黑" panose="020B0503020204020204" pitchFamily="34" charset="-122"/>
              <a:ea typeface="微软雅黑" panose="020B0503020204020204" pitchFamily="34" charset="-122"/>
            </a:endParaRPr>
          </a:p>
          <a:p>
            <a:pPr marL="514350" indent="-514350">
              <a:buFont typeface="+mj-lt"/>
              <a:buAutoNum type="arabicPeriod"/>
            </a:pPr>
            <a:endParaRPr lang="en-US" altLang="zh-CN" sz="2400" dirty="0">
              <a:latin typeface="微软雅黑" panose="020B0503020204020204" pitchFamily="34" charset="-122"/>
              <a:ea typeface="微软雅黑" panose="020B0503020204020204" pitchFamily="34" charset="-122"/>
            </a:endParaRPr>
          </a:p>
          <a:p>
            <a:pPr marL="514350" indent="-514350">
              <a:buFont typeface="+mj-lt"/>
              <a:buAutoNum type="arabicPeriod"/>
            </a:pPr>
            <a:endParaRPr lang="en-US" altLang="zh-CN" sz="240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400" dirty="0">
                <a:latin typeface="微软雅黑" panose="020B0503020204020204" pitchFamily="34" charset="-122"/>
                <a:ea typeface="微软雅黑" panose="020B0503020204020204" pitchFamily="34" charset="-122"/>
              </a:rPr>
              <a:t>现有的</a:t>
            </a:r>
            <a:r>
              <a:rPr lang="en-US" altLang="zh-CN" sz="2400" dirty="0">
                <a:latin typeface="微软雅黑" panose="020B0503020204020204" pitchFamily="34" charset="-122"/>
                <a:ea typeface="微软雅黑" panose="020B0503020204020204" pitchFamily="34" charset="-122"/>
              </a:rPr>
              <a:t>MTCDR</a:t>
            </a:r>
            <a:r>
              <a:rPr lang="zh-CN" altLang="en-US" sz="2400" dirty="0">
                <a:latin typeface="微软雅黑" panose="020B0503020204020204" pitchFamily="34" charset="-122"/>
                <a:ea typeface="微软雅黑" panose="020B0503020204020204" pitchFamily="34" charset="-122"/>
              </a:rPr>
              <a:t>模型大多假设问题背景为</a:t>
            </a:r>
            <a:r>
              <a:rPr lang="en-US" altLang="zh-CN" sz="2400" dirty="0">
                <a:latin typeface="微软雅黑" panose="020B0503020204020204" pitchFamily="34" charset="-122"/>
                <a:ea typeface="微软雅黑" panose="020B0503020204020204" pitchFamily="34" charset="-122"/>
              </a:rPr>
              <a:t>fully-overlapped</a:t>
            </a:r>
            <a:r>
              <a:rPr lang="zh-CN" altLang="en-US" sz="2400" dirty="0">
                <a:latin typeface="微软雅黑" panose="020B0503020204020204" pitchFamily="34" charset="-122"/>
                <a:ea typeface="微软雅黑" panose="020B0503020204020204" pitchFamily="34" charset="-122"/>
              </a:rPr>
              <a:t>，而实际场景中</a:t>
            </a:r>
            <a:r>
              <a:rPr lang="en-US" altLang="zh-CN" sz="2400" dirty="0">
                <a:latin typeface="微软雅黑" panose="020B0503020204020204" pitchFamily="34" charset="-122"/>
                <a:ea typeface="微软雅黑" panose="020B0503020204020204" pitchFamily="34" charset="-122"/>
              </a:rPr>
              <a:t>overlapped</a:t>
            </a:r>
            <a:r>
              <a:rPr lang="zh-CN" altLang="en-US" sz="2400" dirty="0">
                <a:latin typeface="微软雅黑" panose="020B0503020204020204" pitchFamily="34" charset="-122"/>
                <a:ea typeface="微软雅黑" panose="020B0503020204020204" pitchFamily="34" charset="-122"/>
              </a:rPr>
              <a:t>是理想化的，因此考虑针对部分</a:t>
            </a:r>
            <a:r>
              <a:rPr lang="en-US" altLang="zh-CN" sz="2400" dirty="0">
                <a:latin typeface="微软雅黑" panose="020B0503020204020204" pitchFamily="34" charset="-122"/>
                <a:ea typeface="微软雅黑" panose="020B0503020204020204" pitchFamily="34" charset="-122"/>
              </a:rPr>
              <a:t>overlapped</a:t>
            </a:r>
            <a:r>
              <a:rPr lang="zh-CN" altLang="en-US" sz="2400" dirty="0">
                <a:latin typeface="微软雅黑" panose="020B0503020204020204" pitchFamily="34" charset="-122"/>
                <a:ea typeface="微软雅黑" panose="020B0503020204020204" pitchFamily="34" charset="-122"/>
              </a:rPr>
              <a:t>的场景进行跨域迁移</a:t>
            </a:r>
            <a:endParaRPr lang="en-US" altLang="zh-CN" sz="24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F34BBCB0-6C7B-1F03-56C1-B46AA847B0D9}"/>
              </a:ext>
            </a:extLst>
          </p:cNvPr>
          <p:cNvSpPr/>
          <p:nvPr/>
        </p:nvSpPr>
        <p:spPr>
          <a:xfrm>
            <a:off x="1686758" y="5364559"/>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B47E58D7-0D0F-A2D1-A215-6C1B361F7B05}"/>
              </a:ext>
            </a:extLst>
          </p:cNvPr>
          <p:cNvSpPr/>
          <p:nvPr/>
        </p:nvSpPr>
        <p:spPr>
          <a:xfrm>
            <a:off x="2336308" y="5724559"/>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A15AA51B-DFC9-F759-97DB-187266C537DE}"/>
              </a:ext>
            </a:extLst>
          </p:cNvPr>
          <p:cNvSpPr/>
          <p:nvPr/>
        </p:nvSpPr>
        <p:spPr>
          <a:xfrm>
            <a:off x="3312851" y="5359561"/>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7A24CDD6-E5DE-3770-E371-B42EEE8DF337}"/>
              </a:ext>
            </a:extLst>
          </p:cNvPr>
          <p:cNvSpPr/>
          <p:nvPr/>
        </p:nvSpPr>
        <p:spPr>
          <a:xfrm>
            <a:off x="3962401" y="5719561"/>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43585F87-7E8A-E888-3FAA-2A6542029D2E}"/>
              </a:ext>
            </a:extLst>
          </p:cNvPr>
          <p:cNvCxnSpPr/>
          <p:nvPr/>
        </p:nvCxnSpPr>
        <p:spPr>
          <a:xfrm>
            <a:off x="2920753" y="4959752"/>
            <a:ext cx="0" cy="14231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FBBF32-0CB6-D715-21CC-532B21A33E2A}"/>
              </a:ext>
            </a:extLst>
          </p:cNvPr>
          <p:cNvSpPr txBox="1"/>
          <p:nvPr/>
        </p:nvSpPr>
        <p:spPr>
          <a:xfrm>
            <a:off x="1976884" y="6460674"/>
            <a:ext cx="2112181"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fully-overlapped</a:t>
            </a:r>
            <a:endParaRPr lang="zh-CN" altLang="en-US" b="1" dirty="0">
              <a:latin typeface="微软雅黑" panose="020B0503020204020204" pitchFamily="34" charset="-122"/>
              <a:ea typeface="微软雅黑" panose="020B0503020204020204" pitchFamily="34" charset="-122"/>
            </a:endParaRPr>
          </a:p>
        </p:txBody>
      </p:sp>
      <p:cxnSp>
        <p:nvCxnSpPr>
          <p:cNvPr id="13" name="直接箭头连接符 12">
            <a:extLst>
              <a:ext uri="{FF2B5EF4-FFF2-40B4-BE49-F238E27FC236}">
                <a16:creationId xmlns:a16="http://schemas.microsoft.com/office/drawing/2014/main" id="{97196096-F104-D2CC-52F1-D8931E0EF64A}"/>
              </a:ext>
            </a:extLst>
          </p:cNvPr>
          <p:cNvCxnSpPr>
            <a:stCxn id="3" idx="6"/>
            <a:endCxn id="7" idx="2"/>
          </p:cNvCxnSpPr>
          <p:nvPr/>
        </p:nvCxnSpPr>
        <p:spPr>
          <a:xfrm flipV="1">
            <a:off x="2046758" y="5539561"/>
            <a:ext cx="1266093" cy="49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103ACA4-3920-6A14-C33A-D5E7B201EB16}"/>
              </a:ext>
            </a:extLst>
          </p:cNvPr>
          <p:cNvCxnSpPr>
            <a:stCxn id="5" idx="6"/>
            <a:endCxn id="8" idx="2"/>
          </p:cNvCxnSpPr>
          <p:nvPr/>
        </p:nvCxnSpPr>
        <p:spPr>
          <a:xfrm flipV="1">
            <a:off x="2696308" y="5899561"/>
            <a:ext cx="1266093" cy="49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67F7427-1FE2-A381-C1BA-26EDC733CF24}"/>
              </a:ext>
            </a:extLst>
          </p:cNvPr>
          <p:cNvSpPr txBox="1"/>
          <p:nvPr/>
        </p:nvSpPr>
        <p:spPr>
          <a:xfrm>
            <a:off x="1862437" y="6105672"/>
            <a:ext cx="946093"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domain1</a:t>
            </a:r>
            <a:endParaRPr lang="zh-CN" alt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C9F6242D-D29B-EFC7-5E64-EAD23F3864DE}"/>
              </a:ext>
            </a:extLst>
          </p:cNvPr>
          <p:cNvSpPr txBox="1"/>
          <p:nvPr/>
        </p:nvSpPr>
        <p:spPr>
          <a:xfrm>
            <a:off x="3032975" y="6105672"/>
            <a:ext cx="946093"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domain2</a:t>
            </a:r>
            <a:endParaRPr lang="zh-CN" altLang="en-US" sz="1400" dirty="0">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CB8D8933-E905-2A5A-5E5B-7DD0AA69E687}"/>
              </a:ext>
            </a:extLst>
          </p:cNvPr>
          <p:cNvSpPr/>
          <p:nvPr/>
        </p:nvSpPr>
        <p:spPr>
          <a:xfrm>
            <a:off x="7220049" y="5364559"/>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8A870605-A90E-6D9F-3850-27CDBC5BF086}"/>
              </a:ext>
            </a:extLst>
          </p:cNvPr>
          <p:cNvSpPr/>
          <p:nvPr/>
        </p:nvSpPr>
        <p:spPr>
          <a:xfrm>
            <a:off x="7869599" y="5724559"/>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F0AC994C-F25E-8A48-22E7-D2B2EC2E4D31}"/>
              </a:ext>
            </a:extLst>
          </p:cNvPr>
          <p:cNvSpPr/>
          <p:nvPr/>
        </p:nvSpPr>
        <p:spPr>
          <a:xfrm>
            <a:off x="8846142" y="5359561"/>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a16="http://schemas.microsoft.com/office/drawing/2014/main" id="{538B7348-0EAD-9F20-6EE3-E844BC13CBD0}"/>
              </a:ext>
            </a:extLst>
          </p:cNvPr>
          <p:cNvSpPr/>
          <p:nvPr/>
        </p:nvSpPr>
        <p:spPr>
          <a:xfrm>
            <a:off x="9495692" y="5719561"/>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1ABD0050-7174-0211-500B-023601ABBDC9}"/>
              </a:ext>
            </a:extLst>
          </p:cNvPr>
          <p:cNvCxnSpPr/>
          <p:nvPr/>
        </p:nvCxnSpPr>
        <p:spPr>
          <a:xfrm>
            <a:off x="8454044" y="4959752"/>
            <a:ext cx="0" cy="14231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3DD0FE1-064F-2231-17FE-61FE056B9212}"/>
              </a:ext>
            </a:extLst>
          </p:cNvPr>
          <p:cNvSpPr txBox="1"/>
          <p:nvPr/>
        </p:nvSpPr>
        <p:spPr>
          <a:xfrm>
            <a:off x="7510175" y="6460674"/>
            <a:ext cx="2557431"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partially-overlapped</a:t>
            </a:r>
            <a:endParaRPr lang="zh-CN" altLang="en-US" b="1"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184BB4B5-F9F0-C647-5C42-077DAFC76DD1}"/>
              </a:ext>
            </a:extLst>
          </p:cNvPr>
          <p:cNvCxnSpPr>
            <a:stCxn id="18" idx="6"/>
            <a:endCxn id="20" idx="2"/>
          </p:cNvCxnSpPr>
          <p:nvPr/>
        </p:nvCxnSpPr>
        <p:spPr>
          <a:xfrm flipV="1">
            <a:off x="7580049" y="5539561"/>
            <a:ext cx="1266093" cy="49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12C579A-3AA4-4863-FF78-855B945DB7A1}"/>
              </a:ext>
            </a:extLst>
          </p:cNvPr>
          <p:cNvCxnSpPr>
            <a:stCxn id="19" idx="6"/>
            <a:endCxn id="21" idx="2"/>
          </p:cNvCxnSpPr>
          <p:nvPr/>
        </p:nvCxnSpPr>
        <p:spPr>
          <a:xfrm flipV="1">
            <a:off x="8229599" y="5899561"/>
            <a:ext cx="1266093" cy="49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6F19470-1E91-715A-55D5-C2B30CDDC16A}"/>
              </a:ext>
            </a:extLst>
          </p:cNvPr>
          <p:cNvSpPr txBox="1"/>
          <p:nvPr/>
        </p:nvSpPr>
        <p:spPr>
          <a:xfrm>
            <a:off x="7395728" y="6105672"/>
            <a:ext cx="946093"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domain1</a:t>
            </a:r>
            <a:endParaRPr lang="zh-CN" altLang="en-US" sz="14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FB0B5B4B-B548-0EF4-8EC5-CE4F0A6564A0}"/>
              </a:ext>
            </a:extLst>
          </p:cNvPr>
          <p:cNvSpPr txBox="1"/>
          <p:nvPr/>
        </p:nvSpPr>
        <p:spPr>
          <a:xfrm>
            <a:off x="8566266" y="6105672"/>
            <a:ext cx="946093"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domain2</a:t>
            </a:r>
            <a:endParaRPr lang="zh-CN" altLang="en-US" sz="1400" dirty="0">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056AE51E-8B48-5CD1-0843-6051F1767F41}"/>
              </a:ext>
            </a:extLst>
          </p:cNvPr>
          <p:cNvSpPr/>
          <p:nvPr/>
        </p:nvSpPr>
        <p:spPr>
          <a:xfrm>
            <a:off x="7914397" y="5028172"/>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3</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C82DAD92-B9F0-F4FB-D0D8-27BA86F8947E}"/>
              </a:ext>
            </a:extLst>
          </p:cNvPr>
          <p:cNvSpPr/>
          <p:nvPr/>
        </p:nvSpPr>
        <p:spPr>
          <a:xfrm>
            <a:off x="10194006" y="5810886"/>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4</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006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2123B23-D2E4-F0FC-A1FA-C0D6714E8FCE}"/>
              </a:ext>
            </a:extLst>
          </p:cNvPr>
          <p:cNvSpPr>
            <a:spLocks noGrp="1"/>
          </p:cNvSpPr>
          <p:nvPr>
            <p:ph type="body" sz="quarter" idx="10"/>
          </p:nvPr>
        </p:nvSpPr>
        <p:spPr/>
        <p:txBody>
          <a:bodyPr/>
          <a:lstStyle/>
          <a:p>
            <a:r>
              <a:rPr lang="en-US" altLang="zh-CN" dirty="0"/>
              <a:t>Overall</a:t>
            </a:r>
            <a:endParaRPr lang="zh-CN" altLang="en-US" dirty="0"/>
          </a:p>
        </p:txBody>
      </p:sp>
      <p:pic>
        <p:nvPicPr>
          <p:cNvPr id="4" name="图片 3">
            <a:extLst>
              <a:ext uri="{FF2B5EF4-FFF2-40B4-BE49-F238E27FC236}">
                <a16:creationId xmlns:a16="http://schemas.microsoft.com/office/drawing/2014/main" id="{F0FDEFAB-E868-C0C2-4D1E-8B1F80EB9D00}"/>
              </a:ext>
            </a:extLst>
          </p:cNvPr>
          <p:cNvPicPr>
            <a:picLocks noChangeAspect="1"/>
          </p:cNvPicPr>
          <p:nvPr/>
        </p:nvPicPr>
        <p:blipFill>
          <a:blip r:embed="rId2"/>
          <a:stretch>
            <a:fillRect/>
          </a:stretch>
        </p:blipFill>
        <p:spPr>
          <a:xfrm>
            <a:off x="618039" y="1473768"/>
            <a:ext cx="10742857" cy="4904762"/>
          </a:xfrm>
          <a:prstGeom prst="rect">
            <a:avLst/>
          </a:prstGeom>
        </p:spPr>
      </p:pic>
    </p:spTree>
    <p:extLst>
      <p:ext uri="{BB962C8B-B14F-4D97-AF65-F5344CB8AC3E}">
        <p14:creationId xmlns:p14="http://schemas.microsoft.com/office/powerpoint/2010/main" val="157206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90DDDF8-DFA4-C853-EAC7-46ACF11FEECE}"/>
              </a:ext>
            </a:extLst>
          </p:cNvPr>
          <p:cNvSpPr>
            <a:spLocks noGrp="1"/>
          </p:cNvSpPr>
          <p:nvPr>
            <p:ph type="body" sz="quarter" idx="10"/>
          </p:nvPr>
        </p:nvSpPr>
        <p:spPr/>
        <p:txBody>
          <a:bodyPr/>
          <a:lstStyle/>
          <a:p>
            <a:r>
              <a:rPr lang="en-US" altLang="zh-CN" dirty="0"/>
              <a:t>Graph Encoder</a:t>
            </a:r>
          </a:p>
        </p:txBody>
      </p:sp>
      <p:pic>
        <p:nvPicPr>
          <p:cNvPr id="4" name="图片 3">
            <a:extLst>
              <a:ext uri="{FF2B5EF4-FFF2-40B4-BE49-F238E27FC236}">
                <a16:creationId xmlns:a16="http://schemas.microsoft.com/office/drawing/2014/main" id="{43920E3D-FEB6-31ED-E1BE-FB275B360E1B}"/>
              </a:ext>
            </a:extLst>
          </p:cNvPr>
          <p:cNvPicPr>
            <a:picLocks noChangeAspect="1"/>
          </p:cNvPicPr>
          <p:nvPr/>
        </p:nvPicPr>
        <p:blipFill>
          <a:blip r:embed="rId2"/>
          <a:stretch>
            <a:fillRect/>
          </a:stretch>
        </p:blipFill>
        <p:spPr>
          <a:xfrm>
            <a:off x="397339" y="1507270"/>
            <a:ext cx="3247619" cy="4571429"/>
          </a:xfrm>
          <a:prstGeom prst="rect">
            <a:avLst/>
          </a:prstGeom>
        </p:spPr>
      </p:pic>
      <p:sp>
        <p:nvSpPr>
          <p:cNvPr id="5" name="矩形 4">
            <a:extLst>
              <a:ext uri="{FF2B5EF4-FFF2-40B4-BE49-F238E27FC236}">
                <a16:creationId xmlns:a16="http://schemas.microsoft.com/office/drawing/2014/main" id="{6BF3260C-3587-E66D-AE40-3007F1EDB1D2}"/>
              </a:ext>
            </a:extLst>
          </p:cNvPr>
          <p:cNvSpPr/>
          <p:nvPr/>
        </p:nvSpPr>
        <p:spPr>
          <a:xfrm>
            <a:off x="6000601" y="1615736"/>
            <a:ext cx="4187591" cy="233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90CD4A1-5990-3B8B-D428-98895935D433}"/>
              </a:ext>
            </a:extLst>
          </p:cNvPr>
          <p:cNvSpPr/>
          <p:nvPr/>
        </p:nvSpPr>
        <p:spPr>
          <a:xfrm>
            <a:off x="6000600" y="3946037"/>
            <a:ext cx="4187591" cy="233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CCB755E-1398-C448-8D71-DE2EA25A5370}"/>
              </a:ext>
            </a:extLst>
          </p:cNvPr>
          <p:cNvSpPr txBox="1"/>
          <p:nvPr/>
        </p:nvSpPr>
        <p:spPr>
          <a:xfrm>
            <a:off x="6712443" y="1753725"/>
            <a:ext cx="2387192" cy="369332"/>
          </a:xfrm>
          <a:prstGeom prst="rect">
            <a:avLst/>
          </a:prstGeom>
          <a:noFill/>
        </p:spPr>
        <p:txBody>
          <a:bodyPr wrap="none" rtlCol="0">
            <a:spAutoFit/>
          </a:bodyPr>
          <a:lstStyle/>
          <a:p>
            <a:r>
              <a:rPr lang="en-US" altLang="zh-CN" i="1" dirty="0"/>
              <a:t>Message Construction</a:t>
            </a:r>
            <a:endParaRPr lang="zh-CN" altLang="en-US" i="1" dirty="0"/>
          </a:p>
        </p:txBody>
      </p:sp>
      <p:sp>
        <p:nvSpPr>
          <p:cNvPr id="8" name="文本框 7">
            <a:extLst>
              <a:ext uri="{FF2B5EF4-FFF2-40B4-BE49-F238E27FC236}">
                <a16:creationId xmlns:a16="http://schemas.microsoft.com/office/drawing/2014/main" id="{43E7172C-2533-7865-E064-5EB4FE5DB832}"/>
              </a:ext>
            </a:extLst>
          </p:cNvPr>
          <p:cNvSpPr txBox="1"/>
          <p:nvPr/>
        </p:nvSpPr>
        <p:spPr>
          <a:xfrm>
            <a:off x="6955868" y="4043193"/>
            <a:ext cx="2366353" cy="369332"/>
          </a:xfrm>
          <a:prstGeom prst="rect">
            <a:avLst/>
          </a:prstGeom>
          <a:noFill/>
        </p:spPr>
        <p:txBody>
          <a:bodyPr wrap="none" rtlCol="0">
            <a:spAutoFit/>
          </a:bodyPr>
          <a:lstStyle/>
          <a:p>
            <a:r>
              <a:rPr lang="en-US" altLang="zh-CN" i="1" dirty="0"/>
              <a:t>Message Aggregation</a:t>
            </a:r>
            <a:endParaRPr lang="zh-CN" altLang="en-US" i="1" dirty="0"/>
          </a:p>
        </p:txBody>
      </p:sp>
      <p:pic>
        <p:nvPicPr>
          <p:cNvPr id="10" name="图片 9">
            <a:extLst>
              <a:ext uri="{FF2B5EF4-FFF2-40B4-BE49-F238E27FC236}">
                <a16:creationId xmlns:a16="http://schemas.microsoft.com/office/drawing/2014/main" id="{7C53DE4E-A230-B524-29B5-D6C8C062A388}"/>
              </a:ext>
            </a:extLst>
          </p:cNvPr>
          <p:cNvPicPr>
            <a:picLocks noChangeAspect="1"/>
          </p:cNvPicPr>
          <p:nvPr/>
        </p:nvPicPr>
        <p:blipFill>
          <a:blip r:embed="rId3"/>
          <a:stretch>
            <a:fillRect/>
          </a:stretch>
        </p:blipFill>
        <p:spPr>
          <a:xfrm>
            <a:off x="6672706" y="2444104"/>
            <a:ext cx="2466667" cy="409524"/>
          </a:xfrm>
          <a:prstGeom prst="rect">
            <a:avLst/>
          </a:prstGeom>
        </p:spPr>
      </p:pic>
      <p:pic>
        <p:nvPicPr>
          <p:cNvPr id="12" name="图片 11">
            <a:extLst>
              <a:ext uri="{FF2B5EF4-FFF2-40B4-BE49-F238E27FC236}">
                <a16:creationId xmlns:a16="http://schemas.microsoft.com/office/drawing/2014/main" id="{1EB4982B-1D47-9C15-0F4C-4C18786ADD0C}"/>
              </a:ext>
            </a:extLst>
          </p:cNvPr>
          <p:cNvPicPr>
            <a:picLocks noChangeAspect="1"/>
          </p:cNvPicPr>
          <p:nvPr/>
        </p:nvPicPr>
        <p:blipFill>
          <a:blip r:embed="rId4"/>
          <a:stretch>
            <a:fillRect/>
          </a:stretch>
        </p:blipFill>
        <p:spPr>
          <a:xfrm>
            <a:off x="6261062" y="3260323"/>
            <a:ext cx="3666667" cy="685714"/>
          </a:xfrm>
          <a:prstGeom prst="rect">
            <a:avLst/>
          </a:prstGeom>
        </p:spPr>
      </p:pic>
      <p:cxnSp>
        <p:nvCxnSpPr>
          <p:cNvPr id="14" name="直接箭头连接符 13">
            <a:extLst>
              <a:ext uri="{FF2B5EF4-FFF2-40B4-BE49-F238E27FC236}">
                <a16:creationId xmlns:a16="http://schemas.microsoft.com/office/drawing/2014/main" id="{2491AB4E-CE06-5297-28EE-9F56979B41AA}"/>
              </a:ext>
            </a:extLst>
          </p:cNvPr>
          <p:cNvCxnSpPr>
            <a:stCxn id="10" idx="2"/>
          </p:cNvCxnSpPr>
          <p:nvPr/>
        </p:nvCxnSpPr>
        <p:spPr>
          <a:xfrm flipH="1">
            <a:off x="7906039" y="2853628"/>
            <a:ext cx="1" cy="4932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461C7BE-D1F4-49A0-F872-49116CC24ACC}"/>
              </a:ext>
            </a:extLst>
          </p:cNvPr>
          <p:cNvSpPr txBox="1"/>
          <p:nvPr/>
        </p:nvSpPr>
        <p:spPr>
          <a:xfrm>
            <a:off x="7906039" y="2901673"/>
            <a:ext cx="838691" cy="307777"/>
          </a:xfrm>
          <a:prstGeom prst="rect">
            <a:avLst/>
          </a:prstGeom>
          <a:noFill/>
        </p:spPr>
        <p:txBody>
          <a:bodyPr wrap="none" rtlCol="0">
            <a:spAutoFit/>
          </a:bodyPr>
          <a:lstStyle/>
          <a:p>
            <a:r>
              <a:rPr lang="en-US" altLang="zh-CN" sz="1400" b="1" dirty="0"/>
              <a:t>in detail</a:t>
            </a:r>
            <a:endParaRPr lang="zh-CN" altLang="en-US" sz="1400" b="1" dirty="0"/>
          </a:p>
        </p:txBody>
      </p:sp>
      <p:pic>
        <p:nvPicPr>
          <p:cNvPr id="17" name="图片 16">
            <a:extLst>
              <a:ext uri="{FF2B5EF4-FFF2-40B4-BE49-F238E27FC236}">
                <a16:creationId xmlns:a16="http://schemas.microsoft.com/office/drawing/2014/main" id="{24002F82-0468-A8BC-804B-01ACF846F2CE}"/>
              </a:ext>
            </a:extLst>
          </p:cNvPr>
          <p:cNvPicPr>
            <a:picLocks noChangeAspect="1"/>
          </p:cNvPicPr>
          <p:nvPr/>
        </p:nvPicPr>
        <p:blipFill>
          <a:blip r:embed="rId5"/>
          <a:stretch>
            <a:fillRect/>
          </a:stretch>
        </p:blipFill>
        <p:spPr>
          <a:xfrm>
            <a:off x="6346777" y="4991467"/>
            <a:ext cx="3580952" cy="695238"/>
          </a:xfrm>
          <a:prstGeom prst="rect">
            <a:avLst/>
          </a:prstGeom>
        </p:spPr>
      </p:pic>
    </p:spTree>
    <p:extLst>
      <p:ext uri="{BB962C8B-B14F-4D97-AF65-F5344CB8AC3E}">
        <p14:creationId xmlns:p14="http://schemas.microsoft.com/office/powerpoint/2010/main" val="326156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1EBB632-A1FA-0822-E8C1-AC272D5342D1}"/>
              </a:ext>
            </a:extLst>
          </p:cNvPr>
          <p:cNvSpPr>
            <a:spLocks noGrp="1"/>
          </p:cNvSpPr>
          <p:nvPr>
            <p:ph type="body" sz="quarter" idx="10"/>
          </p:nvPr>
        </p:nvSpPr>
        <p:spPr/>
        <p:txBody>
          <a:bodyPr/>
          <a:lstStyle/>
          <a:p>
            <a:r>
              <a:rPr lang="en-US" altLang="zh-CN" dirty="0"/>
              <a:t>Intra</a:t>
            </a:r>
            <a:endParaRPr lang="zh-CN" altLang="en-US" dirty="0"/>
          </a:p>
        </p:txBody>
      </p:sp>
      <p:pic>
        <p:nvPicPr>
          <p:cNvPr id="4" name="图片 3">
            <a:extLst>
              <a:ext uri="{FF2B5EF4-FFF2-40B4-BE49-F238E27FC236}">
                <a16:creationId xmlns:a16="http://schemas.microsoft.com/office/drawing/2014/main" id="{F566FD8E-B95E-AFD4-3559-7CEB65E46D1B}"/>
              </a:ext>
            </a:extLst>
          </p:cNvPr>
          <p:cNvPicPr>
            <a:picLocks noChangeAspect="1"/>
          </p:cNvPicPr>
          <p:nvPr/>
        </p:nvPicPr>
        <p:blipFill>
          <a:blip r:embed="rId2"/>
          <a:stretch>
            <a:fillRect/>
          </a:stretch>
        </p:blipFill>
        <p:spPr>
          <a:xfrm>
            <a:off x="973119" y="2372283"/>
            <a:ext cx="1380952" cy="2980952"/>
          </a:xfrm>
          <a:prstGeom prst="rect">
            <a:avLst/>
          </a:prstGeom>
        </p:spPr>
      </p:pic>
      <p:sp>
        <p:nvSpPr>
          <p:cNvPr id="5" name="矩形 4">
            <a:extLst>
              <a:ext uri="{FF2B5EF4-FFF2-40B4-BE49-F238E27FC236}">
                <a16:creationId xmlns:a16="http://schemas.microsoft.com/office/drawing/2014/main" id="{C6B0AEEE-2177-62A9-E985-3EBB29677E9B}"/>
              </a:ext>
            </a:extLst>
          </p:cNvPr>
          <p:cNvSpPr/>
          <p:nvPr/>
        </p:nvSpPr>
        <p:spPr>
          <a:xfrm>
            <a:off x="2813518" y="2323731"/>
            <a:ext cx="4187591" cy="41991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7FF38FB-FF1B-D1E0-B54C-D6DFC59929DE}"/>
              </a:ext>
            </a:extLst>
          </p:cNvPr>
          <p:cNvSpPr/>
          <p:nvPr/>
        </p:nvSpPr>
        <p:spPr>
          <a:xfrm>
            <a:off x="7001109" y="2323730"/>
            <a:ext cx="4868336" cy="4199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F05AEB6-7520-0777-9579-F490CE431C0B}"/>
              </a:ext>
            </a:extLst>
          </p:cNvPr>
          <p:cNvSpPr txBox="1"/>
          <p:nvPr/>
        </p:nvSpPr>
        <p:spPr>
          <a:xfrm>
            <a:off x="3525360" y="2461720"/>
            <a:ext cx="2654894" cy="369332"/>
          </a:xfrm>
          <a:prstGeom prst="rect">
            <a:avLst/>
          </a:prstGeom>
          <a:noFill/>
        </p:spPr>
        <p:txBody>
          <a:bodyPr wrap="none" rtlCol="0">
            <a:spAutoFit/>
          </a:bodyPr>
          <a:lstStyle/>
          <a:p>
            <a:r>
              <a:rPr lang="en-US" altLang="zh-CN" i="1" dirty="0">
                <a:latin typeface="微软雅黑" panose="020B0503020204020204" pitchFamily="34" charset="-122"/>
                <a:ea typeface="微软雅黑" panose="020B0503020204020204" pitchFamily="34" charset="-122"/>
              </a:rPr>
              <a:t>Message Construction</a:t>
            </a:r>
            <a:endParaRPr lang="zh-CN" altLang="en-US" i="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C0FE231-687F-8336-D54E-143CAB29252C}"/>
              </a:ext>
            </a:extLst>
          </p:cNvPr>
          <p:cNvSpPr txBox="1"/>
          <p:nvPr/>
        </p:nvSpPr>
        <p:spPr>
          <a:xfrm>
            <a:off x="7948600" y="2424086"/>
            <a:ext cx="2619563" cy="369332"/>
          </a:xfrm>
          <a:prstGeom prst="rect">
            <a:avLst/>
          </a:prstGeom>
          <a:noFill/>
        </p:spPr>
        <p:txBody>
          <a:bodyPr wrap="none" rtlCol="0">
            <a:spAutoFit/>
          </a:bodyPr>
          <a:lstStyle/>
          <a:p>
            <a:r>
              <a:rPr lang="en-US" altLang="zh-CN" i="1" dirty="0">
                <a:latin typeface="微软雅黑" panose="020B0503020204020204" pitchFamily="34" charset="-122"/>
                <a:ea typeface="微软雅黑" panose="020B0503020204020204" pitchFamily="34" charset="-122"/>
              </a:rPr>
              <a:t>Message Aggregation</a:t>
            </a:r>
            <a:endParaRPr lang="zh-CN" altLang="en-US" i="1"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D6D68A65-5E94-851A-6125-26D736006EBB}"/>
              </a:ext>
            </a:extLst>
          </p:cNvPr>
          <p:cNvPicPr>
            <a:picLocks noChangeAspect="1"/>
          </p:cNvPicPr>
          <p:nvPr/>
        </p:nvPicPr>
        <p:blipFill>
          <a:blip r:embed="rId3"/>
          <a:stretch>
            <a:fillRect/>
          </a:stretch>
        </p:blipFill>
        <p:spPr>
          <a:xfrm>
            <a:off x="3121598" y="2898455"/>
            <a:ext cx="3657143" cy="657143"/>
          </a:xfrm>
          <a:prstGeom prst="rect">
            <a:avLst/>
          </a:prstGeom>
        </p:spPr>
      </p:pic>
      <p:pic>
        <p:nvPicPr>
          <p:cNvPr id="17" name="图片 16">
            <a:extLst>
              <a:ext uri="{FF2B5EF4-FFF2-40B4-BE49-F238E27FC236}">
                <a16:creationId xmlns:a16="http://schemas.microsoft.com/office/drawing/2014/main" id="{B1454EBB-B225-181E-CC01-DCC4C398BF47}"/>
              </a:ext>
            </a:extLst>
          </p:cNvPr>
          <p:cNvPicPr>
            <a:picLocks noChangeAspect="1"/>
          </p:cNvPicPr>
          <p:nvPr/>
        </p:nvPicPr>
        <p:blipFill>
          <a:blip r:embed="rId4"/>
          <a:stretch>
            <a:fillRect/>
          </a:stretch>
        </p:blipFill>
        <p:spPr>
          <a:xfrm>
            <a:off x="3380146" y="3582605"/>
            <a:ext cx="2847619" cy="1047619"/>
          </a:xfrm>
          <a:prstGeom prst="rect">
            <a:avLst/>
          </a:prstGeom>
        </p:spPr>
      </p:pic>
      <p:pic>
        <p:nvPicPr>
          <p:cNvPr id="19" name="图片 18">
            <a:extLst>
              <a:ext uri="{FF2B5EF4-FFF2-40B4-BE49-F238E27FC236}">
                <a16:creationId xmlns:a16="http://schemas.microsoft.com/office/drawing/2014/main" id="{1EA54616-39E5-FD16-BB79-B64C75605D2B}"/>
              </a:ext>
            </a:extLst>
          </p:cNvPr>
          <p:cNvPicPr>
            <a:picLocks noChangeAspect="1"/>
          </p:cNvPicPr>
          <p:nvPr/>
        </p:nvPicPr>
        <p:blipFill>
          <a:blip r:embed="rId5"/>
          <a:stretch>
            <a:fillRect/>
          </a:stretch>
        </p:blipFill>
        <p:spPr>
          <a:xfrm>
            <a:off x="3054930" y="4657232"/>
            <a:ext cx="3790476" cy="1076190"/>
          </a:xfrm>
          <a:prstGeom prst="rect">
            <a:avLst/>
          </a:prstGeom>
        </p:spPr>
      </p:pic>
      <p:pic>
        <p:nvPicPr>
          <p:cNvPr id="21" name="图片 20">
            <a:extLst>
              <a:ext uri="{FF2B5EF4-FFF2-40B4-BE49-F238E27FC236}">
                <a16:creationId xmlns:a16="http://schemas.microsoft.com/office/drawing/2014/main" id="{D4FC0938-CB6F-722D-F222-B4C2FFB69B0C}"/>
              </a:ext>
            </a:extLst>
          </p:cNvPr>
          <p:cNvPicPr>
            <a:picLocks noChangeAspect="1"/>
          </p:cNvPicPr>
          <p:nvPr/>
        </p:nvPicPr>
        <p:blipFill rotWithShape="1">
          <a:blip r:embed="rId6"/>
          <a:srcRect b="1489"/>
          <a:stretch/>
        </p:blipFill>
        <p:spPr>
          <a:xfrm>
            <a:off x="7346899" y="2914305"/>
            <a:ext cx="3447619" cy="1275956"/>
          </a:xfrm>
          <a:prstGeom prst="rect">
            <a:avLst/>
          </a:prstGeom>
        </p:spPr>
      </p:pic>
      <p:pic>
        <p:nvPicPr>
          <p:cNvPr id="23" name="图片 22">
            <a:extLst>
              <a:ext uri="{FF2B5EF4-FFF2-40B4-BE49-F238E27FC236}">
                <a16:creationId xmlns:a16="http://schemas.microsoft.com/office/drawing/2014/main" id="{410FF8F2-E06A-2A49-6A6D-AA8C0281450C}"/>
              </a:ext>
            </a:extLst>
          </p:cNvPr>
          <p:cNvPicPr>
            <a:picLocks noChangeAspect="1"/>
          </p:cNvPicPr>
          <p:nvPr/>
        </p:nvPicPr>
        <p:blipFill>
          <a:blip r:embed="rId7"/>
          <a:stretch>
            <a:fillRect/>
          </a:stretch>
        </p:blipFill>
        <p:spPr>
          <a:xfrm>
            <a:off x="7043880" y="4375364"/>
            <a:ext cx="4676190" cy="761905"/>
          </a:xfrm>
          <a:prstGeom prst="rect">
            <a:avLst/>
          </a:prstGeom>
        </p:spPr>
      </p:pic>
      <p:pic>
        <p:nvPicPr>
          <p:cNvPr id="25" name="图片 24">
            <a:extLst>
              <a:ext uri="{FF2B5EF4-FFF2-40B4-BE49-F238E27FC236}">
                <a16:creationId xmlns:a16="http://schemas.microsoft.com/office/drawing/2014/main" id="{1EB7DCF0-1014-3AA2-4C80-B750F77A2575}"/>
              </a:ext>
            </a:extLst>
          </p:cNvPr>
          <p:cNvPicPr>
            <a:picLocks noChangeAspect="1"/>
          </p:cNvPicPr>
          <p:nvPr/>
        </p:nvPicPr>
        <p:blipFill>
          <a:blip r:embed="rId8"/>
          <a:stretch>
            <a:fillRect/>
          </a:stretch>
        </p:blipFill>
        <p:spPr>
          <a:xfrm>
            <a:off x="8269871" y="5564026"/>
            <a:ext cx="1723810" cy="447619"/>
          </a:xfrm>
          <a:prstGeom prst="rect">
            <a:avLst/>
          </a:prstGeom>
        </p:spPr>
      </p:pic>
      <p:sp>
        <p:nvSpPr>
          <p:cNvPr id="26" name="文本框 25">
            <a:extLst>
              <a:ext uri="{FF2B5EF4-FFF2-40B4-BE49-F238E27FC236}">
                <a16:creationId xmlns:a16="http://schemas.microsoft.com/office/drawing/2014/main" id="{FBC3CA22-524A-ED20-6D45-F300BAD465E7}"/>
              </a:ext>
            </a:extLst>
          </p:cNvPr>
          <p:cNvSpPr txBox="1"/>
          <p:nvPr/>
        </p:nvSpPr>
        <p:spPr>
          <a:xfrm>
            <a:off x="3630415" y="6519688"/>
            <a:ext cx="294503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为</a:t>
            </a:r>
            <a:r>
              <a:rPr lang="en-US" altLang="zh-CN" b="1" dirty="0">
                <a:latin typeface="微软雅黑" panose="020B0503020204020204" pitchFamily="34" charset="-122"/>
                <a:ea typeface="微软雅黑" panose="020B0503020204020204" pitchFamily="34" charset="-122"/>
              </a:rPr>
              <a:t>head</a:t>
            </a:r>
            <a:r>
              <a:rPr lang="zh-CN" altLang="en-US" b="1" dirty="0">
                <a:latin typeface="微软雅黑" panose="020B0503020204020204" pitchFamily="34" charset="-122"/>
                <a:ea typeface="微软雅黑" panose="020B0503020204020204" pitchFamily="34" charset="-122"/>
              </a:rPr>
              <a:t>用户，</a:t>
            </a:r>
            <a:r>
              <a:rPr lang="en-US" altLang="zh-CN" b="1" dirty="0">
                <a:latin typeface="微软雅黑" panose="020B0503020204020204" pitchFamily="34" charset="-122"/>
                <a:ea typeface="微软雅黑" panose="020B0503020204020204" pitchFamily="34" charset="-122"/>
              </a:rPr>
              <a:t>l</a:t>
            </a:r>
            <a:r>
              <a:rPr lang="zh-CN" altLang="en-US" b="1" dirty="0">
                <a:latin typeface="微软雅黑" panose="020B0503020204020204" pitchFamily="34" charset="-122"/>
                <a:ea typeface="微软雅黑" panose="020B0503020204020204" pitchFamily="34" charset="-122"/>
              </a:rPr>
              <a:t>为</a:t>
            </a:r>
            <a:r>
              <a:rPr lang="en-US" altLang="zh-CN" b="1" dirty="0">
                <a:latin typeface="微软雅黑" panose="020B0503020204020204" pitchFamily="34" charset="-122"/>
                <a:ea typeface="微软雅黑" panose="020B0503020204020204" pitchFamily="34" charset="-122"/>
              </a:rPr>
              <a:t>tail</a:t>
            </a:r>
            <a:r>
              <a:rPr lang="zh-CN" altLang="en-US" b="1" dirty="0">
                <a:latin typeface="微软雅黑" panose="020B0503020204020204" pitchFamily="34" charset="-122"/>
                <a:ea typeface="微软雅黑" panose="020B0503020204020204" pitchFamily="34" charset="-122"/>
              </a:rPr>
              <a:t>用户</a:t>
            </a:r>
          </a:p>
        </p:txBody>
      </p:sp>
      <p:sp>
        <p:nvSpPr>
          <p:cNvPr id="27" name="文本框 26">
            <a:extLst>
              <a:ext uri="{FF2B5EF4-FFF2-40B4-BE49-F238E27FC236}">
                <a16:creationId xmlns:a16="http://schemas.microsoft.com/office/drawing/2014/main" id="{59E68C28-0765-D95E-D180-3F63CADA44E5}"/>
              </a:ext>
            </a:extLst>
          </p:cNvPr>
          <p:cNvSpPr txBox="1"/>
          <p:nvPr/>
        </p:nvSpPr>
        <p:spPr>
          <a:xfrm>
            <a:off x="11292043" y="4375362"/>
            <a:ext cx="577402" cy="338554"/>
          </a:xfrm>
          <a:prstGeom prst="rect">
            <a:avLst/>
          </a:prstGeom>
          <a:noFill/>
        </p:spPr>
        <p:txBody>
          <a:bodyPr wrap="none" rtlCol="0">
            <a:spAutoFit/>
          </a:bodyPr>
          <a:lstStyle/>
          <a:p>
            <a:r>
              <a:rPr lang="en-US" altLang="zh-CN" sz="1600" dirty="0">
                <a:solidFill>
                  <a:srgbClr val="FF0000"/>
                </a:solidFill>
              </a:rPr>
              <a:t>gate</a:t>
            </a:r>
            <a:endParaRPr lang="zh-CN" altLang="en-US" sz="1600" dirty="0">
              <a:solidFill>
                <a:srgbClr val="FF0000"/>
              </a:solidFill>
            </a:endParaRPr>
          </a:p>
        </p:txBody>
      </p:sp>
      <p:sp>
        <p:nvSpPr>
          <p:cNvPr id="3" name="文本框 2">
            <a:extLst>
              <a:ext uri="{FF2B5EF4-FFF2-40B4-BE49-F238E27FC236}">
                <a16:creationId xmlns:a16="http://schemas.microsoft.com/office/drawing/2014/main" id="{3BC844C5-BF2C-AAFA-77E0-DE50D0627F42}"/>
              </a:ext>
            </a:extLst>
          </p:cNvPr>
          <p:cNvSpPr txBox="1"/>
          <p:nvPr/>
        </p:nvSpPr>
        <p:spPr>
          <a:xfrm>
            <a:off x="2813518" y="1543532"/>
            <a:ext cx="8866530"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 现有的方法没有考虑部分交互少的用户的</a:t>
            </a:r>
            <a:r>
              <a:rPr lang="en-US" altLang="zh-CN" b="1" dirty="0">
                <a:solidFill>
                  <a:srgbClr val="FF0000"/>
                </a:solidFill>
                <a:latin typeface="微软雅黑" panose="020B0503020204020204" pitchFamily="34" charset="-122"/>
                <a:ea typeface="微软雅黑" panose="020B0503020204020204" pitchFamily="34" charset="-122"/>
              </a:rPr>
              <a:t>embedding</a:t>
            </a:r>
            <a:r>
              <a:rPr lang="zh-CN" altLang="en-US" b="1" dirty="0">
                <a:solidFill>
                  <a:srgbClr val="FF0000"/>
                </a:solidFill>
                <a:latin typeface="微软雅黑" panose="020B0503020204020204" pitchFamily="34" charset="-122"/>
                <a:ea typeface="微软雅黑" panose="020B0503020204020204" pitchFamily="34" charset="-122"/>
              </a:rPr>
              <a:t>的质量从而会影响推荐的性能</a:t>
            </a:r>
          </a:p>
        </p:txBody>
      </p:sp>
      <p:sp>
        <p:nvSpPr>
          <p:cNvPr id="9" name="文本框 8">
            <a:extLst>
              <a:ext uri="{FF2B5EF4-FFF2-40B4-BE49-F238E27FC236}">
                <a16:creationId xmlns:a16="http://schemas.microsoft.com/office/drawing/2014/main" id="{162EE0BA-5B1B-907C-BD69-5DA6B7AEC976}"/>
              </a:ext>
            </a:extLst>
          </p:cNvPr>
          <p:cNvSpPr txBox="1"/>
          <p:nvPr/>
        </p:nvSpPr>
        <p:spPr>
          <a:xfrm>
            <a:off x="6069511" y="3685181"/>
            <a:ext cx="974369"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From head</a:t>
            </a:r>
            <a:endParaRPr lang="zh-CN" altLang="en-US" sz="12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71167C7-B445-B8B7-7BBD-472B7CEB0A4D}"/>
              </a:ext>
            </a:extLst>
          </p:cNvPr>
          <p:cNvSpPr txBox="1"/>
          <p:nvPr/>
        </p:nvSpPr>
        <p:spPr>
          <a:xfrm>
            <a:off x="6133306" y="4234548"/>
            <a:ext cx="836511"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From tail</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337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60BA531-C4F0-DD2A-D41E-E2C19E4A32FB}"/>
              </a:ext>
            </a:extLst>
          </p:cNvPr>
          <p:cNvSpPr>
            <a:spLocks noGrp="1"/>
          </p:cNvSpPr>
          <p:nvPr>
            <p:ph type="body" sz="quarter" idx="10"/>
          </p:nvPr>
        </p:nvSpPr>
        <p:spPr/>
        <p:txBody>
          <a:bodyPr/>
          <a:lstStyle/>
          <a:p>
            <a:r>
              <a:rPr lang="en-US" altLang="zh-CN" dirty="0"/>
              <a:t>Inter</a:t>
            </a:r>
            <a:endParaRPr lang="zh-CN" altLang="en-US" dirty="0"/>
          </a:p>
        </p:txBody>
      </p:sp>
      <p:pic>
        <p:nvPicPr>
          <p:cNvPr id="4" name="图片 3">
            <a:extLst>
              <a:ext uri="{FF2B5EF4-FFF2-40B4-BE49-F238E27FC236}">
                <a16:creationId xmlns:a16="http://schemas.microsoft.com/office/drawing/2014/main" id="{D2E7B4DF-4712-0C24-315F-87F46A9567EB}"/>
              </a:ext>
            </a:extLst>
          </p:cNvPr>
          <p:cNvPicPr>
            <a:picLocks noChangeAspect="1"/>
          </p:cNvPicPr>
          <p:nvPr/>
        </p:nvPicPr>
        <p:blipFill>
          <a:blip r:embed="rId2"/>
          <a:stretch>
            <a:fillRect/>
          </a:stretch>
        </p:blipFill>
        <p:spPr>
          <a:xfrm>
            <a:off x="749779" y="2231487"/>
            <a:ext cx="1619048" cy="2980952"/>
          </a:xfrm>
          <a:prstGeom prst="rect">
            <a:avLst/>
          </a:prstGeom>
        </p:spPr>
      </p:pic>
      <p:sp>
        <p:nvSpPr>
          <p:cNvPr id="5" name="矩形 4">
            <a:extLst>
              <a:ext uri="{FF2B5EF4-FFF2-40B4-BE49-F238E27FC236}">
                <a16:creationId xmlns:a16="http://schemas.microsoft.com/office/drawing/2014/main" id="{FCBD0316-696A-5518-31B7-51B819116121}"/>
              </a:ext>
            </a:extLst>
          </p:cNvPr>
          <p:cNvSpPr/>
          <p:nvPr/>
        </p:nvSpPr>
        <p:spPr>
          <a:xfrm>
            <a:off x="2831273" y="1329431"/>
            <a:ext cx="4187591" cy="41991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1A52E49-EBD7-66B4-1860-7D8EEC433EF9}"/>
              </a:ext>
            </a:extLst>
          </p:cNvPr>
          <p:cNvSpPr/>
          <p:nvPr/>
        </p:nvSpPr>
        <p:spPr>
          <a:xfrm>
            <a:off x="7018864" y="1329430"/>
            <a:ext cx="4868336" cy="4199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A83C463-7675-3179-D39A-F3A7ECBA4907}"/>
              </a:ext>
            </a:extLst>
          </p:cNvPr>
          <p:cNvSpPr txBox="1"/>
          <p:nvPr/>
        </p:nvSpPr>
        <p:spPr>
          <a:xfrm>
            <a:off x="3543115" y="1467420"/>
            <a:ext cx="2387192" cy="369332"/>
          </a:xfrm>
          <a:prstGeom prst="rect">
            <a:avLst/>
          </a:prstGeom>
          <a:noFill/>
        </p:spPr>
        <p:txBody>
          <a:bodyPr wrap="none" rtlCol="0">
            <a:spAutoFit/>
          </a:bodyPr>
          <a:lstStyle/>
          <a:p>
            <a:r>
              <a:rPr lang="en-US" altLang="zh-CN" i="1" dirty="0"/>
              <a:t>Message Construction</a:t>
            </a:r>
            <a:endParaRPr lang="zh-CN" altLang="en-US" i="1" dirty="0"/>
          </a:p>
        </p:txBody>
      </p:sp>
      <p:sp>
        <p:nvSpPr>
          <p:cNvPr id="8" name="文本框 7">
            <a:extLst>
              <a:ext uri="{FF2B5EF4-FFF2-40B4-BE49-F238E27FC236}">
                <a16:creationId xmlns:a16="http://schemas.microsoft.com/office/drawing/2014/main" id="{679AA0A4-190C-C9A9-7B83-FE5DE8EB9C22}"/>
              </a:ext>
            </a:extLst>
          </p:cNvPr>
          <p:cNvSpPr txBox="1"/>
          <p:nvPr/>
        </p:nvSpPr>
        <p:spPr>
          <a:xfrm>
            <a:off x="7966355" y="1429786"/>
            <a:ext cx="2366353" cy="369332"/>
          </a:xfrm>
          <a:prstGeom prst="rect">
            <a:avLst/>
          </a:prstGeom>
          <a:noFill/>
        </p:spPr>
        <p:txBody>
          <a:bodyPr wrap="none" rtlCol="0">
            <a:spAutoFit/>
          </a:bodyPr>
          <a:lstStyle/>
          <a:p>
            <a:r>
              <a:rPr lang="en-US" altLang="zh-CN" i="1" dirty="0"/>
              <a:t>Message Aggregation</a:t>
            </a:r>
            <a:endParaRPr lang="zh-CN" altLang="en-US" i="1" dirty="0"/>
          </a:p>
        </p:txBody>
      </p:sp>
      <p:pic>
        <p:nvPicPr>
          <p:cNvPr id="17" name="图片 16">
            <a:extLst>
              <a:ext uri="{FF2B5EF4-FFF2-40B4-BE49-F238E27FC236}">
                <a16:creationId xmlns:a16="http://schemas.microsoft.com/office/drawing/2014/main" id="{21BCF45A-EE35-F3D7-CDE7-56B59FA90680}"/>
              </a:ext>
            </a:extLst>
          </p:cNvPr>
          <p:cNvPicPr>
            <a:picLocks noChangeAspect="1"/>
          </p:cNvPicPr>
          <p:nvPr/>
        </p:nvPicPr>
        <p:blipFill>
          <a:blip r:embed="rId3"/>
          <a:stretch>
            <a:fillRect/>
          </a:stretch>
        </p:blipFill>
        <p:spPr>
          <a:xfrm>
            <a:off x="3336711" y="1810215"/>
            <a:ext cx="2800000" cy="942857"/>
          </a:xfrm>
          <a:prstGeom prst="rect">
            <a:avLst/>
          </a:prstGeom>
        </p:spPr>
      </p:pic>
      <p:pic>
        <p:nvPicPr>
          <p:cNvPr id="19" name="图片 18">
            <a:extLst>
              <a:ext uri="{FF2B5EF4-FFF2-40B4-BE49-F238E27FC236}">
                <a16:creationId xmlns:a16="http://schemas.microsoft.com/office/drawing/2014/main" id="{7AD7164E-6647-06DB-090C-2FD733FBA958}"/>
              </a:ext>
            </a:extLst>
          </p:cNvPr>
          <p:cNvPicPr>
            <a:picLocks noChangeAspect="1"/>
          </p:cNvPicPr>
          <p:nvPr/>
        </p:nvPicPr>
        <p:blipFill>
          <a:blip r:embed="rId4"/>
          <a:stretch>
            <a:fillRect/>
          </a:stretch>
        </p:blipFill>
        <p:spPr>
          <a:xfrm>
            <a:off x="3123268" y="2895347"/>
            <a:ext cx="3628571" cy="971429"/>
          </a:xfrm>
          <a:prstGeom prst="rect">
            <a:avLst/>
          </a:prstGeom>
        </p:spPr>
      </p:pic>
      <p:pic>
        <p:nvPicPr>
          <p:cNvPr id="21" name="图片 20">
            <a:extLst>
              <a:ext uri="{FF2B5EF4-FFF2-40B4-BE49-F238E27FC236}">
                <a16:creationId xmlns:a16="http://schemas.microsoft.com/office/drawing/2014/main" id="{01DFCF66-8EB2-96FC-6CE7-D05C08CD2C20}"/>
              </a:ext>
            </a:extLst>
          </p:cNvPr>
          <p:cNvPicPr>
            <a:picLocks noChangeAspect="1"/>
          </p:cNvPicPr>
          <p:nvPr/>
        </p:nvPicPr>
        <p:blipFill>
          <a:blip r:embed="rId5"/>
          <a:stretch>
            <a:fillRect/>
          </a:stretch>
        </p:blipFill>
        <p:spPr>
          <a:xfrm>
            <a:off x="7840396" y="2028611"/>
            <a:ext cx="3219048" cy="1085714"/>
          </a:xfrm>
          <a:prstGeom prst="rect">
            <a:avLst/>
          </a:prstGeom>
        </p:spPr>
      </p:pic>
      <p:pic>
        <p:nvPicPr>
          <p:cNvPr id="23" name="图片 22">
            <a:extLst>
              <a:ext uri="{FF2B5EF4-FFF2-40B4-BE49-F238E27FC236}">
                <a16:creationId xmlns:a16="http://schemas.microsoft.com/office/drawing/2014/main" id="{A0ED6233-E799-4051-585B-DCAFCD414F24}"/>
              </a:ext>
            </a:extLst>
          </p:cNvPr>
          <p:cNvPicPr>
            <a:picLocks noChangeAspect="1"/>
          </p:cNvPicPr>
          <p:nvPr/>
        </p:nvPicPr>
        <p:blipFill>
          <a:blip r:embed="rId6"/>
          <a:stretch>
            <a:fillRect/>
          </a:stretch>
        </p:blipFill>
        <p:spPr>
          <a:xfrm>
            <a:off x="7310859" y="3024236"/>
            <a:ext cx="3771429" cy="809524"/>
          </a:xfrm>
          <a:prstGeom prst="rect">
            <a:avLst/>
          </a:prstGeom>
        </p:spPr>
      </p:pic>
      <p:pic>
        <p:nvPicPr>
          <p:cNvPr id="25" name="图片 24">
            <a:extLst>
              <a:ext uri="{FF2B5EF4-FFF2-40B4-BE49-F238E27FC236}">
                <a16:creationId xmlns:a16="http://schemas.microsoft.com/office/drawing/2014/main" id="{1109D85A-2124-9152-31FF-6AC10705332F}"/>
              </a:ext>
            </a:extLst>
          </p:cNvPr>
          <p:cNvPicPr>
            <a:picLocks noChangeAspect="1"/>
          </p:cNvPicPr>
          <p:nvPr/>
        </p:nvPicPr>
        <p:blipFill>
          <a:blip r:embed="rId7"/>
          <a:stretch>
            <a:fillRect/>
          </a:stretch>
        </p:blipFill>
        <p:spPr>
          <a:xfrm>
            <a:off x="7191127" y="3866776"/>
            <a:ext cx="4523809" cy="885714"/>
          </a:xfrm>
          <a:prstGeom prst="rect">
            <a:avLst/>
          </a:prstGeom>
        </p:spPr>
      </p:pic>
      <p:pic>
        <p:nvPicPr>
          <p:cNvPr id="27" name="图片 26">
            <a:extLst>
              <a:ext uri="{FF2B5EF4-FFF2-40B4-BE49-F238E27FC236}">
                <a16:creationId xmlns:a16="http://schemas.microsoft.com/office/drawing/2014/main" id="{69D85C7E-CF98-6892-BD33-DB04FDDB2B28}"/>
              </a:ext>
            </a:extLst>
          </p:cNvPr>
          <p:cNvPicPr>
            <a:picLocks noChangeAspect="1"/>
          </p:cNvPicPr>
          <p:nvPr/>
        </p:nvPicPr>
        <p:blipFill>
          <a:blip r:embed="rId8"/>
          <a:stretch>
            <a:fillRect/>
          </a:stretch>
        </p:blipFill>
        <p:spPr>
          <a:xfrm>
            <a:off x="8320382" y="4884840"/>
            <a:ext cx="1752381" cy="504762"/>
          </a:xfrm>
          <a:prstGeom prst="rect">
            <a:avLst/>
          </a:prstGeom>
        </p:spPr>
      </p:pic>
      <p:sp>
        <p:nvSpPr>
          <p:cNvPr id="3" name="文本框 2">
            <a:extLst>
              <a:ext uri="{FF2B5EF4-FFF2-40B4-BE49-F238E27FC236}">
                <a16:creationId xmlns:a16="http://schemas.microsoft.com/office/drawing/2014/main" id="{E99F4E00-1091-73F9-E3C2-264AC84BC36C}"/>
              </a:ext>
            </a:extLst>
          </p:cNvPr>
          <p:cNvSpPr txBox="1"/>
          <p:nvPr/>
        </p:nvSpPr>
        <p:spPr>
          <a:xfrm>
            <a:off x="611767" y="1722269"/>
            <a:ext cx="2050561" cy="369332"/>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User-user graph</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9135719-B968-7442-E0DC-D88BFE77E492}"/>
              </a:ext>
            </a:extLst>
          </p:cNvPr>
          <p:cNvSpPr txBox="1"/>
          <p:nvPr/>
        </p:nvSpPr>
        <p:spPr>
          <a:xfrm>
            <a:off x="11309797" y="3971079"/>
            <a:ext cx="577402" cy="338554"/>
          </a:xfrm>
          <a:prstGeom prst="rect">
            <a:avLst/>
          </a:prstGeom>
          <a:noFill/>
        </p:spPr>
        <p:txBody>
          <a:bodyPr wrap="none" rtlCol="0">
            <a:spAutoFit/>
          </a:bodyPr>
          <a:lstStyle/>
          <a:p>
            <a:r>
              <a:rPr lang="en-US" altLang="zh-CN" sz="1600" dirty="0">
                <a:solidFill>
                  <a:srgbClr val="FF0000"/>
                </a:solidFill>
              </a:rPr>
              <a:t>gate</a:t>
            </a:r>
            <a:endParaRPr lang="zh-CN" altLang="en-US" sz="1600" dirty="0">
              <a:solidFill>
                <a:srgbClr val="FF0000"/>
              </a:solidFill>
            </a:endParaRPr>
          </a:p>
        </p:txBody>
      </p:sp>
    </p:spTree>
    <p:extLst>
      <p:ext uri="{BB962C8B-B14F-4D97-AF65-F5344CB8AC3E}">
        <p14:creationId xmlns:p14="http://schemas.microsoft.com/office/powerpoint/2010/main" val="422701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71685B-3794-C68B-1896-DC2B5CDCE299}"/>
              </a:ext>
            </a:extLst>
          </p:cNvPr>
          <p:cNvSpPr>
            <a:spLocks noGrp="1"/>
          </p:cNvSpPr>
          <p:nvPr>
            <p:ph type="body" sz="quarter" idx="10"/>
          </p:nvPr>
        </p:nvSpPr>
        <p:spPr/>
        <p:txBody>
          <a:bodyPr/>
          <a:lstStyle/>
          <a:p>
            <a:r>
              <a:rPr lang="en-US" altLang="zh-CN" dirty="0"/>
              <a:t>Intra-complement</a:t>
            </a:r>
            <a:endParaRPr lang="zh-CN" altLang="en-US" dirty="0"/>
          </a:p>
        </p:txBody>
      </p:sp>
      <p:pic>
        <p:nvPicPr>
          <p:cNvPr id="4" name="图片 3">
            <a:extLst>
              <a:ext uri="{FF2B5EF4-FFF2-40B4-BE49-F238E27FC236}">
                <a16:creationId xmlns:a16="http://schemas.microsoft.com/office/drawing/2014/main" id="{74CEC4E2-37D5-0981-25CF-9AF2839198EE}"/>
              </a:ext>
            </a:extLst>
          </p:cNvPr>
          <p:cNvPicPr>
            <a:picLocks noChangeAspect="1"/>
          </p:cNvPicPr>
          <p:nvPr/>
        </p:nvPicPr>
        <p:blipFill>
          <a:blip r:embed="rId2"/>
          <a:stretch>
            <a:fillRect/>
          </a:stretch>
        </p:blipFill>
        <p:spPr>
          <a:xfrm>
            <a:off x="683798" y="1590905"/>
            <a:ext cx="2000000" cy="3676190"/>
          </a:xfrm>
          <a:prstGeom prst="rect">
            <a:avLst/>
          </a:prstGeom>
        </p:spPr>
      </p:pic>
      <p:pic>
        <p:nvPicPr>
          <p:cNvPr id="6" name="图片 5">
            <a:extLst>
              <a:ext uri="{FF2B5EF4-FFF2-40B4-BE49-F238E27FC236}">
                <a16:creationId xmlns:a16="http://schemas.microsoft.com/office/drawing/2014/main" id="{0807DFBF-0A6A-4028-5AA0-3459890A1E53}"/>
              </a:ext>
            </a:extLst>
          </p:cNvPr>
          <p:cNvPicPr>
            <a:picLocks noChangeAspect="1"/>
          </p:cNvPicPr>
          <p:nvPr/>
        </p:nvPicPr>
        <p:blipFill>
          <a:blip r:embed="rId3"/>
          <a:stretch>
            <a:fillRect/>
          </a:stretch>
        </p:blipFill>
        <p:spPr>
          <a:xfrm>
            <a:off x="5913772" y="1757554"/>
            <a:ext cx="2885714" cy="857143"/>
          </a:xfrm>
          <a:prstGeom prst="rect">
            <a:avLst/>
          </a:prstGeom>
        </p:spPr>
      </p:pic>
      <p:pic>
        <p:nvPicPr>
          <p:cNvPr id="8" name="图片 7">
            <a:extLst>
              <a:ext uri="{FF2B5EF4-FFF2-40B4-BE49-F238E27FC236}">
                <a16:creationId xmlns:a16="http://schemas.microsoft.com/office/drawing/2014/main" id="{B9836393-B4E4-40A3-7145-CDDB0FBEC5A6}"/>
              </a:ext>
            </a:extLst>
          </p:cNvPr>
          <p:cNvPicPr>
            <a:picLocks noChangeAspect="1"/>
          </p:cNvPicPr>
          <p:nvPr/>
        </p:nvPicPr>
        <p:blipFill>
          <a:blip r:embed="rId4"/>
          <a:stretch>
            <a:fillRect/>
          </a:stretch>
        </p:blipFill>
        <p:spPr>
          <a:xfrm>
            <a:off x="5366153" y="2888249"/>
            <a:ext cx="3980952" cy="761905"/>
          </a:xfrm>
          <a:prstGeom prst="rect">
            <a:avLst/>
          </a:prstGeom>
        </p:spPr>
      </p:pic>
      <p:sp>
        <p:nvSpPr>
          <p:cNvPr id="9" name="文本框 8">
            <a:extLst>
              <a:ext uri="{FF2B5EF4-FFF2-40B4-BE49-F238E27FC236}">
                <a16:creationId xmlns:a16="http://schemas.microsoft.com/office/drawing/2014/main" id="{843DDD0B-2B0C-A82F-F4A3-452FFD722F43}"/>
              </a:ext>
            </a:extLst>
          </p:cNvPr>
          <p:cNvSpPr txBox="1"/>
          <p:nvPr/>
        </p:nvSpPr>
        <p:spPr>
          <a:xfrm>
            <a:off x="3790765" y="4243526"/>
            <a:ext cx="2011641" cy="369332"/>
          </a:xfrm>
          <a:prstGeom prst="rect">
            <a:avLst/>
          </a:prstGeom>
          <a:noFill/>
        </p:spPr>
        <p:txBody>
          <a:bodyPr wrap="none" rtlCol="0">
            <a:spAutoFit/>
          </a:bodyPr>
          <a:lstStyle/>
          <a:p>
            <a:r>
              <a:rPr lang="en-US" altLang="zh-CN" b="1" dirty="0">
                <a:solidFill>
                  <a:schemeClr val="accent1"/>
                </a:solidFill>
                <a:latin typeface="微软雅黑" panose="020B0503020204020204" pitchFamily="34" charset="-122"/>
                <a:ea typeface="微软雅黑" panose="020B0503020204020204" pitchFamily="34" charset="-122"/>
              </a:rPr>
              <a:t>prediction layer</a:t>
            </a:r>
            <a:endParaRPr lang="zh-CN" altLang="en-US" b="1" dirty="0">
              <a:solidFill>
                <a:schemeClr val="accent1"/>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37CE57BA-626A-8DE7-F836-7F9318F5178E}"/>
              </a:ext>
            </a:extLst>
          </p:cNvPr>
          <p:cNvPicPr>
            <a:picLocks noChangeAspect="1"/>
          </p:cNvPicPr>
          <p:nvPr/>
        </p:nvPicPr>
        <p:blipFill>
          <a:blip r:embed="rId5"/>
          <a:stretch>
            <a:fillRect/>
          </a:stretch>
        </p:blipFill>
        <p:spPr>
          <a:xfrm>
            <a:off x="5913772" y="5267095"/>
            <a:ext cx="2619048" cy="438095"/>
          </a:xfrm>
          <a:prstGeom prst="rect">
            <a:avLst/>
          </a:prstGeom>
        </p:spPr>
      </p:pic>
    </p:spTree>
    <p:extLst>
      <p:ext uri="{BB962C8B-B14F-4D97-AF65-F5344CB8AC3E}">
        <p14:creationId xmlns:p14="http://schemas.microsoft.com/office/powerpoint/2010/main" val="332498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4B7FA67-6B35-EA83-7723-D08B7C48A7E2}"/>
              </a:ext>
            </a:extLst>
          </p:cNvPr>
          <p:cNvSpPr>
            <a:spLocks noGrp="1"/>
          </p:cNvSpPr>
          <p:nvPr>
            <p:ph type="body" sz="quarter" idx="10"/>
          </p:nvPr>
        </p:nvSpPr>
        <p:spPr/>
        <p:txBody>
          <a:bodyPr/>
          <a:lstStyle/>
          <a:p>
            <a:r>
              <a:rPr lang="en-US" altLang="zh-CN" dirty="0"/>
              <a:t>Auxiliary Loss</a:t>
            </a:r>
            <a:endParaRPr lang="zh-CN" altLang="en-US" dirty="0"/>
          </a:p>
        </p:txBody>
      </p:sp>
      <p:pic>
        <p:nvPicPr>
          <p:cNvPr id="4" name="图片 3">
            <a:extLst>
              <a:ext uri="{FF2B5EF4-FFF2-40B4-BE49-F238E27FC236}">
                <a16:creationId xmlns:a16="http://schemas.microsoft.com/office/drawing/2014/main" id="{03123B72-7E71-A054-53D9-2DB66BE9C091}"/>
              </a:ext>
            </a:extLst>
          </p:cNvPr>
          <p:cNvPicPr>
            <a:picLocks noChangeAspect="1"/>
          </p:cNvPicPr>
          <p:nvPr/>
        </p:nvPicPr>
        <p:blipFill>
          <a:blip r:embed="rId2"/>
          <a:stretch>
            <a:fillRect/>
          </a:stretch>
        </p:blipFill>
        <p:spPr>
          <a:xfrm>
            <a:off x="534095" y="1823884"/>
            <a:ext cx="5561905" cy="1257143"/>
          </a:xfrm>
          <a:prstGeom prst="rect">
            <a:avLst/>
          </a:prstGeom>
        </p:spPr>
      </p:pic>
      <p:pic>
        <p:nvPicPr>
          <p:cNvPr id="6" name="图片 5">
            <a:extLst>
              <a:ext uri="{FF2B5EF4-FFF2-40B4-BE49-F238E27FC236}">
                <a16:creationId xmlns:a16="http://schemas.microsoft.com/office/drawing/2014/main" id="{A18519C5-7691-D922-A239-EC54E32A7634}"/>
              </a:ext>
            </a:extLst>
          </p:cNvPr>
          <p:cNvPicPr>
            <a:picLocks noChangeAspect="1"/>
          </p:cNvPicPr>
          <p:nvPr/>
        </p:nvPicPr>
        <p:blipFill>
          <a:blip r:embed="rId3"/>
          <a:stretch>
            <a:fillRect/>
          </a:stretch>
        </p:blipFill>
        <p:spPr>
          <a:xfrm>
            <a:off x="534095" y="5263493"/>
            <a:ext cx="4180952" cy="438095"/>
          </a:xfrm>
          <a:prstGeom prst="rect">
            <a:avLst/>
          </a:prstGeom>
        </p:spPr>
      </p:pic>
      <p:sp>
        <p:nvSpPr>
          <p:cNvPr id="3" name="文本框 2">
            <a:extLst>
              <a:ext uri="{FF2B5EF4-FFF2-40B4-BE49-F238E27FC236}">
                <a16:creationId xmlns:a16="http://schemas.microsoft.com/office/drawing/2014/main" id="{D86299CE-E03B-9D0A-AC45-66F73EC49B2B}"/>
              </a:ext>
            </a:extLst>
          </p:cNvPr>
          <p:cNvSpPr txBox="1"/>
          <p:nvPr/>
        </p:nvSpPr>
        <p:spPr>
          <a:xfrm>
            <a:off x="6356411" y="2083123"/>
            <a:ext cx="3885294" cy="369332"/>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Regularization and Acceleration</a:t>
            </a:r>
            <a:endParaRPr lang="zh-CN" altLang="en-US" b="1" dirty="0">
              <a:solidFill>
                <a:srgbClr val="FF0000"/>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1279E7D1-4539-A95C-3D1E-6B8C8B1968A5}"/>
              </a:ext>
            </a:extLst>
          </p:cNvPr>
          <p:cNvCxnSpPr/>
          <p:nvPr/>
        </p:nvCxnSpPr>
        <p:spPr>
          <a:xfrm>
            <a:off x="2867487" y="2452455"/>
            <a:ext cx="10830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C0E06E4-F898-6201-F884-21D339138374}"/>
              </a:ext>
            </a:extLst>
          </p:cNvPr>
          <p:cNvCxnSpPr/>
          <p:nvPr/>
        </p:nvCxnSpPr>
        <p:spPr>
          <a:xfrm>
            <a:off x="4741940" y="2452455"/>
            <a:ext cx="10830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20A288C-5300-B8B8-BEC2-7CD5EB9C000F}"/>
              </a:ext>
            </a:extLst>
          </p:cNvPr>
          <p:cNvCxnSpPr/>
          <p:nvPr/>
        </p:nvCxnSpPr>
        <p:spPr>
          <a:xfrm>
            <a:off x="1784411" y="3081027"/>
            <a:ext cx="10830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0C8B589-1DE6-5700-37EE-F7C78578051E}"/>
              </a:ext>
            </a:extLst>
          </p:cNvPr>
          <p:cNvCxnSpPr/>
          <p:nvPr/>
        </p:nvCxnSpPr>
        <p:spPr>
          <a:xfrm>
            <a:off x="3658864" y="3084725"/>
            <a:ext cx="10830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49B0C581-3E9D-EC75-2440-2BDF537AD2D0}"/>
              </a:ext>
            </a:extLst>
          </p:cNvPr>
          <p:cNvPicPr>
            <a:picLocks noChangeAspect="1"/>
          </p:cNvPicPr>
          <p:nvPr/>
        </p:nvPicPr>
        <p:blipFill>
          <a:blip r:embed="rId4"/>
          <a:stretch>
            <a:fillRect/>
          </a:stretch>
        </p:blipFill>
        <p:spPr>
          <a:xfrm>
            <a:off x="592677" y="3776973"/>
            <a:ext cx="2600325" cy="79057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48C3966-F997-3A12-F9D6-CCE48BF424CD}"/>
                  </a:ext>
                </a:extLst>
              </p:cNvPr>
              <p:cNvSpPr txBox="1"/>
              <p:nvPr/>
            </p:nvSpPr>
            <p:spPr>
              <a:xfrm>
                <a:off x="6649375" y="3081027"/>
                <a:ext cx="2028184" cy="1200329"/>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0</m:t>
                        </m:r>
                      </m:sub>
                    </m:sSub>
                  </m:oMath>
                </a14:m>
                <a:r>
                  <a:rPr lang="en-US" altLang="zh-CN" dirty="0"/>
                  <a:t>:   </a:t>
                </a:r>
                <a:r>
                  <a:rPr lang="zh-CN" altLang="en-US" dirty="0"/>
                  <a:t>初始表征</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oMath>
                </a14:m>
                <a:r>
                  <a:rPr lang="zh-CN" altLang="en-US" dirty="0"/>
                  <a:t>：经过图编码</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oMath>
                </a14:m>
                <a:r>
                  <a:rPr lang="zh-CN" altLang="en-US" dirty="0"/>
                  <a:t>：经过</a:t>
                </a:r>
                <a:r>
                  <a:rPr lang="en-US" altLang="zh-CN" dirty="0"/>
                  <a:t>intra</a:t>
                </a:r>
                <a:r>
                  <a:rPr lang="zh-CN" altLang="en-US" dirty="0"/>
                  <a:t>部分</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3</m:t>
                        </m:r>
                      </m:sub>
                    </m:sSub>
                  </m:oMath>
                </a14:m>
                <a:r>
                  <a:rPr lang="zh-CN" altLang="en-US" dirty="0"/>
                  <a:t>：经过</a:t>
                </a:r>
                <a:r>
                  <a:rPr lang="en-US" altLang="zh-CN" dirty="0"/>
                  <a:t>inter</a:t>
                </a:r>
                <a:r>
                  <a:rPr lang="zh-CN" altLang="en-US" dirty="0"/>
                  <a:t>部分</a:t>
                </a:r>
              </a:p>
            </p:txBody>
          </p:sp>
        </mc:Choice>
        <mc:Fallback xmlns="">
          <p:sp>
            <p:nvSpPr>
              <p:cNvPr id="5" name="文本框 4">
                <a:extLst>
                  <a:ext uri="{FF2B5EF4-FFF2-40B4-BE49-F238E27FC236}">
                    <a16:creationId xmlns:a16="http://schemas.microsoft.com/office/drawing/2014/main" id="{848C3966-F997-3A12-F9D6-CCE48BF424CD}"/>
                  </a:ext>
                </a:extLst>
              </p:cNvPr>
              <p:cNvSpPr txBox="1">
                <a:spLocks noRot="1" noChangeAspect="1" noMove="1" noResize="1" noEditPoints="1" noAdjustHandles="1" noChangeArrowheads="1" noChangeShapeType="1" noTextEdit="1"/>
              </p:cNvSpPr>
              <p:nvPr/>
            </p:nvSpPr>
            <p:spPr>
              <a:xfrm>
                <a:off x="6649375" y="3081027"/>
                <a:ext cx="2028184" cy="1200329"/>
              </a:xfrm>
              <a:prstGeom prst="rect">
                <a:avLst/>
              </a:prstGeom>
              <a:blipFill>
                <a:blip r:embed="rId5"/>
                <a:stretch>
                  <a:fillRect t="-2538" r="-2410"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467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F158C39-00FD-77D5-C62F-8457681B86BD}"/>
              </a:ext>
            </a:extLst>
          </p:cNvPr>
          <p:cNvSpPr>
            <a:spLocks noGrp="1"/>
          </p:cNvSpPr>
          <p:nvPr>
            <p:ph type="body" sz="quarter" idx="10"/>
          </p:nvPr>
        </p:nvSpPr>
        <p:spPr/>
        <p:txBody>
          <a:bodyPr/>
          <a:lstStyle/>
          <a:p>
            <a:r>
              <a:rPr lang="zh-CN" altLang="en-US" dirty="0"/>
              <a:t>实验</a:t>
            </a:r>
          </a:p>
        </p:txBody>
      </p:sp>
      <p:sp>
        <p:nvSpPr>
          <p:cNvPr id="3" name="文本框 2">
            <a:extLst>
              <a:ext uri="{FF2B5EF4-FFF2-40B4-BE49-F238E27FC236}">
                <a16:creationId xmlns:a16="http://schemas.microsoft.com/office/drawing/2014/main" id="{0E58B544-E43C-FF39-2FEE-A41D5A2496BE}"/>
              </a:ext>
            </a:extLst>
          </p:cNvPr>
          <p:cNvSpPr txBox="1"/>
          <p:nvPr/>
        </p:nvSpPr>
        <p:spPr>
          <a:xfrm>
            <a:off x="603681" y="1482571"/>
            <a:ext cx="877163" cy="369332"/>
          </a:xfrm>
          <a:prstGeom prst="rect">
            <a:avLst/>
          </a:prstGeom>
          <a:noFill/>
        </p:spPr>
        <p:txBody>
          <a:bodyPr wrap="non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数据集</a:t>
            </a:r>
          </a:p>
        </p:txBody>
      </p:sp>
      <p:pic>
        <p:nvPicPr>
          <p:cNvPr id="5" name="图片 4">
            <a:extLst>
              <a:ext uri="{FF2B5EF4-FFF2-40B4-BE49-F238E27FC236}">
                <a16:creationId xmlns:a16="http://schemas.microsoft.com/office/drawing/2014/main" id="{AD9A8657-11CB-73DF-C09A-3E832F9EEE16}"/>
              </a:ext>
            </a:extLst>
          </p:cNvPr>
          <p:cNvPicPr>
            <a:picLocks noChangeAspect="1"/>
          </p:cNvPicPr>
          <p:nvPr/>
        </p:nvPicPr>
        <p:blipFill>
          <a:blip r:embed="rId2"/>
          <a:stretch>
            <a:fillRect/>
          </a:stretch>
        </p:blipFill>
        <p:spPr>
          <a:xfrm>
            <a:off x="441267" y="1851903"/>
            <a:ext cx="5485714" cy="2942857"/>
          </a:xfrm>
          <a:prstGeom prst="rect">
            <a:avLst/>
          </a:prstGeom>
        </p:spPr>
      </p:pic>
      <p:sp>
        <p:nvSpPr>
          <p:cNvPr id="4" name="文本框 3">
            <a:extLst>
              <a:ext uri="{FF2B5EF4-FFF2-40B4-BE49-F238E27FC236}">
                <a16:creationId xmlns:a16="http://schemas.microsoft.com/office/drawing/2014/main" id="{C38125EF-6183-ABAF-D305-7BF2DCFFE3DF}"/>
              </a:ext>
            </a:extLst>
          </p:cNvPr>
          <p:cNvSpPr txBox="1"/>
          <p:nvPr/>
        </p:nvSpPr>
        <p:spPr>
          <a:xfrm>
            <a:off x="8226987" y="1482571"/>
            <a:ext cx="1107996" cy="369332"/>
          </a:xfrm>
          <a:prstGeom prst="rect">
            <a:avLst/>
          </a:prstGeom>
          <a:noFill/>
        </p:spPr>
        <p:txBody>
          <a:bodyPr wrap="non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对比模型</a:t>
            </a:r>
          </a:p>
        </p:txBody>
      </p:sp>
      <p:sp>
        <p:nvSpPr>
          <p:cNvPr id="6" name="文本框 5">
            <a:extLst>
              <a:ext uri="{FF2B5EF4-FFF2-40B4-BE49-F238E27FC236}">
                <a16:creationId xmlns:a16="http://schemas.microsoft.com/office/drawing/2014/main" id="{D3369724-9358-50B0-ACD4-70F5B3238BEE}"/>
              </a:ext>
            </a:extLst>
          </p:cNvPr>
          <p:cNvSpPr txBox="1"/>
          <p:nvPr/>
        </p:nvSpPr>
        <p:spPr>
          <a:xfrm>
            <a:off x="8226987" y="2068497"/>
            <a:ext cx="1792414" cy="4524315"/>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单域模型</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LR</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BPR</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NeuMF</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多任务模型</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MMoE</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PLE</a:t>
            </a:r>
          </a:p>
          <a:p>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跨域模型</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CoNet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MiNet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GA-DTCDR</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DML</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Hero-Graph</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PTUPCDR</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21387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11897</TotalTime>
  <Words>305</Words>
  <Application>Microsoft Office PowerPoint</Application>
  <PresentationFormat>宽屏</PresentationFormat>
  <Paragraphs>84</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宋体</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阮 滨</dc:creator>
  <cp:lastModifiedBy>阮 滨</cp:lastModifiedBy>
  <cp:revision>44</cp:revision>
  <dcterms:created xsi:type="dcterms:W3CDTF">2022-06-05T08:59:57Z</dcterms:created>
  <dcterms:modified xsi:type="dcterms:W3CDTF">2023-02-24T11:45:38Z</dcterms:modified>
</cp:coreProperties>
</file>