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84" r:id="rId4"/>
    <p:sldId id="285" r:id="rId5"/>
    <p:sldId id="286" r:id="rId6"/>
    <p:sldId id="288" r:id="rId7"/>
    <p:sldId id="289" r:id="rId8"/>
    <p:sldId id="287" r:id="rId9"/>
    <p:sldId id="290" r:id="rId10"/>
    <p:sldId id="291" r:id="rId11"/>
    <p:sldId id="293" r:id="rId12"/>
    <p:sldId id="294" r:id="rId13"/>
    <p:sldId id="28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992038-3420-4092-9A48-68436302CDB4}" type="datetimeFigureOut">
              <a:rPr lang="zh-CN" altLang="en-US" smtClean="0"/>
              <a:t>2022/12/14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3A5AD-CDF6-441E-A434-6E99FE31EF53}" type="slidenum">
              <a:rPr lang="zh-CN" altLang="en-US" smtClean="0"/>
              <a:t>‹#›</a:t>
            </a:fld>
            <a:endParaRPr lang="zh-CN" altLang="en-US"/>
          </a:p>
        </p:txBody>
      </p:sp>
    </p:spTree>
    <p:extLst>
      <p:ext uri="{BB962C8B-B14F-4D97-AF65-F5344CB8AC3E}">
        <p14:creationId xmlns:p14="http://schemas.microsoft.com/office/powerpoint/2010/main" val="401779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93A5AD-CDF6-441E-A434-6E99FE31EF53}" type="slidenum">
              <a:rPr lang="zh-CN" altLang="en-US" smtClean="0"/>
              <a:t>4</a:t>
            </a:fld>
            <a:endParaRPr lang="zh-CN" altLang="en-US"/>
          </a:p>
        </p:txBody>
      </p:sp>
    </p:spTree>
    <p:extLst>
      <p:ext uri="{BB962C8B-B14F-4D97-AF65-F5344CB8AC3E}">
        <p14:creationId xmlns:p14="http://schemas.microsoft.com/office/powerpoint/2010/main" val="341874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DC683-2130-2835-5F74-2B6A8141846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248966-01D8-1AAA-E9A1-F93D47FA0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973626-455D-32F4-DC25-5AB9A94EA798}"/>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5" name="页脚占位符 4">
            <a:extLst>
              <a:ext uri="{FF2B5EF4-FFF2-40B4-BE49-F238E27FC236}">
                <a16:creationId xmlns:a16="http://schemas.microsoft.com/office/drawing/2014/main" id="{DB5DCA3D-E55D-B3F2-147C-153D843EA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D72ADB-2722-A8C5-1412-4797F48689E7}"/>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82130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56252-9453-C767-B98B-25E7E480B0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C1259C-2420-E22B-E880-36D732778F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DE1595-0B34-C375-FD4C-1CA047D3533C}"/>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5" name="页脚占位符 4">
            <a:extLst>
              <a:ext uri="{FF2B5EF4-FFF2-40B4-BE49-F238E27FC236}">
                <a16:creationId xmlns:a16="http://schemas.microsoft.com/office/drawing/2014/main" id="{B7861B59-D71F-D3D7-7374-B19AA5996D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F180BD-A64D-0356-2315-185CC3019DD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51279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89132C-B4C1-82B0-0A2C-E64120F278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6B23-E547-9CD4-DCA0-FCAFACA7F46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976A1A-CCF7-9CAF-FFFC-3D0AE08F9E4E}"/>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5" name="页脚占位符 4">
            <a:extLst>
              <a:ext uri="{FF2B5EF4-FFF2-40B4-BE49-F238E27FC236}">
                <a16:creationId xmlns:a16="http://schemas.microsoft.com/office/drawing/2014/main" id="{CE6D4E4F-392D-25C3-A4E4-86239133F0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769A1-2C17-D60C-7CFD-F6D1A4DAB29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4569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文本占位符 3">
            <a:extLst>
              <a:ext uri="{FF2B5EF4-FFF2-40B4-BE49-F238E27FC236}">
                <a16:creationId xmlns:a16="http://schemas.microsoft.com/office/drawing/2014/main" id="{326D265D-9EF4-7765-B1B2-B9F8BDEAA671}"/>
              </a:ext>
            </a:extLst>
          </p:cNvPr>
          <p:cNvSpPr>
            <a:spLocks noGrp="1"/>
          </p:cNvSpPr>
          <p:nvPr>
            <p:ph type="body" sz="quarter" idx="10" hasCustomPrompt="1"/>
          </p:nvPr>
        </p:nvSpPr>
        <p:spPr>
          <a:xfrm>
            <a:off x="749779" y="242256"/>
            <a:ext cx="7344618" cy="649287"/>
          </a:xfrm>
        </p:spPr>
        <p:txBody>
          <a:bodyPr>
            <a:noAutofit/>
          </a:bodyPr>
          <a:lstStyle>
            <a:lvl1pPr marL="0" indent="0">
              <a:buNone/>
              <a:defRPr sz="4400" b="1">
                <a:solidFill>
                  <a:schemeClr val="accent1"/>
                </a:solidFill>
                <a:latin typeface="微软雅黑" panose="020B0503020204020204" pitchFamily="34" charset="-122"/>
                <a:ea typeface="微软雅黑" panose="020B0503020204020204" pitchFamily="34" charset="-122"/>
              </a:defRPr>
            </a:lvl1pPr>
          </a:lstStyle>
          <a:p>
            <a:r>
              <a:rPr lang="zh-CN" altLang="en-US" dirty="0"/>
              <a:t>标题</a:t>
            </a:r>
          </a:p>
        </p:txBody>
      </p:sp>
      <p:cxnSp>
        <p:nvCxnSpPr>
          <p:cNvPr id="24" name="直接连接符 23">
            <a:extLst>
              <a:ext uri="{FF2B5EF4-FFF2-40B4-BE49-F238E27FC236}">
                <a16:creationId xmlns:a16="http://schemas.microsoft.com/office/drawing/2014/main" id="{6F24D45D-2BF8-A43E-2A20-267D5AAC448C}"/>
              </a:ext>
            </a:extLst>
          </p:cNvPr>
          <p:cNvCxnSpPr>
            <a:cxnSpLocks/>
          </p:cNvCxnSpPr>
          <p:nvPr userDrawn="1"/>
        </p:nvCxnSpPr>
        <p:spPr>
          <a:xfrm>
            <a:off x="0" y="1174279"/>
            <a:ext cx="8094397" cy="0"/>
          </a:xfrm>
          <a:prstGeom prst="line">
            <a:avLst/>
          </a:prstGeom>
          <a:ln w="15875">
            <a:gradFill>
              <a:gsLst>
                <a:gs pos="0">
                  <a:schemeClr val="accent1"/>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D8901CE5-F8FF-66F9-74B3-CB5F637741F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97" b="1012"/>
          <a:stretch/>
        </p:blipFill>
        <p:spPr>
          <a:xfrm>
            <a:off x="0" y="291251"/>
            <a:ext cx="749779" cy="567908"/>
          </a:xfrm>
          <a:prstGeom prst="rect">
            <a:avLst/>
          </a:prstGeom>
        </p:spPr>
      </p:pic>
    </p:spTree>
    <p:extLst>
      <p:ext uri="{BB962C8B-B14F-4D97-AF65-F5344CB8AC3E}">
        <p14:creationId xmlns:p14="http://schemas.microsoft.com/office/powerpoint/2010/main" val="221185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02C99-2651-7789-EF16-E22DE3C5575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4B0194-0697-4CED-9DAD-9A99721A4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4D12FB6-1019-C39A-7ACF-F35816886BDD}"/>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5" name="页脚占位符 4">
            <a:extLst>
              <a:ext uri="{FF2B5EF4-FFF2-40B4-BE49-F238E27FC236}">
                <a16:creationId xmlns:a16="http://schemas.microsoft.com/office/drawing/2014/main" id="{14FF2ACC-9908-8C93-B83E-7C9C7BBB94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79E849-C226-AEDD-C383-4D2003C6488A}"/>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44511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9E438-C686-CE70-1A66-3D7A2D126F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7B1ED-B7CE-AA07-9274-9B766E44FF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C1B9A1F-6C49-A9CF-0108-957F78AB4A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8DE6D-AF0B-2668-A2A8-8D5B97F10BCC}"/>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6" name="页脚占位符 5">
            <a:extLst>
              <a:ext uri="{FF2B5EF4-FFF2-40B4-BE49-F238E27FC236}">
                <a16:creationId xmlns:a16="http://schemas.microsoft.com/office/drawing/2014/main" id="{C73605F0-3086-FCF3-D038-A4175043D9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56547D-05F1-A49D-7759-F7B4CA15C514}"/>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4061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56D14-AD71-2B62-83DF-4E269D5C19C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46EABC7-5132-DB98-2BDC-EA925BBC2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78635CB-B5AD-C5C4-EFA3-7004320612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B73B12C-94DF-C612-A01A-278C0835F4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B57F6F6-3D9C-E736-137E-9D933D29AE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4503A0-5BF6-2B40-3801-016CECA428CD}"/>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8" name="页脚占位符 7">
            <a:extLst>
              <a:ext uri="{FF2B5EF4-FFF2-40B4-BE49-F238E27FC236}">
                <a16:creationId xmlns:a16="http://schemas.microsoft.com/office/drawing/2014/main" id="{04BFB161-704E-85DD-9526-FAB229D134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604F4A-88C0-7937-E84A-F4D63A4E653E}"/>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5920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67BD2-97B8-1BEF-5F2C-DF36DD9128B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F999AF0-1B5E-DB80-0AD9-C3286C057E6D}"/>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4" name="页脚占位符 3">
            <a:extLst>
              <a:ext uri="{FF2B5EF4-FFF2-40B4-BE49-F238E27FC236}">
                <a16:creationId xmlns:a16="http://schemas.microsoft.com/office/drawing/2014/main" id="{B5DA49A4-179B-60A4-A90B-3D8DBF8695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5A472DC-DEA4-6FC7-F2C9-57293DB46EC1}"/>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63853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467873-EBCE-8900-12F7-8A23A7DE7D0C}"/>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3" name="页脚占位符 2">
            <a:extLst>
              <a:ext uri="{FF2B5EF4-FFF2-40B4-BE49-F238E27FC236}">
                <a16:creationId xmlns:a16="http://schemas.microsoft.com/office/drawing/2014/main" id="{48BBBEA4-BAA6-C179-FC6E-750BDBBA89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22BA9E-C9C4-35B7-83D6-28A5407D82DF}"/>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97390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39E1F-DD4D-ED2A-7CDD-3C790C271E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8922CA-2ED5-BF07-5522-EF26C4733C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BDB613-B67F-0BBF-470E-2F7B60108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8B6C8F-CA8B-4BCF-B004-C28382850B66}"/>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6" name="页脚占位符 5">
            <a:extLst>
              <a:ext uri="{FF2B5EF4-FFF2-40B4-BE49-F238E27FC236}">
                <a16:creationId xmlns:a16="http://schemas.microsoft.com/office/drawing/2014/main" id="{4CF2CDBE-B5E0-45C7-E551-C5EFAF9EAC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9698FE-E3FE-6EB5-3260-F9929C36E86B}"/>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348805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51D1C-68AA-4955-E9AE-DF51F37736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5D7FCC-3525-0DC6-B912-BCC7854469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A03805-A3B5-9A01-4D43-981FBAF6E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E69B60-9CD4-68A3-C4D8-0A0D3B9526CD}"/>
              </a:ext>
            </a:extLst>
          </p:cNvPr>
          <p:cNvSpPr>
            <a:spLocks noGrp="1"/>
          </p:cNvSpPr>
          <p:nvPr>
            <p:ph type="dt" sz="half" idx="10"/>
          </p:nvPr>
        </p:nvSpPr>
        <p:spPr/>
        <p:txBody>
          <a:bodyPr/>
          <a:lstStyle/>
          <a:p>
            <a:fld id="{1E95BD55-7B2C-4A63-B2D5-F209D606D980}" type="datetimeFigureOut">
              <a:rPr lang="zh-CN" altLang="en-US" smtClean="0"/>
              <a:t>2022/12/14</a:t>
            </a:fld>
            <a:endParaRPr lang="zh-CN" altLang="en-US"/>
          </a:p>
        </p:txBody>
      </p:sp>
      <p:sp>
        <p:nvSpPr>
          <p:cNvPr id="6" name="页脚占位符 5">
            <a:extLst>
              <a:ext uri="{FF2B5EF4-FFF2-40B4-BE49-F238E27FC236}">
                <a16:creationId xmlns:a16="http://schemas.microsoft.com/office/drawing/2014/main" id="{A97329A2-AA58-3205-F119-90C1BA9853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7521A9-193A-2704-05EC-1380403EC15D}"/>
              </a:ext>
            </a:extLst>
          </p:cNvPr>
          <p:cNvSpPr>
            <a:spLocks noGrp="1"/>
          </p:cNvSpPr>
          <p:nvPr>
            <p:ph type="sldNum" sz="quarter" idx="12"/>
          </p:nvPr>
        </p:nvSpPr>
        <p:spPr/>
        <p:txBody>
          <a:body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210749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7B6AF2-E7D1-B9FC-E474-3E3EE52A3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6420B4-087B-2245-C394-CA8802B62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C9B05-674C-3655-ECC2-6DC13E6E5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5BD55-7B2C-4A63-B2D5-F209D606D980}" type="datetimeFigureOut">
              <a:rPr lang="zh-CN" altLang="en-US" smtClean="0"/>
              <a:t>2022/12/14</a:t>
            </a:fld>
            <a:endParaRPr lang="zh-CN" altLang="en-US"/>
          </a:p>
        </p:txBody>
      </p:sp>
      <p:sp>
        <p:nvSpPr>
          <p:cNvPr id="5" name="页脚占位符 4">
            <a:extLst>
              <a:ext uri="{FF2B5EF4-FFF2-40B4-BE49-F238E27FC236}">
                <a16:creationId xmlns:a16="http://schemas.microsoft.com/office/drawing/2014/main" id="{8ACB10FC-0A75-1F5A-1BA9-57F337D86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8FEA56-6BFB-9AE7-75C2-4C5247FF1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27A30D-C86C-4526-B48D-E3763DD5297C}" type="slidenum">
              <a:rPr lang="zh-CN" altLang="en-US" smtClean="0"/>
              <a:t>‹#›</a:t>
            </a:fld>
            <a:endParaRPr lang="zh-CN" altLang="en-US"/>
          </a:p>
        </p:txBody>
      </p:sp>
    </p:spTree>
    <p:extLst>
      <p:ext uri="{BB962C8B-B14F-4D97-AF65-F5344CB8AC3E}">
        <p14:creationId xmlns:p14="http://schemas.microsoft.com/office/powerpoint/2010/main" val="1788210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F6C572C-5739-702A-85A8-AA0BD767D914}"/>
              </a:ext>
            </a:extLst>
          </p:cNvPr>
          <p:cNvSpPr txBox="1"/>
          <p:nvPr/>
        </p:nvSpPr>
        <p:spPr>
          <a:xfrm>
            <a:off x="9535187" y="5449756"/>
            <a:ext cx="2283363" cy="830997"/>
          </a:xfrm>
          <a:prstGeom prst="rect">
            <a:avLst/>
          </a:prstGeom>
          <a:noFill/>
        </p:spPr>
        <p:txBody>
          <a:bodyPr wrap="square" rtlCol="0">
            <a:spAutoFit/>
          </a:bodyPr>
          <a:lstStyle/>
          <a:p>
            <a:r>
              <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rPr>
              <a:t>汇报人：阮滨</a:t>
            </a:r>
            <a:endParaRPr lang="en-US" altLang="zh-CN" sz="2400" b="1" dirty="0">
              <a:solidFill>
                <a:prstClr val="black">
                  <a:lumMod val="65000"/>
                  <a:lumOff val="35000"/>
                </a:prstClr>
              </a:solidFill>
              <a:latin typeface="微软雅黑" panose="020B0503020204020204" pitchFamily="34" charset="-122"/>
              <a:ea typeface="微软雅黑" panose="020B0503020204020204" pitchFamily="34" charset="-122"/>
            </a:endParaRPr>
          </a:p>
          <a:p>
            <a:fld id="{9BDED90E-414C-4EF9-AC7B-6443D16C5D9F}" type="datetime1">
              <a:rPr lang="zh-CN" altLang="zh-CN" sz="2400" b="1">
                <a:solidFill>
                  <a:prstClr val="black">
                    <a:lumMod val="65000"/>
                    <a:lumOff val="35000"/>
                  </a:prstClr>
                </a:solidFill>
                <a:latin typeface="微软雅黑" panose="020B0503020204020204" pitchFamily="34" charset="-122"/>
                <a:ea typeface="微软雅黑" panose="020B0503020204020204" pitchFamily="34" charset="-122"/>
              </a:rPr>
              <a:t>2022/12/14</a:t>
            </a:fld>
            <a:endParaRPr lang="zh-CN" altLang="en-US" sz="2400" b="1"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92DECD8-3607-228A-AA58-0ACE1E4F5A50}"/>
              </a:ext>
            </a:extLst>
          </p:cNvPr>
          <p:cNvSpPr txBox="1"/>
          <p:nvPr/>
        </p:nvSpPr>
        <p:spPr>
          <a:xfrm>
            <a:off x="0" y="2013009"/>
            <a:ext cx="12191999" cy="1077218"/>
          </a:xfrm>
          <a:prstGeom prst="rect">
            <a:avLst/>
          </a:prstGeom>
          <a:noFill/>
        </p:spPr>
        <p:txBody>
          <a:bodyPr wrap="square" rtlCol="0">
            <a:spAutoFit/>
          </a:bodyPr>
          <a:lstStyle/>
          <a:p>
            <a:pPr algn="ctr"/>
            <a:r>
              <a:rPr lang="en-US" altLang="zh-CN" sz="3200" dirty="0">
                <a:solidFill>
                  <a:schemeClr val="accent1"/>
                </a:solidFill>
                <a:latin typeface="微软雅黑" panose="020B0503020204020204" pitchFamily="34" charset="-122"/>
                <a:ea typeface="微软雅黑" panose="020B0503020204020204" pitchFamily="34" charset="-122"/>
              </a:rPr>
              <a:t>One for All, All for One: </a:t>
            </a:r>
            <a:r>
              <a:rPr lang="en-US" altLang="zh-CN" sz="3200" dirty="0">
                <a:solidFill>
                  <a:srgbClr val="FF0000"/>
                </a:solidFill>
                <a:latin typeface="微软雅黑" panose="020B0503020204020204" pitchFamily="34" charset="-122"/>
                <a:ea typeface="微软雅黑" panose="020B0503020204020204" pitchFamily="34" charset="-122"/>
              </a:rPr>
              <a:t>Learning</a:t>
            </a:r>
            <a:r>
              <a:rPr lang="en-US" altLang="zh-CN" sz="3200" dirty="0">
                <a:solidFill>
                  <a:schemeClr val="accent1"/>
                </a:solidFill>
                <a:latin typeface="微软雅黑" panose="020B0503020204020204" pitchFamily="34" charset="-122"/>
                <a:ea typeface="微软雅黑" panose="020B0503020204020204" pitchFamily="34" charset="-122"/>
              </a:rPr>
              <a:t> and </a:t>
            </a:r>
            <a:r>
              <a:rPr lang="en-US" altLang="zh-CN" sz="3200" dirty="0">
                <a:solidFill>
                  <a:srgbClr val="FF0000"/>
                </a:solidFill>
                <a:latin typeface="微软雅黑" panose="020B0503020204020204" pitchFamily="34" charset="-122"/>
                <a:ea typeface="微软雅黑" panose="020B0503020204020204" pitchFamily="34" charset="-122"/>
              </a:rPr>
              <a:t>Transferring</a:t>
            </a:r>
            <a:r>
              <a:rPr lang="en-US" altLang="zh-CN" sz="3200" dirty="0">
                <a:solidFill>
                  <a:schemeClr val="accent1"/>
                </a:solidFill>
                <a:latin typeface="微软雅黑" panose="020B0503020204020204" pitchFamily="34" charset="-122"/>
                <a:ea typeface="微软雅黑" panose="020B0503020204020204" pitchFamily="34" charset="-122"/>
              </a:rPr>
              <a:t> User</a:t>
            </a:r>
          </a:p>
          <a:p>
            <a:pPr algn="ctr"/>
            <a:r>
              <a:rPr lang="en-US" altLang="zh-CN" sz="3200" dirty="0">
                <a:solidFill>
                  <a:schemeClr val="accent1"/>
                </a:solidFill>
                <a:latin typeface="微软雅黑" panose="020B0503020204020204" pitchFamily="34" charset="-122"/>
                <a:ea typeface="微软雅黑" panose="020B0503020204020204" pitchFamily="34" charset="-122"/>
              </a:rPr>
              <a:t>Embeddings for Cross-Domain Recommendation</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27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7E3F4D-B359-9B3B-3C83-C89A017202DA}"/>
              </a:ext>
            </a:extLst>
          </p:cNvPr>
          <p:cNvSpPr>
            <a:spLocks noGrp="1"/>
          </p:cNvSpPr>
          <p:nvPr>
            <p:ph type="body" sz="quarter" idx="10"/>
          </p:nvPr>
        </p:nvSpPr>
        <p:spPr/>
        <p:txBody>
          <a:bodyPr/>
          <a:lstStyle/>
          <a:p>
            <a:r>
              <a:rPr lang="en-US" altLang="zh-CN" dirty="0"/>
              <a:t>Experiment</a:t>
            </a:r>
            <a:endParaRPr lang="zh-CN" altLang="en-US" dirty="0"/>
          </a:p>
        </p:txBody>
      </p:sp>
      <p:pic>
        <p:nvPicPr>
          <p:cNvPr id="4" name="图片 3">
            <a:extLst>
              <a:ext uri="{FF2B5EF4-FFF2-40B4-BE49-F238E27FC236}">
                <a16:creationId xmlns:a16="http://schemas.microsoft.com/office/drawing/2014/main" id="{EB01C18F-BBE8-15E4-68D4-42918B3BD05A}"/>
              </a:ext>
            </a:extLst>
          </p:cNvPr>
          <p:cNvPicPr>
            <a:picLocks noChangeAspect="1"/>
          </p:cNvPicPr>
          <p:nvPr/>
        </p:nvPicPr>
        <p:blipFill>
          <a:blip r:embed="rId2"/>
          <a:stretch>
            <a:fillRect/>
          </a:stretch>
        </p:blipFill>
        <p:spPr>
          <a:xfrm>
            <a:off x="850821" y="0"/>
            <a:ext cx="9105441" cy="6858000"/>
          </a:xfrm>
          <a:prstGeom prst="rect">
            <a:avLst/>
          </a:prstGeom>
        </p:spPr>
      </p:pic>
    </p:spTree>
    <p:extLst>
      <p:ext uri="{BB962C8B-B14F-4D97-AF65-F5344CB8AC3E}">
        <p14:creationId xmlns:p14="http://schemas.microsoft.com/office/powerpoint/2010/main" val="88978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7E3F4D-B359-9B3B-3C83-C89A017202DA}"/>
              </a:ext>
            </a:extLst>
          </p:cNvPr>
          <p:cNvSpPr>
            <a:spLocks noGrp="1"/>
          </p:cNvSpPr>
          <p:nvPr>
            <p:ph type="body" sz="quarter" idx="10"/>
          </p:nvPr>
        </p:nvSpPr>
        <p:spPr/>
        <p:txBody>
          <a:bodyPr/>
          <a:lstStyle/>
          <a:p>
            <a:r>
              <a:rPr lang="en-US" altLang="zh-CN" dirty="0"/>
              <a:t>Experiment</a:t>
            </a:r>
            <a:endParaRPr lang="zh-CN" altLang="en-US" dirty="0"/>
          </a:p>
        </p:txBody>
      </p:sp>
      <p:pic>
        <p:nvPicPr>
          <p:cNvPr id="5" name="图片 4">
            <a:extLst>
              <a:ext uri="{FF2B5EF4-FFF2-40B4-BE49-F238E27FC236}">
                <a16:creationId xmlns:a16="http://schemas.microsoft.com/office/drawing/2014/main" id="{11925953-A327-D05F-2BDD-DEF2D3811A3A}"/>
              </a:ext>
            </a:extLst>
          </p:cNvPr>
          <p:cNvPicPr>
            <a:picLocks noChangeAspect="1"/>
          </p:cNvPicPr>
          <p:nvPr/>
        </p:nvPicPr>
        <p:blipFill>
          <a:blip r:embed="rId2"/>
          <a:stretch>
            <a:fillRect/>
          </a:stretch>
        </p:blipFill>
        <p:spPr>
          <a:xfrm>
            <a:off x="1188176" y="1443020"/>
            <a:ext cx="9638095" cy="4895238"/>
          </a:xfrm>
          <a:prstGeom prst="rect">
            <a:avLst/>
          </a:prstGeom>
        </p:spPr>
      </p:pic>
    </p:spTree>
    <p:extLst>
      <p:ext uri="{BB962C8B-B14F-4D97-AF65-F5344CB8AC3E}">
        <p14:creationId xmlns:p14="http://schemas.microsoft.com/office/powerpoint/2010/main" val="185322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C7E3F4D-B359-9B3B-3C83-C89A017202DA}"/>
              </a:ext>
            </a:extLst>
          </p:cNvPr>
          <p:cNvSpPr>
            <a:spLocks noGrp="1"/>
          </p:cNvSpPr>
          <p:nvPr>
            <p:ph type="body" sz="quarter" idx="10"/>
          </p:nvPr>
        </p:nvSpPr>
        <p:spPr/>
        <p:txBody>
          <a:bodyPr/>
          <a:lstStyle/>
          <a:p>
            <a:r>
              <a:rPr lang="en-US" altLang="zh-CN" dirty="0"/>
              <a:t>Experiment</a:t>
            </a:r>
            <a:endParaRPr lang="zh-CN" altLang="en-US" dirty="0"/>
          </a:p>
        </p:txBody>
      </p:sp>
      <p:pic>
        <p:nvPicPr>
          <p:cNvPr id="4" name="图片 3">
            <a:extLst>
              <a:ext uri="{FF2B5EF4-FFF2-40B4-BE49-F238E27FC236}">
                <a16:creationId xmlns:a16="http://schemas.microsoft.com/office/drawing/2014/main" id="{9315EAEE-35FD-2F90-0B15-F6DB9881DE8E}"/>
              </a:ext>
            </a:extLst>
          </p:cNvPr>
          <p:cNvPicPr>
            <a:picLocks noChangeAspect="1"/>
          </p:cNvPicPr>
          <p:nvPr/>
        </p:nvPicPr>
        <p:blipFill>
          <a:blip r:embed="rId2"/>
          <a:stretch>
            <a:fillRect/>
          </a:stretch>
        </p:blipFill>
        <p:spPr>
          <a:xfrm>
            <a:off x="3519332" y="1955057"/>
            <a:ext cx="4904762" cy="3409524"/>
          </a:xfrm>
          <a:prstGeom prst="rect">
            <a:avLst/>
          </a:prstGeom>
        </p:spPr>
      </p:pic>
    </p:spTree>
    <p:extLst>
      <p:ext uri="{BB962C8B-B14F-4D97-AF65-F5344CB8AC3E}">
        <p14:creationId xmlns:p14="http://schemas.microsoft.com/office/powerpoint/2010/main" val="1374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BCA928F-052D-98FE-ED0F-00E0EB461A0B}"/>
              </a:ext>
            </a:extLst>
          </p:cNvPr>
          <p:cNvSpPr/>
          <p:nvPr/>
        </p:nvSpPr>
        <p:spPr>
          <a:xfrm>
            <a:off x="0" y="1412875"/>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a16="http://schemas.microsoft.com/office/drawing/2014/main" id="{BC171F29-A3A4-99B8-BF72-4820112E727D}"/>
              </a:ext>
            </a:extLst>
          </p:cNvPr>
          <p:cNvGrpSpPr/>
          <p:nvPr/>
        </p:nvGrpSpPr>
        <p:grpSpPr>
          <a:xfrm>
            <a:off x="4102759" y="2558327"/>
            <a:ext cx="3986483" cy="1482725"/>
            <a:chOff x="2682875" y="2071687"/>
            <a:chExt cx="3986483" cy="1482725"/>
          </a:xfrm>
        </p:grpSpPr>
        <p:sp>
          <p:nvSpPr>
            <p:cNvPr id="4" name="TextBox 1">
              <a:extLst>
                <a:ext uri="{FF2B5EF4-FFF2-40B4-BE49-F238E27FC236}">
                  <a16:creationId xmlns:a16="http://schemas.microsoft.com/office/drawing/2014/main" id="{0E8A09CB-5070-F836-77FB-BCAF987F39D0}"/>
                </a:ext>
              </a:extLst>
            </p:cNvPr>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chemeClr val="accent1"/>
                  </a:solidFill>
                  <a:latin typeface="微软雅黑" pitchFamily="34" charset="-122"/>
                  <a:ea typeface="微软雅黑" pitchFamily="34" charset="-122"/>
                </a:rPr>
                <a:t>THANKS</a:t>
              </a:r>
            </a:p>
          </p:txBody>
        </p:sp>
        <p:sp>
          <p:nvSpPr>
            <p:cNvPr id="5" name="空心弧 4">
              <a:extLst>
                <a:ext uri="{FF2B5EF4-FFF2-40B4-BE49-F238E27FC236}">
                  <a16:creationId xmlns:a16="http://schemas.microsoft.com/office/drawing/2014/main" id="{B40FA9DC-46BB-DF74-23CE-54C455678CEC}"/>
                </a:ext>
              </a:extLst>
            </p:cNvPr>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 name="TextBox 8">
              <a:extLst>
                <a:ext uri="{FF2B5EF4-FFF2-40B4-BE49-F238E27FC236}">
                  <a16:creationId xmlns:a16="http://schemas.microsoft.com/office/drawing/2014/main" id="{1952C20C-7A87-0AE7-F5E4-9D3431D19066}"/>
                </a:ext>
              </a:extLst>
            </p:cNvPr>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endParaRPr lang="zh-CN" altLang="en-US" sz="1800" dirty="0">
                <a:latin typeface="微软雅黑" pitchFamily="34" charset="-122"/>
                <a:ea typeface="微软雅黑" pitchFamily="34" charset="-122"/>
              </a:endParaRPr>
            </a:p>
          </p:txBody>
        </p:sp>
      </p:grpSp>
      <p:sp>
        <p:nvSpPr>
          <p:cNvPr id="7" name="等腰三角形 6">
            <a:extLst>
              <a:ext uri="{FF2B5EF4-FFF2-40B4-BE49-F238E27FC236}">
                <a16:creationId xmlns:a16="http://schemas.microsoft.com/office/drawing/2014/main" id="{46AF215A-C32C-F32A-CAF3-D134E751244D}"/>
              </a:ext>
            </a:extLst>
          </p:cNvPr>
          <p:cNvSpPr/>
          <p:nvPr/>
        </p:nvSpPr>
        <p:spPr>
          <a:xfrm flipV="1">
            <a:off x="5916353" y="4596588"/>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166130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28F7B94-6F4A-633C-54ED-9F0CC89914D2}"/>
              </a:ext>
            </a:extLst>
          </p:cNvPr>
          <p:cNvSpPr>
            <a:spLocks noGrp="1"/>
          </p:cNvSpPr>
          <p:nvPr>
            <p:ph type="body" sz="quarter" idx="10"/>
          </p:nvPr>
        </p:nvSpPr>
        <p:spPr/>
        <p:txBody>
          <a:bodyPr/>
          <a:lstStyle/>
          <a:p>
            <a:r>
              <a:rPr lang="en-US" altLang="zh-CN" dirty="0"/>
              <a:t>Background</a:t>
            </a:r>
            <a:endParaRPr lang="zh-CN" altLang="en-US" dirty="0"/>
          </a:p>
        </p:txBody>
      </p:sp>
      <p:sp>
        <p:nvSpPr>
          <p:cNvPr id="3" name="左大括号 2">
            <a:extLst>
              <a:ext uri="{FF2B5EF4-FFF2-40B4-BE49-F238E27FC236}">
                <a16:creationId xmlns:a16="http://schemas.microsoft.com/office/drawing/2014/main" id="{33D2ECE8-DC8A-41C8-D791-367D27A96DC7}"/>
              </a:ext>
            </a:extLst>
          </p:cNvPr>
          <p:cNvSpPr/>
          <p:nvPr/>
        </p:nvSpPr>
        <p:spPr>
          <a:xfrm>
            <a:off x="1154097" y="1802167"/>
            <a:ext cx="772357" cy="3879542"/>
          </a:xfrm>
          <a:prstGeom prst="leftBrace">
            <a:avLst>
              <a:gd name="adj1" fmla="val 6810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5EA4A-BF8D-18EF-A209-5EF660C92363}"/>
              </a:ext>
            </a:extLst>
          </p:cNvPr>
          <p:cNvSpPr txBox="1"/>
          <p:nvPr/>
        </p:nvSpPr>
        <p:spPr>
          <a:xfrm>
            <a:off x="2299317" y="1617501"/>
            <a:ext cx="7156126"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针对</a:t>
            </a:r>
            <a:r>
              <a:rPr lang="en-US" altLang="zh-CN" dirty="0">
                <a:latin typeface="微软雅黑" panose="020B0503020204020204" pitchFamily="34" charset="-122"/>
                <a:ea typeface="微软雅黑" panose="020B0503020204020204" pitchFamily="34" charset="-122"/>
              </a:rPr>
              <a:t>MTCDR</a:t>
            </a:r>
            <a:r>
              <a:rPr lang="zh-CN" altLang="en-US" dirty="0">
                <a:latin typeface="微软雅黑" panose="020B0503020204020204" pitchFamily="34" charset="-122"/>
                <a:ea typeface="微软雅黑" panose="020B0503020204020204" pitchFamily="34" charset="-122"/>
              </a:rPr>
              <a:t>的研究较少，现有研究大多为单目标推荐</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双目标推荐</a:t>
            </a:r>
          </a:p>
        </p:txBody>
      </p:sp>
      <p:sp>
        <p:nvSpPr>
          <p:cNvPr id="5" name="文本框 4">
            <a:extLst>
              <a:ext uri="{FF2B5EF4-FFF2-40B4-BE49-F238E27FC236}">
                <a16:creationId xmlns:a16="http://schemas.microsoft.com/office/drawing/2014/main" id="{60B7C2A6-6B41-E386-4EB3-77D2A3E283A3}"/>
              </a:ext>
            </a:extLst>
          </p:cNvPr>
          <p:cNvSpPr txBox="1"/>
          <p:nvPr/>
        </p:nvSpPr>
        <p:spPr>
          <a:xfrm>
            <a:off x="2299317" y="5497043"/>
            <a:ext cx="446006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2.MTCDR</a:t>
            </a:r>
            <a:r>
              <a:rPr lang="zh-CN" altLang="en-US" dirty="0">
                <a:latin typeface="微软雅黑" panose="020B0503020204020204" pitchFamily="34" charset="-122"/>
                <a:ea typeface="微软雅黑" panose="020B0503020204020204" pitchFamily="34" charset="-122"/>
              </a:rPr>
              <a:t>中存在</a:t>
            </a:r>
            <a:r>
              <a:rPr lang="en-US" altLang="zh-CN" dirty="0">
                <a:solidFill>
                  <a:schemeClr val="accent1"/>
                </a:solidFill>
                <a:latin typeface="微软雅黑" panose="020B0503020204020204" pitchFamily="34" charset="-122"/>
                <a:ea typeface="微软雅黑" panose="020B0503020204020204" pitchFamily="34" charset="-122"/>
              </a:rPr>
              <a:t>negative transfer</a:t>
            </a:r>
            <a:r>
              <a:rPr lang="zh-CN" altLang="en-US" dirty="0">
                <a:latin typeface="微软雅黑" panose="020B0503020204020204" pitchFamily="34" charset="-122"/>
                <a:ea typeface="微软雅黑" panose="020B0503020204020204" pitchFamily="34" charset="-122"/>
              </a:rPr>
              <a:t>的问题</a:t>
            </a:r>
          </a:p>
        </p:txBody>
      </p:sp>
    </p:spTree>
    <p:extLst>
      <p:ext uri="{BB962C8B-B14F-4D97-AF65-F5344CB8AC3E}">
        <p14:creationId xmlns:p14="http://schemas.microsoft.com/office/powerpoint/2010/main" val="228006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5CDBF43-130E-90A9-9226-12A4C8F63112}"/>
              </a:ext>
            </a:extLst>
          </p:cNvPr>
          <p:cNvSpPr>
            <a:spLocks noGrp="1"/>
          </p:cNvSpPr>
          <p:nvPr>
            <p:ph type="body" sz="quarter" idx="10"/>
          </p:nvPr>
        </p:nvSpPr>
        <p:spPr/>
        <p:txBody>
          <a:bodyPr/>
          <a:lstStyle/>
          <a:p>
            <a:r>
              <a:rPr lang="en-US" altLang="zh-CN" dirty="0"/>
              <a:t>What is CDR?</a:t>
            </a:r>
            <a:endParaRPr lang="zh-CN" altLang="en-US" dirty="0"/>
          </a:p>
        </p:txBody>
      </p:sp>
      <p:sp>
        <p:nvSpPr>
          <p:cNvPr id="3" name="矩形: 圆角 2">
            <a:extLst>
              <a:ext uri="{FF2B5EF4-FFF2-40B4-BE49-F238E27FC236}">
                <a16:creationId xmlns:a16="http://schemas.microsoft.com/office/drawing/2014/main" id="{B4CB6337-1C1E-7622-7618-20B3746B01F3}"/>
              </a:ext>
            </a:extLst>
          </p:cNvPr>
          <p:cNvSpPr/>
          <p:nvPr/>
        </p:nvSpPr>
        <p:spPr>
          <a:xfrm>
            <a:off x="3330612" y="3429000"/>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Source Domain</a:t>
            </a:r>
            <a:endParaRPr lang="zh-CN" altLang="en-US" dirty="0"/>
          </a:p>
        </p:txBody>
      </p:sp>
      <p:sp>
        <p:nvSpPr>
          <p:cNvPr id="4" name="矩形: 圆角 3">
            <a:extLst>
              <a:ext uri="{FF2B5EF4-FFF2-40B4-BE49-F238E27FC236}">
                <a16:creationId xmlns:a16="http://schemas.microsoft.com/office/drawing/2014/main" id="{BAE2FD4A-F1BF-170E-79E3-C8C515C3E0C4}"/>
              </a:ext>
            </a:extLst>
          </p:cNvPr>
          <p:cNvSpPr/>
          <p:nvPr/>
        </p:nvSpPr>
        <p:spPr>
          <a:xfrm>
            <a:off x="495441" y="3417777"/>
            <a:ext cx="1972881" cy="7404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Domain</a:t>
            </a:r>
            <a:endParaRPr lang="zh-CN" altLang="en-US" dirty="0"/>
          </a:p>
        </p:txBody>
      </p:sp>
      <p:sp>
        <p:nvSpPr>
          <p:cNvPr id="37" name="矩形 36">
            <a:extLst>
              <a:ext uri="{FF2B5EF4-FFF2-40B4-BE49-F238E27FC236}">
                <a16:creationId xmlns:a16="http://schemas.microsoft.com/office/drawing/2014/main" id="{466C8CDD-08E9-6AF4-5C72-9A78081259BD}"/>
              </a:ext>
            </a:extLst>
          </p:cNvPr>
          <p:cNvSpPr/>
          <p:nvPr/>
        </p:nvSpPr>
        <p:spPr>
          <a:xfrm>
            <a:off x="791921" y="437656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8" name="矩形 37">
            <a:extLst>
              <a:ext uri="{FF2B5EF4-FFF2-40B4-BE49-F238E27FC236}">
                <a16:creationId xmlns:a16="http://schemas.microsoft.com/office/drawing/2014/main" id="{D445F55C-17C2-A9A9-9716-D159EF982EDA}"/>
              </a:ext>
            </a:extLst>
          </p:cNvPr>
          <p:cNvSpPr/>
          <p:nvPr/>
        </p:nvSpPr>
        <p:spPr>
          <a:xfrm>
            <a:off x="1111517" y="4378044"/>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9" name="矩形 38">
            <a:extLst>
              <a:ext uri="{FF2B5EF4-FFF2-40B4-BE49-F238E27FC236}">
                <a16:creationId xmlns:a16="http://schemas.microsoft.com/office/drawing/2014/main" id="{93F88237-CCF9-934B-547F-15B994697B62}"/>
              </a:ext>
            </a:extLst>
          </p:cNvPr>
          <p:cNvSpPr/>
          <p:nvPr/>
        </p:nvSpPr>
        <p:spPr>
          <a:xfrm>
            <a:off x="1431113" y="437656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0" name="矩形 39">
            <a:extLst>
              <a:ext uri="{FF2B5EF4-FFF2-40B4-BE49-F238E27FC236}">
                <a16:creationId xmlns:a16="http://schemas.microsoft.com/office/drawing/2014/main" id="{F42EC5B8-B1AA-AF36-0A65-4F5D7B5D04B8}"/>
              </a:ext>
            </a:extLst>
          </p:cNvPr>
          <p:cNvSpPr/>
          <p:nvPr/>
        </p:nvSpPr>
        <p:spPr>
          <a:xfrm>
            <a:off x="1750709" y="437656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1" name="矩形 40">
            <a:extLst>
              <a:ext uri="{FF2B5EF4-FFF2-40B4-BE49-F238E27FC236}">
                <a16:creationId xmlns:a16="http://schemas.microsoft.com/office/drawing/2014/main" id="{EB95E75B-3A9D-41CA-9D39-F1838362E706}"/>
              </a:ext>
            </a:extLst>
          </p:cNvPr>
          <p:cNvSpPr/>
          <p:nvPr/>
        </p:nvSpPr>
        <p:spPr>
          <a:xfrm>
            <a:off x="791921" y="4678406"/>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2" name="矩形 41">
            <a:extLst>
              <a:ext uri="{FF2B5EF4-FFF2-40B4-BE49-F238E27FC236}">
                <a16:creationId xmlns:a16="http://schemas.microsoft.com/office/drawing/2014/main" id="{BA28A8D1-FE37-866B-A789-D14694221082}"/>
              </a:ext>
            </a:extLst>
          </p:cNvPr>
          <p:cNvSpPr/>
          <p:nvPr/>
        </p:nvSpPr>
        <p:spPr>
          <a:xfrm>
            <a:off x="1111517" y="4679885"/>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3" name="矩形 42">
            <a:extLst>
              <a:ext uri="{FF2B5EF4-FFF2-40B4-BE49-F238E27FC236}">
                <a16:creationId xmlns:a16="http://schemas.microsoft.com/office/drawing/2014/main" id="{9645AE3F-3731-53C9-CC7F-F4110BB9F431}"/>
              </a:ext>
            </a:extLst>
          </p:cNvPr>
          <p:cNvSpPr/>
          <p:nvPr/>
        </p:nvSpPr>
        <p:spPr>
          <a:xfrm>
            <a:off x="1431113" y="4678406"/>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4" name="矩形 43">
            <a:extLst>
              <a:ext uri="{FF2B5EF4-FFF2-40B4-BE49-F238E27FC236}">
                <a16:creationId xmlns:a16="http://schemas.microsoft.com/office/drawing/2014/main" id="{616B55BD-761D-A183-26A2-0E2289E60314}"/>
              </a:ext>
            </a:extLst>
          </p:cNvPr>
          <p:cNvSpPr/>
          <p:nvPr/>
        </p:nvSpPr>
        <p:spPr>
          <a:xfrm>
            <a:off x="1750709" y="4678406"/>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5" name="矩形 44">
            <a:extLst>
              <a:ext uri="{FF2B5EF4-FFF2-40B4-BE49-F238E27FC236}">
                <a16:creationId xmlns:a16="http://schemas.microsoft.com/office/drawing/2014/main" id="{6F57AB0F-5890-2B56-E876-8E5E8E38AEB4}"/>
              </a:ext>
            </a:extLst>
          </p:cNvPr>
          <p:cNvSpPr/>
          <p:nvPr/>
        </p:nvSpPr>
        <p:spPr>
          <a:xfrm>
            <a:off x="791921" y="4978768"/>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6" name="矩形 45">
            <a:extLst>
              <a:ext uri="{FF2B5EF4-FFF2-40B4-BE49-F238E27FC236}">
                <a16:creationId xmlns:a16="http://schemas.microsoft.com/office/drawing/2014/main" id="{D405F743-B186-6B23-BAF2-29A051B0B66D}"/>
              </a:ext>
            </a:extLst>
          </p:cNvPr>
          <p:cNvSpPr/>
          <p:nvPr/>
        </p:nvSpPr>
        <p:spPr>
          <a:xfrm>
            <a:off x="1111517" y="4980247"/>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7" name="矩形 46">
            <a:extLst>
              <a:ext uri="{FF2B5EF4-FFF2-40B4-BE49-F238E27FC236}">
                <a16:creationId xmlns:a16="http://schemas.microsoft.com/office/drawing/2014/main" id="{984FE0B1-3AC7-1C15-877F-7D71646AFAE5}"/>
              </a:ext>
            </a:extLst>
          </p:cNvPr>
          <p:cNvSpPr/>
          <p:nvPr/>
        </p:nvSpPr>
        <p:spPr>
          <a:xfrm>
            <a:off x="1431113" y="4978768"/>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8" name="矩形 47">
            <a:extLst>
              <a:ext uri="{FF2B5EF4-FFF2-40B4-BE49-F238E27FC236}">
                <a16:creationId xmlns:a16="http://schemas.microsoft.com/office/drawing/2014/main" id="{D3AA7B3B-58E2-1F4C-1CB2-4D4759216921}"/>
              </a:ext>
            </a:extLst>
          </p:cNvPr>
          <p:cNvSpPr/>
          <p:nvPr/>
        </p:nvSpPr>
        <p:spPr>
          <a:xfrm>
            <a:off x="1750709" y="4978768"/>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9" name="矩形 48">
            <a:extLst>
              <a:ext uri="{FF2B5EF4-FFF2-40B4-BE49-F238E27FC236}">
                <a16:creationId xmlns:a16="http://schemas.microsoft.com/office/drawing/2014/main" id="{94828F18-EB3B-F490-15AE-32FEEBD72A34}"/>
              </a:ext>
            </a:extLst>
          </p:cNvPr>
          <p:cNvSpPr/>
          <p:nvPr/>
        </p:nvSpPr>
        <p:spPr>
          <a:xfrm>
            <a:off x="791921" y="5279130"/>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0" name="矩形 49">
            <a:extLst>
              <a:ext uri="{FF2B5EF4-FFF2-40B4-BE49-F238E27FC236}">
                <a16:creationId xmlns:a16="http://schemas.microsoft.com/office/drawing/2014/main" id="{B7C391D2-9B51-CFA9-C99D-7EDEE686098E}"/>
              </a:ext>
            </a:extLst>
          </p:cNvPr>
          <p:cNvSpPr/>
          <p:nvPr/>
        </p:nvSpPr>
        <p:spPr>
          <a:xfrm>
            <a:off x="1111517" y="5280609"/>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1" name="矩形 50">
            <a:extLst>
              <a:ext uri="{FF2B5EF4-FFF2-40B4-BE49-F238E27FC236}">
                <a16:creationId xmlns:a16="http://schemas.microsoft.com/office/drawing/2014/main" id="{1316BE0B-0F8B-D514-A000-D15AE57D96F2}"/>
              </a:ext>
            </a:extLst>
          </p:cNvPr>
          <p:cNvSpPr/>
          <p:nvPr/>
        </p:nvSpPr>
        <p:spPr>
          <a:xfrm>
            <a:off x="1431113" y="5279130"/>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2" name="矩形 51">
            <a:extLst>
              <a:ext uri="{FF2B5EF4-FFF2-40B4-BE49-F238E27FC236}">
                <a16:creationId xmlns:a16="http://schemas.microsoft.com/office/drawing/2014/main" id="{0C82199D-AFDC-15A1-6AB3-ABAA3644757B}"/>
              </a:ext>
            </a:extLst>
          </p:cNvPr>
          <p:cNvSpPr/>
          <p:nvPr/>
        </p:nvSpPr>
        <p:spPr>
          <a:xfrm>
            <a:off x="1750709" y="5279130"/>
            <a:ext cx="319596" cy="30184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cxnSp>
        <p:nvCxnSpPr>
          <p:cNvPr id="54" name="连接符: 曲线 53">
            <a:extLst>
              <a:ext uri="{FF2B5EF4-FFF2-40B4-BE49-F238E27FC236}">
                <a16:creationId xmlns:a16="http://schemas.microsoft.com/office/drawing/2014/main" id="{4DB047FF-2C68-54C4-B6E9-BBA90A70B03D}"/>
              </a:ext>
            </a:extLst>
          </p:cNvPr>
          <p:cNvCxnSpPr>
            <a:stCxn id="44" idx="3"/>
            <a:endCxn id="41" idx="1"/>
          </p:cNvCxnSpPr>
          <p:nvPr/>
        </p:nvCxnSpPr>
        <p:spPr>
          <a:xfrm flipH="1">
            <a:off x="791921" y="4829327"/>
            <a:ext cx="1278384" cy="12700"/>
          </a:xfrm>
          <a:prstGeom prst="curvedConnector5">
            <a:avLst>
              <a:gd name="adj1" fmla="val -31771"/>
              <a:gd name="adj2" fmla="val 9279622"/>
              <a:gd name="adj3" fmla="val 1324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3CD137EA-0C8C-3C61-A9EE-C26F9D092B52}"/>
              </a:ext>
            </a:extLst>
          </p:cNvPr>
          <p:cNvCxnSpPr/>
          <p:nvPr/>
        </p:nvCxnSpPr>
        <p:spPr>
          <a:xfrm>
            <a:off x="2867487" y="1305017"/>
            <a:ext cx="0" cy="5131294"/>
          </a:xfrm>
          <a:prstGeom prst="line">
            <a:avLst/>
          </a:prstGeom>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9850E6D5-C1EA-E021-28D9-57236745F4ED}"/>
              </a:ext>
            </a:extLst>
          </p:cNvPr>
          <p:cNvSpPr txBox="1"/>
          <p:nvPr/>
        </p:nvSpPr>
        <p:spPr>
          <a:xfrm>
            <a:off x="495441" y="2235652"/>
            <a:ext cx="2157963" cy="369332"/>
          </a:xfrm>
          <a:prstGeom prst="rect">
            <a:avLst/>
          </a:prstGeom>
          <a:noFill/>
        </p:spPr>
        <p:txBody>
          <a:bodyPr wrap="none" rtlCol="0">
            <a:spAutoFit/>
          </a:bodyPr>
          <a:lstStyle/>
          <a:p>
            <a:r>
              <a:rPr lang="en-US" altLang="zh-CN" b="1" dirty="0">
                <a:solidFill>
                  <a:schemeClr val="accent1"/>
                </a:solidFill>
              </a:rPr>
              <a:t>Single Domain Rec</a:t>
            </a:r>
            <a:endParaRPr lang="zh-CN" altLang="en-US" b="1" dirty="0">
              <a:solidFill>
                <a:schemeClr val="accent1"/>
              </a:solidFill>
            </a:endParaRPr>
          </a:p>
        </p:txBody>
      </p:sp>
      <p:sp>
        <p:nvSpPr>
          <p:cNvPr id="63" name="矩形: 圆角 62">
            <a:extLst>
              <a:ext uri="{FF2B5EF4-FFF2-40B4-BE49-F238E27FC236}">
                <a16:creationId xmlns:a16="http://schemas.microsoft.com/office/drawing/2014/main" id="{84858A35-F343-E61E-0D9D-F54D817EF09C}"/>
              </a:ext>
            </a:extLst>
          </p:cNvPr>
          <p:cNvSpPr/>
          <p:nvPr/>
        </p:nvSpPr>
        <p:spPr>
          <a:xfrm>
            <a:off x="3330612" y="4965709"/>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Domain</a:t>
            </a:r>
            <a:endParaRPr lang="zh-CN" altLang="en-US" dirty="0"/>
          </a:p>
        </p:txBody>
      </p:sp>
      <p:cxnSp>
        <p:nvCxnSpPr>
          <p:cNvPr id="65" name="连接符: 曲线 64">
            <a:extLst>
              <a:ext uri="{FF2B5EF4-FFF2-40B4-BE49-F238E27FC236}">
                <a16:creationId xmlns:a16="http://schemas.microsoft.com/office/drawing/2014/main" id="{2144829D-F186-D854-ADCD-C14815EEC470}"/>
              </a:ext>
            </a:extLst>
          </p:cNvPr>
          <p:cNvCxnSpPr>
            <a:stCxn id="3" idx="1"/>
            <a:endCxn id="63" idx="1"/>
          </p:cNvCxnSpPr>
          <p:nvPr/>
        </p:nvCxnSpPr>
        <p:spPr>
          <a:xfrm rot="10800000" flipV="1">
            <a:off x="3330612" y="3753643"/>
            <a:ext cx="12700" cy="1536709"/>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矩形: 圆角 65">
            <a:extLst>
              <a:ext uri="{FF2B5EF4-FFF2-40B4-BE49-F238E27FC236}">
                <a16:creationId xmlns:a16="http://schemas.microsoft.com/office/drawing/2014/main" id="{DB6BA9C9-CBD1-43D3-83E3-8BA475B8A39E}"/>
              </a:ext>
            </a:extLst>
          </p:cNvPr>
          <p:cNvSpPr/>
          <p:nvPr/>
        </p:nvSpPr>
        <p:spPr>
          <a:xfrm>
            <a:off x="6137492" y="3429000"/>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Source Domain</a:t>
            </a:r>
            <a:endParaRPr lang="zh-CN" altLang="en-US" dirty="0"/>
          </a:p>
        </p:txBody>
      </p:sp>
      <p:sp>
        <p:nvSpPr>
          <p:cNvPr id="67" name="矩形: 圆角 66">
            <a:extLst>
              <a:ext uri="{FF2B5EF4-FFF2-40B4-BE49-F238E27FC236}">
                <a16:creationId xmlns:a16="http://schemas.microsoft.com/office/drawing/2014/main" id="{EA4C3F84-3182-1419-C6ED-4F5881E16DE5}"/>
              </a:ext>
            </a:extLst>
          </p:cNvPr>
          <p:cNvSpPr/>
          <p:nvPr/>
        </p:nvSpPr>
        <p:spPr>
          <a:xfrm>
            <a:off x="6137492" y="4965709"/>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Target Domain</a:t>
            </a:r>
            <a:endParaRPr lang="zh-CN" altLang="en-US" dirty="0"/>
          </a:p>
        </p:txBody>
      </p:sp>
      <p:cxnSp>
        <p:nvCxnSpPr>
          <p:cNvPr id="68" name="连接符: 曲线 67">
            <a:extLst>
              <a:ext uri="{FF2B5EF4-FFF2-40B4-BE49-F238E27FC236}">
                <a16:creationId xmlns:a16="http://schemas.microsoft.com/office/drawing/2014/main" id="{CBA32DF4-8313-F3EF-D2F7-70508D9D179D}"/>
              </a:ext>
            </a:extLst>
          </p:cNvPr>
          <p:cNvCxnSpPr>
            <a:stCxn id="66" idx="1"/>
            <a:endCxn id="67" idx="1"/>
          </p:cNvCxnSpPr>
          <p:nvPr/>
        </p:nvCxnSpPr>
        <p:spPr>
          <a:xfrm rot="10800000" flipV="1">
            <a:off x="6137492" y="3753643"/>
            <a:ext cx="12700" cy="1536709"/>
          </a:xfrm>
          <a:prstGeom prst="curvedConnector3">
            <a:avLst>
              <a:gd name="adj1" fmla="val 180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连接符: 曲线 69">
            <a:extLst>
              <a:ext uri="{FF2B5EF4-FFF2-40B4-BE49-F238E27FC236}">
                <a16:creationId xmlns:a16="http://schemas.microsoft.com/office/drawing/2014/main" id="{F26DD735-EA42-F03B-38FF-16417639C2F3}"/>
              </a:ext>
            </a:extLst>
          </p:cNvPr>
          <p:cNvCxnSpPr>
            <a:stCxn id="67" idx="3"/>
            <a:endCxn id="66" idx="3"/>
          </p:cNvCxnSpPr>
          <p:nvPr/>
        </p:nvCxnSpPr>
        <p:spPr>
          <a:xfrm flipV="1">
            <a:off x="8081697" y="3753644"/>
            <a:ext cx="12700" cy="1536709"/>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45D39145-2BE8-5442-4946-D5905B908CFC}"/>
              </a:ext>
            </a:extLst>
          </p:cNvPr>
          <p:cNvSpPr txBox="1"/>
          <p:nvPr/>
        </p:nvSpPr>
        <p:spPr>
          <a:xfrm>
            <a:off x="5814413" y="1486148"/>
            <a:ext cx="2077813" cy="369332"/>
          </a:xfrm>
          <a:prstGeom prst="rect">
            <a:avLst/>
          </a:prstGeom>
          <a:noFill/>
        </p:spPr>
        <p:txBody>
          <a:bodyPr wrap="none" rtlCol="0">
            <a:spAutoFit/>
          </a:bodyPr>
          <a:lstStyle/>
          <a:p>
            <a:r>
              <a:rPr lang="en-US" altLang="zh-CN" b="1" dirty="0">
                <a:solidFill>
                  <a:schemeClr val="accent1"/>
                </a:solidFill>
              </a:rPr>
              <a:t>Cross Domain Rec</a:t>
            </a:r>
            <a:endParaRPr lang="zh-CN" altLang="en-US" b="1" dirty="0">
              <a:solidFill>
                <a:schemeClr val="accent1"/>
              </a:solidFill>
            </a:endParaRPr>
          </a:p>
        </p:txBody>
      </p:sp>
      <p:cxnSp>
        <p:nvCxnSpPr>
          <p:cNvPr id="73" name="直接连接符 72">
            <a:extLst>
              <a:ext uri="{FF2B5EF4-FFF2-40B4-BE49-F238E27FC236}">
                <a16:creationId xmlns:a16="http://schemas.microsoft.com/office/drawing/2014/main" id="{1516C3D0-470E-89C8-5EF2-335AFF71EFD2}"/>
              </a:ext>
            </a:extLst>
          </p:cNvPr>
          <p:cNvCxnSpPr/>
          <p:nvPr/>
        </p:nvCxnSpPr>
        <p:spPr>
          <a:xfrm>
            <a:off x="2867487" y="1855480"/>
            <a:ext cx="85847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427B0D14-A4C2-764F-91AE-04515D89C84A}"/>
              </a:ext>
            </a:extLst>
          </p:cNvPr>
          <p:cNvCxnSpPr/>
          <p:nvPr/>
        </p:nvCxnSpPr>
        <p:spPr>
          <a:xfrm>
            <a:off x="5575177" y="1855480"/>
            <a:ext cx="0" cy="4580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265625B2-0EBB-65D1-A0B9-008D7AB555E2}"/>
              </a:ext>
            </a:extLst>
          </p:cNvPr>
          <p:cNvCxnSpPr/>
          <p:nvPr/>
        </p:nvCxnSpPr>
        <p:spPr>
          <a:xfrm>
            <a:off x="8522563" y="1851897"/>
            <a:ext cx="0" cy="4584414"/>
          </a:xfrm>
          <a:prstGeom prst="line">
            <a:avLst/>
          </a:prstGeom>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DFB23DF0-CC41-C579-ED09-41F049008031}"/>
              </a:ext>
            </a:extLst>
          </p:cNvPr>
          <p:cNvSpPr txBox="1"/>
          <p:nvPr/>
        </p:nvSpPr>
        <p:spPr>
          <a:xfrm>
            <a:off x="3258106" y="2221278"/>
            <a:ext cx="2012089" cy="369332"/>
          </a:xfrm>
          <a:prstGeom prst="rect">
            <a:avLst/>
          </a:prstGeom>
          <a:noFill/>
        </p:spPr>
        <p:txBody>
          <a:bodyPr wrap="none" rtlCol="0">
            <a:spAutoFit/>
          </a:bodyPr>
          <a:lstStyle/>
          <a:p>
            <a:r>
              <a:rPr lang="en-US" altLang="zh-CN" b="1" dirty="0">
                <a:solidFill>
                  <a:schemeClr val="accent1"/>
                </a:solidFill>
              </a:rPr>
              <a:t>Single Target Rec</a:t>
            </a:r>
            <a:endParaRPr lang="zh-CN" altLang="en-US" b="1" dirty="0">
              <a:solidFill>
                <a:schemeClr val="accent1"/>
              </a:solidFill>
            </a:endParaRPr>
          </a:p>
        </p:txBody>
      </p:sp>
      <p:sp>
        <p:nvSpPr>
          <p:cNvPr id="79" name="文本框 78">
            <a:extLst>
              <a:ext uri="{FF2B5EF4-FFF2-40B4-BE49-F238E27FC236}">
                <a16:creationId xmlns:a16="http://schemas.microsoft.com/office/drawing/2014/main" id="{1AFBD016-B5B9-6DDE-4A1A-59E289AC49A9}"/>
              </a:ext>
            </a:extLst>
          </p:cNvPr>
          <p:cNvSpPr txBox="1"/>
          <p:nvPr/>
        </p:nvSpPr>
        <p:spPr>
          <a:xfrm>
            <a:off x="6115701" y="2221278"/>
            <a:ext cx="1848583" cy="369332"/>
          </a:xfrm>
          <a:prstGeom prst="rect">
            <a:avLst/>
          </a:prstGeom>
          <a:noFill/>
        </p:spPr>
        <p:txBody>
          <a:bodyPr wrap="none" rtlCol="0">
            <a:spAutoFit/>
          </a:bodyPr>
          <a:lstStyle/>
          <a:p>
            <a:r>
              <a:rPr lang="en-US" altLang="zh-CN" b="1" dirty="0">
                <a:solidFill>
                  <a:schemeClr val="accent1"/>
                </a:solidFill>
              </a:rPr>
              <a:t>Dual Target Rec</a:t>
            </a:r>
            <a:endParaRPr lang="zh-CN" altLang="en-US" b="1" dirty="0">
              <a:solidFill>
                <a:schemeClr val="accent1"/>
              </a:solidFill>
            </a:endParaRPr>
          </a:p>
        </p:txBody>
      </p:sp>
      <p:sp>
        <p:nvSpPr>
          <p:cNvPr id="80" name="矩形: 圆角 79">
            <a:extLst>
              <a:ext uri="{FF2B5EF4-FFF2-40B4-BE49-F238E27FC236}">
                <a16:creationId xmlns:a16="http://schemas.microsoft.com/office/drawing/2014/main" id="{D8C399EF-B3CB-FC9B-1397-AC42A2E5652D}"/>
              </a:ext>
            </a:extLst>
          </p:cNvPr>
          <p:cNvSpPr/>
          <p:nvPr/>
        </p:nvSpPr>
        <p:spPr>
          <a:xfrm>
            <a:off x="9354109" y="3350691"/>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Domain1</a:t>
            </a:r>
            <a:endParaRPr lang="zh-CN" altLang="en-US" dirty="0"/>
          </a:p>
        </p:txBody>
      </p:sp>
      <p:sp>
        <p:nvSpPr>
          <p:cNvPr id="81" name="矩形: 圆角 80">
            <a:extLst>
              <a:ext uri="{FF2B5EF4-FFF2-40B4-BE49-F238E27FC236}">
                <a16:creationId xmlns:a16="http://schemas.microsoft.com/office/drawing/2014/main" id="{90836F89-5110-1F9A-CB53-24DBFB7199E0}"/>
              </a:ext>
            </a:extLst>
          </p:cNvPr>
          <p:cNvSpPr/>
          <p:nvPr/>
        </p:nvSpPr>
        <p:spPr>
          <a:xfrm>
            <a:off x="9354108" y="4316421"/>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Domain2</a:t>
            </a:r>
            <a:endParaRPr lang="zh-CN" altLang="en-US" dirty="0"/>
          </a:p>
        </p:txBody>
      </p:sp>
      <p:sp>
        <p:nvSpPr>
          <p:cNvPr id="86" name="矩形: 圆角 85">
            <a:extLst>
              <a:ext uri="{FF2B5EF4-FFF2-40B4-BE49-F238E27FC236}">
                <a16:creationId xmlns:a16="http://schemas.microsoft.com/office/drawing/2014/main" id="{03313EDD-89FD-B0BD-2B06-50E0C2C6BC68}"/>
              </a:ext>
            </a:extLst>
          </p:cNvPr>
          <p:cNvSpPr/>
          <p:nvPr/>
        </p:nvSpPr>
        <p:spPr>
          <a:xfrm>
            <a:off x="9354108" y="5263503"/>
            <a:ext cx="1944205" cy="6492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Domain3</a:t>
            </a:r>
            <a:endParaRPr lang="zh-CN" altLang="en-US" dirty="0"/>
          </a:p>
        </p:txBody>
      </p:sp>
      <p:cxnSp>
        <p:nvCxnSpPr>
          <p:cNvPr id="88" name="直接箭头连接符 87">
            <a:extLst>
              <a:ext uri="{FF2B5EF4-FFF2-40B4-BE49-F238E27FC236}">
                <a16:creationId xmlns:a16="http://schemas.microsoft.com/office/drawing/2014/main" id="{53DA3FE0-2CFA-5C17-E29E-DBEBC2E94F90}"/>
              </a:ext>
            </a:extLst>
          </p:cNvPr>
          <p:cNvCxnSpPr/>
          <p:nvPr/>
        </p:nvCxnSpPr>
        <p:spPr>
          <a:xfrm>
            <a:off x="9916357" y="4018627"/>
            <a:ext cx="0" cy="29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2B335421-8F1F-AC22-CF6D-898A048298E7}"/>
              </a:ext>
            </a:extLst>
          </p:cNvPr>
          <p:cNvCxnSpPr/>
          <p:nvPr/>
        </p:nvCxnSpPr>
        <p:spPr>
          <a:xfrm>
            <a:off x="9916357" y="4965709"/>
            <a:ext cx="0" cy="297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3A58CA9-8E0F-EF99-2E3E-EAD6B9141E74}"/>
              </a:ext>
            </a:extLst>
          </p:cNvPr>
          <p:cNvCxnSpPr/>
          <p:nvPr/>
        </p:nvCxnSpPr>
        <p:spPr>
          <a:xfrm flipV="1">
            <a:off x="10697592" y="3999979"/>
            <a:ext cx="0" cy="31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6906A8A7-83B4-8034-3A2F-EB19234AB7EE}"/>
              </a:ext>
            </a:extLst>
          </p:cNvPr>
          <p:cNvCxnSpPr/>
          <p:nvPr/>
        </p:nvCxnSpPr>
        <p:spPr>
          <a:xfrm flipV="1">
            <a:off x="10697592" y="4947061"/>
            <a:ext cx="0" cy="31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连接符: 曲线 93">
            <a:extLst>
              <a:ext uri="{FF2B5EF4-FFF2-40B4-BE49-F238E27FC236}">
                <a16:creationId xmlns:a16="http://schemas.microsoft.com/office/drawing/2014/main" id="{65E27634-35FE-E697-E411-664394710FCE}"/>
              </a:ext>
            </a:extLst>
          </p:cNvPr>
          <p:cNvCxnSpPr>
            <a:stCxn id="86" idx="1"/>
            <a:endCxn id="80" idx="1"/>
          </p:cNvCxnSpPr>
          <p:nvPr/>
        </p:nvCxnSpPr>
        <p:spPr>
          <a:xfrm rot="10800000" flipH="1">
            <a:off x="9354107" y="3675335"/>
            <a:ext cx="1" cy="1912812"/>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连接符: 曲线 95">
            <a:extLst>
              <a:ext uri="{FF2B5EF4-FFF2-40B4-BE49-F238E27FC236}">
                <a16:creationId xmlns:a16="http://schemas.microsoft.com/office/drawing/2014/main" id="{2A22EBAD-9984-5C11-5BE8-D0888AD686BC}"/>
              </a:ext>
            </a:extLst>
          </p:cNvPr>
          <p:cNvCxnSpPr>
            <a:stCxn id="80" idx="3"/>
            <a:endCxn id="86" idx="3"/>
          </p:cNvCxnSpPr>
          <p:nvPr/>
        </p:nvCxnSpPr>
        <p:spPr>
          <a:xfrm flipH="1">
            <a:off x="11298313" y="3675335"/>
            <a:ext cx="1" cy="1912812"/>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8AAD5235-DF03-945B-E5E4-18207CBDE8D6}"/>
              </a:ext>
            </a:extLst>
          </p:cNvPr>
          <p:cNvSpPr txBox="1"/>
          <p:nvPr/>
        </p:nvSpPr>
        <p:spPr>
          <a:xfrm>
            <a:off x="9340202" y="2211410"/>
            <a:ext cx="1972015" cy="369332"/>
          </a:xfrm>
          <a:prstGeom prst="rect">
            <a:avLst/>
          </a:prstGeom>
          <a:noFill/>
        </p:spPr>
        <p:txBody>
          <a:bodyPr wrap="none" rtlCol="0">
            <a:spAutoFit/>
          </a:bodyPr>
          <a:lstStyle/>
          <a:p>
            <a:r>
              <a:rPr lang="en-US" altLang="zh-CN" b="1" dirty="0">
                <a:solidFill>
                  <a:schemeClr val="accent1"/>
                </a:solidFill>
              </a:rPr>
              <a:t>Multi-Target Rec</a:t>
            </a:r>
            <a:endParaRPr lang="zh-CN" altLang="en-US" b="1" dirty="0">
              <a:solidFill>
                <a:schemeClr val="accent1"/>
              </a:solidFill>
            </a:endParaRPr>
          </a:p>
        </p:txBody>
      </p:sp>
    </p:spTree>
    <p:extLst>
      <p:ext uri="{BB962C8B-B14F-4D97-AF65-F5344CB8AC3E}">
        <p14:creationId xmlns:p14="http://schemas.microsoft.com/office/powerpoint/2010/main" val="166298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78FC63-999F-57B2-823D-28548734B88D}"/>
              </a:ext>
            </a:extLst>
          </p:cNvPr>
          <p:cNvSpPr>
            <a:spLocks noGrp="1"/>
          </p:cNvSpPr>
          <p:nvPr>
            <p:ph type="body" sz="quarter" idx="10"/>
          </p:nvPr>
        </p:nvSpPr>
        <p:spPr/>
        <p:txBody>
          <a:bodyPr/>
          <a:lstStyle/>
          <a:p>
            <a:r>
              <a:rPr lang="en-US" altLang="zh-CN" dirty="0"/>
              <a:t>CAT-ART</a:t>
            </a:r>
            <a:endParaRPr lang="zh-CN" altLang="en-US" dirty="0"/>
          </a:p>
        </p:txBody>
      </p:sp>
      <p:pic>
        <p:nvPicPr>
          <p:cNvPr id="4" name="图片 3">
            <a:extLst>
              <a:ext uri="{FF2B5EF4-FFF2-40B4-BE49-F238E27FC236}">
                <a16:creationId xmlns:a16="http://schemas.microsoft.com/office/drawing/2014/main" id="{EA510B17-DF7F-5941-1D42-B69B41F19809}"/>
              </a:ext>
            </a:extLst>
          </p:cNvPr>
          <p:cNvPicPr>
            <a:picLocks noChangeAspect="1"/>
          </p:cNvPicPr>
          <p:nvPr/>
        </p:nvPicPr>
        <p:blipFill>
          <a:blip r:embed="rId3"/>
          <a:stretch>
            <a:fillRect/>
          </a:stretch>
        </p:blipFill>
        <p:spPr>
          <a:xfrm>
            <a:off x="1024363" y="2678094"/>
            <a:ext cx="9240932" cy="4077811"/>
          </a:xfrm>
          <a:prstGeom prst="rect">
            <a:avLst/>
          </a:prstGeom>
        </p:spPr>
      </p:pic>
      <p:sp>
        <p:nvSpPr>
          <p:cNvPr id="5" name="文本框 4">
            <a:extLst>
              <a:ext uri="{FF2B5EF4-FFF2-40B4-BE49-F238E27FC236}">
                <a16:creationId xmlns:a16="http://schemas.microsoft.com/office/drawing/2014/main" id="{FAE7B2F3-E6DA-0238-FB01-B5CB6C323D20}"/>
              </a:ext>
            </a:extLst>
          </p:cNvPr>
          <p:cNvSpPr txBox="1"/>
          <p:nvPr/>
        </p:nvSpPr>
        <p:spPr>
          <a:xfrm>
            <a:off x="1024363" y="1266545"/>
            <a:ext cx="7560852" cy="1477328"/>
          </a:xfrm>
          <a:prstGeom prst="rect">
            <a:avLst/>
          </a:prstGeom>
          <a:noFill/>
        </p:spPr>
        <p:txBody>
          <a:bodyPr wrap="none" rtlCol="0">
            <a:spAutoFit/>
          </a:bodyPr>
          <a:lstStyle/>
          <a:p>
            <a:r>
              <a:rPr lang="en-US" altLang="zh-CN" dirty="0">
                <a:solidFill>
                  <a:schemeClr val="accent1"/>
                </a:solidFill>
                <a:latin typeface="微软雅黑" panose="020B0503020204020204" pitchFamily="34" charset="-122"/>
                <a:ea typeface="微软雅黑" panose="020B0503020204020204" pitchFamily="34" charset="-122"/>
              </a:rPr>
              <a:t>Self-supervised </a:t>
            </a:r>
            <a:r>
              <a:rPr lang="en-US" altLang="zh-CN" b="1" dirty="0">
                <a:solidFill>
                  <a:schemeClr val="accent1"/>
                </a:solidFill>
                <a:latin typeface="微软雅黑" panose="020B0503020204020204" pitchFamily="34" charset="-122"/>
                <a:ea typeface="微软雅黑" panose="020B0503020204020204" pitchFamily="34" charset="-122"/>
              </a:rPr>
              <a:t>C</a:t>
            </a:r>
            <a:r>
              <a:rPr lang="en-US" altLang="zh-CN" dirty="0">
                <a:solidFill>
                  <a:schemeClr val="accent1"/>
                </a:solidFill>
                <a:latin typeface="微软雅黑" panose="020B0503020204020204" pitchFamily="34" charset="-122"/>
                <a:ea typeface="微软雅黑" panose="020B0503020204020204" pitchFamily="34" charset="-122"/>
              </a:rPr>
              <a:t>ontrastive </a:t>
            </a:r>
            <a:r>
              <a:rPr lang="en-US" altLang="zh-CN" b="1" dirty="0" err="1">
                <a:solidFill>
                  <a:schemeClr val="accent1"/>
                </a:solidFill>
                <a:latin typeface="微软雅黑" panose="020B0503020204020204" pitchFamily="34" charset="-122"/>
                <a:ea typeface="微软雅黑" panose="020B0503020204020204" pitchFamily="34" charset="-122"/>
              </a:rPr>
              <a:t>A</a:t>
            </a:r>
            <a:r>
              <a:rPr lang="en-US" altLang="zh-CN" dirty="0" err="1">
                <a:solidFill>
                  <a:schemeClr val="accent1"/>
                </a:solidFill>
                <a:latin typeface="微软雅黑" panose="020B0503020204020204" pitchFamily="34" charset="-122"/>
                <a:ea typeface="微软雅黑" panose="020B0503020204020204" pitchFamily="34" charset="-122"/>
              </a:rPr>
              <a:t>u</a:t>
            </a:r>
            <a:r>
              <a:rPr lang="en-US" altLang="zh-CN" b="1" dirty="0" err="1">
                <a:solidFill>
                  <a:schemeClr val="accent1"/>
                </a:solidFill>
                <a:latin typeface="微软雅黑" panose="020B0503020204020204" pitchFamily="34" charset="-122"/>
                <a:ea typeface="微软雅黑" panose="020B0503020204020204" pitchFamily="34" charset="-122"/>
              </a:rPr>
              <a:t>T</a:t>
            </a:r>
            <a:r>
              <a:rPr lang="en-US" altLang="zh-CN" dirty="0" err="1">
                <a:solidFill>
                  <a:schemeClr val="accent1"/>
                </a:solidFill>
                <a:latin typeface="微软雅黑" panose="020B0503020204020204" pitchFamily="34" charset="-122"/>
                <a:ea typeface="微软雅黑" panose="020B0503020204020204" pitchFamily="34" charset="-122"/>
              </a:rPr>
              <a:t>oencoder</a:t>
            </a:r>
            <a:r>
              <a:rPr lang="en-US" altLang="zh-CN" dirty="0">
                <a:solidFill>
                  <a:schemeClr val="accent1"/>
                </a:solidFill>
                <a:latin typeface="微软雅黑" panose="020B0503020204020204" pitchFamily="34" charset="-122"/>
                <a:ea typeface="微软雅黑" panose="020B0503020204020204" pitchFamily="34" charset="-122"/>
              </a:rPr>
              <a:t> (CAT)</a:t>
            </a:r>
          </a:p>
          <a:p>
            <a:pPr marL="285750" indent="-285750">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Generate global representation</a:t>
            </a:r>
          </a:p>
          <a:p>
            <a:pPr marL="285750" indent="-285750">
              <a:buFont typeface="Arial" panose="020B0604020202020204" pitchFamily="34" charset="0"/>
              <a:buChar char="•"/>
            </a:pPr>
            <a:endParaRPr lang="en-US" altLang="zh-CN" dirty="0">
              <a:solidFill>
                <a:schemeClr val="accent1"/>
              </a:solidFill>
              <a:latin typeface="微软雅黑" panose="020B0503020204020204" pitchFamily="34" charset="-122"/>
              <a:ea typeface="微软雅黑" panose="020B0503020204020204" pitchFamily="34" charset="-122"/>
            </a:endParaRPr>
          </a:p>
          <a:p>
            <a:r>
              <a:rPr lang="en-US" altLang="zh-CN" b="1" dirty="0">
                <a:solidFill>
                  <a:schemeClr val="accent1"/>
                </a:solidFill>
                <a:latin typeface="微软雅黑" panose="020B0503020204020204" pitchFamily="34" charset="-122"/>
                <a:ea typeface="微软雅黑" panose="020B0503020204020204" pitchFamily="34" charset="-122"/>
              </a:rPr>
              <a:t>A</a:t>
            </a:r>
            <a:r>
              <a:rPr lang="en-US" altLang="zh-CN" dirty="0">
                <a:solidFill>
                  <a:schemeClr val="accent1"/>
                </a:solidFill>
                <a:latin typeface="微软雅黑" panose="020B0503020204020204" pitchFamily="34" charset="-122"/>
                <a:ea typeface="微软雅黑" panose="020B0503020204020204" pitchFamily="34" charset="-122"/>
              </a:rPr>
              <a:t>ttention-based </a:t>
            </a:r>
            <a:r>
              <a:rPr lang="en-US" altLang="zh-CN" b="1" dirty="0">
                <a:solidFill>
                  <a:schemeClr val="accent1"/>
                </a:solidFill>
                <a:latin typeface="微软雅黑" panose="020B0503020204020204" pitchFamily="34" charset="-122"/>
                <a:ea typeface="微软雅黑" panose="020B0503020204020204" pitchFamily="34" charset="-122"/>
              </a:rPr>
              <a:t>R</a:t>
            </a:r>
            <a:r>
              <a:rPr lang="en-US" altLang="zh-CN" dirty="0">
                <a:solidFill>
                  <a:schemeClr val="accent1"/>
                </a:solidFill>
                <a:latin typeface="微软雅黑" panose="020B0503020204020204" pitchFamily="34" charset="-122"/>
                <a:ea typeface="微软雅黑" panose="020B0503020204020204" pitchFamily="34" charset="-122"/>
              </a:rPr>
              <a:t>epresentation </a:t>
            </a:r>
            <a:r>
              <a:rPr lang="en-US" altLang="zh-CN" b="1" dirty="0">
                <a:solidFill>
                  <a:schemeClr val="accent1"/>
                </a:solidFill>
                <a:latin typeface="微软雅黑" panose="020B0503020204020204" pitchFamily="34" charset="-122"/>
                <a:ea typeface="微软雅黑" panose="020B0503020204020204" pitchFamily="34" charset="-122"/>
              </a:rPr>
              <a:t>T</a:t>
            </a:r>
            <a:r>
              <a:rPr lang="en-US" altLang="zh-CN" dirty="0">
                <a:solidFill>
                  <a:schemeClr val="accent1"/>
                </a:solidFill>
                <a:latin typeface="微软雅黑" panose="020B0503020204020204" pitchFamily="34" charset="-122"/>
                <a:ea typeface="微软雅黑" panose="020B0503020204020204" pitchFamily="34" charset="-122"/>
              </a:rPr>
              <a:t>ransfer (ART)</a:t>
            </a:r>
          </a:p>
          <a:p>
            <a:pPr marL="285750" indent="-285750">
              <a:buFont typeface="Arial" panose="020B0604020202020204" pitchFamily="34" charset="0"/>
              <a:buChar char="•"/>
            </a:pPr>
            <a:r>
              <a:rPr lang="en-US" altLang="zh-CN" dirty="0">
                <a:solidFill>
                  <a:schemeClr val="accent1"/>
                </a:solidFill>
                <a:latin typeface="微软雅黑" panose="020B0503020204020204" pitchFamily="34" charset="-122"/>
                <a:ea typeface="微软雅黑" panose="020B0503020204020204" pitchFamily="34" charset="-122"/>
              </a:rPr>
              <a:t>Transfers domain-specific user embeddings from other domains</a:t>
            </a:r>
          </a:p>
        </p:txBody>
      </p:sp>
    </p:spTree>
    <p:extLst>
      <p:ext uri="{BB962C8B-B14F-4D97-AF65-F5344CB8AC3E}">
        <p14:creationId xmlns:p14="http://schemas.microsoft.com/office/powerpoint/2010/main" val="244369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DE24221-8505-B2A8-7225-FA05658182C5}"/>
              </a:ext>
            </a:extLst>
          </p:cNvPr>
          <p:cNvSpPr>
            <a:spLocks noGrp="1"/>
          </p:cNvSpPr>
          <p:nvPr>
            <p:ph type="body" sz="quarter" idx="10"/>
          </p:nvPr>
        </p:nvSpPr>
        <p:spPr/>
        <p:txBody>
          <a:bodyPr/>
          <a:lstStyle/>
          <a:p>
            <a:r>
              <a:rPr lang="en-US" altLang="zh-CN" dirty="0"/>
              <a:t>CAT-Learning</a:t>
            </a:r>
            <a:endParaRPr lang="zh-CN" altLang="en-US" dirty="0"/>
          </a:p>
        </p:txBody>
      </p:sp>
      <p:pic>
        <p:nvPicPr>
          <p:cNvPr id="4" name="图片 3">
            <a:extLst>
              <a:ext uri="{FF2B5EF4-FFF2-40B4-BE49-F238E27FC236}">
                <a16:creationId xmlns:a16="http://schemas.microsoft.com/office/drawing/2014/main" id="{EF78DBAA-F1D9-B690-10EE-CE6E5563D0A5}"/>
              </a:ext>
            </a:extLst>
          </p:cNvPr>
          <p:cNvPicPr>
            <a:picLocks noChangeAspect="1"/>
          </p:cNvPicPr>
          <p:nvPr/>
        </p:nvPicPr>
        <p:blipFill>
          <a:blip r:embed="rId2"/>
          <a:stretch>
            <a:fillRect/>
          </a:stretch>
        </p:blipFill>
        <p:spPr>
          <a:xfrm>
            <a:off x="682789" y="1811960"/>
            <a:ext cx="3600000" cy="3571429"/>
          </a:xfrm>
          <a:prstGeom prst="rect">
            <a:avLst/>
          </a:prstGeom>
        </p:spPr>
      </p:pic>
      <p:sp>
        <p:nvSpPr>
          <p:cNvPr id="5" name="文本框 4">
            <a:extLst>
              <a:ext uri="{FF2B5EF4-FFF2-40B4-BE49-F238E27FC236}">
                <a16:creationId xmlns:a16="http://schemas.microsoft.com/office/drawing/2014/main" id="{3B291FB0-5382-31AB-5E18-393C79B62E67}"/>
              </a:ext>
            </a:extLst>
          </p:cNvPr>
          <p:cNvSpPr txBox="1"/>
          <p:nvPr/>
        </p:nvSpPr>
        <p:spPr>
          <a:xfrm>
            <a:off x="4669654" y="1713390"/>
            <a:ext cx="4447713"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Autoencoder</a:t>
            </a:r>
          </a:p>
          <a:p>
            <a:r>
              <a:rPr lang="zh-CN" altLang="en-US" dirty="0"/>
              <a:t>通过重建用户在每个域中的用户表征来使得自编码器能捕捉关键的全局信息</a:t>
            </a:r>
            <a:endParaRPr lang="en-US" altLang="zh-CN" dirty="0"/>
          </a:p>
        </p:txBody>
      </p:sp>
      <p:pic>
        <p:nvPicPr>
          <p:cNvPr id="16" name="图片 15">
            <a:extLst>
              <a:ext uri="{FF2B5EF4-FFF2-40B4-BE49-F238E27FC236}">
                <a16:creationId xmlns:a16="http://schemas.microsoft.com/office/drawing/2014/main" id="{55E7E985-B2A9-8B46-204C-C4BF5E3725CD}"/>
              </a:ext>
            </a:extLst>
          </p:cNvPr>
          <p:cNvPicPr>
            <a:picLocks noChangeAspect="1"/>
          </p:cNvPicPr>
          <p:nvPr/>
        </p:nvPicPr>
        <p:blipFill>
          <a:blip r:embed="rId3"/>
          <a:stretch>
            <a:fillRect/>
          </a:stretch>
        </p:blipFill>
        <p:spPr>
          <a:xfrm>
            <a:off x="4669654" y="3429000"/>
            <a:ext cx="3866667" cy="771429"/>
          </a:xfrm>
          <a:prstGeom prst="rect">
            <a:avLst/>
          </a:prstGeom>
        </p:spPr>
      </p:pic>
      <p:pic>
        <p:nvPicPr>
          <p:cNvPr id="17" name="图片 16">
            <a:extLst>
              <a:ext uri="{FF2B5EF4-FFF2-40B4-BE49-F238E27FC236}">
                <a16:creationId xmlns:a16="http://schemas.microsoft.com/office/drawing/2014/main" id="{0E02C4A7-4AE3-F970-9C09-BAE6A856768D}"/>
              </a:ext>
            </a:extLst>
          </p:cNvPr>
          <p:cNvPicPr>
            <a:picLocks noChangeAspect="1"/>
          </p:cNvPicPr>
          <p:nvPr/>
        </p:nvPicPr>
        <p:blipFill>
          <a:blip r:embed="rId4"/>
          <a:stretch>
            <a:fillRect/>
          </a:stretch>
        </p:blipFill>
        <p:spPr>
          <a:xfrm>
            <a:off x="5233023" y="4468420"/>
            <a:ext cx="2676190" cy="676190"/>
          </a:xfrm>
          <a:prstGeom prst="rect">
            <a:avLst/>
          </a:prstGeom>
        </p:spPr>
      </p:pic>
      <p:pic>
        <p:nvPicPr>
          <p:cNvPr id="18" name="图片 17">
            <a:extLst>
              <a:ext uri="{FF2B5EF4-FFF2-40B4-BE49-F238E27FC236}">
                <a16:creationId xmlns:a16="http://schemas.microsoft.com/office/drawing/2014/main" id="{8E971D0C-3FCC-0A65-A0D7-60E14BF19089}"/>
              </a:ext>
            </a:extLst>
          </p:cNvPr>
          <p:cNvPicPr>
            <a:picLocks noChangeAspect="1"/>
          </p:cNvPicPr>
          <p:nvPr/>
        </p:nvPicPr>
        <p:blipFill>
          <a:blip r:embed="rId5"/>
          <a:stretch>
            <a:fillRect/>
          </a:stretch>
        </p:blipFill>
        <p:spPr>
          <a:xfrm>
            <a:off x="8398276" y="4187663"/>
            <a:ext cx="3676190" cy="2104762"/>
          </a:xfrm>
          <a:prstGeom prst="rect">
            <a:avLst/>
          </a:prstGeom>
        </p:spPr>
      </p:pic>
      <p:cxnSp>
        <p:nvCxnSpPr>
          <p:cNvPr id="19" name="直接连接符 18">
            <a:extLst>
              <a:ext uri="{FF2B5EF4-FFF2-40B4-BE49-F238E27FC236}">
                <a16:creationId xmlns:a16="http://schemas.microsoft.com/office/drawing/2014/main" id="{89B84A40-D2EF-8073-A6DA-8ED2251C5C2A}"/>
              </a:ext>
            </a:extLst>
          </p:cNvPr>
          <p:cNvCxnSpPr/>
          <p:nvPr/>
        </p:nvCxnSpPr>
        <p:spPr>
          <a:xfrm>
            <a:off x="8300621" y="4259526"/>
            <a:ext cx="0" cy="23562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直接连接符 19">
            <a:extLst>
              <a:ext uri="{FF2B5EF4-FFF2-40B4-BE49-F238E27FC236}">
                <a16:creationId xmlns:a16="http://schemas.microsoft.com/office/drawing/2014/main" id="{B881A21D-EE18-47AE-8476-066561AF957F}"/>
              </a:ext>
            </a:extLst>
          </p:cNvPr>
          <p:cNvCxnSpPr/>
          <p:nvPr/>
        </p:nvCxnSpPr>
        <p:spPr>
          <a:xfrm>
            <a:off x="8300621" y="4259526"/>
            <a:ext cx="364872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7405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DE24221-8505-B2A8-7225-FA05658182C5}"/>
              </a:ext>
            </a:extLst>
          </p:cNvPr>
          <p:cNvSpPr>
            <a:spLocks noGrp="1"/>
          </p:cNvSpPr>
          <p:nvPr>
            <p:ph type="body" sz="quarter" idx="10"/>
          </p:nvPr>
        </p:nvSpPr>
        <p:spPr/>
        <p:txBody>
          <a:bodyPr/>
          <a:lstStyle/>
          <a:p>
            <a:r>
              <a:rPr lang="en-US" altLang="zh-CN" dirty="0"/>
              <a:t>CAT-Learning</a:t>
            </a:r>
            <a:endParaRPr lang="zh-CN" altLang="en-US" dirty="0"/>
          </a:p>
        </p:txBody>
      </p:sp>
      <p:pic>
        <p:nvPicPr>
          <p:cNvPr id="4" name="图片 3">
            <a:extLst>
              <a:ext uri="{FF2B5EF4-FFF2-40B4-BE49-F238E27FC236}">
                <a16:creationId xmlns:a16="http://schemas.microsoft.com/office/drawing/2014/main" id="{EF78DBAA-F1D9-B690-10EE-CE6E5563D0A5}"/>
              </a:ext>
            </a:extLst>
          </p:cNvPr>
          <p:cNvPicPr>
            <a:picLocks noChangeAspect="1"/>
          </p:cNvPicPr>
          <p:nvPr/>
        </p:nvPicPr>
        <p:blipFill>
          <a:blip r:embed="rId2"/>
          <a:stretch>
            <a:fillRect/>
          </a:stretch>
        </p:blipFill>
        <p:spPr>
          <a:xfrm>
            <a:off x="682789" y="1811960"/>
            <a:ext cx="3600000" cy="3571429"/>
          </a:xfrm>
          <a:prstGeom prst="rect">
            <a:avLst/>
          </a:prstGeom>
        </p:spPr>
      </p:pic>
      <p:cxnSp>
        <p:nvCxnSpPr>
          <p:cNvPr id="8" name="直接连接符 7">
            <a:extLst>
              <a:ext uri="{FF2B5EF4-FFF2-40B4-BE49-F238E27FC236}">
                <a16:creationId xmlns:a16="http://schemas.microsoft.com/office/drawing/2014/main" id="{81A4391F-3441-6790-FBFD-6B9FE3B1C2E4}"/>
              </a:ext>
            </a:extLst>
          </p:cNvPr>
          <p:cNvCxnSpPr/>
          <p:nvPr/>
        </p:nvCxnSpPr>
        <p:spPr>
          <a:xfrm>
            <a:off x="8300621" y="4259526"/>
            <a:ext cx="0" cy="23562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接连接符 8">
            <a:extLst>
              <a:ext uri="{FF2B5EF4-FFF2-40B4-BE49-F238E27FC236}">
                <a16:creationId xmlns:a16="http://schemas.microsoft.com/office/drawing/2014/main" id="{B34D2389-504E-2811-E0A7-A5C61E3676FB}"/>
              </a:ext>
            </a:extLst>
          </p:cNvPr>
          <p:cNvCxnSpPr/>
          <p:nvPr/>
        </p:nvCxnSpPr>
        <p:spPr>
          <a:xfrm>
            <a:off x="8300621" y="4259526"/>
            <a:ext cx="364872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1" name="图片 10">
            <a:extLst>
              <a:ext uri="{FF2B5EF4-FFF2-40B4-BE49-F238E27FC236}">
                <a16:creationId xmlns:a16="http://schemas.microsoft.com/office/drawing/2014/main" id="{BA96657B-28A0-90E9-B8D1-1E303015D354}"/>
              </a:ext>
            </a:extLst>
          </p:cNvPr>
          <p:cNvPicPr>
            <a:picLocks noChangeAspect="1"/>
          </p:cNvPicPr>
          <p:nvPr/>
        </p:nvPicPr>
        <p:blipFill>
          <a:blip r:embed="rId3"/>
          <a:stretch>
            <a:fillRect/>
          </a:stretch>
        </p:blipFill>
        <p:spPr>
          <a:xfrm>
            <a:off x="4522086" y="2487609"/>
            <a:ext cx="3876190" cy="971429"/>
          </a:xfrm>
          <a:prstGeom prst="rect">
            <a:avLst/>
          </a:prstGeom>
        </p:spPr>
      </p:pic>
      <p:pic>
        <p:nvPicPr>
          <p:cNvPr id="13" name="图片 12">
            <a:extLst>
              <a:ext uri="{FF2B5EF4-FFF2-40B4-BE49-F238E27FC236}">
                <a16:creationId xmlns:a16="http://schemas.microsoft.com/office/drawing/2014/main" id="{7CF600AA-3A4A-573B-6135-00B12443EF66}"/>
              </a:ext>
            </a:extLst>
          </p:cNvPr>
          <p:cNvPicPr>
            <a:picLocks noChangeAspect="1"/>
          </p:cNvPicPr>
          <p:nvPr/>
        </p:nvPicPr>
        <p:blipFill>
          <a:blip r:embed="rId4"/>
          <a:stretch>
            <a:fillRect/>
          </a:stretch>
        </p:blipFill>
        <p:spPr>
          <a:xfrm>
            <a:off x="4582192" y="3454330"/>
            <a:ext cx="5161905" cy="733333"/>
          </a:xfrm>
          <a:prstGeom prst="rect">
            <a:avLst/>
          </a:prstGeom>
        </p:spPr>
      </p:pic>
      <p:sp>
        <p:nvSpPr>
          <p:cNvPr id="15" name="文本框 14">
            <a:extLst>
              <a:ext uri="{FF2B5EF4-FFF2-40B4-BE49-F238E27FC236}">
                <a16:creationId xmlns:a16="http://schemas.microsoft.com/office/drawing/2014/main" id="{E6A714BE-BE8A-9486-23FA-69845D67AC5F}"/>
              </a:ext>
            </a:extLst>
          </p:cNvPr>
          <p:cNvSpPr txBox="1"/>
          <p:nvPr/>
        </p:nvSpPr>
        <p:spPr>
          <a:xfrm>
            <a:off x="4582192" y="1242261"/>
            <a:ext cx="6094520" cy="1200329"/>
          </a:xfrm>
          <a:prstGeom prst="rect">
            <a:avLst/>
          </a:prstGeom>
          <a:noFill/>
        </p:spPr>
        <p:txBody>
          <a:bodyPr wrap="square">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Contrast Learning</a:t>
            </a:r>
          </a:p>
          <a:p>
            <a:r>
              <a:rPr lang="zh-CN" altLang="en-US" dirty="0"/>
              <a:t>通过对比学习使得全局信息不会被某些域主导（稀疏域信息表达能力降低</a:t>
            </a:r>
          </a:p>
        </p:txBody>
      </p:sp>
      <p:pic>
        <p:nvPicPr>
          <p:cNvPr id="17" name="图片 16">
            <a:extLst>
              <a:ext uri="{FF2B5EF4-FFF2-40B4-BE49-F238E27FC236}">
                <a16:creationId xmlns:a16="http://schemas.microsoft.com/office/drawing/2014/main" id="{124E5C78-E817-34DA-8AA9-C0C2BB27E9FB}"/>
              </a:ext>
            </a:extLst>
          </p:cNvPr>
          <p:cNvPicPr>
            <a:picLocks noChangeAspect="1"/>
          </p:cNvPicPr>
          <p:nvPr/>
        </p:nvPicPr>
        <p:blipFill>
          <a:blip r:embed="rId5"/>
          <a:stretch>
            <a:fillRect/>
          </a:stretch>
        </p:blipFill>
        <p:spPr>
          <a:xfrm>
            <a:off x="8482677" y="4449072"/>
            <a:ext cx="3466667" cy="2333333"/>
          </a:xfrm>
          <a:prstGeom prst="rect">
            <a:avLst/>
          </a:prstGeom>
        </p:spPr>
      </p:pic>
    </p:spTree>
    <p:extLst>
      <p:ext uri="{BB962C8B-B14F-4D97-AF65-F5344CB8AC3E}">
        <p14:creationId xmlns:p14="http://schemas.microsoft.com/office/powerpoint/2010/main" val="296021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DE24221-8505-B2A8-7225-FA05658182C5}"/>
              </a:ext>
            </a:extLst>
          </p:cNvPr>
          <p:cNvSpPr>
            <a:spLocks noGrp="1"/>
          </p:cNvSpPr>
          <p:nvPr>
            <p:ph type="body" sz="quarter" idx="10"/>
          </p:nvPr>
        </p:nvSpPr>
        <p:spPr/>
        <p:txBody>
          <a:bodyPr/>
          <a:lstStyle/>
          <a:p>
            <a:r>
              <a:rPr lang="en-US" altLang="zh-CN" dirty="0"/>
              <a:t>CAT-Learning</a:t>
            </a:r>
            <a:endParaRPr lang="zh-CN" altLang="en-US" dirty="0"/>
          </a:p>
        </p:txBody>
      </p:sp>
      <p:pic>
        <p:nvPicPr>
          <p:cNvPr id="4" name="图片 3">
            <a:extLst>
              <a:ext uri="{FF2B5EF4-FFF2-40B4-BE49-F238E27FC236}">
                <a16:creationId xmlns:a16="http://schemas.microsoft.com/office/drawing/2014/main" id="{EF78DBAA-F1D9-B690-10EE-CE6E5563D0A5}"/>
              </a:ext>
            </a:extLst>
          </p:cNvPr>
          <p:cNvPicPr>
            <a:picLocks noChangeAspect="1"/>
          </p:cNvPicPr>
          <p:nvPr/>
        </p:nvPicPr>
        <p:blipFill>
          <a:blip r:embed="rId2"/>
          <a:stretch>
            <a:fillRect/>
          </a:stretch>
        </p:blipFill>
        <p:spPr>
          <a:xfrm>
            <a:off x="682789" y="1811960"/>
            <a:ext cx="3600000" cy="3571429"/>
          </a:xfrm>
          <a:prstGeom prst="rect">
            <a:avLst/>
          </a:prstGeom>
        </p:spPr>
      </p:pic>
      <p:pic>
        <p:nvPicPr>
          <p:cNvPr id="3" name="图片 2">
            <a:extLst>
              <a:ext uri="{FF2B5EF4-FFF2-40B4-BE49-F238E27FC236}">
                <a16:creationId xmlns:a16="http://schemas.microsoft.com/office/drawing/2014/main" id="{B1955AD4-628C-F0A2-93EA-38887DBB9FA5}"/>
              </a:ext>
            </a:extLst>
          </p:cNvPr>
          <p:cNvPicPr>
            <a:picLocks noChangeAspect="1"/>
          </p:cNvPicPr>
          <p:nvPr/>
        </p:nvPicPr>
        <p:blipFill>
          <a:blip r:embed="rId3"/>
          <a:stretch>
            <a:fillRect/>
          </a:stretch>
        </p:blipFill>
        <p:spPr>
          <a:xfrm>
            <a:off x="8398276" y="4187663"/>
            <a:ext cx="3676190" cy="2104762"/>
          </a:xfrm>
          <a:prstGeom prst="rect">
            <a:avLst/>
          </a:prstGeom>
        </p:spPr>
      </p:pic>
      <p:cxnSp>
        <p:nvCxnSpPr>
          <p:cNvPr id="8" name="直接连接符 7">
            <a:extLst>
              <a:ext uri="{FF2B5EF4-FFF2-40B4-BE49-F238E27FC236}">
                <a16:creationId xmlns:a16="http://schemas.microsoft.com/office/drawing/2014/main" id="{81A4391F-3441-6790-FBFD-6B9FE3B1C2E4}"/>
              </a:ext>
            </a:extLst>
          </p:cNvPr>
          <p:cNvCxnSpPr/>
          <p:nvPr/>
        </p:nvCxnSpPr>
        <p:spPr>
          <a:xfrm>
            <a:off x="8300621" y="4259526"/>
            <a:ext cx="0" cy="23562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直接连接符 8">
            <a:extLst>
              <a:ext uri="{FF2B5EF4-FFF2-40B4-BE49-F238E27FC236}">
                <a16:creationId xmlns:a16="http://schemas.microsoft.com/office/drawing/2014/main" id="{B34D2389-504E-2811-E0A7-A5C61E3676FB}"/>
              </a:ext>
            </a:extLst>
          </p:cNvPr>
          <p:cNvCxnSpPr/>
          <p:nvPr/>
        </p:nvCxnSpPr>
        <p:spPr>
          <a:xfrm>
            <a:off x="8300621" y="4259526"/>
            <a:ext cx="3648723"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6A714BE-BE8A-9486-23FA-69845D67AC5F}"/>
                  </a:ext>
                </a:extLst>
              </p:cNvPr>
              <p:cNvSpPr txBox="1"/>
              <p:nvPr/>
            </p:nvSpPr>
            <p:spPr>
              <a:xfrm>
                <a:off x="4582191" y="1607986"/>
                <a:ext cx="6372851" cy="369332"/>
              </a:xfrm>
              <a:prstGeom prst="rect">
                <a:avLst/>
              </a:prstGeom>
              <a:noFill/>
            </p:spPr>
            <p:txBody>
              <a:bodyPr wrap="square">
                <a:spAutoFit/>
              </a:bodyPr>
              <a:lstStyle/>
              <a:p>
                <a:r>
                  <a:rPr lang="zh-CN" altLang="en-US" dirty="0"/>
                  <a:t>利用</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oMath>
                </a14:m>
                <a:r>
                  <a:rPr lang="zh-CN" altLang="en-US" dirty="0"/>
                  <a:t>来进行用户表征的重建从而获取无偏的全局用户信息</a:t>
                </a:r>
              </a:p>
            </p:txBody>
          </p:sp>
        </mc:Choice>
        <mc:Fallback>
          <p:sp>
            <p:nvSpPr>
              <p:cNvPr id="15" name="文本框 14">
                <a:extLst>
                  <a:ext uri="{FF2B5EF4-FFF2-40B4-BE49-F238E27FC236}">
                    <a16:creationId xmlns:a16="http://schemas.microsoft.com/office/drawing/2014/main" id="{E6A714BE-BE8A-9486-23FA-69845D67AC5F}"/>
                  </a:ext>
                </a:extLst>
              </p:cNvPr>
              <p:cNvSpPr txBox="1">
                <a:spLocks noRot="1" noChangeAspect="1" noMove="1" noResize="1" noEditPoints="1" noAdjustHandles="1" noChangeArrowheads="1" noChangeShapeType="1" noTextEdit="1"/>
              </p:cNvSpPr>
              <p:nvPr/>
            </p:nvSpPr>
            <p:spPr>
              <a:xfrm>
                <a:off x="4582191" y="1607986"/>
                <a:ext cx="6372851" cy="369332"/>
              </a:xfrm>
              <a:prstGeom prst="rect">
                <a:avLst/>
              </a:prstGeom>
              <a:blipFill>
                <a:blip r:embed="rId4"/>
                <a:stretch>
                  <a:fillRect l="-861" t="-10000" b="-2666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FD133C7-0E65-DA2E-D667-A5E455C415FD}"/>
              </a:ext>
            </a:extLst>
          </p:cNvPr>
          <p:cNvPicPr>
            <a:picLocks noChangeAspect="1"/>
          </p:cNvPicPr>
          <p:nvPr/>
        </p:nvPicPr>
        <p:blipFill>
          <a:blip r:embed="rId5"/>
          <a:stretch>
            <a:fillRect/>
          </a:stretch>
        </p:blipFill>
        <p:spPr>
          <a:xfrm>
            <a:off x="4582191" y="2440136"/>
            <a:ext cx="4209524" cy="1076190"/>
          </a:xfrm>
          <a:prstGeom prst="rect">
            <a:avLst/>
          </a:prstGeom>
        </p:spPr>
      </p:pic>
      <p:pic>
        <p:nvPicPr>
          <p:cNvPr id="10" name="图片 9">
            <a:extLst>
              <a:ext uri="{FF2B5EF4-FFF2-40B4-BE49-F238E27FC236}">
                <a16:creationId xmlns:a16="http://schemas.microsoft.com/office/drawing/2014/main" id="{61F7126D-6794-3089-07C8-DD1D58109642}"/>
              </a:ext>
            </a:extLst>
          </p:cNvPr>
          <p:cNvPicPr>
            <a:picLocks noChangeAspect="1"/>
          </p:cNvPicPr>
          <p:nvPr/>
        </p:nvPicPr>
        <p:blipFill>
          <a:blip r:embed="rId6"/>
          <a:stretch>
            <a:fillRect/>
          </a:stretch>
        </p:blipFill>
        <p:spPr>
          <a:xfrm>
            <a:off x="4556556" y="3773377"/>
            <a:ext cx="3695238" cy="828571"/>
          </a:xfrm>
          <a:prstGeom prst="rect">
            <a:avLst/>
          </a:prstGeom>
        </p:spPr>
      </p:pic>
    </p:spTree>
    <p:extLst>
      <p:ext uri="{BB962C8B-B14F-4D97-AF65-F5344CB8AC3E}">
        <p14:creationId xmlns:p14="http://schemas.microsoft.com/office/powerpoint/2010/main" val="314529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A5304F4-CF46-7BCC-F01F-E8F58B328B4F}"/>
              </a:ext>
            </a:extLst>
          </p:cNvPr>
          <p:cNvSpPr>
            <a:spLocks noGrp="1"/>
          </p:cNvSpPr>
          <p:nvPr>
            <p:ph type="body" sz="quarter" idx="10"/>
          </p:nvPr>
        </p:nvSpPr>
        <p:spPr/>
        <p:txBody>
          <a:bodyPr/>
          <a:lstStyle/>
          <a:p>
            <a:r>
              <a:rPr lang="en-US" altLang="zh-CN" dirty="0"/>
              <a:t>ART-Transferring</a:t>
            </a:r>
          </a:p>
        </p:txBody>
      </p:sp>
      <p:pic>
        <p:nvPicPr>
          <p:cNvPr id="4" name="图片 3">
            <a:extLst>
              <a:ext uri="{FF2B5EF4-FFF2-40B4-BE49-F238E27FC236}">
                <a16:creationId xmlns:a16="http://schemas.microsoft.com/office/drawing/2014/main" id="{61A98BDA-58E4-1CE4-37F7-CFF56C00F5ED}"/>
              </a:ext>
            </a:extLst>
          </p:cNvPr>
          <p:cNvPicPr>
            <a:picLocks noChangeAspect="1"/>
          </p:cNvPicPr>
          <p:nvPr/>
        </p:nvPicPr>
        <p:blipFill>
          <a:blip r:embed="rId2"/>
          <a:stretch>
            <a:fillRect/>
          </a:stretch>
        </p:blipFill>
        <p:spPr>
          <a:xfrm>
            <a:off x="65113" y="1524238"/>
            <a:ext cx="8447619" cy="3809524"/>
          </a:xfrm>
          <a:prstGeom prst="rect">
            <a:avLst/>
          </a:prstGeom>
        </p:spPr>
      </p:pic>
      <p:pic>
        <p:nvPicPr>
          <p:cNvPr id="6" name="图片 5">
            <a:extLst>
              <a:ext uri="{FF2B5EF4-FFF2-40B4-BE49-F238E27FC236}">
                <a16:creationId xmlns:a16="http://schemas.microsoft.com/office/drawing/2014/main" id="{F5F13B4A-A5E4-8378-B566-FA1ADA270D21}"/>
              </a:ext>
            </a:extLst>
          </p:cNvPr>
          <p:cNvPicPr>
            <a:picLocks noChangeAspect="1"/>
          </p:cNvPicPr>
          <p:nvPr/>
        </p:nvPicPr>
        <p:blipFill>
          <a:blip r:embed="rId3"/>
          <a:stretch>
            <a:fillRect/>
          </a:stretch>
        </p:blipFill>
        <p:spPr>
          <a:xfrm>
            <a:off x="749779" y="5333762"/>
            <a:ext cx="4000000" cy="1523810"/>
          </a:xfrm>
          <a:prstGeom prst="rect">
            <a:avLst/>
          </a:prstGeom>
        </p:spPr>
      </p:pic>
      <p:sp>
        <p:nvSpPr>
          <p:cNvPr id="7" name="文本框 6">
            <a:extLst>
              <a:ext uri="{FF2B5EF4-FFF2-40B4-BE49-F238E27FC236}">
                <a16:creationId xmlns:a16="http://schemas.microsoft.com/office/drawing/2014/main" id="{46362367-4551-A6DD-4F8F-A9F45BE239D5}"/>
              </a:ext>
            </a:extLst>
          </p:cNvPr>
          <p:cNvSpPr txBox="1"/>
          <p:nvPr/>
        </p:nvSpPr>
        <p:spPr>
          <a:xfrm>
            <a:off x="5592932" y="5406501"/>
            <a:ext cx="1943161" cy="369332"/>
          </a:xfrm>
          <a:prstGeom prst="rect">
            <a:avLst/>
          </a:prstGeom>
          <a:noFill/>
        </p:spPr>
        <p:txBody>
          <a:bodyPr wrap="none" rtlCol="0">
            <a:spAutoFit/>
          </a:bodyPr>
          <a:lstStyle/>
          <a:p>
            <a:r>
              <a:rPr lang="en-US" altLang="zh-CN" b="1" dirty="0">
                <a:solidFill>
                  <a:schemeClr val="accent1"/>
                </a:solidFill>
              </a:rPr>
              <a:t>Final Embedding</a:t>
            </a:r>
            <a:endParaRPr lang="zh-CN" altLang="en-US" b="1" dirty="0">
              <a:solidFill>
                <a:schemeClr val="accent1"/>
              </a:solidFill>
            </a:endParaRPr>
          </a:p>
        </p:txBody>
      </p:sp>
      <p:pic>
        <p:nvPicPr>
          <p:cNvPr id="9" name="图片 8">
            <a:extLst>
              <a:ext uri="{FF2B5EF4-FFF2-40B4-BE49-F238E27FC236}">
                <a16:creationId xmlns:a16="http://schemas.microsoft.com/office/drawing/2014/main" id="{4EABFBC5-11ED-C062-50D3-93CC9EBDC875}"/>
              </a:ext>
            </a:extLst>
          </p:cNvPr>
          <p:cNvPicPr>
            <a:picLocks noChangeAspect="1"/>
          </p:cNvPicPr>
          <p:nvPr/>
        </p:nvPicPr>
        <p:blipFill>
          <a:blip r:embed="rId4"/>
          <a:stretch>
            <a:fillRect/>
          </a:stretch>
        </p:blipFill>
        <p:spPr>
          <a:xfrm>
            <a:off x="5863188" y="5966457"/>
            <a:ext cx="2152381" cy="447619"/>
          </a:xfrm>
          <a:prstGeom prst="rect">
            <a:avLst/>
          </a:prstGeom>
        </p:spPr>
      </p:pic>
    </p:spTree>
    <p:extLst>
      <p:ext uri="{BB962C8B-B14F-4D97-AF65-F5344CB8AC3E}">
        <p14:creationId xmlns:p14="http://schemas.microsoft.com/office/powerpoint/2010/main" val="199623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C197E1D-C73D-775F-A425-927A38A85977}"/>
              </a:ext>
            </a:extLst>
          </p:cNvPr>
          <p:cNvSpPr>
            <a:spLocks noGrp="1"/>
          </p:cNvSpPr>
          <p:nvPr>
            <p:ph type="body" sz="quarter" idx="10"/>
          </p:nvPr>
        </p:nvSpPr>
        <p:spPr/>
        <p:txBody>
          <a:bodyPr/>
          <a:lstStyle/>
          <a:p>
            <a:r>
              <a:rPr lang="en-US" altLang="zh-CN" dirty="0"/>
              <a:t>Experiment</a:t>
            </a:r>
            <a:endParaRPr lang="zh-CN" altLang="en-US" dirty="0"/>
          </a:p>
        </p:txBody>
      </p:sp>
      <p:sp>
        <p:nvSpPr>
          <p:cNvPr id="3" name="文本框 2">
            <a:extLst>
              <a:ext uri="{FF2B5EF4-FFF2-40B4-BE49-F238E27FC236}">
                <a16:creationId xmlns:a16="http://schemas.microsoft.com/office/drawing/2014/main" id="{DC39E2DC-3A45-71EC-B41B-012517B69624}"/>
              </a:ext>
            </a:extLst>
          </p:cNvPr>
          <p:cNvSpPr txBox="1"/>
          <p:nvPr/>
        </p:nvSpPr>
        <p:spPr>
          <a:xfrm>
            <a:off x="426128" y="2130640"/>
            <a:ext cx="1244251" cy="461665"/>
          </a:xfrm>
          <a:prstGeom prst="rect">
            <a:avLst/>
          </a:prstGeom>
          <a:noFill/>
        </p:spPr>
        <p:txBody>
          <a:bodyPr wrap="none" rtlCol="0">
            <a:spAutoFit/>
          </a:bodyPr>
          <a:lstStyle/>
          <a:p>
            <a:r>
              <a:rPr lang="en-US" altLang="zh-CN" sz="2400" b="1" dirty="0">
                <a:solidFill>
                  <a:schemeClr val="accent1"/>
                </a:solidFill>
              </a:rPr>
              <a:t>Dataset</a:t>
            </a:r>
            <a:endParaRPr lang="zh-CN" altLang="en-US" sz="2400" b="1" dirty="0">
              <a:solidFill>
                <a:schemeClr val="accent1"/>
              </a:solidFill>
            </a:endParaRPr>
          </a:p>
        </p:txBody>
      </p:sp>
      <p:sp>
        <p:nvSpPr>
          <p:cNvPr id="4" name="文本框 3">
            <a:extLst>
              <a:ext uri="{FF2B5EF4-FFF2-40B4-BE49-F238E27FC236}">
                <a16:creationId xmlns:a16="http://schemas.microsoft.com/office/drawing/2014/main" id="{C9544863-2329-2EA5-BFB5-2CF6121F85C4}"/>
              </a:ext>
            </a:extLst>
          </p:cNvPr>
          <p:cNvSpPr txBox="1"/>
          <p:nvPr/>
        </p:nvSpPr>
        <p:spPr>
          <a:xfrm>
            <a:off x="426128" y="2690336"/>
            <a:ext cx="2249334" cy="1477328"/>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App-Installation</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App-Use</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Video-Short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Video-Long</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Articles</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B7665EB8-7D90-18AD-9BAB-D74A2B2A340F}"/>
              </a:ext>
            </a:extLst>
          </p:cNvPr>
          <p:cNvSpPr txBox="1"/>
          <p:nvPr/>
        </p:nvSpPr>
        <p:spPr>
          <a:xfrm>
            <a:off x="4422088" y="2130639"/>
            <a:ext cx="1463862" cy="461665"/>
          </a:xfrm>
          <a:prstGeom prst="rect">
            <a:avLst/>
          </a:prstGeom>
          <a:noFill/>
        </p:spPr>
        <p:txBody>
          <a:bodyPr wrap="none" rtlCol="0">
            <a:spAutoFit/>
          </a:bodyPr>
          <a:lstStyle/>
          <a:p>
            <a:r>
              <a:rPr lang="en-US" altLang="zh-CN" sz="2400" b="1" dirty="0">
                <a:solidFill>
                  <a:schemeClr val="accent1"/>
                </a:solidFill>
              </a:rPr>
              <a:t>Baselines</a:t>
            </a:r>
            <a:endParaRPr lang="zh-CN" altLang="en-US" sz="2400" b="1" dirty="0">
              <a:solidFill>
                <a:schemeClr val="accent1"/>
              </a:solidFill>
            </a:endParaRPr>
          </a:p>
        </p:txBody>
      </p:sp>
      <p:sp>
        <p:nvSpPr>
          <p:cNvPr id="6" name="文本框 5">
            <a:extLst>
              <a:ext uri="{FF2B5EF4-FFF2-40B4-BE49-F238E27FC236}">
                <a16:creationId xmlns:a16="http://schemas.microsoft.com/office/drawing/2014/main" id="{237406C4-5DBD-3968-F0EE-276C2C6C63DC}"/>
              </a:ext>
            </a:extLst>
          </p:cNvPr>
          <p:cNvSpPr txBox="1"/>
          <p:nvPr/>
        </p:nvSpPr>
        <p:spPr>
          <a:xfrm>
            <a:off x="4422088" y="2690336"/>
            <a:ext cx="4463273" cy="1477328"/>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Single Matrix Factorization(SMF)</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Collective Matrix Factorization(CMF)</a:t>
            </a:r>
          </a:p>
          <a:p>
            <a:pPr marL="285750" indent="-285750">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HeroGraph</a:t>
            </a:r>
            <a:r>
              <a:rPr lang="en-US" altLang="zh-CN" dirty="0">
                <a:latin typeface="微软雅黑" panose="020B0503020204020204" pitchFamily="34" charset="-122"/>
                <a:ea typeface="微软雅黑" panose="020B0503020204020204" pitchFamily="34" charset="-122"/>
              </a:rPr>
              <a:t>-L(</a:t>
            </a:r>
            <a:r>
              <a:rPr lang="en-US" altLang="zh-CN" dirty="0" err="1">
                <a:latin typeface="微软雅黑" panose="020B0503020204020204" pitchFamily="34" charset="-122"/>
                <a:ea typeface="微软雅黑" panose="020B0503020204020204" pitchFamily="34" charset="-122"/>
              </a:rPr>
              <a:t>ightGCN</a:t>
            </a:r>
            <a:r>
              <a:rPr lang="en-US" altLang="zh-CN" dirty="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MPF</a:t>
            </a: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GA-MTCDR</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66108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10436</TotalTime>
  <Words>214</Words>
  <Application>Microsoft Office PowerPoint</Application>
  <PresentationFormat>宽屏</PresentationFormat>
  <Paragraphs>72</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阮 滨</dc:creator>
  <cp:lastModifiedBy>阮 滨</cp:lastModifiedBy>
  <cp:revision>38</cp:revision>
  <dcterms:created xsi:type="dcterms:W3CDTF">2022-06-05T08:59:57Z</dcterms:created>
  <dcterms:modified xsi:type="dcterms:W3CDTF">2022-12-14T11:07:01Z</dcterms:modified>
</cp:coreProperties>
</file>