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3" r:id="rId2"/>
    <p:sldId id="267" r:id="rId3"/>
    <p:sldId id="292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01" r:id="rId12"/>
    <p:sldId id="319" r:id="rId13"/>
    <p:sldId id="311" r:id="rId14"/>
    <p:sldId id="306" r:id="rId15"/>
    <p:sldId id="307" r:id="rId16"/>
    <p:sldId id="328" r:id="rId17"/>
    <p:sldId id="329" r:id="rId18"/>
    <p:sldId id="330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倩" initials="陈" lastIdx="1" clrIdx="0">
    <p:extLst>
      <p:ext uri="{19B8F6BF-5375-455C-9EA6-DF929625EA0E}">
        <p15:presenceInfo xmlns:p15="http://schemas.microsoft.com/office/powerpoint/2012/main" userId="826ec5ce41e0df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77"/>
    <a:srgbClr val="FF8001"/>
    <a:srgbClr val="FFC000"/>
    <a:srgbClr val="00AFEF"/>
    <a:srgbClr val="00B0F0"/>
    <a:srgbClr val="284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2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7966E6-A8DB-4B18-8AB9-0A7B7C6122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93564-AA5C-4476-8A79-F4CC0132EF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0DDC-C412-4622-9F01-FED9A7186D41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5E95BD-5C24-448B-8154-0BFAFC28AA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E46F8-82A9-441D-B2A6-F6BAF62EC8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715F2-192B-445F-981E-817722C990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38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C9144-CB1F-4413-8792-09E1637CF7C1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04313-268C-4098-841A-72B5E8BD1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9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2022 CIKM </a:t>
            </a:r>
            <a:r>
              <a:rPr lang="zh-CN" altLang="en-US" dirty="0"/>
              <a:t>人大</a:t>
            </a:r>
            <a:endParaRPr lang="en-US" altLang="zh-CN" dirty="0"/>
          </a:p>
          <a:p>
            <a:r>
              <a:rPr lang="zh-CN" altLang="en-US" dirty="0"/>
              <a:t>序列推荐中的双通道增强的倾向打分预测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33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2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  <a:latin typeface="Arial" panose="020B0604020202020204" pitchFamily="34" charset="0"/>
              </a:rPr>
              <a:t>用两个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GRU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来分别学习物品视角和用户视角的倾向打分，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y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GRU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的最终输出，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GRU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的输入是第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个物品或者用户的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embedding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和第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k-1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步的隐向量，输出是前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个物品或用户的序列表示和第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k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步的隐向量。计算倾向打分也使用了截断。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9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使用两个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transformer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分别计算出物品视角和用户视角的表征，然后将他们拼接起来，通过一个两层的全连接网络，再经过一个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sigmoid function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得到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r^,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是否喜爱物品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i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f</a:t>
                </a:r>
                <a:r>
                  <a:rPr lang="zh-CN" altLang="en-US" i="0">
                    <a:effectLst/>
                    <a:latin typeface="Cambria Math" panose="02040503050406030204" pitchFamily="18" charset="0"/>
                  </a:rPr>
                  <a:t>𝜃是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序列的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encoder,Su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是一个序列，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可以通过最大化对数似然函数找到最佳的</a:t>
                </a:r>
                <a:r>
                  <a:rPr lang="el-GR" altLang="zh-CN" dirty="0">
                    <a:effectLst/>
                    <a:latin typeface="Arial" panose="020B0604020202020204" pitchFamily="34" charset="0"/>
                  </a:rPr>
                  <a:t>θ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，等价于最小化交叉熵。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Hu,t-1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时刻的兴趣；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时刻交互的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embedding,su,neg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没有交互过的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embedding(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softmax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随机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sample)</a:t>
                </a:r>
              </a:p>
              <a:p>
                <a:endParaRPr lang="zh-CN" altLang="en-US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55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</a:t>
                </a:r>
                <a:r>
                  <a:rPr lang="zh-CN" altLang="en-US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表示输出用户和项目</a:t>
                </a:r>
                <a:r>
                  <a:rPr lang="en-US" altLang="zh-CN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embedding</a:t>
                </a:r>
                <a:r>
                  <a:rPr lang="zh-CN" altLang="en-US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的嵌入模型中的参数</a:t>
                </a:r>
                <a:r>
                  <a:rPr lang="en-US" altLang="zh-CN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p</a:t>
                </a:r>
                <a:r>
                  <a:rPr lang="zh-CN" altLang="en-US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表示计算倾向打分中的</a:t>
                </a:r>
                <a:r>
                  <a:rPr lang="en-US" altLang="zh-CN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GRU</a:t>
                </a:r>
                <a:r>
                  <a:rPr lang="zh-CN" altLang="en-US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中的参数，</a:t>
                </a:r>
                <a:r>
                  <a:rPr lang="en-US" altLang="zh-CN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transformer</a:t>
                </a:r>
                <a:r>
                  <a:rPr lang="zh-CN" altLang="en-US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中的参数，</a:t>
                </a:r>
                <a:r>
                  <a:rPr lang="en-US" altLang="zh-CN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MLP</a:t>
                </a:r>
                <a:r>
                  <a:rPr lang="zh-CN" altLang="en-US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的参数。</a:t>
                </a:r>
                <a:endParaRPr lang="en-US" altLang="zh-CN" b="1" i="0" dirty="0">
                  <a:solidFill>
                    <a:srgbClr val="A60606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b="1" i="0" dirty="0">
                    <a:solidFill>
                      <a:srgbClr val="A60606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受预训练和微调的启发，整个学习过程分为两个阶段。</a:t>
                </a:r>
                <a:endParaRPr lang="en-US" altLang="zh-CN" b="1" i="0" dirty="0">
                  <a:solidFill>
                    <a:srgbClr val="A60606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在阶段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，使用无监督学习的方式去更新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p,e,t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，来获得相对好的初始化结果。分别使用自回归语言模型（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autoregressive language model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）和掩码语言模型（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masked language model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）对用户序列和物品序列进行学习。概率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P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的计算方式和倾向打分的计算一样。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第二阶段交替训练，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假设在推荐系统中共有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K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个不同的意图，那一个用户与某个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进行交互的概率可以被重写为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… 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代表用户的意图变量 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期望？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“现在鸡还是先有蛋”问题：没有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不能估计</a:t>
                </a:r>
                <a:r>
                  <a:rPr lang="el-GR" altLang="zh-CN" i="0">
                    <a:effectLst/>
                    <a:latin typeface="Cambria Math" panose="02040503050406030204" pitchFamily="18" charset="0"/>
                  </a:rPr>
                  <a:t>θ</a:t>
                </a:r>
                <a:r>
                  <a:rPr lang="zh-CN" altLang="en-US" i="0">
                    <a:effectLst/>
                    <a:latin typeface="Cambria Math" panose="02040503050406030204" pitchFamily="18" charset="0"/>
                  </a:rPr>
                  <a:t>，没有</a:t>
                </a:r>
                <a:r>
                  <a:rPr lang="el-GR" altLang="zh-CN" i="0">
                    <a:effectLst/>
                    <a:latin typeface="Cambria Math" panose="02040503050406030204" pitchFamily="18" charset="0"/>
                  </a:rPr>
                  <a:t>θ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不能推导出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c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的值。这篇文章使用了一个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框架来解决这个问题，并保证了收敛性。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（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是一种求解最大似然估计的方法）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65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7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18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GRU</a:t>
            </a:r>
          </a:p>
          <a:p>
            <a:r>
              <a:rPr lang="en-US" altLang="zh-CN" dirty="0" err="1">
                <a:effectLst/>
                <a:latin typeface="Arial" panose="020B0604020202020204" pitchFamily="34" charset="0"/>
              </a:rPr>
              <a:t>tranformer</a:t>
            </a:r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95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替代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GRU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计算出来的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代表物品和用户交互的次数。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用其他的模型去替换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transformer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，去偏的有效性和普适性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34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的实验，过小的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造成大的方差和小的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bias,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过大的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造成大的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bias,</a:t>
            </a:r>
            <a:r>
              <a:rPr lang="zh-CN" altLang="en-US">
                <a:effectLst/>
                <a:latin typeface="Arial" panose="020B0604020202020204" pitchFamily="34" charset="0"/>
              </a:rPr>
              <a:t>所以在不太大也不太小的时候达到峰值。</a:t>
            </a:r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1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32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(a)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根据用户的购买记录，系统推荐咖啡清洗剂，用户看到了推荐，可能就会联想到自己最近买了咖啡机，可能还需要清洗剂，就会购买。但是，用户可能也会对墨盒感兴趣，因为他最近买了打印机，但是因为系统没给他推荐，墨盒的曝光度不够，这个商城可能就失去了一个潜在的客户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（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b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）对女性用户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A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和男性用户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B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都做出了同样的推荐，因为他们的序列相似，但是如果考虑到和三脚架这个物品交互的用户序列的话，发现最近购买三脚架的用户都是女性，这可能是因为最近妇女节促销什么的，考虑到这个的话，女性用户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A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购买三脚架的概率更大一下，所以物品视角和用户视角可以形成一种互补的关系。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f</a:t>
                </a:r>
                <a:r>
                  <a:rPr lang="zh-CN" altLang="en-US" i="0">
                    <a:effectLst/>
                    <a:latin typeface="Cambria Math" panose="02040503050406030204" pitchFamily="18" charset="0"/>
                  </a:rPr>
                  <a:t>𝜃是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序列的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encoder,Su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是一个序列，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可以通过最大化对数似然函数找到最佳的</a:t>
                </a:r>
                <a:r>
                  <a:rPr lang="el-GR" altLang="zh-CN" dirty="0">
                    <a:effectLst/>
                    <a:latin typeface="Arial" panose="020B0604020202020204" pitchFamily="34" charset="0"/>
                  </a:rPr>
                  <a:t>θ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，等价于最小化交叉熵。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Hu,t-1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t-1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时刻的兴趣；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在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时刻交互的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embedding,su,neg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表示用户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u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没有交互过的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item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embedding(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softmax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随机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sample)</a:t>
                </a:r>
              </a:p>
              <a:p>
                <a:endParaRPr lang="zh-CN" altLang="en-US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9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根据反馈数据提取出用户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在时间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前点击的物品序列和物品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在时间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前被哪些用户点击过的序列，来学习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表示用户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在时间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是否会点击物品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，点击的话是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，否则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0.</a:t>
            </a: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（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）在推荐系统中，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代表用户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是否点击物品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oui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是否暴露在用户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面前，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表示用户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是否喜爱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这个商品，只有在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出现在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的推荐列表里且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喜爱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这个商品的时候，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才会去点击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.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这个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oui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是由反馈数据决定的，以往的序列推荐只使用物品视角到的序列去决定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oui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，这篇文章使用双视角的序列去决定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oui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用户是否对物品感兴趣，这是用户主观决定的，所以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ouit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就成为了序列推荐中的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confunder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偏差的影响因子？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Sigma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代表损失函数，二分类交叉熵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因为用户的真实偏好无法观测到，所以用用户的点击来代表用户的偏好。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indicator function,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oui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=1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的时候为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，否则为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0.</a:t>
            </a: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代表倾向打分，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出现在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的推荐列表中的概率。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 err="1">
                <a:effectLst/>
                <a:latin typeface="Arial" panose="020B0604020202020204" pitchFamily="34" charset="0"/>
              </a:rPr>
              <a:t>Unbaised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ideal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的无偏估计，他们的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o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的期望是一样的。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6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与时间相关，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的计算由物品序列和用户序列共同决定。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A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是平衡系数，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Lu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用户视角的去偏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loss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物品视角的去偏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loss.</a:t>
            </a: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对于倾向打分，使用了一个截断技巧，这样可以让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Loss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的方差有界。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7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6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26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估计偏差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用截断以后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loss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的方差是有界的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M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是无偏性和方差之间的权衡（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trade-off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），并提供了控制方差的机制。一个较大的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会导致更低的方差和更多的偏差。</a:t>
            </a:r>
            <a:endParaRPr lang="en-US" altLang="zh-CN" b="1" i="0" dirty="0">
              <a:solidFill>
                <a:srgbClr val="A6060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实验部分会做</a:t>
            </a:r>
            <a:r>
              <a:rPr lang="en-US" altLang="zh-CN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i="0" dirty="0">
                <a:solidFill>
                  <a:srgbClr val="A6060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的相关实验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04313-268C-4098-841A-72B5E8BD190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0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10132-A73C-4D2B-A9ED-F46E5BB8F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3D317-7889-4FD6-A450-CD401A181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0D0B-D5CA-4F66-A786-C11FF930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97F51-6BB9-497B-9F04-EC5ED47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C87E7-0A91-4ACB-87AA-98ABEE99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AFFB-647C-486B-9796-C073DDA5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E6B2B-43B9-444F-88B7-526D6FD8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1AC43-E62F-4EFE-BC58-25D3311F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95422-F23C-43E3-9A50-176848AD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B755C-D1CC-4114-8E2D-D051D968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95E9F5-78E5-4769-AFBF-9955C0439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6790C-5C42-413D-B188-A9624D3D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73804-3EB2-4C2B-BA2B-E3624CC8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ACE21-6EC7-4D52-913B-74162E2A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D77B0-FFAB-4590-80D5-16564BD9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02C94-CC9D-4FA6-A1FB-64C2AD10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BE774-B9D6-4BF6-828D-8DB2D174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74F25-F917-4593-A62B-BD069C6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5B5D5-D3DD-46A9-B8BF-0D1C9FD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2EAF2-1495-4969-AE0D-EFAC2A24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A1932-49A9-46BA-9A0F-A5C6F684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DF00-0353-449C-A663-52F861B2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5F86B-DC58-4482-B38F-A57BC147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0AC88-9E47-4E12-BF0E-204BC5EC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3665B-2BD9-403C-A659-CE524489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A97F3-7F18-44FD-B806-84E7F41B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55814-81F1-4C57-B6CB-AACADAE1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9B944-B4BC-4FB3-9C1F-13A046DB1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CCDF1-4EF0-4E04-A45D-5794F1C7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8370C7-EC8C-4ED9-815D-8E6134ED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86B7F-411B-4226-A649-52697441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5941D-537F-47C7-8AA3-A3E70033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B4AF2-3B00-471A-8A9D-0C5AB601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E4B53-A2CC-4D34-B834-B973E97E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54F3B-6864-4FA4-AD05-5A525775E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E3B5E9-7D2B-4DDB-948B-6D9BFF848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175FF-39DD-49E2-AEF8-454C0DA3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6501DA-DE22-45B5-83F2-C300DAA5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6B2ECD-ECAD-47EC-B03C-929306D1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0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A4AC-D8C4-4667-8D70-38856A8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F57FF-7BA5-4FF8-B2CF-18D07AD8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19CB0E-7C9E-450B-90B7-57316301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AC50D-CF3E-491F-8757-AC707A19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4D189-AADA-4114-B377-5ABCAC84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A0EFD4-02A3-44A4-ACA6-78854BD4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FDB42-9C7E-443A-B363-BB47408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58C51-AB38-4666-BA76-D476E73E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EF6B2-D686-4D39-94DE-B5069035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2300A-0BBE-4396-9E5D-8B2BB860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5F636-D7CD-41D7-BD57-F7E9966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5EEA2-6B73-47C6-A822-93C5C6B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3D015-1845-435D-8F0B-FAB38DAA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B9307-06DA-4B20-ACF9-F2BFD9EC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6C051-D0E1-44CF-8B53-81978E26C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D8507F-CEF2-45B4-8F5C-A4310DEA1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4E548-DC32-45BB-9142-A7415AD3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1145D-6977-4F29-827D-0E93AC5E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75A9E-6916-4186-B000-D43A64A9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4F313-A33C-485A-B026-57DE0483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8A56F-7080-4A1B-BCC9-462A467F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AB64-9E33-47DC-896B-4B8DFB5C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063E-786F-40F4-9248-D85769E553B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BACFA-08AE-4F11-99BE-D5C39F013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6CDA3-5867-4BF0-8131-45D13732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EF925-3F2C-4087-99CB-25689FF4F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5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2574E0-D5CE-46F3-9221-8338938B26FF}"/>
              </a:ext>
            </a:extLst>
          </p:cNvPr>
          <p:cNvSpPr txBox="1">
            <a:spLocks/>
          </p:cNvSpPr>
          <p:nvPr/>
        </p:nvSpPr>
        <p:spPr>
          <a:xfrm>
            <a:off x="1563029" y="2515594"/>
            <a:ext cx="9065941" cy="1547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Dually Enhanced Propensity Score Estimation</a:t>
            </a:r>
          </a:p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Sequential Recommendation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DEPS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9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DEPS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E94156F-F095-9F4E-E369-8189C9B3C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336" y="845267"/>
            <a:ext cx="6584467" cy="60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58415" y="47696"/>
            <a:ext cx="2242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Propensity Scores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F46C3E-56F4-B3C7-1C42-4D8A2B820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66" y="1623251"/>
            <a:ext cx="12192000" cy="42315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2C40364-10FA-E1D0-A17A-23F8EE54A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879" y="639863"/>
            <a:ext cx="4037394" cy="7913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994B93F-60EB-D9A4-EDC8-AA270D809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388" y="1311730"/>
            <a:ext cx="3324647" cy="52963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7340D65-9A8C-E2CE-D3D9-26A2D6B9C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388" y="5854808"/>
            <a:ext cx="4267548" cy="8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3379453" y="27688"/>
            <a:ext cx="4990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Transformer-based Recommender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1987367" y="449968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8400446" y="494523"/>
            <a:ext cx="2499048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85CC65-0143-E5F7-8B4A-1BAF81DA3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28" y="1104906"/>
            <a:ext cx="10379344" cy="47014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B11EE4-3869-5770-A398-C5C72359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51" y="976437"/>
            <a:ext cx="4933632" cy="4764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0E55E02-B3FC-3501-0241-1C6D0B8AA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88" y="1409295"/>
            <a:ext cx="2385274" cy="4041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FCB1EFE-6054-9D38-8B6B-88FD5F1A9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220" y="5698444"/>
            <a:ext cx="5390029" cy="472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19E9DAF-89A1-8FC1-092C-5A596D73C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8966" y="6131545"/>
            <a:ext cx="2515170" cy="40704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FD5431E-1BCD-DBD8-CFA8-9D1170831E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2684" y="953909"/>
            <a:ext cx="3710335" cy="3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199021" y="230288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Learning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279BE8-7B85-76AD-1E59-3B58124CD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262" y="886133"/>
            <a:ext cx="6870764" cy="5804723"/>
          </a:xfrm>
          <a:prstGeom prst="rect">
            <a:avLst/>
          </a:prstGeom>
        </p:spPr>
      </p:pic>
      <p:sp>
        <p:nvSpPr>
          <p:cNvPr id="11" name="左大括号 10">
            <a:extLst>
              <a:ext uri="{FF2B5EF4-FFF2-40B4-BE49-F238E27FC236}">
                <a16:creationId xmlns:a16="http://schemas.microsoft.com/office/drawing/2014/main" id="{FF0EF43A-262C-E4E8-1F5E-F0009A3CB1E9}"/>
              </a:ext>
            </a:extLst>
          </p:cNvPr>
          <p:cNvSpPr/>
          <p:nvPr/>
        </p:nvSpPr>
        <p:spPr>
          <a:xfrm>
            <a:off x="5324174" y="2947219"/>
            <a:ext cx="167148" cy="963561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0F081DA4-3FE0-319E-F2C0-0F20FD06D171}"/>
              </a:ext>
            </a:extLst>
          </p:cNvPr>
          <p:cNvSpPr/>
          <p:nvPr/>
        </p:nvSpPr>
        <p:spPr>
          <a:xfrm>
            <a:off x="5310418" y="4125108"/>
            <a:ext cx="180904" cy="2393679"/>
          </a:xfrm>
          <a:prstGeom prst="leftBrace">
            <a:avLst/>
          </a:prstGeom>
          <a:ln w="28575">
            <a:solidFill>
              <a:srgbClr val="FF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3F62955-10D4-C73D-0126-96D8CF9EE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03" y="1314142"/>
            <a:ext cx="4838696" cy="44511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9ACC681-C2CB-172C-F4AE-2A0255C30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59260"/>
            <a:ext cx="5196857" cy="7338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1ED6BE7-5FB1-CE38-612C-644BD0556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8" y="2493135"/>
            <a:ext cx="5078311" cy="71334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7949A12-0A90-D5B7-60DF-97841F1F2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627" y="3227010"/>
            <a:ext cx="4525347" cy="61526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4280FCD-2F29-AD0C-044C-54A58AB95D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110" y="5076720"/>
            <a:ext cx="4405864" cy="4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36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Dataset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1F0995-C765-20E8-36C7-0530F3ED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2" y="1895261"/>
            <a:ext cx="1182217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79323A-FB62-6F24-0577-D557DBD4C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66" y="949742"/>
            <a:ext cx="12192000" cy="54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A510BB-D742-7E82-3A3B-3B5C2FF68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431" y="1042331"/>
            <a:ext cx="5787057" cy="23866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83DE99-C5B2-6403-1B3F-F4E5352BB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215" y="3644141"/>
            <a:ext cx="9247569" cy="24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603CA0-1A68-5ED5-B05D-29ECB6337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31" y="997807"/>
            <a:ext cx="7708490" cy="20414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D8EAD47-A16F-1C6D-189E-5D4AB36A2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423" y="2018553"/>
            <a:ext cx="2842471" cy="3334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8180FD-528C-2E57-DC08-8E9DB9C9E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920" y="1627880"/>
            <a:ext cx="2639334" cy="34738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4ACF777-0214-9AFC-A375-570A4F513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855" y="3429000"/>
            <a:ext cx="933580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Experiment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912F98-4EB3-913C-B695-1B44FBA17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52" y="1323250"/>
            <a:ext cx="9850896" cy="42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7" y="494523"/>
            <a:ext cx="2276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4366726" y="494523"/>
            <a:ext cx="7825273" cy="177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5C6EFE-A93A-42C1-B6C0-B23270C0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71" y="1488081"/>
            <a:ext cx="3877258" cy="38772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D53EB2D-2458-441D-BF45-D2BCD47ED81E}"/>
              </a:ext>
            </a:extLst>
          </p:cNvPr>
          <p:cNvSpPr txBox="1"/>
          <p:nvPr/>
        </p:nvSpPr>
        <p:spPr>
          <a:xfrm>
            <a:off x="5209590" y="2827175"/>
            <a:ext cx="217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002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97976" y="259997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0AFAA4-ECE5-4562-9538-142E35AEC38A}"/>
              </a:ext>
            </a:extLst>
          </p:cNvPr>
          <p:cNvSpPr txBox="1"/>
          <p:nvPr/>
        </p:nvSpPr>
        <p:spPr>
          <a:xfrm>
            <a:off x="922262" y="1616633"/>
            <a:ext cx="110758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去偏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>
                <a:effectLst/>
                <a:latin typeface="Arial" panose="020B0604020202020204" pitchFamily="34" charset="0"/>
              </a:rPr>
              <a:t>   </a:t>
            </a:r>
            <a:r>
              <a:rPr lang="zh-CN" altLang="en-US" sz="2800" dirty="0">
                <a:latin typeface="Arial" panose="020B0604020202020204" pitchFamily="34" charset="0"/>
              </a:rPr>
              <a:t>在序列推荐（</a:t>
            </a:r>
            <a:r>
              <a:rPr lang="en-US" altLang="zh-CN" sz="2800" dirty="0">
                <a:latin typeface="Arial" panose="020B0604020202020204" pitchFamily="34" charset="0"/>
              </a:rPr>
              <a:t>SR</a:t>
            </a:r>
            <a:r>
              <a:rPr lang="zh-CN" altLang="en-US" sz="2800" dirty="0">
                <a:latin typeface="Arial" panose="020B0604020202020204" pitchFamily="34" charset="0"/>
              </a:rPr>
              <a:t>）中，某些物品对于用户来说可能曝光程度不够，或者过度曝光而造成一种偏差→去偏：基于反向倾向得分（</a:t>
            </a:r>
            <a:r>
              <a:rPr lang="en-US" altLang="zh-CN" sz="2800" dirty="0">
                <a:latin typeface="Arial" panose="020B0604020202020204" pitchFamily="34" charset="0"/>
              </a:rPr>
              <a:t>Inverse Propensity Score, IPS</a:t>
            </a:r>
            <a:r>
              <a:rPr lang="zh-CN" altLang="en-US" sz="2800" dirty="0">
                <a:latin typeface="Arial" panose="020B0604020202020204" pitchFamily="34" charset="0"/>
              </a:rPr>
              <a:t>）</a:t>
            </a:r>
            <a:endParaRPr lang="en-US" altLang="zh-CN" sz="2800" dirty="0">
              <a:effectLst/>
              <a:latin typeface="Arial" panose="020B0604020202020204" pitchFamily="34" charset="0"/>
            </a:endParaRP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优化</a:t>
            </a:r>
            <a:r>
              <a:rPr lang="en-US" altLang="zh-CN" sz="2800" dirty="0">
                <a:solidFill>
                  <a:srgbClr val="00B0F0"/>
                </a:solidFill>
              </a:rPr>
              <a:t>IPS</a:t>
            </a:r>
          </a:p>
          <a:p>
            <a:r>
              <a:rPr lang="en-US" altLang="zh-CN" sz="2800" dirty="0"/>
              <a:t>   </a:t>
            </a:r>
            <a:r>
              <a:rPr lang="zh-CN" altLang="en-US" sz="2800" dirty="0"/>
              <a:t>在以往的基于</a:t>
            </a:r>
            <a:r>
              <a:rPr lang="en-US" altLang="zh-CN" sz="2800" dirty="0"/>
              <a:t>IPS</a:t>
            </a:r>
            <a:r>
              <a:rPr lang="zh-CN" altLang="en-US" sz="2800" dirty="0"/>
              <a:t>的去偏</a:t>
            </a:r>
            <a:r>
              <a:rPr lang="en-US" altLang="zh-CN" sz="2800" dirty="0"/>
              <a:t>SR</a:t>
            </a:r>
            <a:r>
              <a:rPr lang="zh-CN" altLang="en-US" sz="2800" dirty="0"/>
              <a:t>中，只将用户的点击作为序列，以</a:t>
            </a:r>
            <a:r>
              <a:rPr lang="zh-CN" altLang="en-US" sz="2800" b="1" dirty="0"/>
              <a:t>物品的视角</a:t>
            </a:r>
            <a:r>
              <a:rPr lang="zh-CN" altLang="en-US" sz="2800" dirty="0"/>
              <a:t>来计算</a:t>
            </a:r>
            <a:r>
              <a:rPr lang="en-US" altLang="zh-CN" sz="2800" dirty="0"/>
              <a:t>IPS</a:t>
            </a:r>
            <a:r>
              <a:rPr lang="zh-CN" altLang="en-US" sz="2800" dirty="0"/>
              <a:t>→</a:t>
            </a:r>
            <a:r>
              <a:rPr lang="zh-CN" altLang="en-US" sz="2800" b="1" dirty="0"/>
              <a:t>双视角</a:t>
            </a:r>
            <a:r>
              <a:rPr lang="zh-CN" altLang="en-US" sz="2800" dirty="0"/>
              <a:t>：将用户的点击和点击了同一物品的用户都做为输入序列，同时计算</a:t>
            </a:r>
            <a:r>
              <a:rPr lang="zh-CN" altLang="en-US" sz="2800" b="1" dirty="0"/>
              <a:t>物品视角和用户视角</a:t>
            </a:r>
            <a:r>
              <a:rPr lang="zh-CN" altLang="en-US" sz="2800" dirty="0"/>
              <a:t>的</a:t>
            </a:r>
            <a:r>
              <a:rPr lang="en-US" altLang="zh-CN" sz="2800" dirty="0"/>
              <a:t>IPS</a:t>
            </a:r>
            <a:r>
              <a:rPr lang="zh-CN" altLang="en-US" sz="2800" dirty="0"/>
              <a:t>来互补。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678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Motivation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CB90F2-C6E3-9F3C-B669-7C2CB93B3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937" y="722558"/>
            <a:ext cx="6901617" cy="54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Task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C255BE-334F-0959-8CA0-8577115C6BAF}"/>
              </a:ext>
            </a:extLst>
          </p:cNvPr>
          <p:cNvSpPr txBox="1"/>
          <p:nvPr/>
        </p:nvSpPr>
        <p:spPr>
          <a:xfrm>
            <a:off x="922262" y="1075859"/>
            <a:ext cx="220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序列推荐</a:t>
            </a:r>
            <a:endParaRPr lang="en-US" altLang="zh-CN" sz="2800" dirty="0">
              <a:solidFill>
                <a:srgbClr val="00B0F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034FE4-AD18-447C-57C9-4BDC18B08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880" y="1130338"/>
            <a:ext cx="2341731" cy="4142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DD3584-FF64-B68C-816D-18587671940B}"/>
              </a:ext>
            </a:extLst>
          </p:cNvPr>
          <p:cNvSpPr txBox="1"/>
          <p:nvPr/>
        </p:nvSpPr>
        <p:spPr>
          <a:xfrm>
            <a:off x="922262" y="1729183"/>
            <a:ext cx="301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序列推荐的偏差</a:t>
            </a:r>
            <a:endParaRPr lang="en-US" altLang="zh-CN" sz="2800" dirty="0">
              <a:solidFill>
                <a:srgbClr val="00B0F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EA3A7A9-1989-4590-6E4D-DF307BCE2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089" y="2382507"/>
            <a:ext cx="8013290" cy="34281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363B0D0-CA65-D73E-9045-E28BF55E1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903" y="1755998"/>
            <a:ext cx="6143875" cy="4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Task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C255BE-334F-0959-8CA0-8577115C6BAF}"/>
              </a:ext>
            </a:extLst>
          </p:cNvPr>
          <p:cNvSpPr txBox="1"/>
          <p:nvPr/>
        </p:nvSpPr>
        <p:spPr>
          <a:xfrm>
            <a:off x="922262" y="1075859"/>
            <a:ext cx="220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无偏推荐</a:t>
            </a:r>
            <a:endParaRPr lang="en-US" altLang="zh-CN" sz="2800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FD24B-E1C8-62F5-BD2F-35487042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81" y="1848237"/>
            <a:ext cx="3233093" cy="7801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EA1859-D915-85D1-45D3-C7DD9B2DF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416" y="2877554"/>
            <a:ext cx="4882660" cy="7613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5F0A99F-2FF2-78F6-B640-98ECD1B98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681" y="4060635"/>
            <a:ext cx="2598337" cy="5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DEPS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C255BE-334F-0959-8CA0-8577115C6BAF}"/>
              </a:ext>
            </a:extLst>
          </p:cNvPr>
          <p:cNvSpPr txBox="1"/>
          <p:nvPr/>
        </p:nvSpPr>
        <p:spPr>
          <a:xfrm>
            <a:off x="922261" y="1075859"/>
            <a:ext cx="5104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B0F0"/>
                </a:solidFill>
              </a:rPr>
              <a:t>序列推荐的无偏损失</a:t>
            </a:r>
            <a:endParaRPr lang="en-US" altLang="zh-CN" sz="2800" dirty="0">
              <a:solidFill>
                <a:srgbClr val="00B0F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179091-4C82-C888-8792-305055A54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71" y="1599079"/>
            <a:ext cx="5224848" cy="7740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C46144-9A15-891F-F829-84641E881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61" y="2365775"/>
            <a:ext cx="8964276" cy="4572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56A7331-344D-E684-E8D6-FFB754C1C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9" y="2810489"/>
            <a:ext cx="5422481" cy="6322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E902F7-F060-CC2A-836D-149CB48CF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9" y="3442754"/>
            <a:ext cx="5422481" cy="17330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B77A137-6D7C-C80E-FC1A-4AD1BFF1C5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9" y="5134852"/>
            <a:ext cx="3816612" cy="10129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3697F3B-F5B1-1D4E-DD63-A421848DB555}"/>
              </a:ext>
            </a:extLst>
          </p:cNvPr>
          <p:cNvSpPr txBox="1"/>
          <p:nvPr/>
        </p:nvSpPr>
        <p:spPr>
          <a:xfrm>
            <a:off x="5240848" y="5511744"/>
            <a:ext cx="17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Clip technique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39342DE3-5AA2-11B9-4CD7-F44E5A8B0522}"/>
              </a:ext>
            </a:extLst>
          </p:cNvPr>
          <p:cNvSpPr/>
          <p:nvPr/>
        </p:nvSpPr>
        <p:spPr>
          <a:xfrm>
            <a:off x="5188221" y="5255609"/>
            <a:ext cx="104038" cy="892144"/>
          </a:xfrm>
          <a:prstGeom prst="rightBrace">
            <a:avLst/>
          </a:prstGeom>
          <a:ln>
            <a:solidFill>
              <a:srgbClr val="FF8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55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DEPS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212536-6D5C-A68B-4445-23B551218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600" y="998532"/>
            <a:ext cx="8983562" cy="52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DEPS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621738-9686-1321-319F-FEE083AAF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305" y="918849"/>
            <a:ext cx="8428858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6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34A092-7025-4750-ADC3-080C9906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012"/>
          <a:stretch/>
        </p:blipFill>
        <p:spPr>
          <a:xfrm>
            <a:off x="922262" y="220573"/>
            <a:ext cx="957419" cy="7251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9BB88F-46D8-4930-8C31-A4ACEF817969}"/>
              </a:ext>
            </a:extLst>
          </p:cNvPr>
          <p:cNvSpPr/>
          <p:nvPr/>
        </p:nvSpPr>
        <p:spPr>
          <a:xfrm>
            <a:off x="2090056" y="494523"/>
            <a:ext cx="2493489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9BE69-49C2-4184-BAA7-60FD0D09E5E5}"/>
              </a:ext>
            </a:extLst>
          </p:cNvPr>
          <p:cNvSpPr/>
          <p:nvPr/>
        </p:nvSpPr>
        <p:spPr>
          <a:xfrm>
            <a:off x="0" y="494523"/>
            <a:ext cx="711887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C72CA1-555F-447A-85F9-EC97C80B8CAC}"/>
              </a:ext>
            </a:extLst>
          </p:cNvPr>
          <p:cNvSpPr/>
          <p:nvPr/>
        </p:nvSpPr>
        <p:spPr>
          <a:xfrm>
            <a:off x="6977944" y="494523"/>
            <a:ext cx="1361670" cy="1772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C2F64D-95EF-4913-B896-504ECF7130A7}"/>
              </a:ext>
            </a:extLst>
          </p:cNvPr>
          <p:cNvSpPr/>
          <p:nvPr/>
        </p:nvSpPr>
        <p:spPr>
          <a:xfrm>
            <a:off x="0" y="6358812"/>
            <a:ext cx="8593493" cy="58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45F877-DCEE-4110-A7AD-1D6EE360FAD1}"/>
              </a:ext>
            </a:extLst>
          </p:cNvPr>
          <p:cNvSpPr/>
          <p:nvPr/>
        </p:nvSpPr>
        <p:spPr>
          <a:xfrm>
            <a:off x="8593493" y="6358812"/>
            <a:ext cx="3598506" cy="58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234CC2-2783-4A07-B3D3-43BFAD12A4A7}"/>
              </a:ext>
            </a:extLst>
          </p:cNvPr>
          <p:cNvSpPr txBox="1"/>
          <p:nvPr/>
        </p:nvSpPr>
        <p:spPr>
          <a:xfrm>
            <a:off x="4639750" y="202135"/>
            <a:ext cx="227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92D050"/>
                </a:solidFill>
              </a:rPr>
              <a:t>DEPS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5460BD-C924-48DA-A185-4080A320E530}"/>
              </a:ext>
            </a:extLst>
          </p:cNvPr>
          <p:cNvSpPr/>
          <p:nvPr/>
        </p:nvSpPr>
        <p:spPr>
          <a:xfrm>
            <a:off x="8257884" y="494523"/>
            <a:ext cx="1361670" cy="1772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E4B662-4654-4B7F-9469-BA40EC867C8B}"/>
              </a:ext>
            </a:extLst>
          </p:cNvPr>
          <p:cNvSpPr/>
          <p:nvPr/>
        </p:nvSpPr>
        <p:spPr>
          <a:xfrm>
            <a:off x="9537824" y="494523"/>
            <a:ext cx="1361670" cy="177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08E7F-50DC-405F-A401-BFB329AA452D}"/>
              </a:ext>
            </a:extLst>
          </p:cNvPr>
          <p:cNvSpPr/>
          <p:nvPr/>
        </p:nvSpPr>
        <p:spPr>
          <a:xfrm>
            <a:off x="10817764" y="494523"/>
            <a:ext cx="1361670" cy="177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8F1A4-A012-0162-D719-C2F3DF3E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87" y="1691853"/>
            <a:ext cx="5630995" cy="5638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0E5FBE-40A9-B79D-3B06-1E936F573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85" y="2439107"/>
            <a:ext cx="2224089" cy="8775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67C79C-7A8E-63BC-8BA2-0778BCFA4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40" y="3384449"/>
            <a:ext cx="2101314" cy="8454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8B8428-348C-0ADC-7932-1B474D773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215" y="4254845"/>
            <a:ext cx="9726592" cy="95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20789</TotalTime>
  <Words>1041</Words>
  <Application>Microsoft Office PowerPoint</Application>
  <PresentationFormat>宽屏</PresentationFormat>
  <Paragraphs>77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楷体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晋荣</dc:creator>
  <cp:lastModifiedBy>陈 倩</cp:lastModifiedBy>
  <cp:revision>774</cp:revision>
  <dcterms:created xsi:type="dcterms:W3CDTF">2018-09-05T01:18:33Z</dcterms:created>
  <dcterms:modified xsi:type="dcterms:W3CDTF">2022-11-10T03:35:14Z</dcterms:modified>
</cp:coreProperties>
</file>