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64" r:id="rId4"/>
    <p:sldId id="391" r:id="rId5"/>
    <p:sldId id="281" r:id="rId6"/>
    <p:sldId id="365" r:id="rId7"/>
    <p:sldId id="377" r:id="rId8"/>
    <p:sldId id="379" r:id="rId9"/>
    <p:sldId id="404" r:id="rId10"/>
    <p:sldId id="405" r:id="rId11"/>
    <p:sldId id="406" r:id="rId12"/>
    <p:sldId id="366" r:id="rId13"/>
    <p:sldId id="384" r:id="rId14"/>
    <p:sldId id="385" r:id="rId15"/>
    <p:sldId id="387" r:id="rId16"/>
    <p:sldId id="400" r:id="rId17"/>
    <p:sldId id="34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志强" initials="郭志强" lastIdx="1" clrIdx="0">
    <p:extLst>
      <p:ext uri="{19B8F6BF-5375-455C-9EA6-DF929625EA0E}">
        <p15:presenceInfo xmlns:p15="http://schemas.microsoft.com/office/powerpoint/2012/main" userId="7a587612953133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552" autoAdjust="0"/>
  </p:normalViewPr>
  <p:slideViewPr>
    <p:cSldViewPr snapToGrid="0">
      <p:cViewPr varScale="1">
        <p:scale>
          <a:sx n="107" d="100"/>
          <a:sy n="107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4D37-CD97-4BAA-93CC-D7133F969EDC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9E74-30EF-48CB-875F-2E8E717A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7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1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0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8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0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3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9E74-30EF-48CB-875F-2E8E717AB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7ED892-9E78-49DC-A268-90E6E660DAC0}"/>
              </a:ext>
            </a:extLst>
          </p:cNvPr>
          <p:cNvSpPr/>
          <p:nvPr userDrawn="1"/>
        </p:nvSpPr>
        <p:spPr>
          <a:xfrm>
            <a:off x="1327850" y="642151"/>
            <a:ext cx="10864150" cy="306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0251B1-F472-4830-BE55-8C196594FF62}"/>
              </a:ext>
            </a:extLst>
          </p:cNvPr>
          <p:cNvSpPr/>
          <p:nvPr userDrawn="1"/>
        </p:nvSpPr>
        <p:spPr>
          <a:xfrm>
            <a:off x="0" y="64215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0B988-AD60-45D3-982A-1903A36474D7}"/>
              </a:ext>
            </a:extLst>
          </p:cNvPr>
          <p:cNvSpPr/>
          <p:nvPr userDrawn="1"/>
        </p:nvSpPr>
        <p:spPr>
          <a:xfrm>
            <a:off x="0" y="6581001"/>
            <a:ext cx="11596255" cy="276999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algn="l"/>
            <a:r>
              <a:rPr lang="en-US" altLang="zh-CN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Qian Chen, </a:t>
            </a:r>
            <a:r>
              <a:rPr lang="en-US" altLang="zh-CN" sz="12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Zhiqiang</a:t>
            </a:r>
            <a:r>
              <a:rPr lang="en-US" altLang="zh-CN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Guo, et al.</a:t>
            </a:r>
            <a:r>
              <a:rPr lang="en-US" altLang="zh-CN" sz="1200" dirty="0"/>
              <a:t> Knowledge-enhanced Multi-View Graph Neural Networks for Session-based Recommendation</a:t>
            </a:r>
            <a:r>
              <a:rPr lang="en-US" altLang="zh-CN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1615B-3FA3-4211-8BAF-318FBC5E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444" y="6536937"/>
            <a:ext cx="537556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EE5D550-7135-44ED-89FB-607233EA1B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B03659-06F0-4509-99C2-BB93820F6B76}"/>
              </a:ext>
            </a:extLst>
          </p:cNvPr>
          <p:cNvSpPr/>
          <p:nvPr userDrawn="1"/>
        </p:nvSpPr>
        <p:spPr>
          <a:xfrm>
            <a:off x="11654444" y="6581001"/>
            <a:ext cx="537556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华中科技大学英文网">
            <a:extLst>
              <a:ext uri="{FF2B5EF4-FFF2-40B4-BE49-F238E27FC236}">
                <a16:creationId xmlns:a16="http://schemas.microsoft.com/office/drawing/2014/main" id="{9CB8EF2F-A40B-44F2-BCB3-516A0089C9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9"/>
          <a:stretch/>
        </p:blipFill>
        <p:spPr bwMode="auto">
          <a:xfrm>
            <a:off x="11356189" y="51699"/>
            <a:ext cx="746449" cy="5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7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85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7227-902F-4575-881F-B6289CC8F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6895" y="2266978"/>
            <a:ext cx="10710830" cy="108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/>
              <a:t>Knowledge-enhanced Multi-View Graph Neural Networks for Session-based Recommendation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331" y="6130580"/>
            <a:ext cx="5308979" cy="3794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Huazhong</a:t>
            </a:r>
            <a:r>
              <a:rPr lang="en-US" altLang="zh-CN" sz="1600" b="1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University of Science &amp; Technology</a:t>
            </a:r>
            <a:endParaRPr lang="zh-CN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32310" y="6130580"/>
            <a:ext cx="6159690" cy="379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2" name="Picture 2" descr="华中科技大学英文网">
            <a:extLst>
              <a:ext uri="{FF2B5EF4-FFF2-40B4-BE49-F238E27FC236}">
                <a16:creationId xmlns:a16="http://schemas.microsoft.com/office/drawing/2014/main" id="{1FF17357-48CA-487D-8D49-6FDEA85A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7" y="496273"/>
            <a:ext cx="3511427" cy="8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2D65735-6C50-4E7E-9152-C21AF8E0E53C}"/>
              </a:ext>
            </a:extLst>
          </p:cNvPr>
          <p:cNvCxnSpPr>
            <a:cxnSpLocks/>
          </p:cNvCxnSpPr>
          <p:nvPr/>
        </p:nvCxnSpPr>
        <p:spPr>
          <a:xfrm flipV="1">
            <a:off x="2140141" y="3371674"/>
            <a:ext cx="8137321" cy="57326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23C6030-EA13-4397-B1D3-EB8C7C660EAE}"/>
              </a:ext>
            </a:extLst>
          </p:cNvPr>
          <p:cNvSpPr/>
          <p:nvPr/>
        </p:nvSpPr>
        <p:spPr>
          <a:xfrm>
            <a:off x="8531605" y="3371674"/>
            <a:ext cx="1745858" cy="57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F04C03-5AB1-B54F-E31A-66854543F66D}"/>
              </a:ext>
            </a:extLst>
          </p:cNvPr>
          <p:cNvSpPr/>
          <p:nvPr/>
        </p:nvSpPr>
        <p:spPr>
          <a:xfrm>
            <a:off x="2152306" y="3645255"/>
            <a:ext cx="7887388" cy="145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Qian Chen,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Zhiqiang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Guo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Jianjun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Li*,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Guohui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School of Computer Science and Technology,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Huazhong University of Science and Technology, Wuhan, China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October, 2022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B07F5-8960-4D81-AE3B-F7A49D7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DD0AFB-DD18-4EF5-8E40-94BD054BB87F}"/>
              </a:ext>
            </a:extLst>
          </p:cNvPr>
          <p:cNvSpPr txBox="1"/>
          <p:nvPr/>
        </p:nvSpPr>
        <p:spPr>
          <a:xfrm>
            <a:off x="1091821" y="1197740"/>
            <a:ext cx="83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Pairwise-View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907" y="67112"/>
            <a:ext cx="258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EBFC7-0011-7EE2-F70D-6B58DF4C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47" y="956839"/>
            <a:ext cx="3246926" cy="5580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7E78E7-0BA8-7B16-61D8-9392989D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85" y="1865287"/>
            <a:ext cx="5576764" cy="34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B07F5-8960-4D81-AE3B-F7A49D7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DD0AFB-DD18-4EF5-8E40-94BD054BB87F}"/>
              </a:ext>
            </a:extLst>
          </p:cNvPr>
          <p:cNvSpPr txBox="1"/>
          <p:nvPr/>
        </p:nvSpPr>
        <p:spPr>
          <a:xfrm>
            <a:off x="1091821" y="1197740"/>
            <a:ext cx="83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Ensemble and Prediction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907" y="67112"/>
            <a:ext cx="258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2ADB8C-E738-6F7D-A520-55E1AFF9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86" y="1040062"/>
            <a:ext cx="3818701" cy="5496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BE8CA8-0E68-40D0-AFA8-EB1704CCE636}"/>
              </a:ext>
            </a:extLst>
          </p:cNvPr>
          <p:cNvSpPr/>
          <p:nvPr/>
        </p:nvSpPr>
        <p:spPr>
          <a:xfrm>
            <a:off x="1515077" y="1672767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Soft-attention mechanism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724061-6E4C-8EE4-05A7-BA2DDA0BC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29" y="2042099"/>
            <a:ext cx="2674634" cy="637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2FB3AB-365D-132D-EF72-AA3177E55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66" y="2697068"/>
            <a:ext cx="3818702" cy="5256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2EA89F-309A-6410-55E5-FB3C56893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829" y="3267534"/>
            <a:ext cx="2889786" cy="39208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2EEE1ED-45FB-6EFF-C44F-8AFEEA21D7BB}"/>
              </a:ext>
            </a:extLst>
          </p:cNvPr>
          <p:cNvSpPr/>
          <p:nvPr/>
        </p:nvSpPr>
        <p:spPr>
          <a:xfrm>
            <a:off x="1515077" y="3751595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Prediction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620493-F29F-A277-6927-C86044E3F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66" y="4253629"/>
            <a:ext cx="3485463" cy="83884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8DF16F5-2D92-05C1-CE03-86F502FD7A5C}"/>
              </a:ext>
            </a:extLst>
          </p:cNvPr>
          <p:cNvSpPr/>
          <p:nvPr/>
        </p:nvSpPr>
        <p:spPr>
          <a:xfrm>
            <a:off x="1515077" y="5207020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Loss function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873F7DC-C28D-74BF-4EAA-9822EF8557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829" y="5690899"/>
            <a:ext cx="4159785" cy="4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46620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888679" y="2200422"/>
            <a:ext cx="316659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	Motivation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	Methodology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	Experiment</a:t>
            </a:r>
          </a:p>
        </p:txBody>
      </p:sp>
    </p:spTree>
    <p:extLst>
      <p:ext uri="{BB962C8B-B14F-4D97-AF65-F5344CB8AC3E}">
        <p14:creationId xmlns:p14="http://schemas.microsoft.com/office/powerpoint/2010/main" val="26607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4908" y="67112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D8222-CF0A-4F2F-B93D-D6D4DB08898F}"/>
              </a:ext>
            </a:extLst>
          </p:cNvPr>
          <p:cNvSpPr txBox="1"/>
          <p:nvPr/>
        </p:nvSpPr>
        <p:spPr>
          <a:xfrm>
            <a:off x="880844" y="1245882"/>
            <a:ext cx="322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6D1975-D9A6-494C-A696-8B6F5686C443}"/>
              </a:ext>
            </a:extLst>
          </p:cNvPr>
          <p:cNvSpPr txBox="1"/>
          <p:nvPr/>
        </p:nvSpPr>
        <p:spPr>
          <a:xfrm>
            <a:off x="1192489" y="1710436"/>
            <a:ext cx="3686241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Three public Datasets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64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Amazon Software 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ASoftware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marL="64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Yelp</a:t>
            </a:r>
          </a:p>
          <a:p>
            <a:pPr marL="64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Cosmetics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84E6A4-A2BA-4DAF-B948-0AF85F04933B}"/>
              </a:ext>
            </a:extLst>
          </p:cNvPr>
          <p:cNvSpPr txBox="1"/>
          <p:nvPr/>
        </p:nvSpPr>
        <p:spPr>
          <a:xfrm>
            <a:off x="6203557" y="1687883"/>
            <a:ext cx="283268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8A1AE7-6479-47D1-9E6B-E807D5D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2A7A-A72C-4CE0-865D-2E746C4F9E37}"/>
              </a:ext>
            </a:extLst>
          </p:cNvPr>
          <p:cNvSpPr txBox="1"/>
          <p:nvPr/>
        </p:nvSpPr>
        <p:spPr>
          <a:xfrm>
            <a:off x="1191521" y="3261205"/>
            <a:ext cx="5216701" cy="125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Metrices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64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Hit Rate (HR)</a:t>
            </a:r>
            <a:endParaRPr lang="en-US" altLang="zh-CN" sz="16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64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Normalized Discounted Cumulative Gain (NDCG</a:t>
            </a:r>
            <a:r>
              <a:rPr lang="en-US" altLang="zh-CN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834756-9289-4696-9725-43B2EDA7105A}"/>
              </a:ext>
            </a:extLst>
          </p:cNvPr>
          <p:cNvSpPr/>
          <p:nvPr/>
        </p:nvSpPr>
        <p:spPr>
          <a:xfrm>
            <a:off x="8284148" y="2524839"/>
            <a:ext cx="214692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NARM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7A81-BD85-4F41-94E1-ED4F3027B5B5}"/>
              </a:ext>
            </a:extLst>
          </p:cNvPr>
          <p:cNvSpPr/>
          <p:nvPr/>
        </p:nvSpPr>
        <p:spPr>
          <a:xfrm>
            <a:off x="6526534" y="3518927"/>
            <a:ext cx="1740183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SR-GNN</a:t>
            </a:r>
          </a:p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NISER+</a:t>
            </a:r>
          </a:p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MSGIFSR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E65139-F8E4-43ED-865D-68AA51A11C21}"/>
              </a:ext>
            </a:extLst>
          </p:cNvPr>
          <p:cNvSpPr/>
          <p:nvPr/>
        </p:nvSpPr>
        <p:spPr>
          <a:xfrm>
            <a:off x="8284147" y="3518927"/>
            <a:ext cx="1740183" cy="95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GC-SAN</a:t>
            </a:r>
          </a:p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LESSR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709F8B-9E43-4211-8388-5CECEAE27069}"/>
              </a:ext>
            </a:extLst>
          </p:cNvPr>
          <p:cNvSpPr/>
          <p:nvPr/>
        </p:nvSpPr>
        <p:spPr>
          <a:xfrm>
            <a:off x="6526534" y="2524839"/>
            <a:ext cx="218673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GRU4Rec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D3CE8A-D958-41DE-A93B-588DECF99C41}"/>
              </a:ext>
            </a:extLst>
          </p:cNvPr>
          <p:cNvSpPr/>
          <p:nvPr/>
        </p:nvSpPr>
        <p:spPr>
          <a:xfrm>
            <a:off x="6740455" y="2073762"/>
            <a:ext cx="257474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RNN-based SBR methods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40C4A9-9C89-4177-B1BB-43317F38C3D7}"/>
              </a:ext>
            </a:extLst>
          </p:cNvPr>
          <p:cNvSpPr/>
          <p:nvPr/>
        </p:nvSpPr>
        <p:spPr>
          <a:xfrm>
            <a:off x="6740455" y="3067850"/>
            <a:ext cx="259237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GNN-based SBR methods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78891D-08DC-C900-4B00-CEC05014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39" y="4640488"/>
            <a:ext cx="4384028" cy="19432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6BC98CE-75EF-2174-9DF6-3A15BD0B658A}"/>
              </a:ext>
            </a:extLst>
          </p:cNvPr>
          <p:cNvSpPr/>
          <p:nvPr/>
        </p:nvSpPr>
        <p:spPr>
          <a:xfrm>
            <a:off x="6740455" y="4927317"/>
            <a:ext cx="278993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Cross-Session SBR methods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4E1EE7-8388-B9F4-64B6-4EFD9AA73547}"/>
              </a:ext>
            </a:extLst>
          </p:cNvPr>
          <p:cNvSpPr/>
          <p:nvPr/>
        </p:nvSpPr>
        <p:spPr>
          <a:xfrm>
            <a:off x="6552929" y="5405966"/>
            <a:ext cx="2089047" cy="95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CSRM</a:t>
            </a:r>
          </a:p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SR-GNN+KG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3656BB-F710-0484-E7C6-55A9DA4C9E2F}"/>
              </a:ext>
            </a:extLst>
          </p:cNvPr>
          <p:cNvSpPr/>
          <p:nvPr/>
        </p:nvSpPr>
        <p:spPr>
          <a:xfrm>
            <a:off x="8312831" y="5419751"/>
            <a:ext cx="214692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GCE-GNN</a:t>
            </a:r>
          </a:p>
        </p:txBody>
      </p:sp>
    </p:spTree>
    <p:extLst>
      <p:ext uri="{BB962C8B-B14F-4D97-AF65-F5344CB8AC3E}">
        <p14:creationId xmlns:p14="http://schemas.microsoft.com/office/powerpoint/2010/main" val="19768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4908" y="67112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D8222-CF0A-4F2F-B93D-D6D4DB08898F}"/>
              </a:ext>
            </a:extLst>
          </p:cNvPr>
          <p:cNvSpPr txBox="1"/>
          <p:nvPr/>
        </p:nvSpPr>
        <p:spPr>
          <a:xfrm>
            <a:off x="880844" y="1230014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4E92C-5913-482E-8079-B619BA6C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54C43D-5FBD-7DA8-B44B-2B8772CF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042"/>
            <a:ext cx="12192000" cy="36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4908" y="67112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D8222-CF0A-4F2F-B93D-D6D4DB08898F}"/>
              </a:ext>
            </a:extLst>
          </p:cNvPr>
          <p:cNvSpPr txBox="1"/>
          <p:nvPr/>
        </p:nvSpPr>
        <p:spPr>
          <a:xfrm>
            <a:off x="880844" y="1230014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Ablation Experiment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D61FBE-F4F3-47E4-8E6A-64BF0BBB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1C298F-187E-7069-324C-D124860C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9" y="1705923"/>
            <a:ext cx="6648199" cy="2039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A05D4F-3D59-5F58-A286-6E6952519CBC}"/>
              </a:ext>
            </a:extLst>
          </p:cNvPr>
          <p:cNvSpPr txBox="1"/>
          <p:nvPr/>
        </p:nvSpPr>
        <p:spPr>
          <a:xfrm>
            <a:off x="1683838" y="3998259"/>
            <a:ext cx="873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w/o KV vs. KMVG: decline significantly on </a:t>
            </a:r>
            <a:r>
              <a:rPr lang="en-US" altLang="zh-CN" dirty="0" err="1"/>
              <a:t>ASoftware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/>
              <a:t>the sparsity of </a:t>
            </a:r>
            <a:r>
              <a:rPr lang="en-US" altLang="zh-CN" dirty="0" err="1"/>
              <a:t>ASoftware</a:t>
            </a:r>
            <a:r>
              <a:rPr lang="en-US" altLang="zh-CN" dirty="0"/>
              <a:t> is very tricky,  so additional information (KG) is particularly important.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17752F-FEB6-0645-B828-3DA079A082F4}"/>
              </a:ext>
            </a:extLst>
          </p:cNvPr>
          <p:cNvSpPr txBox="1"/>
          <p:nvPr/>
        </p:nvSpPr>
        <p:spPr>
          <a:xfrm>
            <a:off x="1662161" y="4778189"/>
            <a:ext cx="873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w/o SV vs. KMVG: decline significantly on all the datasets </a:t>
            </a:r>
            <a:r>
              <a:rPr lang="zh-CN" altLang="en-US" dirty="0"/>
              <a:t>→  </a:t>
            </a:r>
            <a:r>
              <a:rPr lang="en-US" altLang="zh-CN" dirty="0"/>
              <a:t>the contextual transition is very important in SBR.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868F97-22F3-F389-3AA1-35476D114683}"/>
              </a:ext>
            </a:extLst>
          </p:cNvPr>
          <p:cNvSpPr txBox="1"/>
          <p:nvPr/>
        </p:nvSpPr>
        <p:spPr>
          <a:xfrm>
            <a:off x="1653158" y="5500319"/>
            <a:ext cx="894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w/o PV vs. KMVG: decline slightly on all the datasets </a:t>
            </a:r>
            <a:r>
              <a:rPr lang="zh-CN" altLang="en-US" dirty="0"/>
              <a:t>→  </a:t>
            </a:r>
            <a:r>
              <a:rPr lang="en-US" altLang="zh-CN" dirty="0"/>
              <a:t>mining the commonality of items in the same session is beneficial for further enhancing session-based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5240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4908" y="67112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D8222-CF0A-4F2F-B93D-D6D4DB08898F}"/>
              </a:ext>
            </a:extLst>
          </p:cNvPr>
          <p:cNvSpPr txBox="1"/>
          <p:nvPr/>
        </p:nvSpPr>
        <p:spPr>
          <a:xfrm>
            <a:off x="880844" y="1230014"/>
            <a:ext cx="346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In-depth Model Analysis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D61FBE-F4F3-47E4-8E6A-64BF0BBB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ED5071-4034-4A68-A104-195652C42666}"/>
              </a:ext>
            </a:extLst>
          </p:cNvPr>
          <p:cNvSpPr/>
          <p:nvPr/>
        </p:nvSpPr>
        <p:spPr>
          <a:xfrm>
            <a:off x="1168417" y="1737315"/>
            <a:ext cx="558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Impact of number of layers in Knowledge-View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FBC179-A0BC-45C9-8082-357829FCA299}"/>
              </a:ext>
            </a:extLst>
          </p:cNvPr>
          <p:cNvSpPr/>
          <p:nvPr/>
        </p:nvSpPr>
        <p:spPr>
          <a:xfrm>
            <a:off x="1168417" y="4002476"/>
            <a:ext cx="516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Impact of dropout ratio in Knowledge-View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5D9F4F-FBA7-DC39-B1B5-EE11A16A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29" y="2106647"/>
            <a:ext cx="5345141" cy="16039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81CC530-94E2-812C-FEFC-2F7268EB7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92" y="4371808"/>
            <a:ext cx="6264913" cy="2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华中科技大学英文网">
            <a:extLst>
              <a:ext uri="{FF2B5EF4-FFF2-40B4-BE49-F238E27FC236}">
                <a16:creationId xmlns:a16="http://schemas.microsoft.com/office/drawing/2014/main" id="{1FF17357-48CA-487D-8D49-6FDEA85A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3" y="343335"/>
            <a:ext cx="3511427" cy="8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3AC0A0-5541-4C7F-8181-EB699191D3A5}"/>
              </a:ext>
            </a:extLst>
          </p:cNvPr>
          <p:cNvSpPr/>
          <p:nvPr/>
        </p:nvSpPr>
        <p:spPr>
          <a:xfrm>
            <a:off x="2882406" y="2305266"/>
            <a:ext cx="63097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 for your listening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1C26EF-7FC1-4B87-A93D-3B21B18D3DD9}"/>
              </a:ext>
            </a:extLst>
          </p:cNvPr>
          <p:cNvSpPr/>
          <p:nvPr/>
        </p:nvSpPr>
        <p:spPr>
          <a:xfrm>
            <a:off x="728298" y="3290284"/>
            <a:ext cx="5308979" cy="2028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C37ADC-F53F-4089-88AA-87665E6CF459}"/>
              </a:ext>
            </a:extLst>
          </p:cNvPr>
          <p:cNvSpPr/>
          <p:nvPr/>
        </p:nvSpPr>
        <p:spPr>
          <a:xfrm>
            <a:off x="6037277" y="3290284"/>
            <a:ext cx="5377218" cy="20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7C8953-64AA-C9F4-9744-9C2DE97BE478}"/>
              </a:ext>
            </a:extLst>
          </p:cNvPr>
          <p:cNvSpPr/>
          <p:nvPr/>
        </p:nvSpPr>
        <p:spPr>
          <a:xfrm>
            <a:off x="2152306" y="3645255"/>
            <a:ext cx="7887388" cy="145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Qian Chen,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Zhiqiang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Guo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Jianjun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Li*,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Guohui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School of Computer Science and Technology,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Huazhong University of Science and Technology, Wuhan, China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October, 2022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55585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763173" y="2200422"/>
            <a:ext cx="316659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	Motivation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	Methodology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	Experiment</a:t>
            </a:r>
          </a:p>
        </p:txBody>
      </p:sp>
    </p:spTree>
    <p:extLst>
      <p:ext uri="{BB962C8B-B14F-4D97-AF65-F5344CB8AC3E}">
        <p14:creationId xmlns:p14="http://schemas.microsoft.com/office/powerpoint/2010/main" val="11259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781291" y="512180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763174" y="2157017"/>
            <a:ext cx="3166593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	Motivation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	Methodology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	Experiment</a:t>
            </a:r>
          </a:p>
        </p:txBody>
      </p:sp>
    </p:spTree>
    <p:extLst>
      <p:ext uri="{BB962C8B-B14F-4D97-AF65-F5344CB8AC3E}">
        <p14:creationId xmlns:p14="http://schemas.microsoft.com/office/powerpoint/2010/main" val="31376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7286" y="50334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Motivation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0ABDC-655F-4F07-BDE4-411D2E73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444" y="6536937"/>
            <a:ext cx="537556" cy="365125"/>
          </a:xfrm>
        </p:spPr>
        <p:txBody>
          <a:bodyPr/>
          <a:lstStyle/>
          <a:p>
            <a:fld id="{CEE5D550-7135-44ED-89FB-607233EA1B1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C325B9-CB3C-424D-80E6-54342B119575}"/>
              </a:ext>
            </a:extLst>
          </p:cNvPr>
          <p:cNvSpPr txBox="1"/>
          <p:nvPr/>
        </p:nvSpPr>
        <p:spPr>
          <a:xfrm>
            <a:off x="920371" y="969026"/>
            <a:ext cx="651699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Session-based Recommendation (SBR)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6F15C3-7376-4D7E-A920-9AB15405CC66}"/>
              </a:ext>
            </a:extLst>
          </p:cNvPr>
          <p:cNvSpPr/>
          <p:nvPr/>
        </p:nvSpPr>
        <p:spPr>
          <a:xfrm>
            <a:off x="920371" y="2930973"/>
            <a:ext cx="651699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Cross-Session SBR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B6909-41FD-4C18-B4B3-4912659D4344}"/>
              </a:ext>
            </a:extLst>
          </p:cNvPr>
          <p:cNvSpPr/>
          <p:nvPr/>
        </p:nvSpPr>
        <p:spPr>
          <a:xfrm>
            <a:off x="1130867" y="1304652"/>
            <a:ext cx="651699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Principle: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anonymous user’s historical behavior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next behavior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Methods: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FPMC, GRU4Rec, SR-GNN and so 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the sequence of items anonymous user clicked.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Issue: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data sparsity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22BB5B-BE0A-4FE6-B24C-9AAC51EF4B83}"/>
              </a:ext>
            </a:extLst>
          </p:cNvPr>
          <p:cNvSpPr/>
          <p:nvPr/>
        </p:nvSpPr>
        <p:spPr>
          <a:xfrm>
            <a:off x="7838363" y="3259482"/>
            <a:ext cx="3600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 Wu et al. Session-Based Recommendation with Graph Neural Network . </a:t>
            </a:r>
            <a:r>
              <a:rPr lang="en-US" altLang="zh-CN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AAAI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2019.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4297A0-58B1-4CF0-9CDA-162EF4B08767}"/>
              </a:ext>
            </a:extLst>
          </p:cNvPr>
          <p:cNvSpPr/>
          <p:nvPr/>
        </p:nvSpPr>
        <p:spPr>
          <a:xfrm>
            <a:off x="1091821" y="3199245"/>
            <a:ext cx="6556039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incorporate collaborative information of other sessions to enrich the representation of current session.</a:t>
            </a:r>
            <a:endParaRPr lang="en-US" altLang="zh-CN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CSRM, GCE-GNN, CA-TCN and so 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Issue: </a:t>
            </a:r>
            <a:r>
              <a:rPr lang="en-US" altLang="zh-CN" dirty="0">
                <a:solidFill>
                  <a:srgbClr val="FF0000"/>
                </a:solidFill>
              </a:rPr>
              <a:t>strong sequence correlation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relation redundancy.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BCE74A-A2B1-4674-B0FA-970CA912FCF6}"/>
              </a:ext>
            </a:extLst>
          </p:cNvPr>
          <p:cNvSpPr/>
          <p:nvPr/>
        </p:nvSpPr>
        <p:spPr>
          <a:xfrm>
            <a:off x="7987553" y="6220835"/>
            <a:ext cx="41327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Ziyang Wang, et al. Global Context Enhanced Graph Neural Networks for Session-based Recommendation. </a:t>
            </a:r>
            <a:r>
              <a:rPr lang="en-US" altLang="zh-CN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881608-E671-C67B-C86A-CA2830D03542}"/>
              </a:ext>
            </a:extLst>
          </p:cNvPr>
          <p:cNvSpPr/>
          <p:nvPr/>
        </p:nvSpPr>
        <p:spPr>
          <a:xfrm>
            <a:off x="920371" y="4825569"/>
            <a:ext cx="651699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KG-based Recommendation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02789E-3C66-2F7F-260A-83D699B630B2}"/>
              </a:ext>
            </a:extLst>
          </p:cNvPr>
          <p:cNvSpPr/>
          <p:nvPr/>
        </p:nvSpPr>
        <p:spPr>
          <a:xfrm>
            <a:off x="1130867" y="5178883"/>
            <a:ext cx="6556039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ground-truth properties and relations to enrich the semantic information of items.</a:t>
            </a:r>
            <a:endParaRPr lang="en-US" altLang="zh-CN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CKE, KGAT,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RippleNet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so on.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8CF5E2-B792-FA1D-1719-1A70DEE9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98" y="1764274"/>
            <a:ext cx="5423485" cy="1446971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770B04-5467-3EDF-6984-D5CD001F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128" y="3723217"/>
            <a:ext cx="2532896" cy="25106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7286" y="50334"/>
            <a:ext cx="23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Motivation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0ABDC-655F-4F07-BDE4-411D2E73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444" y="6536937"/>
            <a:ext cx="537556" cy="365125"/>
          </a:xfrm>
        </p:spPr>
        <p:txBody>
          <a:bodyPr/>
          <a:lstStyle/>
          <a:p>
            <a:fld id="{CEE5D550-7135-44ED-89FB-607233EA1B1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D0DE2C-1F8B-4F4A-B8D1-04BD130F96B3}"/>
              </a:ext>
            </a:extLst>
          </p:cNvPr>
          <p:cNvSpPr txBox="1"/>
          <p:nvPr/>
        </p:nvSpPr>
        <p:spPr>
          <a:xfrm>
            <a:off x="920371" y="1148324"/>
            <a:ext cx="6516994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Two extra sequence-independent item relationships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A992CE-6329-4000-9A05-CB54D1832AEE}"/>
              </a:ext>
            </a:extLst>
          </p:cNvPr>
          <p:cNvSpPr/>
          <p:nvPr/>
        </p:nvSpPr>
        <p:spPr>
          <a:xfrm>
            <a:off x="945538" y="1599116"/>
            <a:ext cx="510764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Global item-item relationship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1FBA6E-0C2D-429C-9620-0DA980D2C3C7}"/>
              </a:ext>
            </a:extLst>
          </p:cNvPr>
          <p:cNvSpPr/>
          <p:nvPr/>
        </p:nvSpPr>
        <p:spPr>
          <a:xfrm>
            <a:off x="945537" y="3970175"/>
            <a:ext cx="510764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Local item-item relationship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B49D23-01E8-432F-8573-C00F1E925896}"/>
              </a:ext>
            </a:extLst>
          </p:cNvPr>
          <p:cNvSpPr/>
          <p:nvPr/>
        </p:nvSpPr>
        <p:spPr>
          <a:xfrm>
            <a:off x="1182938" y="1956290"/>
            <a:ext cx="5242156" cy="201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CN" sz="17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Graph (KG) 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side information to tackle the </a:t>
            </a:r>
            <a:r>
              <a:rPr lang="en-US" altLang="zh-CN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sparsity 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 in KG is </a:t>
            </a:r>
            <a:r>
              <a:rPr lang="en-US" altLang="zh-CN" sz="17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sequene-indepensent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tackle the </a:t>
            </a:r>
            <a:r>
              <a:rPr lang="en-US" altLang="zh-CN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sequence correlation 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 in KG is </a:t>
            </a:r>
            <a:r>
              <a:rPr lang="en-US" altLang="zh-CN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groud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-truth.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1FD0C2-3986-40EB-BA2C-B6D2F2E99370}"/>
              </a:ext>
            </a:extLst>
          </p:cNvPr>
          <p:cNvSpPr/>
          <p:nvPr/>
        </p:nvSpPr>
        <p:spPr>
          <a:xfrm>
            <a:off x="1182938" y="4334895"/>
            <a:ext cx="5242156" cy="162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a </a:t>
            </a:r>
            <a:r>
              <a:rPr lang="en-US" altLang="zh-CN" sz="17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pairwise graph 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extract the relationship between any two items </a:t>
            </a:r>
            <a:r>
              <a:rPr lang="en-US" altLang="zh-CN" sz="17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session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CN" sz="17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element-wise product 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capture the commonalities of items </a:t>
            </a:r>
            <a:r>
              <a:rPr lang="en-US" altLang="zh-CN" sz="17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session</a:t>
            </a:r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17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E7CD2-F236-3BAF-76A1-C62FCB95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75" y="1311859"/>
            <a:ext cx="5029547" cy="5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1" y="0"/>
            <a:ext cx="8179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19BE14-94FE-4A4C-8090-E6645682E380}"/>
              </a:ext>
            </a:extLst>
          </p:cNvPr>
          <p:cNvSpPr/>
          <p:nvPr/>
        </p:nvSpPr>
        <p:spPr>
          <a:xfrm>
            <a:off x="817944" y="546620"/>
            <a:ext cx="10629418" cy="583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C73DF-3DD7-4319-BB65-970ED9F6FD84}"/>
              </a:ext>
            </a:extLst>
          </p:cNvPr>
          <p:cNvSpPr txBox="1"/>
          <p:nvPr/>
        </p:nvSpPr>
        <p:spPr>
          <a:xfrm>
            <a:off x="1805697" y="2378979"/>
            <a:ext cx="226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kumimoji="0" lang="zh-CN" altLang="en-US" sz="2800" b="1" i="0" u="none" strike="noStrike" kern="1200" cap="none" spc="-4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ABC22D2-B4DC-44AD-BC84-B3D3DB3E4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908717" y="3273370"/>
            <a:ext cx="2062781" cy="1570197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715950-9FE5-43D3-9E37-9A129AA9857D}"/>
              </a:ext>
            </a:extLst>
          </p:cNvPr>
          <p:cNvSpPr txBox="1"/>
          <p:nvPr/>
        </p:nvSpPr>
        <p:spPr>
          <a:xfrm>
            <a:off x="5754209" y="2200422"/>
            <a:ext cx="3397620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	Motivation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	Methodology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	Experiment</a:t>
            </a:r>
          </a:p>
        </p:txBody>
      </p:sp>
    </p:spTree>
    <p:extLst>
      <p:ext uri="{BB962C8B-B14F-4D97-AF65-F5344CB8AC3E}">
        <p14:creationId xmlns:p14="http://schemas.microsoft.com/office/powerpoint/2010/main" val="28206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4907" y="67112"/>
            <a:ext cx="258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D8222-CF0A-4F2F-B93D-D6D4DB08898F}"/>
              </a:ext>
            </a:extLst>
          </p:cNvPr>
          <p:cNvSpPr txBox="1"/>
          <p:nvPr/>
        </p:nvSpPr>
        <p:spPr>
          <a:xfrm>
            <a:off x="880843" y="1177320"/>
            <a:ext cx="432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Framework Overview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KMVG</a:t>
            </a:r>
            <a:endParaRPr lang="en-US" altLang="zh-CN" sz="2000" i="1" dirty="0"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B07F5-8960-4D81-AE3B-F7A49D7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A2C717-6756-D5E2-9F5D-109F6217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916"/>
            <a:ext cx="12192000" cy="45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B07F5-8960-4D81-AE3B-F7A49D7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DD0AFB-DD18-4EF5-8E40-94BD054BB87F}"/>
              </a:ext>
            </a:extLst>
          </p:cNvPr>
          <p:cNvSpPr txBox="1"/>
          <p:nvPr/>
        </p:nvSpPr>
        <p:spPr>
          <a:xfrm>
            <a:off x="1091821" y="1197740"/>
            <a:ext cx="83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Knowledge-View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907" y="67112"/>
            <a:ext cx="258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2673D1-BE88-8797-4D63-D2094C34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44" y="1357626"/>
            <a:ext cx="3758281" cy="48857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057D645-B58A-76BD-D55B-C7EE59C2384D}"/>
              </a:ext>
            </a:extLst>
          </p:cNvPr>
          <p:cNvSpPr/>
          <p:nvPr/>
        </p:nvSpPr>
        <p:spPr>
          <a:xfrm>
            <a:off x="1533006" y="1702111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Relational attention propagation based on KG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1A25F5-3516-0865-ABD8-F6F3B4D4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217" y="2071443"/>
            <a:ext cx="3401938" cy="6342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F50A1B-8201-D502-9EC6-303D6E6FB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87" y="2641959"/>
            <a:ext cx="4416855" cy="122235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BF3BA23-FC72-05F9-DFB6-3351DA4DB474}"/>
              </a:ext>
            </a:extLst>
          </p:cNvPr>
          <p:cNvSpPr/>
          <p:nvPr/>
        </p:nvSpPr>
        <p:spPr>
          <a:xfrm>
            <a:off x="1533006" y="3944998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GCN aggregation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191415A-49E6-937B-D00F-3E588A146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887" y="4365255"/>
            <a:ext cx="3654855" cy="43185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B0845AE-2689-E347-519B-B0C0756B3C83}"/>
              </a:ext>
            </a:extLst>
          </p:cNvPr>
          <p:cNvSpPr/>
          <p:nvPr/>
        </p:nvSpPr>
        <p:spPr>
          <a:xfrm>
            <a:off x="1533006" y="4862737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Multiple layers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EC846A6-0B57-F024-E160-A5924A764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7217" y="5278911"/>
            <a:ext cx="2738549" cy="60914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7D91D09-BE92-C8C0-1E8F-0F0E3175B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992" y="5861224"/>
            <a:ext cx="4047858" cy="6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1427BF0-95E2-4866-AFA6-DE5E5BD02CC8}"/>
              </a:ext>
            </a:extLst>
          </p:cNvPr>
          <p:cNvSpPr/>
          <p:nvPr/>
        </p:nvSpPr>
        <p:spPr>
          <a:xfrm>
            <a:off x="0" y="631441"/>
            <a:ext cx="1091821" cy="3067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B07F5-8960-4D81-AE3B-F7A49D7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550-7135-44ED-89FB-607233EA1B1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DD0AFB-DD18-4EF5-8E40-94BD054BB87F}"/>
              </a:ext>
            </a:extLst>
          </p:cNvPr>
          <p:cNvSpPr txBox="1"/>
          <p:nvPr/>
        </p:nvSpPr>
        <p:spPr>
          <a:xfrm>
            <a:off x="1091821" y="1197740"/>
            <a:ext cx="83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Session-View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907" y="67112"/>
            <a:ext cx="258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57D645-B58A-76BD-D55B-C7EE59C2384D}"/>
              </a:ext>
            </a:extLst>
          </p:cNvPr>
          <p:cNvSpPr/>
          <p:nvPr/>
        </p:nvSpPr>
        <p:spPr>
          <a:xfrm>
            <a:off x="1533006" y="1702111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Graph attention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0845AE-2689-E347-519B-B0C0756B3C83}"/>
              </a:ext>
            </a:extLst>
          </p:cNvPr>
          <p:cNvSpPr/>
          <p:nvPr/>
        </p:nvSpPr>
        <p:spPr>
          <a:xfrm>
            <a:off x="1524041" y="4544510"/>
            <a:ext cx="602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Reversed position embedding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EBE67-4EF3-486A-2D4F-A67DC97B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39" y="1058333"/>
            <a:ext cx="3033695" cy="5224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48319D-55F5-25FE-BA88-49A925FA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094" y="2187989"/>
            <a:ext cx="4444286" cy="620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E2B39-E308-D96E-444B-A91285FA9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4" y="2909814"/>
            <a:ext cx="5277629" cy="8060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A156A4-46C3-7B76-E9E9-72696E8BD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442" y="3791109"/>
            <a:ext cx="1739387" cy="5287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966689-018D-43BF-1F42-FE420F466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032" y="5027068"/>
            <a:ext cx="3448966" cy="4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19917</TotalTime>
  <Words>572</Words>
  <Application>Microsoft Office PowerPoint</Application>
  <PresentationFormat>宽屏</PresentationFormat>
  <Paragraphs>140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志强</dc:creator>
  <cp:lastModifiedBy>陈 倩</cp:lastModifiedBy>
  <cp:revision>1116</cp:revision>
  <dcterms:created xsi:type="dcterms:W3CDTF">2020-05-31T09:27:48Z</dcterms:created>
  <dcterms:modified xsi:type="dcterms:W3CDTF">2022-10-25T12:46:24Z</dcterms:modified>
</cp:coreProperties>
</file>