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80" r:id="rId3"/>
    <p:sldId id="317" r:id="rId4"/>
    <p:sldId id="281" r:id="rId5"/>
    <p:sldId id="333" r:id="rId6"/>
    <p:sldId id="318" r:id="rId7"/>
    <p:sldId id="316" r:id="rId8"/>
    <p:sldId id="319" r:id="rId9"/>
    <p:sldId id="326" r:id="rId10"/>
    <p:sldId id="336" r:id="rId11"/>
    <p:sldId id="320" r:id="rId12"/>
    <p:sldId id="327" r:id="rId13"/>
    <p:sldId id="334" r:id="rId14"/>
    <p:sldId id="321" r:id="rId15"/>
    <p:sldId id="328" r:id="rId16"/>
    <p:sldId id="329" r:id="rId17"/>
    <p:sldId id="332" r:id="rId18"/>
    <p:sldId id="324" r:id="rId19"/>
    <p:sldId id="287" r:id="rId20"/>
    <p:sldId id="325" r:id="rId21"/>
    <p:sldId id="323" r:id="rId22"/>
    <p:sldId id="279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130" autoAdjust="0"/>
    <p:restoredTop sz="94414" autoAdjust="0"/>
  </p:normalViewPr>
  <p:slideViewPr>
    <p:cSldViewPr snapToGrid="0">
      <p:cViewPr varScale="1">
        <p:scale>
          <a:sx n="112" d="100"/>
          <a:sy n="112" d="100"/>
        </p:scale>
        <p:origin x="3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Relationship Id="rId4" Type="http://schemas.openxmlformats.org/officeDocument/2006/relationships/image" Target="../media/image22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Relationship Id="rId6" Type="http://schemas.openxmlformats.org/officeDocument/2006/relationships/image" Target="../media/image29.wmf"/><Relationship Id="rId5" Type="http://schemas.openxmlformats.org/officeDocument/2006/relationships/image" Target="../media/image28.wmf"/><Relationship Id="rId4" Type="http://schemas.openxmlformats.org/officeDocument/2006/relationships/image" Target="../media/image2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7" Type="http://schemas.openxmlformats.org/officeDocument/2006/relationships/image" Target="../media/image53.wmf"/><Relationship Id="rId2" Type="http://schemas.openxmlformats.org/officeDocument/2006/relationships/image" Target="../media/image48.wmf"/><Relationship Id="rId1" Type="http://schemas.openxmlformats.org/officeDocument/2006/relationships/image" Target="../media/image47.wmf"/><Relationship Id="rId6" Type="http://schemas.openxmlformats.org/officeDocument/2006/relationships/image" Target="../media/image52.wmf"/><Relationship Id="rId5" Type="http://schemas.openxmlformats.org/officeDocument/2006/relationships/image" Target="../media/image51.wmf"/><Relationship Id="rId4" Type="http://schemas.openxmlformats.org/officeDocument/2006/relationships/image" Target="../media/image50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F34D37-CD97-4BAA-93CC-D7133F969EDC}" type="datetimeFigureOut">
              <a:rPr lang="zh-CN" altLang="en-US" smtClean="0"/>
              <a:t>2022/9/14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B99E74-30EF-48CB-875F-2E8E717ABD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64563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A75D99-2AE7-49F1-BB03-59E2BF5579C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62856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99E74-30EF-48CB-875F-2E8E717ABD45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70059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99E74-30EF-48CB-875F-2E8E717ABD45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03246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99E74-30EF-48CB-875F-2E8E717ABD45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10069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99E74-30EF-48CB-875F-2E8E717ABD45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90384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99E74-30EF-48CB-875F-2E8E717ABD45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44808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99E74-30EF-48CB-875F-2E8E717ABD45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23309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99E74-30EF-48CB-875F-2E8E717ABD45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0121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A75D99-2AE7-49F1-BB03-59E2BF5579C1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36262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99E74-30EF-48CB-875F-2E8E717ABD45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76300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A75D99-2AE7-49F1-BB03-59E2BF5579C1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60920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A75D99-2AE7-49F1-BB03-59E2BF5579C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989986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99E74-30EF-48CB-875F-2E8E717ABD45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30121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99E74-30EF-48CB-875F-2E8E717ABD45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19006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99E74-30EF-48CB-875F-2E8E717ABD45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86734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A75D99-2AE7-49F1-BB03-59E2BF5579C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83307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99E74-30EF-48CB-875F-2E8E717ABD45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78903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99E74-30EF-48CB-875F-2E8E717ABD45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79768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99E74-30EF-48CB-875F-2E8E717ABD45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34117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99E74-30EF-48CB-875F-2E8E717ABD45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20625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CD46D-59D9-4557-A525-1C5DBB20FBDD}" type="datetimeFigureOut">
              <a:rPr lang="zh-CN" altLang="en-US" smtClean="0"/>
              <a:t>2022/9/14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F7227-902F-4575-881F-B6289CC8FD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8477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CD46D-59D9-4557-A525-1C5DBB20FBDD}" type="datetimeFigureOut">
              <a:rPr lang="zh-CN" altLang="en-US" smtClean="0"/>
              <a:t>2022/9/14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F7227-902F-4575-881F-B6289CC8FD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0618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CD46D-59D9-4557-A525-1C5DBB20FBDD}" type="datetimeFigureOut">
              <a:rPr lang="zh-CN" altLang="en-US" smtClean="0"/>
              <a:t>2022/9/14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F7227-902F-4575-881F-B6289CC8FD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9533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CD46D-59D9-4557-A525-1C5DBB20FBDD}" type="datetimeFigureOut">
              <a:rPr lang="zh-CN" altLang="en-US" smtClean="0"/>
              <a:t>2022/9/14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F7227-902F-4575-881F-B6289CC8FD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9641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CD46D-59D9-4557-A525-1C5DBB20FBDD}" type="datetimeFigureOut">
              <a:rPr lang="zh-CN" altLang="en-US" smtClean="0"/>
              <a:t>2022/9/14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F7227-902F-4575-881F-B6289CC8FD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4728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CD46D-59D9-4557-A525-1C5DBB20FBDD}" type="datetimeFigureOut">
              <a:rPr lang="zh-CN" altLang="en-US" smtClean="0"/>
              <a:t>2022/9/14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F7227-902F-4575-881F-B6289CC8FD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9955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CD46D-59D9-4557-A525-1C5DBB20FBDD}" type="datetimeFigureOut">
              <a:rPr lang="zh-CN" altLang="en-US" smtClean="0"/>
              <a:t>2022/9/14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F7227-902F-4575-881F-B6289CC8FD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384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CD46D-59D9-4557-A525-1C5DBB20FBDD}" type="datetimeFigureOut">
              <a:rPr lang="zh-CN" altLang="en-US" smtClean="0"/>
              <a:t>2022/9/14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F7227-902F-4575-881F-B6289CC8FD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7553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CD46D-59D9-4557-A525-1C5DBB20FBDD}" type="datetimeFigureOut">
              <a:rPr lang="zh-CN" altLang="en-US" smtClean="0"/>
              <a:t>2022/9/14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F7227-902F-4575-881F-B6289CC8FD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3852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CD46D-59D9-4557-A525-1C5DBB20FBDD}" type="datetimeFigureOut">
              <a:rPr lang="zh-CN" altLang="en-US" smtClean="0"/>
              <a:t>2022/9/14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F7227-902F-4575-881F-B6289CC8FD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8954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CD46D-59D9-4557-A525-1C5DBB20FBDD}" type="datetimeFigureOut">
              <a:rPr lang="zh-CN" altLang="en-US" smtClean="0"/>
              <a:t>2022/9/14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F7227-902F-4575-881F-B6289CC8FD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5729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3CD46D-59D9-4557-A525-1C5DBB20FBDD}" type="datetimeFigureOut">
              <a:rPr lang="zh-CN" altLang="en-US" smtClean="0"/>
              <a:t>2022/9/14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AF7227-902F-4575-881F-B6289CC8FD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0466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13" Type="http://schemas.openxmlformats.org/officeDocument/2006/relationships/image" Target="../media/image22.wmf"/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23.png"/><Relationship Id="rId12" Type="http://schemas.openxmlformats.org/officeDocument/2006/relationships/oleObject" Target="../embeddings/oleObject10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9.wmf"/><Relationship Id="rId11" Type="http://schemas.openxmlformats.org/officeDocument/2006/relationships/image" Target="../media/image21.wmf"/><Relationship Id="rId5" Type="http://schemas.openxmlformats.org/officeDocument/2006/relationships/oleObject" Target="../embeddings/oleObject7.bin"/><Relationship Id="rId10" Type="http://schemas.openxmlformats.org/officeDocument/2006/relationships/oleObject" Target="../embeddings/oleObject9.bin"/><Relationship Id="rId4" Type="http://schemas.openxmlformats.org/officeDocument/2006/relationships/image" Target="../media/image4.jpeg"/><Relationship Id="rId9" Type="http://schemas.openxmlformats.org/officeDocument/2006/relationships/image" Target="../media/image20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oleObject" Target="../embeddings/oleObject13.bin"/><Relationship Id="rId18" Type="http://schemas.openxmlformats.org/officeDocument/2006/relationships/image" Target="../media/image28.wmf"/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31.png"/><Relationship Id="rId12" Type="http://schemas.openxmlformats.org/officeDocument/2006/relationships/image" Target="../media/image25.wmf"/><Relationship Id="rId17" Type="http://schemas.openxmlformats.org/officeDocument/2006/relationships/oleObject" Target="../embeddings/oleObject15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27.wmf"/><Relationship Id="rId20" Type="http://schemas.openxmlformats.org/officeDocument/2006/relationships/image" Target="../media/image29.wmf"/><Relationship Id="rId1" Type="http://schemas.openxmlformats.org/officeDocument/2006/relationships/vmlDrawing" Target="../drawings/vmlDrawing4.vml"/><Relationship Id="rId6" Type="http://schemas.microsoft.com/office/2007/relationships/hdphoto" Target="../media/hdphoto1.wdp"/><Relationship Id="rId11" Type="http://schemas.openxmlformats.org/officeDocument/2006/relationships/oleObject" Target="../embeddings/oleObject12.bin"/><Relationship Id="rId5" Type="http://schemas.openxmlformats.org/officeDocument/2006/relationships/image" Target="../media/image30.png"/><Relationship Id="rId15" Type="http://schemas.openxmlformats.org/officeDocument/2006/relationships/oleObject" Target="../embeddings/oleObject14.bin"/><Relationship Id="rId10" Type="http://schemas.openxmlformats.org/officeDocument/2006/relationships/image" Target="../media/image24.wmf"/><Relationship Id="rId19" Type="http://schemas.openxmlformats.org/officeDocument/2006/relationships/oleObject" Target="../embeddings/oleObject16.bin"/><Relationship Id="rId4" Type="http://schemas.openxmlformats.org/officeDocument/2006/relationships/image" Target="../media/image4.jpeg"/><Relationship Id="rId9" Type="http://schemas.openxmlformats.org/officeDocument/2006/relationships/oleObject" Target="../embeddings/oleObject11.bin"/><Relationship Id="rId14" Type="http://schemas.openxmlformats.org/officeDocument/2006/relationships/image" Target="../media/image26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4.jpeg"/><Relationship Id="rId7" Type="http://schemas.openxmlformats.org/officeDocument/2006/relationships/image" Target="../media/image36.png"/><Relationship Id="rId12" Type="http://schemas.openxmlformats.org/officeDocument/2006/relationships/image" Target="../media/image4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11" Type="http://schemas.openxmlformats.org/officeDocument/2006/relationships/image" Target="../media/image40.png"/><Relationship Id="rId5" Type="http://schemas.openxmlformats.org/officeDocument/2006/relationships/image" Target="../media/image34.png"/><Relationship Id="rId10" Type="http://schemas.openxmlformats.org/officeDocument/2006/relationships/image" Target="../media/image39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.bin"/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46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45.png"/><Relationship Id="rId5" Type="http://schemas.openxmlformats.org/officeDocument/2006/relationships/image" Target="../media/image4.jpeg"/><Relationship Id="rId4" Type="http://schemas.openxmlformats.org/officeDocument/2006/relationships/image" Target="../media/image44.png"/><Relationship Id="rId9" Type="http://schemas.openxmlformats.org/officeDocument/2006/relationships/image" Target="../media/image43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wmf"/><Relationship Id="rId13" Type="http://schemas.openxmlformats.org/officeDocument/2006/relationships/oleObject" Target="../embeddings/oleObject21.bin"/><Relationship Id="rId18" Type="http://schemas.openxmlformats.org/officeDocument/2006/relationships/image" Target="../media/image52.wmf"/><Relationship Id="rId3" Type="http://schemas.openxmlformats.org/officeDocument/2006/relationships/notesSlide" Target="../notesSlides/notesSlide15.xml"/><Relationship Id="rId7" Type="http://schemas.openxmlformats.org/officeDocument/2006/relationships/oleObject" Target="../embeddings/oleObject18.bin"/><Relationship Id="rId12" Type="http://schemas.openxmlformats.org/officeDocument/2006/relationships/image" Target="../media/image49.wmf"/><Relationship Id="rId17" Type="http://schemas.openxmlformats.org/officeDocument/2006/relationships/oleObject" Target="../embeddings/oleObject23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51.wmf"/><Relationship Id="rId20" Type="http://schemas.openxmlformats.org/officeDocument/2006/relationships/image" Target="../media/image53.w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55.png"/><Relationship Id="rId11" Type="http://schemas.openxmlformats.org/officeDocument/2006/relationships/oleObject" Target="../embeddings/oleObject20.bin"/><Relationship Id="rId5" Type="http://schemas.openxmlformats.org/officeDocument/2006/relationships/image" Target="../media/image54.png"/><Relationship Id="rId15" Type="http://schemas.openxmlformats.org/officeDocument/2006/relationships/oleObject" Target="../embeddings/oleObject22.bin"/><Relationship Id="rId10" Type="http://schemas.openxmlformats.org/officeDocument/2006/relationships/image" Target="../media/image48.wmf"/><Relationship Id="rId19" Type="http://schemas.openxmlformats.org/officeDocument/2006/relationships/oleObject" Target="../embeddings/oleObject24.bin"/><Relationship Id="rId4" Type="http://schemas.openxmlformats.org/officeDocument/2006/relationships/image" Target="../media/image4.jpeg"/><Relationship Id="rId9" Type="http://schemas.openxmlformats.org/officeDocument/2006/relationships/oleObject" Target="../embeddings/oleObject19.bin"/><Relationship Id="rId14" Type="http://schemas.openxmlformats.org/officeDocument/2006/relationships/image" Target="../media/image50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wmf"/><Relationship Id="rId3" Type="http://schemas.openxmlformats.org/officeDocument/2006/relationships/notesSlide" Target="../notesSlides/notesSlide16.xml"/><Relationship Id="rId7" Type="http://schemas.openxmlformats.org/officeDocument/2006/relationships/oleObject" Target="../embeddings/oleObject25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4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4.jpe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0.png"/><Relationship Id="rId11" Type="http://schemas.openxmlformats.org/officeDocument/2006/relationships/image" Target="../media/image9.wmf"/><Relationship Id="rId5" Type="http://schemas.openxmlformats.org/officeDocument/2006/relationships/image" Target="../media/image7.wmf"/><Relationship Id="rId10" Type="http://schemas.openxmlformats.org/officeDocument/2006/relationships/oleObject" Target="../embeddings/oleObject3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8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2.wmf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9.wmf"/><Relationship Id="rId12" Type="http://schemas.openxmlformats.org/officeDocument/2006/relationships/oleObject" Target="../embeddings/oleObject6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11" Type="http://schemas.openxmlformats.org/officeDocument/2006/relationships/image" Target="../media/image11.wmf"/><Relationship Id="rId5" Type="http://schemas.openxmlformats.org/officeDocument/2006/relationships/image" Target="../media/image4.jpeg"/><Relationship Id="rId10" Type="http://schemas.openxmlformats.org/officeDocument/2006/relationships/oleObject" Target="../embeddings/oleObject5.bin"/><Relationship Id="rId4" Type="http://schemas.openxmlformats.org/officeDocument/2006/relationships/image" Target="../media/image13.png"/><Relationship Id="rId9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290953" y="2328537"/>
            <a:ext cx="989180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000" b="1" u="none" strike="noStrike" baseline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Survey on Recommender Systems</a:t>
            </a:r>
            <a:endParaRPr lang="zh-CN" altLang="en-US" sz="24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804138" y="3429000"/>
            <a:ext cx="4809330" cy="1883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i="1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Candidate:</a:t>
            </a:r>
            <a:r>
              <a:rPr lang="zh-CN" altLang="en-US" sz="2000" i="1" u="sng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      </a:t>
            </a:r>
            <a:r>
              <a:rPr lang="en-US" altLang="zh-CN" sz="2000" i="1" u="sng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000" i="1" u="sng" dirty="0" err="1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Zhiqiang</a:t>
            </a:r>
            <a:r>
              <a:rPr lang="en-US" altLang="zh-CN" sz="2000" i="1" u="sng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Guo</a:t>
            </a:r>
            <a:r>
              <a:rPr lang="zh-CN" altLang="en-US" sz="2000" u="sng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（郭志强）</a:t>
            </a:r>
            <a:r>
              <a:rPr lang="zh-CN" altLang="en-US" sz="2000" i="1" u="sng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endParaRPr lang="en-US" altLang="zh-CN" sz="2000" i="1" u="sng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i="1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Major:</a:t>
            </a:r>
            <a:r>
              <a:rPr lang="zh-CN" altLang="en-US" sz="2000" i="1" u="sng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lang="en-US" altLang="zh-CN" sz="2000" i="1" u="sng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Computer Software and Theory	</a:t>
            </a:r>
          </a:p>
          <a:p>
            <a:pPr>
              <a:lnSpc>
                <a:spcPct val="150000"/>
              </a:lnSpc>
            </a:pPr>
            <a:r>
              <a:rPr lang="en-US" altLang="zh-CN" sz="2000" b="1" i="1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Course:</a:t>
            </a:r>
            <a:r>
              <a:rPr lang="zh-CN" altLang="en-US" sz="2000" i="1" u="sng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         </a:t>
            </a:r>
            <a:r>
              <a:rPr lang="en-US" altLang="zh-CN" sz="2000" i="1" u="sng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Information Retrieval	</a:t>
            </a:r>
            <a:endParaRPr lang="en-US" altLang="zh-CN" sz="2000" i="1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i="1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Date:</a:t>
            </a:r>
            <a:r>
              <a:rPr lang="en-US" altLang="zh-CN" sz="2000" i="1" u="sng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             December 16th, 2020	</a:t>
            </a:r>
            <a:endParaRPr lang="zh-CN" altLang="en-US" sz="2000" i="1" u="sng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030" name="Picture 6" descr="http://ade.cs.hust.edu.cn/__local/A/7C/CB/61007BAF15681D63E3F1306792B_2608F6A1_212F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7459" y="221190"/>
            <a:ext cx="1197759" cy="1197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矩形 14"/>
          <p:cNvSpPr/>
          <p:nvPr/>
        </p:nvSpPr>
        <p:spPr>
          <a:xfrm>
            <a:off x="723331" y="6073254"/>
            <a:ext cx="5308979" cy="43672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i="1" dirty="0" err="1">
                <a:latin typeface="Cambria" panose="02040503050406030204" pitchFamily="18" charset="0"/>
                <a:ea typeface="Cambria" panose="02040503050406030204" pitchFamily="18" charset="0"/>
              </a:rPr>
              <a:t>Huazhong</a:t>
            </a:r>
            <a:r>
              <a:rPr lang="en-US" altLang="zh-CN" b="1" i="1" dirty="0">
                <a:latin typeface="Cambria" panose="02040503050406030204" pitchFamily="18" charset="0"/>
                <a:ea typeface="Cambria" panose="02040503050406030204" pitchFamily="18" charset="0"/>
              </a:rPr>
              <a:t> University of Science &amp; Technology</a:t>
            </a:r>
            <a:endParaRPr lang="zh-CN" altLang="en-US" b="1" i="1" dirty="0">
              <a:latin typeface="Cambria" panose="02040503050406030204" pitchFamily="18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032310" y="6073254"/>
            <a:ext cx="6159690" cy="4367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latin typeface="Cambria" panose="02040503050406030204" pitchFamily="18" charset="0"/>
            </a:endParaRPr>
          </a:p>
        </p:txBody>
      </p:sp>
      <p:pic>
        <p:nvPicPr>
          <p:cNvPr id="2" name="Picture 2" descr="华中科技大学英文网">
            <a:extLst>
              <a:ext uri="{FF2B5EF4-FFF2-40B4-BE49-F238E27FC236}">
                <a16:creationId xmlns:a16="http://schemas.microsoft.com/office/drawing/2014/main" id="{1FF17357-48CA-487D-8D49-6FDEA85A11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3" y="450133"/>
            <a:ext cx="3409950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http://ade.cs.hust.edu.cn/__local/A/7C/CB/61007BAF15681D63E3F1306792B_2608F6A1_212F9.png">
            <a:extLst>
              <a:ext uri="{FF2B5EF4-FFF2-40B4-BE49-F238E27FC236}">
                <a16:creationId xmlns:a16="http://schemas.microsoft.com/office/drawing/2014/main" id="{B80497D6-A318-4993-AF7E-41EF3541BE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7459" y="203083"/>
            <a:ext cx="1197759" cy="1197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6190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327850" y="742819"/>
            <a:ext cx="10864150" cy="3067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latin typeface="Cambria" panose="02040503050406030204" pitchFamily="18" charset="0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2137" y="0"/>
            <a:ext cx="969191" cy="72628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368084" y="101530"/>
            <a:ext cx="27825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i="1" dirty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CTR Prediction</a:t>
            </a:r>
          </a:p>
        </p:txBody>
      </p:sp>
      <p:sp>
        <p:nvSpPr>
          <p:cNvPr id="28" name="Rectangle 2">
            <a:extLst>
              <a:ext uri="{FF2B5EF4-FFF2-40B4-BE49-F238E27FC236}">
                <a16:creationId xmlns:a16="http://schemas.microsoft.com/office/drawing/2014/main" id="{1344C0F0-72B5-4734-A720-D9B2672025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EB68A244-91BC-451E-8D45-0D8B272A422C}"/>
              </a:ext>
            </a:extLst>
          </p:cNvPr>
          <p:cNvSpPr/>
          <p:nvPr/>
        </p:nvSpPr>
        <p:spPr>
          <a:xfrm>
            <a:off x="0" y="742819"/>
            <a:ext cx="1091821" cy="30671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Cambria" panose="02040503050406030204" pitchFamily="18" charset="0"/>
              </a:rPr>
              <a:t>2-1</a:t>
            </a:r>
            <a:endParaRPr lang="zh-CN" altLang="en-US" b="1" dirty="0">
              <a:latin typeface="Cambria" panose="02040503050406030204" pitchFamily="18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60875A13-CA82-4B1B-A41E-3B84ECC518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035AD461-2EB1-4CD7-9431-2F3E3E7FF8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1220" y="215970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2" name="Rectangle 8">
            <a:extLst>
              <a:ext uri="{FF2B5EF4-FFF2-40B4-BE49-F238E27FC236}">
                <a16:creationId xmlns:a16="http://schemas.microsoft.com/office/drawing/2014/main" id="{30623920-51D0-4B90-9A1F-B6F1481DC4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0036" y="467723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" name="Rectangle 11">
            <a:extLst>
              <a:ext uri="{FF2B5EF4-FFF2-40B4-BE49-F238E27FC236}">
                <a16:creationId xmlns:a16="http://schemas.microsoft.com/office/drawing/2014/main" id="{8A3F4F4E-E8A8-4934-8D07-36FD1F5450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8" name="Rectangle 13">
            <a:extLst>
              <a:ext uri="{FF2B5EF4-FFF2-40B4-BE49-F238E27FC236}">
                <a16:creationId xmlns:a16="http://schemas.microsoft.com/office/drawing/2014/main" id="{3079C7BD-7DC6-4605-8789-08FF52C3D0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C084D87-B14D-443F-9DC3-25EF662F04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476" y="1485856"/>
            <a:ext cx="5724524" cy="208121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26" name="文本框 25">
            <a:extLst>
              <a:ext uri="{FF2B5EF4-FFF2-40B4-BE49-F238E27FC236}">
                <a16:creationId xmlns:a16="http://schemas.microsoft.com/office/drawing/2014/main" id="{628DAD1E-E1AF-48BF-9084-F85E9C4C32BA}"/>
              </a:ext>
            </a:extLst>
          </p:cNvPr>
          <p:cNvSpPr txBox="1"/>
          <p:nvPr/>
        </p:nvSpPr>
        <p:spPr>
          <a:xfrm>
            <a:off x="2830646" y="1096788"/>
            <a:ext cx="639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AFM</a:t>
            </a:r>
            <a:endParaRPr lang="zh-CN" altLang="en-US" sz="16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28364DE-5B61-4DF7-9EF4-6A5A2B7174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44514" y="1485856"/>
            <a:ext cx="5101163" cy="276312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27" name="文本框 26">
            <a:extLst>
              <a:ext uri="{FF2B5EF4-FFF2-40B4-BE49-F238E27FC236}">
                <a16:creationId xmlns:a16="http://schemas.microsoft.com/office/drawing/2014/main" id="{62ECAA8D-DA5B-4B41-A4D9-1852899DF505}"/>
              </a:ext>
            </a:extLst>
          </p:cNvPr>
          <p:cNvSpPr txBox="1"/>
          <p:nvPr/>
        </p:nvSpPr>
        <p:spPr>
          <a:xfrm>
            <a:off x="8677803" y="1065939"/>
            <a:ext cx="5597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DIN</a:t>
            </a:r>
            <a:endParaRPr lang="zh-CN" altLang="en-US" sz="16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2E1AFF49-56F3-4C2B-81C3-580EF1C3563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8084" y="4128363"/>
            <a:ext cx="5518773" cy="255335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29" name="文本框 28">
            <a:extLst>
              <a:ext uri="{FF2B5EF4-FFF2-40B4-BE49-F238E27FC236}">
                <a16:creationId xmlns:a16="http://schemas.microsoft.com/office/drawing/2014/main" id="{720A0572-5CE1-45EC-B605-1D2C68045514}"/>
              </a:ext>
            </a:extLst>
          </p:cNvPr>
          <p:cNvSpPr txBox="1"/>
          <p:nvPr/>
        </p:nvSpPr>
        <p:spPr>
          <a:xfrm>
            <a:off x="2847585" y="3703578"/>
            <a:ext cx="6960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DIEN</a:t>
            </a:r>
            <a:endParaRPr lang="zh-CN" altLang="en-US" sz="16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801E2EE5-598A-424E-A071-F89E320E6DF5}"/>
              </a:ext>
            </a:extLst>
          </p:cNvPr>
          <p:cNvSpPr txBox="1"/>
          <p:nvPr/>
        </p:nvSpPr>
        <p:spPr>
          <a:xfrm>
            <a:off x="6623394" y="4738386"/>
            <a:ext cx="4397358" cy="8744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结构上的改进进一步提升点击率预测：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采用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Attention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RNN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RL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等方法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C835FEA9-106F-4395-8160-620DBB07E084}"/>
              </a:ext>
            </a:extLst>
          </p:cNvPr>
          <p:cNvSpPr txBox="1"/>
          <p:nvPr/>
        </p:nvSpPr>
        <p:spPr>
          <a:xfrm>
            <a:off x="6623394" y="5738078"/>
            <a:ext cx="3068469" cy="8744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后续开始关注其他问题：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如交互稀疏，冷启动等。</a:t>
            </a:r>
          </a:p>
        </p:txBody>
      </p:sp>
    </p:spTree>
    <p:extLst>
      <p:ext uri="{BB962C8B-B14F-4D97-AF65-F5344CB8AC3E}">
        <p14:creationId xmlns:p14="http://schemas.microsoft.com/office/powerpoint/2010/main" val="2292095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327850" y="742819"/>
            <a:ext cx="10864150" cy="3067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latin typeface="Cambria" panose="02040503050406030204" pitchFamily="18" charset="0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2137" y="0"/>
            <a:ext cx="969191" cy="72628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368083" y="101530"/>
            <a:ext cx="46928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i="1" dirty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Implicit feedback-based CF</a:t>
            </a:r>
          </a:p>
        </p:txBody>
      </p:sp>
      <p:sp>
        <p:nvSpPr>
          <p:cNvPr id="28" name="Rectangle 2">
            <a:extLst>
              <a:ext uri="{FF2B5EF4-FFF2-40B4-BE49-F238E27FC236}">
                <a16:creationId xmlns:a16="http://schemas.microsoft.com/office/drawing/2014/main" id="{1344C0F0-72B5-4734-A720-D9B2672025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A5C4EFE-558E-47F6-8AB1-2574ED066718}"/>
              </a:ext>
            </a:extLst>
          </p:cNvPr>
          <p:cNvSpPr/>
          <p:nvPr/>
        </p:nvSpPr>
        <p:spPr>
          <a:xfrm>
            <a:off x="0" y="742819"/>
            <a:ext cx="1091821" cy="30671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Cambria" panose="02040503050406030204" pitchFamily="18" charset="0"/>
              </a:rPr>
              <a:t>2-2</a:t>
            </a:r>
            <a:endParaRPr lang="zh-CN" altLang="en-US" b="1" dirty="0">
              <a:latin typeface="Cambria" panose="020405030504060302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E222FD5-3B68-4252-93BB-BD1C012BED1C}"/>
              </a:ext>
            </a:extLst>
          </p:cNvPr>
          <p:cNvSpPr txBox="1"/>
          <p:nvPr/>
        </p:nvSpPr>
        <p:spPr>
          <a:xfrm>
            <a:off x="1091821" y="1281281"/>
            <a:ext cx="5821379" cy="1233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you </a:t>
            </a:r>
            <a:r>
              <a:rPr lang="en-US" altLang="zh-CN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can’t get the statistical characteristics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users and items, </a:t>
            </a:r>
            <a:r>
              <a:rPr lang="en-US" altLang="zh-CN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to predict the interaction probability?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Collaborative Filtering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(CF)                   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Matrix Factorization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(MF)</a:t>
            </a:r>
            <a:endParaRPr lang="zh-CN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箭头: 右 2">
            <a:extLst>
              <a:ext uri="{FF2B5EF4-FFF2-40B4-BE49-F238E27FC236}">
                <a16:creationId xmlns:a16="http://schemas.microsoft.com/office/drawing/2014/main" id="{231B3520-1132-4F40-854B-5B65AB858178}"/>
              </a:ext>
            </a:extLst>
          </p:cNvPr>
          <p:cNvSpPr/>
          <p:nvPr/>
        </p:nvSpPr>
        <p:spPr>
          <a:xfrm>
            <a:off x="3663005" y="2215549"/>
            <a:ext cx="679010" cy="262550"/>
          </a:xfrm>
          <a:prstGeom prst="rightArrow">
            <a:avLst>
              <a:gd name="adj1" fmla="val 50000"/>
              <a:gd name="adj2" fmla="val 70690"/>
            </a:avLst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Rectangle 8">
            <a:extLst>
              <a:ext uri="{FF2B5EF4-FFF2-40B4-BE49-F238E27FC236}">
                <a16:creationId xmlns:a16="http://schemas.microsoft.com/office/drawing/2014/main" id="{B8AF47B6-8590-40B4-BEC7-1C6EAE26C3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5851" y="546054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9" name="对象 18">
            <a:extLst>
              <a:ext uri="{FF2B5EF4-FFF2-40B4-BE49-F238E27FC236}">
                <a16:creationId xmlns:a16="http://schemas.microsoft.com/office/drawing/2014/main" id="{29B97F83-120F-43B9-89C1-367F1C119C4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0653707"/>
              </p:ext>
            </p:extLst>
          </p:nvPr>
        </p:nvGraphicFramePr>
        <p:xfrm>
          <a:off x="1730600" y="5787864"/>
          <a:ext cx="3532291" cy="6546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14" name="Equation" r:id="rId5" imgW="2489200" imgH="457200" progId="Equation.DSMT4">
                  <p:embed/>
                </p:oleObj>
              </mc:Choice>
              <mc:Fallback>
                <p:oleObj name="Equation" r:id="rId5" imgW="2489200" imgH="4572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0600" y="5787864"/>
                        <a:ext cx="3532291" cy="65463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Rectangle 10">
            <a:extLst>
              <a:ext uri="{FF2B5EF4-FFF2-40B4-BE49-F238E27FC236}">
                <a16:creationId xmlns:a16="http://schemas.microsoft.com/office/drawing/2014/main" id="{583965BB-D904-4B82-A844-5D96C85611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3489" y="557022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2" name="Rectangle 12">
            <a:extLst>
              <a:ext uri="{FF2B5EF4-FFF2-40B4-BE49-F238E27FC236}">
                <a16:creationId xmlns:a16="http://schemas.microsoft.com/office/drawing/2014/main" id="{3EBD88ED-A41D-46EF-9E03-804FADCBFF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4" name="Rectangle 14">
            <a:extLst>
              <a:ext uri="{FF2B5EF4-FFF2-40B4-BE49-F238E27FC236}">
                <a16:creationId xmlns:a16="http://schemas.microsoft.com/office/drawing/2014/main" id="{A8149442-D4E0-45BC-9A3D-DC1F271BCA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B21C8EE7-D647-4629-8F14-D331A5575023}"/>
              </a:ext>
            </a:extLst>
          </p:cNvPr>
          <p:cNvGrpSpPr/>
          <p:nvPr/>
        </p:nvGrpSpPr>
        <p:grpSpPr>
          <a:xfrm>
            <a:off x="3371850" y="2695947"/>
            <a:ext cx="5448300" cy="2855649"/>
            <a:chOff x="3371850" y="2819105"/>
            <a:chExt cx="5448300" cy="2855649"/>
          </a:xfrm>
        </p:grpSpPr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9DA00969-CA36-40FF-974F-150E1E106970}"/>
                </a:ext>
              </a:extLst>
            </p:cNvPr>
            <p:cNvGrpSpPr/>
            <p:nvPr/>
          </p:nvGrpSpPr>
          <p:grpSpPr>
            <a:xfrm>
              <a:off x="3371850" y="2819105"/>
              <a:ext cx="5448300" cy="2658569"/>
              <a:chOff x="1923109" y="2746057"/>
              <a:chExt cx="5448300" cy="2658569"/>
            </a:xfrm>
          </p:grpSpPr>
          <p:pic>
            <p:nvPicPr>
              <p:cNvPr id="13" name="图片 12">
                <a:extLst>
                  <a:ext uri="{FF2B5EF4-FFF2-40B4-BE49-F238E27FC236}">
                    <a16:creationId xmlns:a16="http://schemas.microsoft.com/office/drawing/2014/main" id="{BD73B55B-CD0D-40F7-8C53-70456508CFF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23109" y="2746057"/>
                <a:ext cx="5448300" cy="2658569"/>
              </a:xfrm>
              <a:prstGeom prst="rect">
                <a:avLst/>
              </a:prstGeom>
            </p:spPr>
          </p:pic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634B41CD-960C-464B-9EC3-FF43A5BF7136}"/>
                  </a:ext>
                </a:extLst>
              </p:cNvPr>
              <p:cNvSpPr txBox="1"/>
              <p:nvPr/>
            </p:nvSpPr>
            <p:spPr>
              <a:xfrm>
                <a:off x="2048005" y="5096849"/>
                <a:ext cx="1495922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Interaction Matrix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201D9419-453A-4C49-B187-6C33AE398A25}"/>
                  </a:ext>
                </a:extLst>
              </p:cNvPr>
              <p:cNvSpPr txBox="1"/>
              <p:nvPr/>
            </p:nvSpPr>
            <p:spPr>
              <a:xfrm>
                <a:off x="4399767" y="5096849"/>
                <a:ext cx="1058303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User Matrix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F012DEB8-CAF0-467C-8B81-8916FE2CEF4B}"/>
                  </a:ext>
                </a:extLst>
              </p:cNvPr>
              <p:cNvSpPr txBox="1"/>
              <p:nvPr/>
            </p:nvSpPr>
            <p:spPr>
              <a:xfrm>
                <a:off x="6009774" y="4228724"/>
                <a:ext cx="1047082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Item Matrix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aphicFrame>
          <p:nvGraphicFramePr>
            <p:cNvPr id="21" name="对象 20">
              <a:extLst>
                <a:ext uri="{FF2B5EF4-FFF2-40B4-BE49-F238E27FC236}">
                  <a16:creationId xmlns:a16="http://schemas.microsoft.com/office/drawing/2014/main" id="{1880ABE8-BC1C-4C8A-87E7-C5829279336F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95451208"/>
                </p:ext>
              </p:extLst>
            </p:nvPr>
          </p:nvGraphicFramePr>
          <p:xfrm>
            <a:off x="3876089" y="5465687"/>
            <a:ext cx="737236" cy="2090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15" name="Equation" r:id="rId8" imgW="672808" imgH="203112" progId="Equation.DSMT4">
                    <p:embed/>
                  </p:oleObj>
                </mc:Choice>
                <mc:Fallback>
                  <p:oleObj name="Equation" r:id="rId8" imgW="672808" imgH="203112" progId="Equation.DSMT4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76089" y="5465687"/>
                          <a:ext cx="737236" cy="209067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" name="对象 22">
              <a:extLst>
                <a:ext uri="{FF2B5EF4-FFF2-40B4-BE49-F238E27FC236}">
                  <a16:creationId xmlns:a16="http://schemas.microsoft.com/office/drawing/2014/main" id="{15EBD872-4F44-4E22-8EFF-D63B64A2A6AC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61704901"/>
                </p:ext>
              </p:extLst>
            </p:nvPr>
          </p:nvGraphicFramePr>
          <p:xfrm>
            <a:off x="6287171" y="5385835"/>
            <a:ext cx="180975" cy="276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16" name="Equation" r:id="rId10" imgW="203112" imgH="228501" progId="Equation.DSMT4">
                    <p:embed/>
                  </p:oleObj>
                </mc:Choice>
                <mc:Fallback>
                  <p:oleObj name="Equation" r:id="rId10" imgW="203112" imgH="228501" progId="Equation.DSMT4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87171" y="5385835"/>
                          <a:ext cx="180975" cy="2762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" name="对象 24">
              <a:extLst>
                <a:ext uri="{FF2B5EF4-FFF2-40B4-BE49-F238E27FC236}">
                  <a16:creationId xmlns:a16="http://schemas.microsoft.com/office/drawing/2014/main" id="{EB6E41AE-C913-4303-B844-E4FB489EA571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89901035"/>
                </p:ext>
              </p:extLst>
            </p:nvPr>
          </p:nvGraphicFramePr>
          <p:xfrm>
            <a:off x="7891568" y="4499619"/>
            <a:ext cx="180975" cy="276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17" name="Equation" r:id="rId12" imgW="152334" imgH="228501" progId="Equation.DSMT4">
                    <p:embed/>
                  </p:oleObj>
                </mc:Choice>
                <mc:Fallback>
                  <p:oleObj name="Equation" r:id="rId12" imgW="152334" imgH="228501" progId="Equation.DSMT4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891568" y="4499619"/>
                          <a:ext cx="180975" cy="2762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9" name="文本框 28">
            <a:extLst>
              <a:ext uri="{FF2B5EF4-FFF2-40B4-BE49-F238E27FC236}">
                <a16:creationId xmlns:a16="http://schemas.microsoft.com/office/drawing/2014/main" id="{4B6DA7E2-B633-450C-A978-EBA36D430B78}"/>
              </a:ext>
            </a:extLst>
          </p:cNvPr>
          <p:cNvSpPr txBox="1"/>
          <p:nvPr/>
        </p:nvSpPr>
        <p:spPr>
          <a:xfrm>
            <a:off x="941561" y="6600367"/>
            <a:ext cx="23503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http://sifter.org/~simon/journal/20061211.html</a:t>
            </a:r>
            <a:endParaRPr lang="zh-CN" altLang="en-US" sz="9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402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327850" y="742819"/>
            <a:ext cx="10864150" cy="3067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latin typeface="Cambria" panose="02040503050406030204" pitchFamily="18" charset="0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2137" y="0"/>
            <a:ext cx="969191" cy="72628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368083" y="101530"/>
            <a:ext cx="46928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i="1" dirty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Implicit feedback-based CF</a:t>
            </a:r>
          </a:p>
        </p:txBody>
      </p:sp>
      <p:sp>
        <p:nvSpPr>
          <p:cNvPr id="28" name="Rectangle 2">
            <a:extLst>
              <a:ext uri="{FF2B5EF4-FFF2-40B4-BE49-F238E27FC236}">
                <a16:creationId xmlns:a16="http://schemas.microsoft.com/office/drawing/2014/main" id="{1344C0F0-72B5-4734-A720-D9B2672025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A5C4EFE-558E-47F6-8AB1-2574ED066718}"/>
              </a:ext>
            </a:extLst>
          </p:cNvPr>
          <p:cNvSpPr/>
          <p:nvPr/>
        </p:nvSpPr>
        <p:spPr>
          <a:xfrm>
            <a:off x="0" y="742819"/>
            <a:ext cx="1091821" cy="30671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Cambria" panose="02040503050406030204" pitchFamily="18" charset="0"/>
              </a:rPr>
              <a:t>2-2</a:t>
            </a:r>
            <a:endParaRPr lang="zh-CN" altLang="en-US" b="1" dirty="0">
              <a:latin typeface="Cambria" panose="02040503050406030204" pitchFamily="18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109DA725-8341-41F8-B827-6727277BE356}"/>
              </a:ext>
            </a:extLst>
          </p:cNvPr>
          <p:cNvPicPr/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2731" y="1520748"/>
            <a:ext cx="3484019" cy="290639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E5CEC01D-D517-49CC-9A1A-39FC7ECD0B02}"/>
              </a:ext>
            </a:extLst>
          </p:cNvPr>
          <p:cNvPicPr/>
          <p:nvPr/>
        </p:nvPicPr>
        <p:blipFill>
          <a:blip r:embed="rId7"/>
          <a:stretch>
            <a:fillRect/>
          </a:stretch>
        </p:blipFill>
        <p:spPr>
          <a:xfrm>
            <a:off x="3852271" y="1760328"/>
            <a:ext cx="3941131" cy="242723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88D0428A-2605-4740-82E5-D790B7CADD2F}"/>
              </a:ext>
            </a:extLst>
          </p:cNvPr>
          <p:cNvPicPr/>
          <p:nvPr/>
        </p:nvPicPr>
        <p:blipFill>
          <a:blip r:embed="rId8"/>
          <a:stretch>
            <a:fillRect/>
          </a:stretch>
        </p:blipFill>
        <p:spPr>
          <a:xfrm>
            <a:off x="7898924" y="1554721"/>
            <a:ext cx="4030345" cy="283845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9C116A85-CF28-4078-B4FB-F665E435BCC8}"/>
              </a:ext>
            </a:extLst>
          </p:cNvPr>
          <p:cNvSpPr txBox="1"/>
          <p:nvPr/>
        </p:nvSpPr>
        <p:spPr>
          <a:xfrm>
            <a:off x="1575303" y="1216167"/>
            <a:ext cx="6511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DMF</a:t>
            </a:r>
            <a:endParaRPr lang="zh-CN" altLang="en-US" sz="16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6F2A61C-336E-4D28-B901-D2DFB52D668A}"/>
              </a:ext>
            </a:extLst>
          </p:cNvPr>
          <p:cNvSpPr txBox="1"/>
          <p:nvPr/>
        </p:nvSpPr>
        <p:spPr>
          <a:xfrm>
            <a:off x="5394674" y="1216167"/>
            <a:ext cx="8563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NeuMF</a:t>
            </a:r>
            <a:endParaRPr lang="zh-CN" altLang="en-US" sz="16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F8E7486-232C-4887-AF04-EC1116FA6F35}"/>
              </a:ext>
            </a:extLst>
          </p:cNvPr>
          <p:cNvSpPr txBox="1"/>
          <p:nvPr/>
        </p:nvSpPr>
        <p:spPr>
          <a:xfrm>
            <a:off x="9531619" y="1216167"/>
            <a:ext cx="7649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CFNet</a:t>
            </a:r>
            <a:endParaRPr lang="zh-CN" altLang="en-US" sz="16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87A9588E-C4EF-4083-A019-F4C2BAC1F1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919" y="457926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4B1751BB-71E8-44D8-83B4-86AD9C1F9E9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5858230"/>
              </p:ext>
            </p:extLst>
          </p:nvPr>
        </p:nvGraphicFramePr>
        <p:xfrm>
          <a:off x="262731" y="4649018"/>
          <a:ext cx="2286000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01" name="Equation" r:id="rId9" imgW="2260600" imgH="596900" progId="Equation.DSMT4">
                  <p:embed/>
                </p:oleObj>
              </mc:Choice>
              <mc:Fallback>
                <p:oleObj name="Equation" r:id="rId9" imgW="2260600" imgH="5969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1" y="4649018"/>
                        <a:ext cx="2286000" cy="638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4">
            <a:extLst>
              <a:ext uri="{FF2B5EF4-FFF2-40B4-BE49-F238E27FC236}">
                <a16:creationId xmlns:a16="http://schemas.microsoft.com/office/drawing/2014/main" id="{22100F26-593E-4E57-A0F2-33E55ED2D6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375" y="555411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7" name="对象 16">
            <a:extLst>
              <a:ext uri="{FF2B5EF4-FFF2-40B4-BE49-F238E27FC236}">
                <a16:creationId xmlns:a16="http://schemas.microsoft.com/office/drawing/2014/main" id="{FC0CD1C4-18B1-4E80-AA0B-796B3B9A889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1892537"/>
              </p:ext>
            </p:extLst>
          </p:nvPr>
        </p:nvGraphicFramePr>
        <p:xfrm>
          <a:off x="262731" y="5254780"/>
          <a:ext cx="3343275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02" name="Equation" r:id="rId11" imgW="3352680" imgH="533160" progId="Equation.DSMT4">
                  <p:embed/>
                </p:oleObj>
              </mc:Choice>
              <mc:Fallback>
                <p:oleObj name="Equation" r:id="rId11" imgW="3352680" imgH="53316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1" y="5254780"/>
                        <a:ext cx="3343275" cy="552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6">
            <a:extLst>
              <a:ext uri="{FF2B5EF4-FFF2-40B4-BE49-F238E27FC236}">
                <a16:creationId xmlns:a16="http://schemas.microsoft.com/office/drawing/2014/main" id="{3ACF2F2C-CB64-4F1E-9680-71A42E3EC4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5224" y="427023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9" name="对象 18">
            <a:extLst>
              <a:ext uri="{FF2B5EF4-FFF2-40B4-BE49-F238E27FC236}">
                <a16:creationId xmlns:a16="http://schemas.microsoft.com/office/drawing/2014/main" id="{CD7989B1-E545-4445-92A5-8E897A4DEAD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477530"/>
              </p:ext>
            </p:extLst>
          </p:nvPr>
        </p:nvGraphicFramePr>
        <p:xfrm>
          <a:off x="4219100" y="4568980"/>
          <a:ext cx="3200400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03" name="Equation" r:id="rId13" imgW="3187700" imgH="1346200" progId="Equation.DSMT4">
                  <p:embed/>
                </p:oleObj>
              </mc:Choice>
              <mc:Fallback>
                <p:oleObj name="Equation" r:id="rId13" imgW="3187700" imgH="13462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9100" y="4568980"/>
                        <a:ext cx="3200400" cy="1371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>
            <a:extLst>
              <a:ext uri="{FF2B5EF4-FFF2-40B4-BE49-F238E27FC236}">
                <a16:creationId xmlns:a16="http://schemas.microsoft.com/office/drawing/2014/main" id="{688DCD30-F384-41EB-896D-2D8AC32F48A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4618054"/>
              </p:ext>
            </p:extLst>
          </p:nvPr>
        </p:nvGraphicFramePr>
        <p:xfrm>
          <a:off x="8353425" y="4581525"/>
          <a:ext cx="3122613" cy="201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04" name="Equation" r:id="rId15" imgW="3111480" imgH="1981080" progId="Equation.DSMT4">
                  <p:embed/>
                </p:oleObj>
              </mc:Choice>
              <mc:Fallback>
                <p:oleObj name="Equation" r:id="rId15" imgW="3111480" imgH="1981080" progId="Equation.DSMT4">
                  <p:embed/>
                  <p:pic>
                    <p:nvPicPr>
                      <p:cNvPr id="19" name="对象 18">
                        <a:extLst>
                          <a:ext uri="{FF2B5EF4-FFF2-40B4-BE49-F238E27FC236}">
                            <a16:creationId xmlns:a16="http://schemas.microsoft.com/office/drawing/2014/main" id="{CD7989B1-E545-4445-92A5-8E897A4DEAD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53425" y="4581525"/>
                        <a:ext cx="3122613" cy="2016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Rectangle 8">
            <a:extLst>
              <a:ext uri="{FF2B5EF4-FFF2-40B4-BE49-F238E27FC236}">
                <a16:creationId xmlns:a16="http://schemas.microsoft.com/office/drawing/2014/main" id="{87F4DB48-352E-4F39-8517-30F231EF35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9100" y="588658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2" name="对象 21">
            <a:extLst>
              <a:ext uri="{FF2B5EF4-FFF2-40B4-BE49-F238E27FC236}">
                <a16:creationId xmlns:a16="http://schemas.microsoft.com/office/drawing/2014/main" id="{24857E71-606D-4DFE-95CC-74E8DF861FC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776554"/>
              </p:ext>
            </p:extLst>
          </p:nvPr>
        </p:nvGraphicFramePr>
        <p:xfrm>
          <a:off x="4215564" y="6002208"/>
          <a:ext cx="301942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05" name="Equation" r:id="rId17" imgW="2971800" imgH="419100" progId="Equation.DSMT4">
                  <p:embed/>
                </p:oleObj>
              </mc:Choice>
              <mc:Fallback>
                <p:oleObj name="Equation" r:id="rId17" imgW="2971800" imgH="4191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5564" y="6002208"/>
                        <a:ext cx="3019425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Rectangle 10">
            <a:extLst>
              <a:ext uri="{FF2B5EF4-FFF2-40B4-BE49-F238E27FC236}">
                <a16:creationId xmlns:a16="http://schemas.microsoft.com/office/drawing/2014/main" id="{6736E508-930C-454B-9FC9-DA31A84F39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4" name="对象 23">
            <a:extLst>
              <a:ext uri="{FF2B5EF4-FFF2-40B4-BE49-F238E27FC236}">
                <a16:creationId xmlns:a16="http://schemas.microsoft.com/office/drawing/2014/main" id="{6414A8EF-44A9-459B-853D-F4735FFA1A5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8139350"/>
              </p:ext>
            </p:extLst>
          </p:nvPr>
        </p:nvGraphicFramePr>
        <p:xfrm>
          <a:off x="262731" y="5773608"/>
          <a:ext cx="374332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06" name="Equation" r:id="rId19" imgW="3759200" imgH="495300" progId="Equation.DSMT4">
                  <p:embed/>
                </p:oleObj>
              </mc:Choice>
              <mc:Fallback>
                <p:oleObj name="Equation" r:id="rId19" imgW="3759200" imgH="4953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1" y="5773608"/>
                        <a:ext cx="3743325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8676AA57-9BB6-488B-B4C1-604252966D2E}"/>
              </a:ext>
            </a:extLst>
          </p:cNvPr>
          <p:cNvCxnSpPr/>
          <p:nvPr/>
        </p:nvCxnSpPr>
        <p:spPr>
          <a:xfrm>
            <a:off x="4006056" y="4579269"/>
            <a:ext cx="0" cy="2184905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8F440F8C-6D01-49D0-A03C-94E23D1046AF}"/>
              </a:ext>
            </a:extLst>
          </p:cNvPr>
          <p:cNvCxnSpPr/>
          <p:nvPr/>
        </p:nvCxnSpPr>
        <p:spPr>
          <a:xfrm>
            <a:off x="7898924" y="4591361"/>
            <a:ext cx="0" cy="2184905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8372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327850" y="742819"/>
            <a:ext cx="10864150" cy="3067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latin typeface="Cambria" panose="02040503050406030204" pitchFamily="18" charset="0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2137" y="0"/>
            <a:ext cx="969191" cy="72628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368083" y="101530"/>
            <a:ext cx="46928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i="1" dirty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Implicit feedback-based CF</a:t>
            </a:r>
          </a:p>
        </p:txBody>
      </p:sp>
      <p:sp>
        <p:nvSpPr>
          <p:cNvPr id="28" name="Rectangle 2">
            <a:extLst>
              <a:ext uri="{FF2B5EF4-FFF2-40B4-BE49-F238E27FC236}">
                <a16:creationId xmlns:a16="http://schemas.microsoft.com/office/drawing/2014/main" id="{1344C0F0-72B5-4734-A720-D9B2672025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A5C4EFE-558E-47F6-8AB1-2574ED066718}"/>
              </a:ext>
            </a:extLst>
          </p:cNvPr>
          <p:cNvSpPr/>
          <p:nvPr/>
        </p:nvSpPr>
        <p:spPr>
          <a:xfrm>
            <a:off x="0" y="742819"/>
            <a:ext cx="1091821" cy="30671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Cambria" panose="02040503050406030204" pitchFamily="18" charset="0"/>
              </a:rPr>
              <a:t>2-2</a:t>
            </a:r>
            <a:endParaRPr lang="zh-CN" altLang="en-US" b="1" dirty="0">
              <a:latin typeface="Cambria" panose="020405030504060302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C116A85-CF28-4078-B4FB-F665E435BCC8}"/>
              </a:ext>
            </a:extLst>
          </p:cNvPr>
          <p:cNvSpPr txBox="1"/>
          <p:nvPr/>
        </p:nvSpPr>
        <p:spPr>
          <a:xfrm>
            <a:off x="1871372" y="1216167"/>
            <a:ext cx="7521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NGCF</a:t>
            </a:r>
            <a:endParaRPr lang="zh-CN" altLang="en-US" sz="16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6F2A61C-336E-4D28-B901-D2DFB52D668A}"/>
              </a:ext>
            </a:extLst>
          </p:cNvPr>
          <p:cNvSpPr txBox="1"/>
          <p:nvPr/>
        </p:nvSpPr>
        <p:spPr>
          <a:xfrm>
            <a:off x="5842389" y="1186911"/>
            <a:ext cx="10727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LightGCN</a:t>
            </a:r>
            <a:endParaRPr lang="zh-CN" altLang="en-US" sz="16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F8E7486-232C-4887-AF04-EC1116FA6F35}"/>
              </a:ext>
            </a:extLst>
          </p:cNvPr>
          <p:cNvSpPr txBox="1"/>
          <p:nvPr/>
        </p:nvSpPr>
        <p:spPr>
          <a:xfrm>
            <a:off x="9531619" y="1216167"/>
            <a:ext cx="10615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UltraGCN</a:t>
            </a:r>
            <a:endParaRPr lang="zh-CN" altLang="en-US" sz="16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 6">
            <a:extLst>
              <a:ext uri="{FF2B5EF4-FFF2-40B4-BE49-F238E27FC236}">
                <a16:creationId xmlns:a16="http://schemas.microsoft.com/office/drawing/2014/main" id="{3ACF2F2C-CB64-4F1E-9680-71A42E3EC4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5224" y="427023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3" name="Rectangle 10">
            <a:extLst>
              <a:ext uri="{FF2B5EF4-FFF2-40B4-BE49-F238E27FC236}">
                <a16:creationId xmlns:a16="http://schemas.microsoft.com/office/drawing/2014/main" id="{6736E508-930C-454B-9FC9-DA31A84F39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8676AA57-9BB6-488B-B4C1-604252966D2E}"/>
              </a:ext>
            </a:extLst>
          </p:cNvPr>
          <p:cNvCxnSpPr/>
          <p:nvPr/>
        </p:nvCxnSpPr>
        <p:spPr>
          <a:xfrm>
            <a:off x="4347579" y="4471064"/>
            <a:ext cx="0" cy="2184905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8F440F8C-6D01-49D0-A03C-94E23D1046AF}"/>
              </a:ext>
            </a:extLst>
          </p:cNvPr>
          <p:cNvCxnSpPr/>
          <p:nvPr/>
        </p:nvCxnSpPr>
        <p:spPr>
          <a:xfrm>
            <a:off x="8174174" y="4545377"/>
            <a:ext cx="0" cy="2184905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>
            <a:extLst>
              <a:ext uri="{FF2B5EF4-FFF2-40B4-BE49-F238E27FC236}">
                <a16:creationId xmlns:a16="http://schemas.microsoft.com/office/drawing/2014/main" id="{08B979DE-7235-4B83-A8DE-C00EB09F09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569" y="1692097"/>
            <a:ext cx="3326116" cy="292738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D0ED474F-4FED-4700-847E-DBCE7F937D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53771" y="1692097"/>
            <a:ext cx="3695536" cy="272066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811357C1-4D90-41E7-A27B-FF5DDF31E7C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6754"/>
          <a:stretch/>
        </p:blipFill>
        <p:spPr>
          <a:xfrm>
            <a:off x="8780003" y="1824715"/>
            <a:ext cx="2564740" cy="272066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id="{804908E6-F6CC-4C4D-A3C3-6966D186B95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73883" y="4604571"/>
            <a:ext cx="2703338" cy="1223561"/>
          </a:xfrm>
          <a:prstGeom prst="rect">
            <a:avLst/>
          </a:prstGeom>
        </p:spPr>
      </p:pic>
      <p:pic>
        <p:nvPicPr>
          <p:cNvPr id="34" name="图片 33">
            <a:extLst>
              <a:ext uri="{FF2B5EF4-FFF2-40B4-BE49-F238E27FC236}">
                <a16:creationId xmlns:a16="http://schemas.microsoft.com/office/drawing/2014/main" id="{A34F0665-C482-49AA-81A1-9033CAAA19F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73883" y="5887909"/>
            <a:ext cx="2922866" cy="648949"/>
          </a:xfrm>
          <a:prstGeom prst="rect">
            <a:avLst/>
          </a:prstGeom>
        </p:spPr>
      </p:pic>
      <p:pic>
        <p:nvPicPr>
          <p:cNvPr id="35" name="图片 34">
            <a:extLst>
              <a:ext uri="{FF2B5EF4-FFF2-40B4-BE49-F238E27FC236}">
                <a16:creationId xmlns:a16="http://schemas.microsoft.com/office/drawing/2014/main" id="{A7BAB85C-B9A5-4C16-A817-171D7B56338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68081" y="4815370"/>
            <a:ext cx="3910739" cy="868752"/>
          </a:xfrm>
          <a:prstGeom prst="rect">
            <a:avLst/>
          </a:prstGeom>
        </p:spPr>
      </p:pic>
      <p:pic>
        <p:nvPicPr>
          <p:cNvPr id="36" name="图片 35">
            <a:extLst>
              <a:ext uri="{FF2B5EF4-FFF2-40B4-BE49-F238E27FC236}">
                <a16:creationId xmlns:a16="http://schemas.microsoft.com/office/drawing/2014/main" id="{0E31E5B5-8FDF-4C7E-9A16-14FDE71D8B68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r="52808"/>
          <a:stretch/>
        </p:blipFill>
        <p:spPr>
          <a:xfrm>
            <a:off x="388172" y="5719412"/>
            <a:ext cx="1879355" cy="412491"/>
          </a:xfrm>
          <a:prstGeom prst="rect">
            <a:avLst/>
          </a:prstGeom>
        </p:spPr>
      </p:pic>
      <p:pic>
        <p:nvPicPr>
          <p:cNvPr id="37" name="图片 36">
            <a:extLst>
              <a:ext uri="{FF2B5EF4-FFF2-40B4-BE49-F238E27FC236}">
                <a16:creationId xmlns:a16="http://schemas.microsoft.com/office/drawing/2014/main" id="{E8D7E84E-9F37-4CB0-A033-8CAD3E13AC0E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54630"/>
          <a:stretch/>
        </p:blipFill>
        <p:spPr>
          <a:xfrm>
            <a:off x="388172" y="6247664"/>
            <a:ext cx="1823575" cy="416324"/>
          </a:xfrm>
          <a:prstGeom prst="rect">
            <a:avLst/>
          </a:prstGeom>
        </p:spPr>
      </p:pic>
      <p:pic>
        <p:nvPicPr>
          <p:cNvPr id="38" name="图片 37">
            <a:extLst>
              <a:ext uri="{FF2B5EF4-FFF2-40B4-BE49-F238E27FC236}">
                <a16:creationId xmlns:a16="http://schemas.microsoft.com/office/drawing/2014/main" id="{4E7FADA5-5852-436C-B0B0-8BD8E415364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319399" y="4706955"/>
            <a:ext cx="2564732" cy="612812"/>
          </a:xfrm>
          <a:prstGeom prst="rect">
            <a:avLst/>
          </a:prstGeom>
        </p:spPr>
      </p:pic>
      <p:pic>
        <p:nvPicPr>
          <p:cNvPr id="39" name="图片 38">
            <a:extLst>
              <a:ext uri="{FF2B5EF4-FFF2-40B4-BE49-F238E27FC236}">
                <a16:creationId xmlns:a16="http://schemas.microsoft.com/office/drawing/2014/main" id="{4E9813A1-9213-462A-BD9F-2E16E6EC5AA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264565" y="5284331"/>
            <a:ext cx="3595616" cy="817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101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327850" y="742819"/>
            <a:ext cx="10864150" cy="3067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latin typeface="Cambria" panose="02040503050406030204" pitchFamily="18" charset="0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2137" y="0"/>
            <a:ext cx="969191" cy="72628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368084" y="101530"/>
            <a:ext cx="27825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i="1" dirty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Sequential RSs</a:t>
            </a:r>
          </a:p>
        </p:txBody>
      </p:sp>
      <p:sp>
        <p:nvSpPr>
          <p:cNvPr id="28" name="Rectangle 2">
            <a:extLst>
              <a:ext uri="{FF2B5EF4-FFF2-40B4-BE49-F238E27FC236}">
                <a16:creationId xmlns:a16="http://schemas.microsoft.com/office/drawing/2014/main" id="{1344C0F0-72B5-4734-A720-D9B2672025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C36F68F-6E60-4CC2-9C70-9EEA4D502AB6}"/>
              </a:ext>
            </a:extLst>
          </p:cNvPr>
          <p:cNvSpPr/>
          <p:nvPr/>
        </p:nvSpPr>
        <p:spPr>
          <a:xfrm>
            <a:off x="0" y="742819"/>
            <a:ext cx="1091821" cy="30671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Cambria" panose="02040503050406030204" pitchFamily="18" charset="0"/>
              </a:rPr>
              <a:t>2-3</a:t>
            </a:r>
            <a:endParaRPr lang="zh-CN" altLang="en-US" b="1" dirty="0">
              <a:latin typeface="Cambria" panose="020405030504060302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8CAF912-C85D-4816-840A-3AEE101F5738}"/>
              </a:ext>
            </a:extLst>
          </p:cNvPr>
          <p:cNvSpPr txBox="1"/>
          <p:nvPr/>
        </p:nvSpPr>
        <p:spPr>
          <a:xfrm>
            <a:off x="1091821" y="1186389"/>
            <a:ext cx="9029952" cy="2173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Sequential Recommendation Models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user as 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sequence of items interacted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past.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Aim to predict items that a user will likely interact in a “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near future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”.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order of interaction implies that 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sequential patterns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play an important role where more recent items in a sequence have a larger impact on the next item.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122" name="Picture 2" descr="https://img2018.cnblogs.com/blog/1375102/201909/1375102-20190907105435698-637006652.png">
            <a:extLst>
              <a:ext uri="{FF2B5EF4-FFF2-40B4-BE49-F238E27FC236}">
                <a16:creationId xmlns:a16="http://schemas.microsoft.com/office/drawing/2014/main" id="{2BA14449-E1B2-4EBB-B48C-26D5AF4639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6040" y="3692748"/>
            <a:ext cx="7032326" cy="2400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3443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4" name="Picture 4" descr="https://img2020.cnblogs.com/blog/1102791/202008/1102791-20200823152018527-1314460600.png">
            <a:extLst>
              <a:ext uri="{FF2B5EF4-FFF2-40B4-BE49-F238E27FC236}">
                <a16:creationId xmlns:a16="http://schemas.microsoft.com/office/drawing/2014/main" id="{4437E8B1-5250-4612-8F71-E64D497033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8103" y="1367568"/>
            <a:ext cx="3394063" cy="193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/>
          <p:cNvSpPr/>
          <p:nvPr/>
        </p:nvSpPr>
        <p:spPr>
          <a:xfrm>
            <a:off x="1327850" y="742819"/>
            <a:ext cx="10864150" cy="3067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latin typeface="Cambria" panose="02040503050406030204" pitchFamily="18" charset="0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2137" y="0"/>
            <a:ext cx="969191" cy="72628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368084" y="101530"/>
            <a:ext cx="27825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i="1" dirty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Sequential RSs</a:t>
            </a:r>
          </a:p>
        </p:txBody>
      </p:sp>
      <p:sp>
        <p:nvSpPr>
          <p:cNvPr id="28" name="Rectangle 2">
            <a:extLst>
              <a:ext uri="{FF2B5EF4-FFF2-40B4-BE49-F238E27FC236}">
                <a16:creationId xmlns:a16="http://schemas.microsoft.com/office/drawing/2014/main" id="{1344C0F0-72B5-4734-A720-D9B2672025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C36F68F-6E60-4CC2-9C70-9EEA4D502AB6}"/>
              </a:ext>
            </a:extLst>
          </p:cNvPr>
          <p:cNvSpPr/>
          <p:nvPr/>
        </p:nvSpPr>
        <p:spPr>
          <a:xfrm>
            <a:off x="0" y="742819"/>
            <a:ext cx="1091821" cy="30671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Cambria" panose="02040503050406030204" pitchFamily="18" charset="0"/>
              </a:rPr>
              <a:t>2-3</a:t>
            </a:r>
            <a:endParaRPr lang="zh-CN" altLang="en-US" b="1" dirty="0">
              <a:latin typeface="Cambria" panose="02040503050406030204" pitchFamily="18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49EB3EE8-698F-49A0-86BB-4C369AA7D20C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2043898" y="3764287"/>
            <a:ext cx="3763541" cy="2617669"/>
          </a:xfrm>
          <a:prstGeom prst="rect">
            <a:avLst/>
          </a:prstGeom>
          <a:ln>
            <a:noFill/>
          </a:ln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A1456FEC-E534-43CF-81B5-3210EC36678A}"/>
              </a:ext>
            </a:extLst>
          </p:cNvPr>
          <p:cNvSpPr txBox="1"/>
          <p:nvPr/>
        </p:nvSpPr>
        <p:spPr>
          <a:xfrm>
            <a:off x="2722456" y="6381956"/>
            <a:ext cx="24064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architecture of GRU4Rec</a:t>
            </a:r>
            <a:endParaRPr lang="zh-CN" altLang="en-US" sz="1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箭头: 下 3">
            <a:extLst>
              <a:ext uri="{FF2B5EF4-FFF2-40B4-BE49-F238E27FC236}">
                <a16:creationId xmlns:a16="http://schemas.microsoft.com/office/drawing/2014/main" id="{14ADD771-024A-489E-AC62-2A2CDE856A47}"/>
              </a:ext>
            </a:extLst>
          </p:cNvPr>
          <p:cNvSpPr/>
          <p:nvPr/>
        </p:nvSpPr>
        <p:spPr>
          <a:xfrm>
            <a:off x="3173738" y="3212022"/>
            <a:ext cx="233671" cy="1213165"/>
          </a:xfrm>
          <a:prstGeom prst="downArrow">
            <a:avLst>
              <a:gd name="adj1" fmla="val 50000"/>
              <a:gd name="adj2" fmla="val 117598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38F3142-D529-49AA-AA9A-D0A6F2AC7F16}"/>
              </a:ext>
            </a:extLst>
          </p:cNvPr>
          <p:cNvSpPr/>
          <p:nvPr/>
        </p:nvSpPr>
        <p:spPr>
          <a:xfrm>
            <a:off x="679275" y="2251155"/>
            <a:ext cx="12971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GRU4Rec</a:t>
            </a:r>
            <a:endParaRPr lang="zh-CN" altLang="en-US" sz="2000" i="1" dirty="0"/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2425F119-1E0F-4471-A609-490BFA9657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5550" y="221622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0248" name="Picture 8" descr="https://img-blog.csdn.net/20180420183500249?watermark/2/text/aHR0cHM6Ly9ibG9nLmNzZG4ubmV0L293ZW5meQ==/font/5a6L5L2T/fontsize/400/fill/I0JBQkFCMA==/dissolve/70">
            <a:extLst>
              <a:ext uri="{FF2B5EF4-FFF2-40B4-BE49-F238E27FC236}">
                <a16:creationId xmlns:a16="http://schemas.microsoft.com/office/drawing/2014/main" id="{2D9DC55C-9F9C-4ECC-BC38-D9E934064B3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49" r="48336"/>
          <a:stretch/>
        </p:blipFill>
        <p:spPr bwMode="auto">
          <a:xfrm>
            <a:off x="368084" y="3764287"/>
            <a:ext cx="1493823" cy="2714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603D0223-BE25-46C5-BFD6-9DDDA9937D94}"/>
              </a:ext>
            </a:extLst>
          </p:cNvPr>
          <p:cNvSpPr txBox="1"/>
          <p:nvPr/>
        </p:nvSpPr>
        <p:spPr>
          <a:xfrm>
            <a:off x="7249410" y="5521105"/>
            <a:ext cx="3845925" cy="369332"/>
          </a:xfrm>
          <a:prstGeom prst="rect">
            <a:avLst/>
          </a:prstGeom>
          <a:solidFill>
            <a:srgbClr val="002060"/>
          </a:solidFill>
        </p:spPr>
        <p:txBody>
          <a:bodyPr wrap="none" rtlCol="0">
            <a:spAutoFit/>
          </a:bodyPr>
          <a:lstStyle/>
          <a:p>
            <a:r>
              <a:rPr lang="en-US" altLang="zh-CN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first use of RNN in Sequential RSs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870AE63-EDD5-4C15-9878-01933626DE14}"/>
              </a:ext>
            </a:extLst>
          </p:cNvPr>
          <p:cNvSpPr txBox="1"/>
          <p:nvPr/>
        </p:nvSpPr>
        <p:spPr>
          <a:xfrm>
            <a:off x="7052650" y="1792586"/>
            <a:ext cx="2740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a interaction sequence: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 19">
            <a:extLst>
              <a:ext uri="{FF2B5EF4-FFF2-40B4-BE49-F238E27FC236}">
                <a16:creationId xmlns:a16="http://schemas.microsoft.com/office/drawing/2014/main" id="{7066F2BD-F756-4F22-B871-F04B4669DD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8" name="对象 17">
            <a:extLst>
              <a:ext uri="{FF2B5EF4-FFF2-40B4-BE49-F238E27FC236}">
                <a16:creationId xmlns:a16="http://schemas.microsoft.com/office/drawing/2014/main" id="{F085BE9C-99AD-4540-BD0A-3AE643876A9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5962839"/>
              </p:ext>
            </p:extLst>
          </p:nvPr>
        </p:nvGraphicFramePr>
        <p:xfrm>
          <a:off x="8943117" y="2367311"/>
          <a:ext cx="1251084" cy="3154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3" name="Equation" r:id="rId8" imgW="1079500" imgH="228600" progId="Equation.DSMT4">
                  <p:embed/>
                </p:oleObj>
              </mc:Choice>
              <mc:Fallback>
                <p:oleObj name="Equation" r:id="rId8" imgW="1079500" imgH="22860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43117" y="2367311"/>
                        <a:ext cx="1251084" cy="31549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文本框 18">
            <a:extLst>
              <a:ext uri="{FF2B5EF4-FFF2-40B4-BE49-F238E27FC236}">
                <a16:creationId xmlns:a16="http://schemas.microsoft.com/office/drawing/2014/main" id="{84BA71ED-55CB-42BF-B8C5-06EBB32EC808}"/>
              </a:ext>
            </a:extLst>
          </p:cNvPr>
          <p:cNvSpPr txBox="1"/>
          <p:nvPr/>
        </p:nvSpPr>
        <p:spPr>
          <a:xfrm>
            <a:off x="7052650" y="2942507"/>
            <a:ext cx="4734962" cy="2120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Firstly,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Converts each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item to a one-hot vector.</a:t>
            </a:r>
          </a:p>
          <a:p>
            <a:pPr>
              <a:lnSpc>
                <a:spcPct val="150000"/>
              </a:lnSpc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Then,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encode the one-hot vector.</a:t>
            </a:r>
          </a:p>
          <a:p>
            <a:pPr>
              <a:lnSpc>
                <a:spcPct val="150000"/>
              </a:lnSpc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Next,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follow n GRU to get the feature vector.</a:t>
            </a:r>
          </a:p>
          <a:p>
            <a:pPr>
              <a:lnSpc>
                <a:spcPct val="150000"/>
              </a:lnSpc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Finally,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through a full-connected layer to get the probability that the user interacts with all items.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1811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327850" y="742819"/>
            <a:ext cx="10864150" cy="3067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latin typeface="Cambria" panose="02040503050406030204" pitchFamily="18" charset="0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2137" y="0"/>
            <a:ext cx="969191" cy="72628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368084" y="101530"/>
            <a:ext cx="27825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i="1" dirty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Sequential RSs</a:t>
            </a:r>
          </a:p>
        </p:txBody>
      </p:sp>
      <p:sp>
        <p:nvSpPr>
          <p:cNvPr id="28" name="Rectangle 2">
            <a:extLst>
              <a:ext uri="{FF2B5EF4-FFF2-40B4-BE49-F238E27FC236}">
                <a16:creationId xmlns:a16="http://schemas.microsoft.com/office/drawing/2014/main" id="{1344C0F0-72B5-4734-A720-D9B2672025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C36F68F-6E60-4CC2-9C70-9EEA4D502AB6}"/>
              </a:ext>
            </a:extLst>
          </p:cNvPr>
          <p:cNvSpPr/>
          <p:nvPr/>
        </p:nvSpPr>
        <p:spPr>
          <a:xfrm>
            <a:off x="0" y="742819"/>
            <a:ext cx="1091821" cy="30671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Cambria" panose="02040503050406030204" pitchFamily="18" charset="0"/>
              </a:rPr>
              <a:t>2-3</a:t>
            </a:r>
            <a:endParaRPr lang="zh-CN" altLang="en-US" b="1" dirty="0">
              <a:latin typeface="Cambria" panose="02040503050406030204" pitchFamily="18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0D38A02B-B32A-413F-B1C8-F406A3D0659A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368084" y="1595405"/>
            <a:ext cx="5505756" cy="263256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ACA52792-488F-4806-8A86-A5443EE74FBD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6203700" y="1595406"/>
            <a:ext cx="5620216" cy="263256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37BD0002-54CF-46E1-8329-FFEB3CC3B8F4}"/>
              </a:ext>
            </a:extLst>
          </p:cNvPr>
          <p:cNvSpPr txBox="1"/>
          <p:nvPr/>
        </p:nvSpPr>
        <p:spPr>
          <a:xfrm>
            <a:off x="2752912" y="122607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Caser</a:t>
            </a:r>
            <a:endParaRPr lang="zh-CN" alt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4350CAF-D05E-4B02-8FE0-324A199B81DA}"/>
              </a:ext>
            </a:extLst>
          </p:cNvPr>
          <p:cNvSpPr txBox="1"/>
          <p:nvPr/>
        </p:nvSpPr>
        <p:spPr>
          <a:xfrm>
            <a:off x="8645758" y="1226073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RCNN</a:t>
            </a:r>
            <a:endParaRPr lang="zh-CN" alt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A3235146-B854-4EE3-ADC9-CAF269DD68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816825DD-D309-47D0-9A64-E50EF27233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" name="Rectangle 6">
            <a:extLst>
              <a:ext uri="{FF2B5EF4-FFF2-40B4-BE49-F238E27FC236}">
                <a16:creationId xmlns:a16="http://schemas.microsoft.com/office/drawing/2014/main" id="{E5A2C590-AEFF-44A1-A06C-FBFC471130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0A5D15D9-14F1-499B-9EA3-90B5E4C67A33}"/>
              </a:ext>
            </a:extLst>
          </p:cNvPr>
          <p:cNvGrpSpPr/>
          <p:nvPr/>
        </p:nvGrpSpPr>
        <p:grpSpPr>
          <a:xfrm>
            <a:off x="890227" y="4398910"/>
            <a:ext cx="2598784" cy="1139690"/>
            <a:chOff x="703973" y="4409798"/>
            <a:chExt cx="2598784" cy="1139690"/>
          </a:xfrm>
          <a:solidFill>
            <a:schemeClr val="bg1">
              <a:lumMod val="85000"/>
            </a:schemeClr>
          </a:solidFill>
        </p:grpSpPr>
        <p:graphicFrame>
          <p:nvGraphicFramePr>
            <p:cNvPr id="5" name="对象 4">
              <a:extLst>
                <a:ext uri="{FF2B5EF4-FFF2-40B4-BE49-F238E27FC236}">
                  <a16:creationId xmlns:a16="http://schemas.microsoft.com/office/drawing/2014/main" id="{D9A6CDE7-D0F5-4038-873F-C072A3BEC7FF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39230500"/>
                </p:ext>
              </p:extLst>
            </p:nvPr>
          </p:nvGraphicFramePr>
          <p:xfrm>
            <a:off x="703974" y="4409798"/>
            <a:ext cx="1562405" cy="3146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635" name="Equation" r:id="rId7" imgW="1384300" imgH="254000" progId="Equation.DSMT4">
                    <p:embed/>
                  </p:oleObj>
                </mc:Choice>
                <mc:Fallback>
                  <p:oleObj name="Equation" r:id="rId7" imgW="1384300" imgH="254000" progId="Equation.DSMT4">
                    <p:embed/>
                    <p:pic>
                      <p:nvPicPr>
                        <p:cNvPr id="0" name="Object 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3974" y="4409798"/>
                          <a:ext cx="1562405" cy="314651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" name="对象 13">
              <a:extLst>
                <a:ext uri="{FF2B5EF4-FFF2-40B4-BE49-F238E27FC236}">
                  <a16:creationId xmlns:a16="http://schemas.microsoft.com/office/drawing/2014/main" id="{D7C199A3-0D5D-43DA-948D-96115001DFC2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54353454"/>
                </p:ext>
              </p:extLst>
            </p:nvPr>
          </p:nvGraphicFramePr>
          <p:xfrm>
            <a:off x="703973" y="4817555"/>
            <a:ext cx="1562405" cy="3146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636" name="Equation" r:id="rId9" imgW="1384300" imgH="254000" progId="Equation.DSMT4">
                    <p:embed/>
                  </p:oleObj>
                </mc:Choice>
                <mc:Fallback>
                  <p:oleObj name="Equation" r:id="rId9" imgW="1384300" imgH="254000" progId="Equation.DSMT4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3973" y="4817555"/>
                          <a:ext cx="1562405" cy="314651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" name="对象 15">
              <a:extLst>
                <a:ext uri="{FF2B5EF4-FFF2-40B4-BE49-F238E27FC236}">
                  <a16:creationId xmlns:a16="http://schemas.microsoft.com/office/drawing/2014/main" id="{FAC380A2-AC78-4C74-8691-30D62322809F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95108486"/>
                </p:ext>
              </p:extLst>
            </p:nvPr>
          </p:nvGraphicFramePr>
          <p:xfrm>
            <a:off x="703973" y="5234837"/>
            <a:ext cx="2598784" cy="3146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637" name="Equation" r:id="rId11" imgW="2159000" imgH="228600" progId="Equation.DSMT4">
                    <p:embed/>
                  </p:oleObj>
                </mc:Choice>
                <mc:Fallback>
                  <p:oleObj name="Equation" r:id="rId11" imgW="2159000" imgH="228600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3973" y="5234837"/>
                          <a:ext cx="2598784" cy="314651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7" name="Rectangle 8">
            <a:extLst>
              <a:ext uri="{FF2B5EF4-FFF2-40B4-BE49-F238E27FC236}">
                <a16:creationId xmlns:a16="http://schemas.microsoft.com/office/drawing/2014/main" id="{302D0D98-9153-49BC-B6A2-F9F36D6E8B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9" name="Rectangle 10">
            <a:extLst>
              <a:ext uri="{FF2B5EF4-FFF2-40B4-BE49-F238E27FC236}">
                <a16:creationId xmlns:a16="http://schemas.microsoft.com/office/drawing/2014/main" id="{630659DE-AADD-4DC1-8A1E-1E04BD8724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451AA06E-58BB-4FC2-89E8-8C3432F4FFDB}"/>
              </a:ext>
            </a:extLst>
          </p:cNvPr>
          <p:cNvGrpSpPr/>
          <p:nvPr/>
        </p:nvGrpSpPr>
        <p:grpSpPr>
          <a:xfrm>
            <a:off x="901113" y="5785485"/>
            <a:ext cx="1247754" cy="867532"/>
            <a:chOff x="703973" y="5687513"/>
            <a:chExt cx="1247754" cy="867532"/>
          </a:xfrm>
        </p:grpSpPr>
        <p:graphicFrame>
          <p:nvGraphicFramePr>
            <p:cNvPr id="18" name="对象 17">
              <a:extLst>
                <a:ext uri="{FF2B5EF4-FFF2-40B4-BE49-F238E27FC236}">
                  <a16:creationId xmlns:a16="http://schemas.microsoft.com/office/drawing/2014/main" id="{11224C48-0906-45B8-B606-B1A2B5933482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93090760"/>
                </p:ext>
              </p:extLst>
            </p:nvPr>
          </p:nvGraphicFramePr>
          <p:xfrm>
            <a:off x="703973" y="5687513"/>
            <a:ext cx="1104522" cy="5001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638" name="Equation" r:id="rId13" imgW="965200" imgH="457200" progId="Equation.DSMT4">
                    <p:embed/>
                  </p:oleObj>
                </mc:Choice>
                <mc:Fallback>
                  <p:oleObj name="Equation" r:id="rId13" imgW="965200" imgH="457200" progId="Equation.DSMT4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3973" y="5687513"/>
                          <a:ext cx="1104522" cy="500161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" name="对象 19">
              <a:extLst>
                <a:ext uri="{FF2B5EF4-FFF2-40B4-BE49-F238E27FC236}">
                  <a16:creationId xmlns:a16="http://schemas.microsoft.com/office/drawing/2014/main" id="{BC7E4D43-FCCE-4B61-AD5E-43A988BF171B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26072790"/>
                </p:ext>
              </p:extLst>
            </p:nvPr>
          </p:nvGraphicFramePr>
          <p:xfrm>
            <a:off x="703973" y="6240394"/>
            <a:ext cx="1247754" cy="3146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639" name="Equation" r:id="rId15" imgW="1091726" imgH="304668" progId="Equation.DSMT4">
                    <p:embed/>
                  </p:oleObj>
                </mc:Choice>
                <mc:Fallback>
                  <p:oleObj name="Equation" r:id="rId15" imgW="1091726" imgH="304668" progId="Equation.DSMT4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3973" y="6240394"/>
                          <a:ext cx="1247754" cy="314651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1" name="Rectangle 12">
            <a:extLst>
              <a:ext uri="{FF2B5EF4-FFF2-40B4-BE49-F238E27FC236}">
                <a16:creationId xmlns:a16="http://schemas.microsoft.com/office/drawing/2014/main" id="{74C2C228-C8A8-4489-A781-7A1B390642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2" name="对象 21">
            <a:extLst>
              <a:ext uri="{FF2B5EF4-FFF2-40B4-BE49-F238E27FC236}">
                <a16:creationId xmlns:a16="http://schemas.microsoft.com/office/drawing/2014/main" id="{2491EC77-2ACE-436D-A0B3-6F25A3E4CE0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9152275"/>
              </p:ext>
            </p:extLst>
          </p:nvPr>
        </p:nvGraphicFramePr>
        <p:xfrm>
          <a:off x="3979812" y="4990912"/>
          <a:ext cx="1276350" cy="1095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40" name="Equation" r:id="rId17" imgW="1295400" imgH="1054100" progId="Equation.DSMT4">
                  <p:embed/>
                </p:oleObj>
              </mc:Choice>
              <mc:Fallback>
                <p:oleObj name="Equation" r:id="rId17" imgW="1295400" imgH="10541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79812" y="4990912"/>
                        <a:ext cx="1276350" cy="1095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7969F279-5083-46D8-BD59-C22274661B38}"/>
              </a:ext>
            </a:extLst>
          </p:cNvPr>
          <p:cNvCxnSpPr/>
          <p:nvPr/>
        </p:nvCxnSpPr>
        <p:spPr>
          <a:xfrm>
            <a:off x="5983038" y="4558704"/>
            <a:ext cx="0" cy="218490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BF323724-95DE-4BB6-9912-E9B6744C7C08}"/>
              </a:ext>
            </a:extLst>
          </p:cNvPr>
          <p:cNvSpPr txBox="1"/>
          <p:nvPr/>
        </p:nvSpPr>
        <p:spPr>
          <a:xfrm>
            <a:off x="6203700" y="4773840"/>
            <a:ext cx="5896757" cy="12890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GRU model is used to capture temporal information.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Max-pooling operation is abandoned.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Horizontal convolution kernel: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Rectangle 20">
            <a:extLst>
              <a:ext uri="{FF2B5EF4-FFF2-40B4-BE49-F238E27FC236}">
                <a16:creationId xmlns:a16="http://schemas.microsoft.com/office/drawing/2014/main" id="{28E0D9E3-189B-49C0-8F85-9B8DDF4F34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1" name="对象 30">
            <a:extLst>
              <a:ext uri="{FF2B5EF4-FFF2-40B4-BE49-F238E27FC236}">
                <a16:creationId xmlns:a16="http://schemas.microsoft.com/office/drawing/2014/main" id="{20AA9938-C40C-450E-8CCF-5DFFABEC5C6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881976"/>
              </p:ext>
            </p:extLst>
          </p:nvPr>
        </p:nvGraphicFramePr>
        <p:xfrm>
          <a:off x="9563675" y="5782030"/>
          <a:ext cx="507070" cy="2535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41" name="Equation" r:id="rId19" imgW="342603" imgH="177646" progId="Equation.DSMT4">
                  <p:embed/>
                </p:oleObj>
              </mc:Choice>
              <mc:Fallback>
                <p:oleObj name="Equation" r:id="rId19" imgW="342603" imgH="177646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63675" y="5782030"/>
                        <a:ext cx="507070" cy="25353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77814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327850" y="742819"/>
            <a:ext cx="10864150" cy="3067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latin typeface="Cambria" panose="02040503050406030204" pitchFamily="18" charset="0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2137" y="0"/>
            <a:ext cx="969191" cy="72628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368084" y="101530"/>
            <a:ext cx="27825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i="1" dirty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Sequential RSs</a:t>
            </a:r>
          </a:p>
        </p:txBody>
      </p:sp>
      <p:sp>
        <p:nvSpPr>
          <p:cNvPr id="28" name="Rectangle 2">
            <a:extLst>
              <a:ext uri="{FF2B5EF4-FFF2-40B4-BE49-F238E27FC236}">
                <a16:creationId xmlns:a16="http://schemas.microsoft.com/office/drawing/2014/main" id="{1344C0F0-72B5-4734-A720-D9B2672025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C36F68F-6E60-4CC2-9C70-9EEA4D502AB6}"/>
              </a:ext>
            </a:extLst>
          </p:cNvPr>
          <p:cNvSpPr/>
          <p:nvPr/>
        </p:nvSpPr>
        <p:spPr>
          <a:xfrm>
            <a:off x="0" y="742819"/>
            <a:ext cx="1091821" cy="30671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Cambria" panose="02040503050406030204" pitchFamily="18" charset="0"/>
              </a:rPr>
              <a:t>2-3</a:t>
            </a:r>
            <a:endParaRPr lang="zh-CN" altLang="en-US" b="1" dirty="0">
              <a:latin typeface="Cambria" panose="02040503050406030204" pitchFamily="18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A3235146-B854-4EE3-ADC9-CAF269DD68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816825DD-D309-47D0-9A64-E50EF27233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" name="Rectangle 6">
            <a:extLst>
              <a:ext uri="{FF2B5EF4-FFF2-40B4-BE49-F238E27FC236}">
                <a16:creationId xmlns:a16="http://schemas.microsoft.com/office/drawing/2014/main" id="{E5A2C590-AEFF-44A1-A06C-FBFC471130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7" name="Rectangle 8">
            <a:extLst>
              <a:ext uri="{FF2B5EF4-FFF2-40B4-BE49-F238E27FC236}">
                <a16:creationId xmlns:a16="http://schemas.microsoft.com/office/drawing/2014/main" id="{302D0D98-9153-49BC-B6A2-F9F36D6E8B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9" name="Rectangle 10">
            <a:extLst>
              <a:ext uri="{FF2B5EF4-FFF2-40B4-BE49-F238E27FC236}">
                <a16:creationId xmlns:a16="http://schemas.microsoft.com/office/drawing/2014/main" id="{630659DE-AADD-4DC1-8A1E-1E04BD8724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1" name="Rectangle 12">
            <a:extLst>
              <a:ext uri="{FF2B5EF4-FFF2-40B4-BE49-F238E27FC236}">
                <a16:creationId xmlns:a16="http://schemas.microsoft.com/office/drawing/2014/main" id="{74C2C228-C8A8-4489-A781-7A1B390642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0" name="Rectangle 20">
            <a:extLst>
              <a:ext uri="{FF2B5EF4-FFF2-40B4-BE49-F238E27FC236}">
                <a16:creationId xmlns:a16="http://schemas.microsoft.com/office/drawing/2014/main" id="{28E0D9E3-189B-49C0-8F85-9B8DDF4F34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1D6B00F0-79A9-4210-8788-44737C28DE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6541" y="1662843"/>
            <a:ext cx="4431461" cy="324253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C114350D-8F66-484C-893B-207CD0EAE96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33563" y="1713728"/>
            <a:ext cx="5176494" cy="2634026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26" name="箭头: 右 25">
            <a:extLst>
              <a:ext uri="{FF2B5EF4-FFF2-40B4-BE49-F238E27FC236}">
                <a16:creationId xmlns:a16="http://schemas.microsoft.com/office/drawing/2014/main" id="{19C2766B-3D68-4627-B2C8-713DE88279D2}"/>
              </a:ext>
            </a:extLst>
          </p:cNvPr>
          <p:cNvSpPr/>
          <p:nvPr/>
        </p:nvSpPr>
        <p:spPr>
          <a:xfrm rot="10800000">
            <a:off x="5476874" y="3205162"/>
            <a:ext cx="619125" cy="4476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1014B01A-87D7-4177-986D-D438DFCD67F0}"/>
              </a:ext>
            </a:extLst>
          </p:cNvPr>
          <p:cNvSpPr txBox="1"/>
          <p:nvPr/>
        </p:nvSpPr>
        <p:spPr>
          <a:xfrm>
            <a:off x="5476874" y="1293511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AttRec</a:t>
            </a:r>
            <a:endParaRPr lang="zh-CN" alt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3D3C6CA2-B3F6-4189-AE9D-A0EE3B9C7033}"/>
              </a:ext>
            </a:extLst>
          </p:cNvPr>
          <p:cNvSpPr txBox="1"/>
          <p:nvPr/>
        </p:nvSpPr>
        <p:spPr>
          <a:xfrm>
            <a:off x="677327" y="4964324"/>
            <a:ext cx="47995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architecture of the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AttRec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This model combines self-attention network with metric learning and considers both user’s short-term and long-term preference.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1C69DAEE-389D-4BC6-983C-C6576F9C9F3D}"/>
              </a:ext>
            </a:extLst>
          </p:cNvPr>
          <p:cNvSpPr/>
          <p:nvPr/>
        </p:nvSpPr>
        <p:spPr>
          <a:xfrm>
            <a:off x="6433563" y="4411782"/>
            <a:ext cx="517649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self-attention module.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input is the embedding matrix of the latest interacted L items.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output is the self-attentive representations.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5" name="对象 34">
            <a:extLst>
              <a:ext uri="{FF2B5EF4-FFF2-40B4-BE49-F238E27FC236}">
                <a16:creationId xmlns:a16="http://schemas.microsoft.com/office/drawing/2014/main" id="{FDB8F6E2-77EB-4284-9BAC-FBE857D4BBC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1523754"/>
              </p:ext>
            </p:extLst>
          </p:nvPr>
        </p:nvGraphicFramePr>
        <p:xfrm>
          <a:off x="6816724" y="5696406"/>
          <a:ext cx="3774791" cy="9364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12" name="Equation" r:id="rId7" imgW="3327120" imgH="825480" progId="Equation.DSMT4">
                  <p:embed/>
                </p:oleObj>
              </mc:Choice>
              <mc:Fallback>
                <p:oleObj name="Equation" r:id="rId7" imgW="3327120" imgH="825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816724" y="5696406"/>
                        <a:ext cx="3774791" cy="9364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75835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EE1EBD59-DE80-47A6-B522-2FD964AD3C91}"/>
              </a:ext>
            </a:extLst>
          </p:cNvPr>
          <p:cNvSpPr/>
          <p:nvPr/>
        </p:nvSpPr>
        <p:spPr>
          <a:xfrm>
            <a:off x="1" y="0"/>
            <a:ext cx="817943" cy="685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F819BE14-94FE-4A4C-8090-E6645682E380}"/>
              </a:ext>
            </a:extLst>
          </p:cNvPr>
          <p:cNvSpPr/>
          <p:nvPr/>
        </p:nvSpPr>
        <p:spPr>
          <a:xfrm>
            <a:off x="817944" y="555585"/>
            <a:ext cx="10629418" cy="58336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00" sx="102000" sy="102000" algn="ctr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17C73DF-3DD7-4319-BB65-970ED9F6FD84}"/>
              </a:ext>
            </a:extLst>
          </p:cNvPr>
          <p:cNvSpPr txBox="1"/>
          <p:nvPr/>
        </p:nvSpPr>
        <p:spPr>
          <a:xfrm>
            <a:off x="1805697" y="2378979"/>
            <a:ext cx="22688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-4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CONTENTS</a:t>
            </a:r>
            <a:endParaRPr kumimoji="0" lang="zh-CN" altLang="en-US" sz="2800" b="1" i="0" u="none" strike="noStrike" kern="1200" cap="none" spc="-4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pic>
        <p:nvPicPr>
          <p:cNvPr id="72" name="图片 71">
            <a:extLst>
              <a:ext uri="{FF2B5EF4-FFF2-40B4-BE49-F238E27FC236}">
                <a16:creationId xmlns:a16="http://schemas.microsoft.com/office/drawing/2014/main" id="{AABC22D2-B4DC-44AD-BC84-B3D3DB3E476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duotone>
              <a:prstClr val="black"/>
              <a:schemeClr val="accent5">
                <a:lumMod val="5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076" b="32615"/>
          <a:stretch/>
        </p:blipFill>
        <p:spPr>
          <a:xfrm>
            <a:off x="1908717" y="3273370"/>
            <a:ext cx="2062781" cy="1570197"/>
          </a:xfrm>
          <a:prstGeom prst="ellipse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F2715950-9FE5-43D3-9E37-9A129AA9857D}"/>
              </a:ext>
            </a:extLst>
          </p:cNvPr>
          <p:cNvSpPr txBox="1"/>
          <p:nvPr/>
        </p:nvSpPr>
        <p:spPr>
          <a:xfrm>
            <a:off x="5669589" y="1488084"/>
            <a:ext cx="3374823" cy="3881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altLang="zh-CN" sz="32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01 	Background</a:t>
            </a:r>
          </a:p>
          <a:p>
            <a:pPr algn="just">
              <a:lnSpc>
                <a:spcPct val="200000"/>
              </a:lnSpc>
            </a:pPr>
            <a:r>
              <a:rPr lang="en-US" altLang="zh-CN" sz="32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02 	Methods</a:t>
            </a:r>
          </a:p>
          <a:p>
            <a:pPr algn="just">
              <a:lnSpc>
                <a:spcPct val="200000"/>
              </a:lnSpc>
            </a:pPr>
            <a:r>
              <a:rPr lang="en-US" altLang="zh-CN" sz="3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03 	Conclusion</a:t>
            </a:r>
          </a:p>
          <a:p>
            <a:pPr algn="just">
              <a:lnSpc>
                <a:spcPct val="200000"/>
              </a:lnSpc>
            </a:pPr>
            <a:r>
              <a:rPr lang="en-US" altLang="zh-CN" sz="32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04 	Reference</a:t>
            </a:r>
          </a:p>
        </p:txBody>
      </p:sp>
    </p:spTree>
    <p:extLst>
      <p:ext uri="{BB962C8B-B14F-4D97-AF65-F5344CB8AC3E}">
        <p14:creationId xmlns:p14="http://schemas.microsoft.com/office/powerpoint/2010/main" val="1785613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742819"/>
            <a:ext cx="1091821" cy="30671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Cambria" panose="02040503050406030204" pitchFamily="18" charset="0"/>
              </a:rPr>
              <a:t>03</a:t>
            </a:r>
            <a:endParaRPr lang="zh-CN" altLang="en-US" b="1" dirty="0">
              <a:latin typeface="Cambria" panose="020405030504060302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327850" y="742819"/>
            <a:ext cx="10864150" cy="3067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latin typeface="Cambria" panose="02040503050406030204" pitchFamily="18" charset="0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2137" y="0"/>
            <a:ext cx="969191" cy="72628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F7212512-2BE8-4DC2-92E6-A6FCEBC3273B}"/>
              </a:ext>
            </a:extLst>
          </p:cNvPr>
          <p:cNvSpPr txBox="1"/>
          <p:nvPr/>
        </p:nvSpPr>
        <p:spPr>
          <a:xfrm>
            <a:off x="368084" y="101530"/>
            <a:ext cx="27825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A6BA971-75D2-4D2C-9CB7-3678EE96D0CF}"/>
              </a:ext>
            </a:extLst>
          </p:cNvPr>
          <p:cNvSpPr/>
          <p:nvPr/>
        </p:nvSpPr>
        <p:spPr>
          <a:xfrm>
            <a:off x="1091821" y="1491454"/>
            <a:ext cx="8295121" cy="36918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1. Described the background of RSs.</a:t>
            </a:r>
          </a:p>
          <a:p>
            <a:pPr marL="540000" algn="just">
              <a:lnSpc>
                <a:spcPct val="200000"/>
              </a:lnSpc>
            </a:pP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RSs</a:t>
            </a: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Gradually becomes a research hotspot in academia and industry.</a:t>
            </a:r>
            <a:endParaRPr lang="zh-CN" altLang="en-US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2. Introduced 3 research directions and related models.</a:t>
            </a:r>
          </a:p>
          <a:p>
            <a:pPr marL="540000" indent="360000" algn="just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	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CTR Prediction,</a:t>
            </a:r>
          </a:p>
          <a:p>
            <a:pPr marL="540000" indent="360000" algn="just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	Implicit feedback-based CF,</a:t>
            </a:r>
          </a:p>
          <a:p>
            <a:pPr marL="540000" indent="360000" algn="just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	Sequential RSs.</a:t>
            </a:r>
          </a:p>
        </p:txBody>
      </p:sp>
    </p:spTree>
    <p:extLst>
      <p:ext uri="{BB962C8B-B14F-4D97-AF65-F5344CB8AC3E}">
        <p14:creationId xmlns:p14="http://schemas.microsoft.com/office/powerpoint/2010/main" val="3745779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EE1EBD59-DE80-47A6-B522-2FD964AD3C91}"/>
              </a:ext>
            </a:extLst>
          </p:cNvPr>
          <p:cNvSpPr/>
          <p:nvPr/>
        </p:nvSpPr>
        <p:spPr>
          <a:xfrm>
            <a:off x="1" y="0"/>
            <a:ext cx="817943" cy="685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F819BE14-94FE-4A4C-8090-E6645682E380}"/>
              </a:ext>
            </a:extLst>
          </p:cNvPr>
          <p:cNvSpPr/>
          <p:nvPr/>
        </p:nvSpPr>
        <p:spPr>
          <a:xfrm>
            <a:off x="817944" y="555585"/>
            <a:ext cx="10629418" cy="58336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00" sx="102000" sy="102000" algn="ctr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17C73DF-3DD7-4319-BB65-970ED9F6FD84}"/>
              </a:ext>
            </a:extLst>
          </p:cNvPr>
          <p:cNvSpPr txBox="1"/>
          <p:nvPr/>
        </p:nvSpPr>
        <p:spPr>
          <a:xfrm>
            <a:off x="1805697" y="2378979"/>
            <a:ext cx="22688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-4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CONTENTS</a:t>
            </a:r>
            <a:endParaRPr kumimoji="0" lang="zh-CN" altLang="en-US" sz="2800" b="1" i="0" u="none" strike="noStrike" kern="1200" cap="none" spc="-4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pic>
        <p:nvPicPr>
          <p:cNvPr id="72" name="图片 71">
            <a:extLst>
              <a:ext uri="{FF2B5EF4-FFF2-40B4-BE49-F238E27FC236}">
                <a16:creationId xmlns:a16="http://schemas.microsoft.com/office/drawing/2014/main" id="{AABC22D2-B4DC-44AD-BC84-B3D3DB3E476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duotone>
              <a:prstClr val="black"/>
              <a:schemeClr val="accent5">
                <a:lumMod val="5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076" b="32615"/>
          <a:stretch/>
        </p:blipFill>
        <p:spPr>
          <a:xfrm>
            <a:off x="1908717" y="3273370"/>
            <a:ext cx="2062781" cy="1570197"/>
          </a:xfrm>
          <a:prstGeom prst="ellipse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F2715950-9FE5-43D3-9E37-9A129AA9857D}"/>
              </a:ext>
            </a:extLst>
          </p:cNvPr>
          <p:cNvSpPr txBox="1"/>
          <p:nvPr/>
        </p:nvSpPr>
        <p:spPr>
          <a:xfrm>
            <a:off x="5669589" y="1488084"/>
            <a:ext cx="3166593" cy="3881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altLang="zh-CN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01 	Background</a:t>
            </a:r>
          </a:p>
          <a:p>
            <a:pPr algn="just">
              <a:lnSpc>
                <a:spcPct val="200000"/>
              </a:lnSpc>
            </a:pPr>
            <a:r>
              <a:rPr lang="en-US" altLang="zh-CN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02 	Methods</a:t>
            </a:r>
          </a:p>
          <a:p>
            <a:pPr algn="just">
              <a:lnSpc>
                <a:spcPct val="200000"/>
              </a:lnSpc>
            </a:pPr>
            <a:r>
              <a:rPr lang="en-US" altLang="zh-CN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03 	Conclusion</a:t>
            </a:r>
          </a:p>
          <a:p>
            <a:pPr algn="just">
              <a:lnSpc>
                <a:spcPct val="200000"/>
              </a:lnSpc>
            </a:pPr>
            <a:r>
              <a:rPr lang="en-US" altLang="zh-CN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04 	Reference</a:t>
            </a:r>
          </a:p>
        </p:txBody>
      </p:sp>
    </p:spTree>
    <p:extLst>
      <p:ext uri="{BB962C8B-B14F-4D97-AF65-F5344CB8AC3E}">
        <p14:creationId xmlns:p14="http://schemas.microsoft.com/office/powerpoint/2010/main" val="1125943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EE1EBD59-DE80-47A6-B522-2FD964AD3C91}"/>
              </a:ext>
            </a:extLst>
          </p:cNvPr>
          <p:cNvSpPr/>
          <p:nvPr/>
        </p:nvSpPr>
        <p:spPr>
          <a:xfrm>
            <a:off x="1" y="0"/>
            <a:ext cx="817943" cy="685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F819BE14-94FE-4A4C-8090-E6645682E380}"/>
              </a:ext>
            </a:extLst>
          </p:cNvPr>
          <p:cNvSpPr/>
          <p:nvPr/>
        </p:nvSpPr>
        <p:spPr>
          <a:xfrm>
            <a:off x="817944" y="555585"/>
            <a:ext cx="10629418" cy="58336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00" sx="102000" sy="102000" algn="ctr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17C73DF-3DD7-4319-BB65-970ED9F6FD84}"/>
              </a:ext>
            </a:extLst>
          </p:cNvPr>
          <p:cNvSpPr txBox="1"/>
          <p:nvPr/>
        </p:nvSpPr>
        <p:spPr>
          <a:xfrm>
            <a:off x="1805697" y="2378979"/>
            <a:ext cx="22688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-4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CONTENTS</a:t>
            </a:r>
            <a:endParaRPr kumimoji="0" lang="zh-CN" altLang="en-US" sz="2800" b="1" i="0" u="none" strike="noStrike" kern="1200" cap="none" spc="-4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pic>
        <p:nvPicPr>
          <p:cNvPr id="72" name="图片 71">
            <a:extLst>
              <a:ext uri="{FF2B5EF4-FFF2-40B4-BE49-F238E27FC236}">
                <a16:creationId xmlns:a16="http://schemas.microsoft.com/office/drawing/2014/main" id="{AABC22D2-B4DC-44AD-BC84-B3D3DB3E476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duotone>
              <a:prstClr val="black"/>
              <a:schemeClr val="accent5">
                <a:lumMod val="5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076" b="32615"/>
          <a:stretch/>
        </p:blipFill>
        <p:spPr>
          <a:xfrm>
            <a:off x="1908717" y="3273370"/>
            <a:ext cx="2062781" cy="1570197"/>
          </a:xfrm>
          <a:prstGeom prst="ellipse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F2715950-9FE5-43D3-9E37-9A129AA9857D}"/>
              </a:ext>
            </a:extLst>
          </p:cNvPr>
          <p:cNvSpPr txBox="1"/>
          <p:nvPr/>
        </p:nvSpPr>
        <p:spPr>
          <a:xfrm>
            <a:off x="5669589" y="1488084"/>
            <a:ext cx="3374823" cy="3881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altLang="zh-CN" sz="32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01 	Background</a:t>
            </a:r>
          </a:p>
          <a:p>
            <a:pPr algn="just">
              <a:lnSpc>
                <a:spcPct val="200000"/>
              </a:lnSpc>
            </a:pPr>
            <a:r>
              <a:rPr lang="en-US" altLang="zh-CN" sz="32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02 	Methods</a:t>
            </a:r>
          </a:p>
          <a:p>
            <a:pPr algn="just">
              <a:lnSpc>
                <a:spcPct val="200000"/>
              </a:lnSpc>
            </a:pPr>
            <a:r>
              <a:rPr lang="en-US" altLang="zh-CN" sz="32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03 	Conclusion</a:t>
            </a:r>
          </a:p>
          <a:p>
            <a:pPr algn="just">
              <a:lnSpc>
                <a:spcPct val="200000"/>
              </a:lnSpc>
            </a:pPr>
            <a:r>
              <a:rPr lang="en-US" altLang="zh-CN" sz="3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04 	Reference</a:t>
            </a:r>
          </a:p>
        </p:txBody>
      </p:sp>
    </p:spTree>
    <p:extLst>
      <p:ext uri="{BB962C8B-B14F-4D97-AF65-F5344CB8AC3E}">
        <p14:creationId xmlns:p14="http://schemas.microsoft.com/office/powerpoint/2010/main" val="4271781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742819"/>
            <a:ext cx="1091821" cy="30671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Cambria" panose="02040503050406030204" pitchFamily="18" charset="0"/>
              </a:rPr>
              <a:t>04</a:t>
            </a:r>
            <a:endParaRPr lang="zh-CN" altLang="en-US" b="1" dirty="0">
              <a:latin typeface="Cambria" panose="020405030504060302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327850" y="742819"/>
            <a:ext cx="10864150" cy="3067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latin typeface="Cambria" panose="02040503050406030204" pitchFamily="18" charset="0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2137" y="0"/>
            <a:ext cx="969191" cy="72628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F7212512-2BE8-4DC2-92E6-A6FCEBC3273B}"/>
              </a:ext>
            </a:extLst>
          </p:cNvPr>
          <p:cNvSpPr txBox="1"/>
          <p:nvPr/>
        </p:nvSpPr>
        <p:spPr>
          <a:xfrm>
            <a:off x="368084" y="101530"/>
            <a:ext cx="27825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Reference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A86F7A7-A087-492E-B4B3-0BB190FC4053}"/>
              </a:ext>
            </a:extLst>
          </p:cNvPr>
          <p:cNvSpPr txBox="1"/>
          <p:nvPr/>
        </p:nvSpPr>
        <p:spPr>
          <a:xfrm>
            <a:off x="1035113" y="1156316"/>
            <a:ext cx="10121774" cy="55553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lnSpc>
                <a:spcPts val="1300"/>
              </a:lnSpc>
              <a:spcAft>
                <a:spcPts val="200"/>
              </a:spcAft>
            </a:pPr>
            <a:r>
              <a:rPr lang="en-US" altLang="zh-CN" sz="1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CTR Prediction</a:t>
            </a:r>
          </a:p>
          <a:p>
            <a:pPr marL="228600" lvl="0" indent="-228600" algn="just">
              <a:lnSpc>
                <a:spcPts val="1300"/>
              </a:lnSpc>
              <a:spcAft>
                <a:spcPts val="200"/>
              </a:spcAft>
              <a:buFont typeface="+mj-lt"/>
              <a:buAutoNum type="arabicPeriod"/>
            </a:pPr>
            <a:r>
              <a:rPr lang="en-US" altLang="zh-CN" sz="1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Guo H, Tang R, Ye Y, et al. </a:t>
            </a:r>
            <a:r>
              <a:rPr lang="en-US" altLang="zh-CN" sz="11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DeepFM</a:t>
            </a:r>
            <a:r>
              <a:rPr lang="en-US" altLang="zh-CN" sz="1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 factorization-machine based neural network for CTR prediction. In Proceedings of the 26th International Joint Conference on Artificial Intelligence. 2017, 17: 1725–1731.</a:t>
            </a:r>
            <a:endParaRPr lang="zh-CN" altLang="zh-CN" sz="11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lvl="0" indent="-228600" algn="just">
              <a:lnSpc>
                <a:spcPts val="1300"/>
              </a:lnSpc>
              <a:spcAft>
                <a:spcPts val="200"/>
              </a:spcAft>
              <a:buFont typeface="+mj-lt"/>
              <a:buAutoNum type="arabicPeriod"/>
            </a:pPr>
            <a:r>
              <a:rPr lang="en-US" altLang="zh-CN" sz="1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Zhang W, Du T, Wang J. Deep learning over multi-field categorical data. In Proceedings of European conference on information retrieval. 2016: 45-57.</a:t>
            </a:r>
            <a:endParaRPr lang="zh-CN" altLang="zh-CN" sz="11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lvl="0" indent="-228600" algn="just">
              <a:lnSpc>
                <a:spcPts val="1300"/>
              </a:lnSpc>
              <a:spcAft>
                <a:spcPts val="200"/>
              </a:spcAft>
              <a:buFont typeface="+mj-lt"/>
              <a:buAutoNum type="arabicPeriod"/>
            </a:pPr>
            <a:r>
              <a:rPr lang="en-US" altLang="zh-CN" sz="1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 Y, Cai H, Ren K, et al. Product-based neural networks for user response prediction. In Proceedings of the 16th International Conference on Data Mining. 2016: 1149-1154.</a:t>
            </a:r>
            <a:endParaRPr lang="zh-CN" altLang="zh-CN" sz="11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lvl="0" indent="-228600" algn="just">
              <a:lnSpc>
                <a:spcPts val="1300"/>
              </a:lnSpc>
              <a:spcAft>
                <a:spcPts val="200"/>
              </a:spcAft>
              <a:buFont typeface="+mj-lt"/>
              <a:buAutoNum type="arabicPeriod"/>
            </a:pPr>
            <a:r>
              <a:rPr lang="en-US" altLang="zh-CN" sz="1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Cheng H T, </a:t>
            </a:r>
            <a:r>
              <a:rPr lang="en-US" altLang="zh-CN" sz="11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Koc</a:t>
            </a:r>
            <a:r>
              <a:rPr lang="en-US" altLang="zh-CN" sz="1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L, </a:t>
            </a:r>
            <a:r>
              <a:rPr lang="en-US" altLang="zh-CN" sz="11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Harmsen</a:t>
            </a:r>
            <a:r>
              <a:rPr lang="en-US" altLang="zh-CN" sz="1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J, et al. Wide &amp; deep learning for recommender systems. In Proceedings of the 1st workshop on deep learning for recommender systems. 2016: 7-10.</a:t>
            </a:r>
            <a:endParaRPr lang="zh-CN" altLang="zh-CN" sz="11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lvl="0" indent="-228600" algn="just">
              <a:lnSpc>
                <a:spcPts val="1300"/>
              </a:lnSpc>
              <a:spcAft>
                <a:spcPts val="200"/>
              </a:spcAft>
              <a:buFont typeface="+mj-lt"/>
              <a:buAutoNum type="arabicPeriod"/>
            </a:pPr>
            <a:r>
              <a:rPr lang="en-US" altLang="zh-CN" sz="1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Liu B, Zhu C, Li G, et al. </a:t>
            </a:r>
            <a:r>
              <a:rPr lang="en-US" altLang="zh-CN" sz="11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AutoFIS</a:t>
            </a:r>
            <a:r>
              <a:rPr lang="en-US" altLang="zh-CN" sz="1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Automatic Feature Interaction Selection in Factorization Models for Click-Through Rate Prediction. In Proceedings of the 26th ACM SIGKDD International Conference on Knowledge Discovery &amp; Data Mining. 2020: 2636–2645.</a:t>
            </a:r>
            <a:endParaRPr lang="zh-CN" altLang="zh-CN" sz="11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lnSpc>
                <a:spcPts val="1300"/>
              </a:lnSpc>
              <a:spcAft>
                <a:spcPts val="200"/>
              </a:spcAft>
            </a:pPr>
            <a:r>
              <a:rPr lang="en-US" altLang="zh-CN" sz="1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Implicit feedback-based CF</a:t>
            </a:r>
          </a:p>
          <a:p>
            <a:pPr marL="228600" lvl="0" indent="-228600" algn="just">
              <a:lnSpc>
                <a:spcPts val="1300"/>
              </a:lnSpc>
              <a:spcAft>
                <a:spcPts val="200"/>
              </a:spcAft>
              <a:buFont typeface="+mj-lt"/>
              <a:buAutoNum type="arabicPeriod"/>
            </a:pPr>
            <a:r>
              <a:rPr lang="en-US" altLang="zh-CN" sz="11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Xue</a:t>
            </a:r>
            <a:r>
              <a:rPr lang="en-US" altLang="zh-CN" sz="1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 J, Dai X, Zhang J, et al. Deep Matrix Factorization Models for Recommender Systems. In Proceedings of the 26th International Joint Conference on Artificial Intelligence. 2017, 17: 3203-3209.</a:t>
            </a:r>
            <a:endParaRPr lang="zh-CN" altLang="zh-CN" sz="11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lvl="0" indent="-228600" algn="just">
              <a:lnSpc>
                <a:spcPts val="1300"/>
              </a:lnSpc>
              <a:spcAft>
                <a:spcPts val="200"/>
              </a:spcAft>
              <a:buFont typeface="+mj-lt"/>
              <a:buAutoNum type="arabicPeriod"/>
            </a:pPr>
            <a:r>
              <a:rPr lang="en-US" altLang="zh-CN" sz="1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 X, Liao L, Zhang H, et al. Neural collaborative filtering. In Proceedings of the 26th international conference on world wide web. 2017: 173-182.</a:t>
            </a:r>
            <a:endParaRPr lang="zh-CN" altLang="zh-CN" sz="11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lvl="0" indent="-228600" algn="just">
              <a:lnSpc>
                <a:spcPts val="1300"/>
              </a:lnSpc>
              <a:spcAft>
                <a:spcPts val="200"/>
              </a:spcAft>
              <a:buFont typeface="+mj-lt"/>
              <a:buAutoNum type="arabicPeriod"/>
            </a:pPr>
            <a:r>
              <a:rPr lang="en-US" altLang="zh-CN" sz="1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Deng Z H, Huang L, Wang C D, et al. </a:t>
            </a:r>
            <a:r>
              <a:rPr lang="en-US" altLang="zh-CN" sz="11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Deepcf</a:t>
            </a:r>
            <a:r>
              <a:rPr lang="en-US" altLang="zh-CN" sz="1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 unified framework of representation learning and matching function learning in recommender system. In Proceedings of the AAAI Conference on Artificial Intelligence. 2019, 33: 61-68.</a:t>
            </a:r>
            <a:endParaRPr lang="zh-CN" altLang="zh-CN" sz="11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lnSpc>
                <a:spcPts val="1300"/>
              </a:lnSpc>
              <a:spcAft>
                <a:spcPts val="200"/>
              </a:spcAft>
            </a:pPr>
            <a:r>
              <a:rPr lang="en-US" altLang="zh-CN" sz="1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Sequential RSs</a:t>
            </a:r>
          </a:p>
          <a:p>
            <a:pPr marL="228600" lvl="0" indent="-228600" algn="just">
              <a:lnSpc>
                <a:spcPts val="1300"/>
              </a:lnSpc>
              <a:spcAft>
                <a:spcPts val="200"/>
              </a:spcAft>
              <a:buFont typeface="+mj-lt"/>
              <a:buAutoNum type="arabicPeriod"/>
            </a:pPr>
            <a:r>
              <a:rPr lang="en-US" altLang="zh-CN" sz="11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Hidasi</a:t>
            </a:r>
            <a:r>
              <a:rPr lang="en-US" altLang="zh-CN" sz="1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B, </a:t>
            </a:r>
            <a:r>
              <a:rPr lang="en-US" altLang="zh-CN" sz="11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Karatzoglou</a:t>
            </a:r>
            <a:r>
              <a:rPr lang="en-US" altLang="zh-CN" sz="1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A, </a:t>
            </a:r>
            <a:r>
              <a:rPr lang="en-US" altLang="zh-CN" sz="11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Baltrunas</a:t>
            </a:r>
            <a:r>
              <a:rPr lang="en-US" altLang="zh-CN" sz="1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L, et al. Session-based recommendations with recurrent neural networks. arXiv:1511.06939, 2015.</a:t>
            </a:r>
            <a:endParaRPr lang="zh-CN" altLang="zh-CN" sz="11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lvl="0" indent="-228600" algn="just">
              <a:lnSpc>
                <a:spcPts val="1300"/>
              </a:lnSpc>
              <a:spcAft>
                <a:spcPts val="200"/>
              </a:spcAft>
              <a:buFont typeface="+mj-lt"/>
              <a:buAutoNum type="arabicPeriod"/>
            </a:pPr>
            <a:r>
              <a:rPr lang="en-US" altLang="zh-CN" sz="11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Hidasi</a:t>
            </a:r>
            <a:r>
              <a:rPr lang="en-US" altLang="zh-CN" sz="1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B, </a:t>
            </a:r>
            <a:r>
              <a:rPr lang="en-US" altLang="zh-CN" sz="11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Karatzoglou</a:t>
            </a:r>
            <a:r>
              <a:rPr lang="en-US" altLang="zh-CN" sz="1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A. Recurrent neural networks with top-k gains for session-based recommendations. In Proceedings of the 27th ACM International Conference on Information and Knowledge Management. 2018: 843-852.</a:t>
            </a:r>
            <a:endParaRPr lang="zh-CN" altLang="zh-CN" sz="11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lvl="0" indent="-228600" algn="just">
              <a:lnSpc>
                <a:spcPts val="1300"/>
              </a:lnSpc>
              <a:spcAft>
                <a:spcPts val="200"/>
              </a:spcAft>
              <a:buFont typeface="+mj-lt"/>
              <a:buAutoNum type="arabicPeriod"/>
            </a:pPr>
            <a:r>
              <a:rPr lang="en-US" altLang="zh-CN" sz="1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Tang J, Wang K. Personalized top-n sequential recommendation via convolutional sequence embedding. In Proceedings of the Eleventh ACM International Conference on Web Search and Data Mining. 2018: 565-573.</a:t>
            </a:r>
            <a:endParaRPr lang="zh-CN" altLang="zh-CN" sz="11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lvl="0" indent="-228600" algn="just">
              <a:lnSpc>
                <a:spcPts val="1300"/>
              </a:lnSpc>
              <a:spcAft>
                <a:spcPts val="200"/>
              </a:spcAft>
              <a:buFont typeface="+mj-lt"/>
              <a:buAutoNum type="arabicPeriod"/>
            </a:pPr>
            <a:r>
              <a:rPr lang="en-US" altLang="zh-CN" sz="1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Xu C, Zhao P, Liu Y, et al. Recurrent convolutional neural network for sequential recommendation. In Proceedings of the World Wide Web Conference. 2019: 3398-3404.</a:t>
            </a:r>
            <a:endParaRPr lang="zh-CN" altLang="zh-CN" sz="11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lvl="0" indent="-228600" algn="just">
              <a:lnSpc>
                <a:spcPts val="1300"/>
              </a:lnSpc>
              <a:spcAft>
                <a:spcPts val="200"/>
              </a:spcAft>
              <a:buFont typeface="+mj-lt"/>
              <a:buAutoNum type="arabicPeriod"/>
            </a:pPr>
            <a:r>
              <a:rPr lang="en-US" altLang="zh-CN" sz="1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Zhang S, Tay Y, Yao L, et al. Next Item Recommendation with Self-Attentive Metric Learning. In Proceedings of the AAAI Workshop on Recommender Systems and Natural Language Processing. 2019.</a:t>
            </a:r>
            <a:endParaRPr lang="zh-CN" altLang="zh-CN" sz="11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lnSpc>
                <a:spcPts val="1300"/>
              </a:lnSpc>
              <a:spcAft>
                <a:spcPts val="200"/>
              </a:spcAft>
            </a:pPr>
            <a:r>
              <a:rPr lang="en-US" altLang="zh-CN" sz="1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Explainable RSs</a:t>
            </a:r>
          </a:p>
          <a:p>
            <a:pPr marL="228600" lvl="0" indent="-228600" algn="just">
              <a:lnSpc>
                <a:spcPts val="1300"/>
              </a:lnSpc>
              <a:spcAft>
                <a:spcPts val="200"/>
              </a:spcAft>
              <a:buFont typeface="+mj-lt"/>
              <a:buAutoNum type="arabicPeriod"/>
            </a:pPr>
            <a:r>
              <a:rPr lang="en-US" altLang="zh-CN" sz="1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Chen Z, Wang X, </a:t>
            </a:r>
            <a:r>
              <a:rPr lang="en-US" altLang="zh-CN" sz="11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Xie</a:t>
            </a:r>
            <a:r>
              <a:rPr lang="en-US" altLang="zh-CN" sz="1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X, et al. Co-Attentive Multi-Task Learning for Explainable Recommendation. In Proceedings of the 28th International Joint Conference on Artificial Intelligence. 2019: 2137-2143.</a:t>
            </a:r>
            <a:endParaRPr lang="zh-CN" altLang="zh-CN" sz="11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indent="-228600" algn="just">
              <a:lnSpc>
                <a:spcPts val="1300"/>
              </a:lnSpc>
              <a:spcAft>
                <a:spcPts val="200"/>
              </a:spcAft>
              <a:buFont typeface="+mj-lt"/>
              <a:buAutoNum type="arabicPeriod"/>
            </a:pPr>
            <a:r>
              <a:rPr lang="en-US" altLang="zh-CN" sz="1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 L, Zhang Y, Chen L. Generate Neural Template Explanations for Recommendation. In Proceedings of the 29th ACM International Conference on Information &amp; Knowledge Management. 2020: 755-764.</a:t>
            </a:r>
            <a:endParaRPr lang="zh-CN" altLang="en-US" sz="11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5560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996924" y="2343066"/>
            <a:ext cx="685181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4800" b="1" i="0" u="none" strike="noStrike" baseline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Thanks for your listening</a:t>
            </a:r>
            <a:endParaRPr lang="zh-CN" altLang="en-US" sz="32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113851" y="3372880"/>
            <a:ext cx="5308979" cy="20283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latin typeface="Cambria" panose="02040503050406030204" pitchFamily="18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422830" y="3372880"/>
            <a:ext cx="5377218" cy="20283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latin typeface="Cambria" panose="02040503050406030204" pitchFamily="18" charset="0"/>
            </a:endParaRPr>
          </a:p>
        </p:txBody>
      </p:sp>
      <p:pic>
        <p:nvPicPr>
          <p:cNvPr id="10" name="Picture 2" descr="华中科技大学英文网">
            <a:extLst>
              <a:ext uri="{FF2B5EF4-FFF2-40B4-BE49-F238E27FC236}">
                <a16:creationId xmlns:a16="http://schemas.microsoft.com/office/drawing/2014/main" id="{3ABB240B-C04A-4BCD-B462-6BDA048848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3" y="450133"/>
            <a:ext cx="3409950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http://ade.cs.hust.edu.cn/__local/A/7C/CB/61007BAF15681D63E3F1306792B_2608F6A1_212F9.png">
            <a:extLst>
              <a:ext uri="{FF2B5EF4-FFF2-40B4-BE49-F238E27FC236}">
                <a16:creationId xmlns:a16="http://schemas.microsoft.com/office/drawing/2014/main" id="{AAAE3613-4128-46F0-A7E1-ED3F196187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7459" y="203083"/>
            <a:ext cx="1197759" cy="1197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ABC16F08-046C-425D-A0BD-D74B9CDBDE73}"/>
              </a:ext>
            </a:extLst>
          </p:cNvPr>
          <p:cNvSpPr txBox="1"/>
          <p:nvPr/>
        </p:nvSpPr>
        <p:spPr>
          <a:xfrm>
            <a:off x="3768340" y="4204271"/>
            <a:ext cx="4929555" cy="1883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i="1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Candidate:</a:t>
            </a:r>
            <a:r>
              <a:rPr lang="zh-CN" altLang="en-US" sz="2000" i="1" u="sng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      </a:t>
            </a:r>
            <a:r>
              <a:rPr lang="en-US" altLang="zh-CN" sz="2000" i="1" u="sng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000" i="1" u="sng" dirty="0" err="1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Zhiqiang</a:t>
            </a:r>
            <a:r>
              <a:rPr lang="en-US" altLang="zh-CN" sz="2000" i="1" u="sng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Guo</a:t>
            </a:r>
            <a:r>
              <a:rPr lang="zh-CN" altLang="en-US" sz="2000" i="1" u="sng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        </a:t>
            </a:r>
            <a:r>
              <a:rPr lang="en-US" altLang="zh-CN" sz="2000" i="1" u="sng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	</a:t>
            </a:r>
          </a:p>
          <a:p>
            <a:pPr>
              <a:lnSpc>
                <a:spcPct val="150000"/>
              </a:lnSpc>
            </a:pPr>
            <a:r>
              <a:rPr lang="en-US" altLang="zh-CN" sz="2000" b="1" i="1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Major:</a:t>
            </a:r>
            <a:r>
              <a:rPr lang="zh-CN" altLang="en-US" sz="2000" i="1" u="sng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lang="en-US" altLang="zh-CN" sz="2000" i="1" u="sng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Computer Software and Theory	</a:t>
            </a:r>
          </a:p>
          <a:p>
            <a:pPr>
              <a:lnSpc>
                <a:spcPct val="150000"/>
              </a:lnSpc>
            </a:pPr>
            <a:r>
              <a:rPr lang="en-US" altLang="zh-CN" sz="2000" b="1" i="1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Course:</a:t>
            </a:r>
            <a:r>
              <a:rPr lang="zh-CN" altLang="en-US" sz="2000" i="1" u="sng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         </a:t>
            </a:r>
            <a:r>
              <a:rPr lang="en-US" altLang="zh-CN" sz="2000" i="1" u="sng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Information Retrieval	</a:t>
            </a:r>
            <a:endParaRPr lang="en-US" altLang="zh-CN" sz="2000" i="1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i="1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Date:</a:t>
            </a:r>
            <a:r>
              <a:rPr lang="en-US" altLang="zh-CN" sz="2000" i="1" u="sng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             December 16th, 2020	</a:t>
            </a:r>
            <a:endParaRPr lang="zh-CN" altLang="en-US" sz="2000" i="1" u="sng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2360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EE1EBD59-DE80-47A6-B522-2FD964AD3C91}"/>
              </a:ext>
            </a:extLst>
          </p:cNvPr>
          <p:cNvSpPr/>
          <p:nvPr/>
        </p:nvSpPr>
        <p:spPr>
          <a:xfrm>
            <a:off x="1" y="0"/>
            <a:ext cx="817943" cy="685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F819BE14-94FE-4A4C-8090-E6645682E380}"/>
              </a:ext>
            </a:extLst>
          </p:cNvPr>
          <p:cNvSpPr/>
          <p:nvPr/>
        </p:nvSpPr>
        <p:spPr>
          <a:xfrm>
            <a:off x="817944" y="555585"/>
            <a:ext cx="10629418" cy="58336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00" sx="102000" sy="102000" algn="ctr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17C73DF-3DD7-4319-BB65-970ED9F6FD84}"/>
              </a:ext>
            </a:extLst>
          </p:cNvPr>
          <p:cNvSpPr txBox="1"/>
          <p:nvPr/>
        </p:nvSpPr>
        <p:spPr>
          <a:xfrm>
            <a:off x="1805697" y="2378979"/>
            <a:ext cx="22688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-4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CONTENTS</a:t>
            </a:r>
            <a:endParaRPr kumimoji="0" lang="zh-CN" altLang="en-US" sz="2800" b="1" i="0" u="none" strike="noStrike" kern="1200" cap="none" spc="-4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pic>
        <p:nvPicPr>
          <p:cNvPr id="72" name="图片 71">
            <a:extLst>
              <a:ext uri="{FF2B5EF4-FFF2-40B4-BE49-F238E27FC236}">
                <a16:creationId xmlns:a16="http://schemas.microsoft.com/office/drawing/2014/main" id="{AABC22D2-B4DC-44AD-BC84-B3D3DB3E476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duotone>
              <a:prstClr val="black"/>
              <a:schemeClr val="accent5">
                <a:lumMod val="5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076" b="32615"/>
          <a:stretch/>
        </p:blipFill>
        <p:spPr>
          <a:xfrm>
            <a:off x="1908717" y="3273370"/>
            <a:ext cx="2062781" cy="1570197"/>
          </a:xfrm>
          <a:prstGeom prst="ellipse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F2715950-9FE5-43D3-9E37-9A129AA9857D}"/>
              </a:ext>
            </a:extLst>
          </p:cNvPr>
          <p:cNvSpPr txBox="1"/>
          <p:nvPr/>
        </p:nvSpPr>
        <p:spPr>
          <a:xfrm>
            <a:off x="5669589" y="1488084"/>
            <a:ext cx="3374823" cy="3881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altLang="zh-CN" sz="3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01 	Background</a:t>
            </a:r>
          </a:p>
          <a:p>
            <a:pPr algn="just">
              <a:lnSpc>
                <a:spcPct val="200000"/>
              </a:lnSpc>
            </a:pPr>
            <a:r>
              <a:rPr lang="en-US" altLang="zh-CN" sz="32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02 	Methods</a:t>
            </a:r>
          </a:p>
          <a:p>
            <a:pPr algn="just">
              <a:lnSpc>
                <a:spcPct val="200000"/>
              </a:lnSpc>
            </a:pPr>
            <a:r>
              <a:rPr lang="en-US" altLang="zh-CN" sz="32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03 	Conclusion</a:t>
            </a:r>
          </a:p>
          <a:p>
            <a:pPr algn="just">
              <a:lnSpc>
                <a:spcPct val="200000"/>
              </a:lnSpc>
            </a:pPr>
            <a:r>
              <a:rPr lang="en-US" altLang="zh-CN" sz="32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04 	Reference</a:t>
            </a:r>
          </a:p>
        </p:txBody>
      </p:sp>
    </p:spTree>
    <p:extLst>
      <p:ext uri="{BB962C8B-B14F-4D97-AF65-F5344CB8AC3E}">
        <p14:creationId xmlns:p14="http://schemas.microsoft.com/office/powerpoint/2010/main" val="4022530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E27E208E-4561-4004-9A6E-2BD23C01BB1D}"/>
              </a:ext>
            </a:extLst>
          </p:cNvPr>
          <p:cNvSpPr/>
          <p:nvPr/>
        </p:nvSpPr>
        <p:spPr>
          <a:xfrm>
            <a:off x="7711231" y="2424238"/>
            <a:ext cx="2682301" cy="4986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FFFF00"/>
                </a:solidFill>
              </a:rPr>
              <a:t>???</a:t>
            </a:r>
            <a:endParaRPr lang="zh-CN" altLang="en-US" b="1" dirty="0">
              <a:solidFill>
                <a:srgbClr val="FFFF00"/>
              </a:solidFill>
            </a:endParaRPr>
          </a:p>
        </p:txBody>
      </p:sp>
      <p:sp>
        <p:nvSpPr>
          <p:cNvPr id="18" name="箭头: 下 17">
            <a:extLst>
              <a:ext uri="{FF2B5EF4-FFF2-40B4-BE49-F238E27FC236}">
                <a16:creationId xmlns:a16="http://schemas.microsoft.com/office/drawing/2014/main" id="{695F2369-E422-4E84-9A46-4A57CD74CAFE}"/>
              </a:ext>
            </a:extLst>
          </p:cNvPr>
          <p:cNvSpPr/>
          <p:nvPr/>
        </p:nvSpPr>
        <p:spPr>
          <a:xfrm>
            <a:off x="2892179" y="4814630"/>
            <a:ext cx="302003" cy="463918"/>
          </a:xfrm>
          <a:prstGeom prst="downArrow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00206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箭头: 下 16">
            <a:extLst>
              <a:ext uri="{FF2B5EF4-FFF2-40B4-BE49-F238E27FC236}">
                <a16:creationId xmlns:a16="http://schemas.microsoft.com/office/drawing/2014/main" id="{DBCA5799-9969-4A2C-B014-2326FADDC589}"/>
              </a:ext>
            </a:extLst>
          </p:cNvPr>
          <p:cNvSpPr/>
          <p:nvPr/>
        </p:nvSpPr>
        <p:spPr>
          <a:xfrm>
            <a:off x="2892179" y="3854866"/>
            <a:ext cx="302003" cy="463918"/>
          </a:xfrm>
          <a:prstGeom prst="downArrow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00206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箭头: 下 3">
            <a:extLst>
              <a:ext uri="{FF2B5EF4-FFF2-40B4-BE49-F238E27FC236}">
                <a16:creationId xmlns:a16="http://schemas.microsoft.com/office/drawing/2014/main" id="{76A19348-0A1E-4CD7-BE09-1C8E688470EF}"/>
              </a:ext>
            </a:extLst>
          </p:cNvPr>
          <p:cNvSpPr/>
          <p:nvPr/>
        </p:nvSpPr>
        <p:spPr>
          <a:xfrm>
            <a:off x="2892180" y="2884507"/>
            <a:ext cx="302003" cy="463918"/>
          </a:xfrm>
          <a:prstGeom prst="downArrow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00206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0" y="742819"/>
            <a:ext cx="1091821" cy="30671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Cambria" panose="02040503050406030204" pitchFamily="18" charset="0"/>
              </a:rPr>
              <a:t>01</a:t>
            </a:r>
            <a:endParaRPr lang="zh-CN" altLang="en-US" b="1" dirty="0">
              <a:latin typeface="Cambria" panose="020405030504060302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327850" y="742819"/>
            <a:ext cx="10864150" cy="3067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latin typeface="Cambria" panose="02040503050406030204" pitchFamily="18" charset="0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2137" y="0"/>
            <a:ext cx="969191" cy="72628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449565" y="101530"/>
            <a:ext cx="21578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i="1" dirty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Background</a:t>
            </a:r>
            <a:endParaRPr lang="zh-CN" altLang="en-US" sz="2800" b="1" i="1" dirty="0">
              <a:solidFill>
                <a:srgbClr val="00206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660770" y="1612220"/>
            <a:ext cx="2825405" cy="498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Recommender Systems</a:t>
            </a:r>
            <a:endParaRPr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B06BB83-768B-42E4-9307-9067E05732E8}"/>
              </a:ext>
            </a:extLst>
          </p:cNvPr>
          <p:cNvSpPr txBox="1"/>
          <p:nvPr/>
        </p:nvSpPr>
        <p:spPr>
          <a:xfrm>
            <a:off x="1630484" y="1612221"/>
            <a:ext cx="2825405" cy="498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Information Retrieval</a:t>
            </a:r>
            <a:endParaRPr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80DDAC9A-87EB-4AEA-A1FD-91BCBC8DC8D7}"/>
              </a:ext>
            </a:extLst>
          </p:cNvPr>
          <p:cNvSpPr/>
          <p:nvPr/>
        </p:nvSpPr>
        <p:spPr>
          <a:xfrm>
            <a:off x="1702035" y="2424238"/>
            <a:ext cx="2682301" cy="4986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Input information</a:t>
            </a:r>
            <a:endParaRPr lang="zh-CN" altLang="en-US" dirty="0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127D68FC-3D81-433E-913B-C416CE95AB9A}"/>
              </a:ext>
            </a:extLst>
          </p:cNvPr>
          <p:cNvSpPr/>
          <p:nvPr/>
        </p:nvSpPr>
        <p:spPr>
          <a:xfrm>
            <a:off x="1702034" y="3381981"/>
            <a:ext cx="2682302" cy="4986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Query</a:t>
            </a:r>
            <a:endParaRPr lang="zh-CN" altLang="en-US" dirty="0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425C23C7-3F6E-49B9-94ED-F55B79DE7FB3}"/>
              </a:ext>
            </a:extLst>
          </p:cNvPr>
          <p:cNvSpPr/>
          <p:nvPr/>
        </p:nvSpPr>
        <p:spPr>
          <a:xfrm>
            <a:off x="1702033" y="4339724"/>
            <a:ext cx="2682303" cy="4986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Matching the query with all documents</a:t>
            </a:r>
            <a:endParaRPr lang="zh-CN" altLang="en-US" dirty="0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7347A208-ECE8-4F40-895F-B6C6E05D624F}"/>
              </a:ext>
            </a:extLst>
          </p:cNvPr>
          <p:cNvSpPr/>
          <p:nvPr/>
        </p:nvSpPr>
        <p:spPr>
          <a:xfrm>
            <a:off x="1702031" y="5302305"/>
            <a:ext cx="2682303" cy="4986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Document list</a:t>
            </a:r>
            <a:endParaRPr lang="zh-CN" altLang="en-US" dirty="0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EC0A9208-488E-460B-ABF1-4A05E72032BD}"/>
              </a:ext>
            </a:extLst>
          </p:cNvPr>
          <p:cNvSpPr/>
          <p:nvPr/>
        </p:nvSpPr>
        <p:spPr>
          <a:xfrm>
            <a:off x="5281612" y="3268441"/>
            <a:ext cx="1628775" cy="11728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VS</a:t>
            </a:r>
            <a:endParaRPr lang="zh-CN" altLang="en-US" sz="32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箭头: 下 19">
            <a:extLst>
              <a:ext uri="{FF2B5EF4-FFF2-40B4-BE49-F238E27FC236}">
                <a16:creationId xmlns:a16="http://schemas.microsoft.com/office/drawing/2014/main" id="{2EF664DC-7C37-46FE-913B-00C9ACC2CAA4}"/>
              </a:ext>
            </a:extLst>
          </p:cNvPr>
          <p:cNvSpPr/>
          <p:nvPr/>
        </p:nvSpPr>
        <p:spPr>
          <a:xfrm>
            <a:off x="8901377" y="4814630"/>
            <a:ext cx="302003" cy="463918"/>
          </a:xfrm>
          <a:prstGeom prst="downArrow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00206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箭头: 下 20">
            <a:extLst>
              <a:ext uri="{FF2B5EF4-FFF2-40B4-BE49-F238E27FC236}">
                <a16:creationId xmlns:a16="http://schemas.microsoft.com/office/drawing/2014/main" id="{82831924-86C9-4EE0-BFFC-16A35C911B2A}"/>
              </a:ext>
            </a:extLst>
          </p:cNvPr>
          <p:cNvSpPr/>
          <p:nvPr/>
        </p:nvSpPr>
        <p:spPr>
          <a:xfrm>
            <a:off x="8901377" y="3854866"/>
            <a:ext cx="302003" cy="463918"/>
          </a:xfrm>
          <a:prstGeom prst="downArrow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00206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箭头: 下 21">
            <a:extLst>
              <a:ext uri="{FF2B5EF4-FFF2-40B4-BE49-F238E27FC236}">
                <a16:creationId xmlns:a16="http://schemas.microsoft.com/office/drawing/2014/main" id="{66CC6BDA-B930-47BE-BE9B-2AF3B18F9A79}"/>
              </a:ext>
            </a:extLst>
          </p:cNvPr>
          <p:cNvSpPr/>
          <p:nvPr/>
        </p:nvSpPr>
        <p:spPr>
          <a:xfrm>
            <a:off x="8901378" y="2884507"/>
            <a:ext cx="302003" cy="463918"/>
          </a:xfrm>
          <a:prstGeom prst="downArrow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00206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9F0DBD21-9FFD-4FAD-AFB7-FFF8B22717A6}"/>
              </a:ext>
            </a:extLst>
          </p:cNvPr>
          <p:cNvSpPr/>
          <p:nvPr/>
        </p:nvSpPr>
        <p:spPr>
          <a:xfrm>
            <a:off x="7711233" y="2424238"/>
            <a:ext cx="2682301" cy="4986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FFFF00"/>
                </a:solidFill>
              </a:rPr>
              <a:t>User,</a:t>
            </a:r>
            <a:r>
              <a:rPr lang="zh-CN" altLang="en-US" b="1" dirty="0">
                <a:solidFill>
                  <a:srgbClr val="FFFF00"/>
                </a:solidFill>
              </a:rPr>
              <a:t> </a:t>
            </a:r>
            <a:r>
              <a:rPr lang="en-US" altLang="zh-CN" b="1" dirty="0">
                <a:solidFill>
                  <a:srgbClr val="FFFF00"/>
                </a:solidFill>
              </a:rPr>
              <a:t>Item,</a:t>
            </a:r>
            <a:r>
              <a:rPr lang="zh-CN" altLang="en-US" b="1" dirty="0">
                <a:solidFill>
                  <a:srgbClr val="FFFF00"/>
                </a:solidFill>
              </a:rPr>
              <a:t> </a:t>
            </a:r>
            <a:r>
              <a:rPr lang="en-US" altLang="zh-CN" b="1" dirty="0">
                <a:solidFill>
                  <a:srgbClr val="FFFF00"/>
                </a:solidFill>
              </a:rPr>
              <a:t>History logs</a:t>
            </a:r>
            <a:endParaRPr lang="zh-CN" altLang="en-US" b="1" dirty="0">
              <a:solidFill>
                <a:srgbClr val="FFFF00"/>
              </a:solidFill>
            </a:endParaRP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E0B3654B-2F71-4A86-B8BF-4ED5BDF5431D}"/>
              </a:ext>
            </a:extLst>
          </p:cNvPr>
          <p:cNvSpPr/>
          <p:nvPr/>
        </p:nvSpPr>
        <p:spPr>
          <a:xfrm>
            <a:off x="7711232" y="3381981"/>
            <a:ext cx="2682302" cy="4986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Query</a:t>
            </a:r>
            <a:endParaRPr lang="zh-CN" altLang="en-US" dirty="0"/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BBDC03D4-F383-487B-8619-1D8B9F43AA58}"/>
              </a:ext>
            </a:extLst>
          </p:cNvPr>
          <p:cNvSpPr/>
          <p:nvPr/>
        </p:nvSpPr>
        <p:spPr>
          <a:xfrm>
            <a:off x="7711231" y="4339724"/>
            <a:ext cx="2682303" cy="4986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Matching the query with all items</a:t>
            </a:r>
            <a:endParaRPr lang="zh-CN" altLang="en-US" dirty="0"/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514653A1-6E56-4E3A-87BD-AD89573EC59E}"/>
              </a:ext>
            </a:extLst>
          </p:cNvPr>
          <p:cNvSpPr/>
          <p:nvPr/>
        </p:nvSpPr>
        <p:spPr>
          <a:xfrm>
            <a:off x="7711229" y="5302305"/>
            <a:ext cx="2682303" cy="4986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Item list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16076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742819"/>
            <a:ext cx="1091821" cy="30671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Cambria" panose="02040503050406030204" pitchFamily="18" charset="0"/>
              </a:rPr>
              <a:t>01</a:t>
            </a:r>
            <a:endParaRPr lang="zh-CN" altLang="en-US" b="1" dirty="0">
              <a:latin typeface="Cambria" panose="020405030504060302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327850" y="742819"/>
            <a:ext cx="10864150" cy="3067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latin typeface="Cambria" panose="02040503050406030204" pitchFamily="18" charset="0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2137" y="0"/>
            <a:ext cx="969191" cy="72628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449565" y="101530"/>
            <a:ext cx="21578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i="1" dirty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Background</a:t>
            </a:r>
            <a:endParaRPr lang="zh-CN" altLang="en-US" sz="2800" b="1" i="1" dirty="0">
              <a:solidFill>
                <a:srgbClr val="00206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528481" y="1262766"/>
            <a:ext cx="5938814" cy="21662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Recommender Systems</a:t>
            </a:r>
            <a:endParaRPr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Solve the “information overload”.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Huge commercial value: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Amazon, YouTube, Alibaba et.al.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The proportion of related papers is increasing year by year.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SIGIR, IJCAI, CIKM, AAAI……</a:t>
            </a:r>
            <a:endParaRPr lang="zh-CN" altLang="en-US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8481" y="3921278"/>
            <a:ext cx="4645151" cy="2193903"/>
          </a:xfrm>
          <a:prstGeom prst="rect">
            <a:avLst/>
          </a:prstGeom>
          <a:noFill/>
          <a:ln>
            <a:noFill/>
          </a:ln>
          <a:effectLst>
            <a:outerShdw blurRad="127000" sx="103000" sy="103000" algn="ctr" rotWithShape="0">
              <a:schemeClr val="bg1">
                <a:lumMod val="50000"/>
                <a:alpha val="32000"/>
              </a:schemeClr>
            </a:outerShdw>
          </a:effectLst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8261E657-BCD6-42FD-A62D-630F733B07D8}"/>
              </a:ext>
            </a:extLst>
          </p:cNvPr>
          <p:cNvPicPr/>
          <p:nvPr/>
        </p:nvPicPr>
        <p:blipFill rotWithShape="1">
          <a:blip r:embed="rId5"/>
          <a:srcRect t="10981"/>
          <a:stretch/>
        </p:blipFill>
        <p:spPr bwMode="auto">
          <a:xfrm>
            <a:off x="7196067" y="3921277"/>
            <a:ext cx="4117112" cy="219390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031283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EE1EBD59-DE80-47A6-B522-2FD964AD3C91}"/>
              </a:ext>
            </a:extLst>
          </p:cNvPr>
          <p:cNvSpPr/>
          <p:nvPr/>
        </p:nvSpPr>
        <p:spPr>
          <a:xfrm>
            <a:off x="1" y="0"/>
            <a:ext cx="817943" cy="685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F819BE14-94FE-4A4C-8090-E6645682E380}"/>
              </a:ext>
            </a:extLst>
          </p:cNvPr>
          <p:cNvSpPr/>
          <p:nvPr/>
        </p:nvSpPr>
        <p:spPr>
          <a:xfrm>
            <a:off x="817944" y="555585"/>
            <a:ext cx="10629418" cy="58336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00" sx="102000" sy="102000" algn="ctr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17C73DF-3DD7-4319-BB65-970ED9F6FD84}"/>
              </a:ext>
            </a:extLst>
          </p:cNvPr>
          <p:cNvSpPr txBox="1"/>
          <p:nvPr/>
        </p:nvSpPr>
        <p:spPr>
          <a:xfrm>
            <a:off x="1805697" y="2378979"/>
            <a:ext cx="22688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-4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CONTENTS</a:t>
            </a:r>
            <a:endParaRPr kumimoji="0" lang="zh-CN" altLang="en-US" sz="2800" b="1" i="0" u="none" strike="noStrike" kern="1200" cap="none" spc="-4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pic>
        <p:nvPicPr>
          <p:cNvPr id="72" name="图片 71">
            <a:extLst>
              <a:ext uri="{FF2B5EF4-FFF2-40B4-BE49-F238E27FC236}">
                <a16:creationId xmlns:a16="http://schemas.microsoft.com/office/drawing/2014/main" id="{AABC22D2-B4DC-44AD-BC84-B3D3DB3E476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duotone>
              <a:prstClr val="black"/>
              <a:schemeClr val="accent5">
                <a:lumMod val="5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076" b="32615"/>
          <a:stretch/>
        </p:blipFill>
        <p:spPr>
          <a:xfrm>
            <a:off x="1908717" y="3273370"/>
            <a:ext cx="2062781" cy="1570197"/>
          </a:xfrm>
          <a:prstGeom prst="ellipse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F2715950-9FE5-43D3-9E37-9A129AA9857D}"/>
              </a:ext>
            </a:extLst>
          </p:cNvPr>
          <p:cNvSpPr txBox="1"/>
          <p:nvPr/>
        </p:nvSpPr>
        <p:spPr>
          <a:xfrm>
            <a:off x="5669589" y="1488084"/>
            <a:ext cx="3374823" cy="3881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altLang="zh-CN" sz="32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01 	Background</a:t>
            </a:r>
          </a:p>
          <a:p>
            <a:pPr algn="just">
              <a:lnSpc>
                <a:spcPct val="200000"/>
              </a:lnSpc>
            </a:pPr>
            <a:r>
              <a:rPr lang="en-US" altLang="zh-CN" sz="3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02 	Methods</a:t>
            </a:r>
          </a:p>
          <a:p>
            <a:pPr algn="just">
              <a:lnSpc>
                <a:spcPct val="200000"/>
              </a:lnSpc>
            </a:pPr>
            <a:r>
              <a:rPr lang="en-US" altLang="zh-CN" sz="32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03 	Conclusion</a:t>
            </a:r>
          </a:p>
          <a:p>
            <a:pPr algn="just">
              <a:lnSpc>
                <a:spcPct val="200000"/>
              </a:lnSpc>
            </a:pPr>
            <a:r>
              <a:rPr lang="en-US" altLang="zh-CN" sz="32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04 	Reference</a:t>
            </a:r>
          </a:p>
        </p:txBody>
      </p:sp>
    </p:spTree>
    <p:extLst>
      <p:ext uri="{BB962C8B-B14F-4D97-AF65-F5344CB8AC3E}">
        <p14:creationId xmlns:p14="http://schemas.microsoft.com/office/powerpoint/2010/main" val="1072066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>
            <a:extLst>
              <a:ext uri="{FF2B5EF4-FFF2-40B4-BE49-F238E27FC236}">
                <a16:creationId xmlns:a16="http://schemas.microsoft.com/office/drawing/2014/main" id="{F028FEB6-A37F-47ED-B196-AE00F3A5F841}"/>
              </a:ext>
            </a:extLst>
          </p:cNvPr>
          <p:cNvSpPr/>
          <p:nvPr/>
        </p:nvSpPr>
        <p:spPr>
          <a:xfrm>
            <a:off x="3539528" y="3084163"/>
            <a:ext cx="5890021" cy="717588"/>
          </a:xfrm>
          <a:prstGeom prst="rect">
            <a:avLst/>
          </a:prstGeom>
          <a:solidFill>
            <a:srgbClr val="E8E8E6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314" tIns="41156" rIns="82314" bIns="41156" rtlCol="0" anchor="ctr"/>
          <a:lstStyle/>
          <a:p>
            <a:pPr algn="ctr" defTabSz="1097280"/>
            <a:endParaRPr lang="zh-CN" altLang="en-US" sz="2160" i="1">
              <a:solidFill>
                <a:prstClr val="white"/>
              </a:solidFill>
              <a:latin typeface="Times New Roman" panose="02020603050405020304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7121D1FA-095D-43C9-AF68-24382D3784CA}"/>
              </a:ext>
            </a:extLst>
          </p:cNvPr>
          <p:cNvSpPr/>
          <p:nvPr/>
        </p:nvSpPr>
        <p:spPr>
          <a:xfrm>
            <a:off x="4347070" y="2885690"/>
            <a:ext cx="5082478" cy="42331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314" tIns="41156" rIns="82314" bIns="41156" rtlCol="0" anchor="ctr"/>
          <a:lstStyle/>
          <a:p>
            <a:pPr algn="ctr" defTabSz="1097280"/>
            <a:r>
              <a:rPr lang="en-US" altLang="zh-CN" sz="2000" b="1" i="1" dirty="0">
                <a:solidFill>
                  <a:prstClr val="white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Implicit feedback-based CF</a:t>
            </a:r>
          </a:p>
        </p:txBody>
      </p:sp>
      <p:sp>
        <p:nvSpPr>
          <p:cNvPr id="32" name="TextBox 9">
            <a:extLst>
              <a:ext uri="{FF2B5EF4-FFF2-40B4-BE49-F238E27FC236}">
                <a16:creationId xmlns:a16="http://schemas.microsoft.com/office/drawing/2014/main" id="{326928FB-0D04-4366-AD10-622C4FB834A3}"/>
              </a:ext>
            </a:extLst>
          </p:cNvPr>
          <p:cNvSpPr txBox="1"/>
          <p:nvPr/>
        </p:nvSpPr>
        <p:spPr>
          <a:xfrm>
            <a:off x="3555087" y="3373066"/>
            <a:ext cx="5874459" cy="408974"/>
          </a:xfrm>
          <a:prstGeom prst="rect">
            <a:avLst/>
          </a:prstGeom>
          <a:noFill/>
        </p:spPr>
        <p:txBody>
          <a:bodyPr wrap="square" lIns="82314" tIns="41156" rIns="82314" bIns="41156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600" i="1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DMF</a:t>
            </a:r>
            <a:r>
              <a:rPr lang="zh-CN" altLang="en-US" sz="1600" i="1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1600" i="1" dirty="0" err="1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NeuMF</a:t>
            </a:r>
            <a:r>
              <a:rPr lang="zh-CN" altLang="en-US" sz="1600" i="1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1600" i="1" dirty="0" err="1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CFNet</a:t>
            </a:r>
            <a:endParaRPr lang="zh-CN" altLang="en-US" sz="1600" i="1" dirty="0">
              <a:latin typeface="Times New Roman" panose="02020603050405020304" pitchFamily="18" charset="0"/>
              <a:ea typeface="微软雅黑" pitchFamily="34" charset="-122"/>
              <a:cs typeface="Times New Roman" panose="02020603050405020304" pitchFamily="18" charset="0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51C3E2E0-BEB8-4E75-AC38-6E3CA048DE7B}"/>
              </a:ext>
            </a:extLst>
          </p:cNvPr>
          <p:cNvSpPr/>
          <p:nvPr/>
        </p:nvSpPr>
        <p:spPr>
          <a:xfrm>
            <a:off x="3555087" y="2885690"/>
            <a:ext cx="766226" cy="42331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endParaRPr lang="zh-CN" altLang="en-US" b="1" i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742819"/>
            <a:ext cx="1091821" cy="30671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Cambria" panose="02040503050406030204" pitchFamily="18" charset="0"/>
              </a:rPr>
              <a:t>02</a:t>
            </a:r>
            <a:endParaRPr lang="zh-CN" altLang="en-US" b="1" dirty="0">
              <a:latin typeface="Cambria" panose="020405030504060302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327850" y="742819"/>
            <a:ext cx="10864150" cy="3067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latin typeface="Cambria" panose="02040503050406030204" pitchFamily="18" charset="0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2137" y="0"/>
            <a:ext cx="969191" cy="72628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449565" y="101530"/>
            <a:ext cx="21578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i="1" dirty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Methods</a:t>
            </a:r>
            <a:endParaRPr lang="zh-CN" altLang="en-US" sz="2800" b="1" i="1" dirty="0">
              <a:solidFill>
                <a:srgbClr val="00206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96B8170-193A-41D1-951F-F26A4500048C}"/>
              </a:ext>
            </a:extLst>
          </p:cNvPr>
          <p:cNvSpPr/>
          <p:nvPr/>
        </p:nvSpPr>
        <p:spPr>
          <a:xfrm>
            <a:off x="3555088" y="1758378"/>
            <a:ext cx="5890021" cy="717588"/>
          </a:xfrm>
          <a:prstGeom prst="rect">
            <a:avLst/>
          </a:prstGeom>
          <a:solidFill>
            <a:srgbClr val="E8E8E6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314" tIns="41156" rIns="82314" bIns="41156" rtlCol="0" anchor="ctr"/>
          <a:lstStyle/>
          <a:p>
            <a:pPr algn="ctr" defTabSz="1097280"/>
            <a:endParaRPr lang="zh-CN" altLang="en-US" sz="2160" i="1">
              <a:solidFill>
                <a:prstClr val="white"/>
              </a:solidFill>
              <a:latin typeface="Times New Roman" panose="02020603050405020304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5731DB8-6375-430B-9172-A3C17365A822}"/>
              </a:ext>
            </a:extLst>
          </p:cNvPr>
          <p:cNvSpPr/>
          <p:nvPr/>
        </p:nvSpPr>
        <p:spPr>
          <a:xfrm>
            <a:off x="4347070" y="1559905"/>
            <a:ext cx="5082479" cy="42331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314" tIns="41156" rIns="82314" bIns="41156" rtlCol="0" anchor="ctr"/>
          <a:lstStyle/>
          <a:p>
            <a:pPr algn="ctr" defTabSz="1097280"/>
            <a:r>
              <a:rPr lang="en-US" altLang="zh-CN" sz="2000" b="1" i="1" dirty="0">
                <a:solidFill>
                  <a:prstClr val="white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CTR Prediction</a:t>
            </a:r>
            <a:endParaRPr lang="zh-CN" altLang="en-US" sz="2000" b="1" i="1" dirty="0">
              <a:solidFill>
                <a:prstClr val="white"/>
              </a:solidFill>
              <a:latin typeface="Times New Roman" panose="02020603050405020304" pitchFamily="18" charset="0"/>
              <a:ea typeface="微软雅黑" pitchFamily="34" charset="-122"/>
              <a:cs typeface="Times New Roman" panose="02020603050405020304" pitchFamily="18" charset="0"/>
            </a:endParaRPr>
          </a:p>
        </p:txBody>
      </p:sp>
      <p:sp>
        <p:nvSpPr>
          <p:cNvPr id="14" name="六边形 13">
            <a:extLst>
              <a:ext uri="{FF2B5EF4-FFF2-40B4-BE49-F238E27FC236}">
                <a16:creationId xmlns:a16="http://schemas.microsoft.com/office/drawing/2014/main" id="{6F65D89C-C17E-4927-9DB1-5D7B262EFDC4}"/>
              </a:ext>
            </a:extLst>
          </p:cNvPr>
          <p:cNvSpPr/>
          <p:nvPr/>
        </p:nvSpPr>
        <p:spPr>
          <a:xfrm>
            <a:off x="1327850" y="3179293"/>
            <a:ext cx="1428536" cy="1231337"/>
          </a:xfrm>
          <a:prstGeom prst="hexagon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314" tIns="41156" rIns="82314" bIns="41156" rtlCol="0" anchor="ctr"/>
          <a:lstStyle/>
          <a:p>
            <a:pPr algn="ctr" defTabSz="1097280"/>
            <a:r>
              <a:rPr lang="en-US" altLang="zh-CN" sz="2400" b="1" i="1" dirty="0">
                <a:solidFill>
                  <a:prstClr val="white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RSs</a:t>
            </a:r>
            <a:endParaRPr lang="zh-CN" altLang="en-US" sz="2400" b="1" i="1" dirty="0">
              <a:solidFill>
                <a:prstClr val="white"/>
              </a:solidFill>
              <a:latin typeface="Times New Roman" panose="02020603050405020304" pitchFamily="18" charset="0"/>
              <a:ea typeface="微软雅黑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4B202F61-070E-4418-8F17-9F8B39284491}"/>
              </a:ext>
            </a:extLst>
          </p:cNvPr>
          <p:cNvCxnSpPr>
            <a:cxnSpLocks/>
            <a:stCxn id="14" idx="5"/>
            <a:endCxn id="25" idx="1"/>
          </p:cNvCxnSpPr>
          <p:nvPr/>
        </p:nvCxnSpPr>
        <p:spPr>
          <a:xfrm flipV="1">
            <a:off x="2448552" y="1771561"/>
            <a:ext cx="1106536" cy="1407732"/>
          </a:xfrm>
          <a:prstGeom prst="straightConnector1">
            <a:avLst/>
          </a:prstGeom>
          <a:ln>
            <a:solidFill>
              <a:srgbClr val="41445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9BB7AFB7-98F2-451D-8088-1A268A4EAFB9}"/>
              </a:ext>
            </a:extLst>
          </p:cNvPr>
          <p:cNvCxnSpPr>
            <a:cxnSpLocks/>
            <a:stCxn id="14" idx="0"/>
            <a:endCxn id="37" idx="1"/>
          </p:cNvCxnSpPr>
          <p:nvPr/>
        </p:nvCxnSpPr>
        <p:spPr>
          <a:xfrm>
            <a:off x="2756386" y="3794962"/>
            <a:ext cx="798701" cy="650092"/>
          </a:xfrm>
          <a:prstGeom prst="straightConnector1">
            <a:avLst/>
          </a:prstGeom>
          <a:ln>
            <a:solidFill>
              <a:srgbClr val="41445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9">
            <a:extLst>
              <a:ext uri="{FF2B5EF4-FFF2-40B4-BE49-F238E27FC236}">
                <a16:creationId xmlns:a16="http://schemas.microsoft.com/office/drawing/2014/main" id="{C2B542F3-B400-4434-90EB-73B2E27275AF}"/>
              </a:ext>
            </a:extLst>
          </p:cNvPr>
          <p:cNvSpPr txBox="1"/>
          <p:nvPr/>
        </p:nvSpPr>
        <p:spPr>
          <a:xfrm>
            <a:off x="3555088" y="2047281"/>
            <a:ext cx="5874459" cy="408974"/>
          </a:xfrm>
          <a:prstGeom prst="rect">
            <a:avLst/>
          </a:prstGeom>
          <a:noFill/>
        </p:spPr>
        <p:txBody>
          <a:bodyPr wrap="square" lIns="82314" tIns="41156" rIns="82314" bIns="41156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600" i="1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FNN</a:t>
            </a:r>
            <a:r>
              <a:rPr lang="zh-CN" altLang="en-US" sz="1600" i="1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1600" i="1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PNN</a:t>
            </a:r>
            <a:r>
              <a:rPr lang="zh-CN" altLang="en-US" sz="1600" i="1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1600" i="1" dirty="0" err="1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Wide&amp;Deep</a:t>
            </a:r>
            <a:r>
              <a:rPr lang="zh-CN" altLang="en-US" sz="1600" i="1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1600" i="1" dirty="0" err="1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DeepFM</a:t>
            </a:r>
            <a:r>
              <a:rPr lang="zh-CN" altLang="en-US" sz="1600" i="1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1600" i="1" dirty="0" err="1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AutoFIS</a:t>
            </a:r>
            <a:endParaRPr lang="zh-CN" altLang="en-US" sz="1600" i="1" dirty="0">
              <a:latin typeface="Times New Roman" panose="02020603050405020304" pitchFamily="18" charset="0"/>
              <a:ea typeface="微软雅黑" pitchFamily="34" charset="-122"/>
              <a:cs typeface="Times New Roman" panose="02020603050405020304" pitchFamily="18" charset="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2F000CF0-11A3-4D90-8A89-9B1ACC4A8240}"/>
              </a:ext>
            </a:extLst>
          </p:cNvPr>
          <p:cNvSpPr/>
          <p:nvPr/>
        </p:nvSpPr>
        <p:spPr>
          <a:xfrm>
            <a:off x="3555088" y="1559905"/>
            <a:ext cx="766226" cy="42331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endParaRPr lang="zh-CN" altLang="en-US" b="1" i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8" name="Rectangle 2">
            <a:extLst>
              <a:ext uri="{FF2B5EF4-FFF2-40B4-BE49-F238E27FC236}">
                <a16:creationId xmlns:a16="http://schemas.microsoft.com/office/drawing/2014/main" id="{1344C0F0-72B5-4734-A720-D9B2672025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45C3268B-785C-403A-A037-79BA0837F214}"/>
              </a:ext>
            </a:extLst>
          </p:cNvPr>
          <p:cNvSpPr/>
          <p:nvPr/>
        </p:nvSpPr>
        <p:spPr>
          <a:xfrm>
            <a:off x="3555087" y="4431871"/>
            <a:ext cx="5874462" cy="717588"/>
          </a:xfrm>
          <a:prstGeom prst="rect">
            <a:avLst/>
          </a:prstGeom>
          <a:solidFill>
            <a:srgbClr val="E8E8E6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314" tIns="41156" rIns="82314" bIns="41156" rtlCol="0" anchor="ctr"/>
          <a:lstStyle/>
          <a:p>
            <a:pPr algn="ctr" defTabSz="1097280"/>
            <a:endParaRPr lang="zh-CN" altLang="en-US" sz="2160" i="1">
              <a:solidFill>
                <a:prstClr val="white"/>
              </a:solidFill>
              <a:latin typeface="Times New Roman" panose="02020603050405020304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1A140C5C-23C5-4906-880C-A93412B7F9F6}"/>
              </a:ext>
            </a:extLst>
          </p:cNvPr>
          <p:cNvSpPr/>
          <p:nvPr/>
        </p:nvSpPr>
        <p:spPr>
          <a:xfrm>
            <a:off x="4347070" y="4233398"/>
            <a:ext cx="5082478" cy="42331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314" tIns="41156" rIns="82314" bIns="41156" rtlCol="0" anchor="ctr"/>
          <a:lstStyle/>
          <a:p>
            <a:pPr algn="ctr" defTabSz="1097280"/>
            <a:r>
              <a:rPr lang="en-US" altLang="zh-CN" sz="2000" b="1" i="1" dirty="0">
                <a:solidFill>
                  <a:prstClr val="white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Sequential RSs</a:t>
            </a:r>
          </a:p>
        </p:txBody>
      </p:sp>
      <p:sp>
        <p:nvSpPr>
          <p:cNvPr id="36" name="TextBox 9">
            <a:extLst>
              <a:ext uri="{FF2B5EF4-FFF2-40B4-BE49-F238E27FC236}">
                <a16:creationId xmlns:a16="http://schemas.microsoft.com/office/drawing/2014/main" id="{955EEE00-5DC1-4F75-B6DF-1304C748AEF7}"/>
              </a:ext>
            </a:extLst>
          </p:cNvPr>
          <p:cNvSpPr txBox="1"/>
          <p:nvPr/>
        </p:nvSpPr>
        <p:spPr>
          <a:xfrm>
            <a:off x="3555087" y="4712936"/>
            <a:ext cx="5874459" cy="408846"/>
          </a:xfrm>
          <a:prstGeom prst="rect">
            <a:avLst/>
          </a:prstGeom>
          <a:noFill/>
        </p:spPr>
        <p:txBody>
          <a:bodyPr wrap="square" lIns="82314" tIns="41156" rIns="82314" bIns="41156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600" i="1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GRU4Rec</a:t>
            </a:r>
            <a:r>
              <a:rPr lang="zh-CN" altLang="en-US" sz="1600" i="1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1600" i="1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GRU4Rec-Sampling</a:t>
            </a:r>
            <a:r>
              <a:rPr lang="zh-CN" altLang="en-US" sz="1600" i="1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1600" i="1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Caser</a:t>
            </a:r>
            <a:r>
              <a:rPr lang="zh-CN" altLang="en-US" sz="1600" i="1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1600" i="1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RCNN</a:t>
            </a:r>
            <a:r>
              <a:rPr lang="zh-CN" altLang="en-US" sz="1600" i="1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1600" i="1" dirty="0" err="1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AttRec</a:t>
            </a:r>
            <a:endParaRPr lang="zh-CN" altLang="en-US" sz="1600" i="1" dirty="0">
              <a:latin typeface="Times New Roman" panose="02020603050405020304" pitchFamily="18" charset="0"/>
              <a:ea typeface="微软雅黑" pitchFamily="34" charset="-122"/>
              <a:cs typeface="Times New Roman" panose="02020603050405020304" pitchFamily="18" charset="0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094F6C4A-80D1-4B1E-B755-05586D43DBDB}"/>
              </a:ext>
            </a:extLst>
          </p:cNvPr>
          <p:cNvSpPr/>
          <p:nvPr/>
        </p:nvSpPr>
        <p:spPr>
          <a:xfrm>
            <a:off x="3555087" y="4233398"/>
            <a:ext cx="766226" cy="42331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endParaRPr lang="zh-CN" altLang="en-US" b="1" i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F1360760-86B6-42C3-A689-3DC3CF464B7F}"/>
              </a:ext>
            </a:extLst>
          </p:cNvPr>
          <p:cNvCxnSpPr>
            <a:cxnSpLocks/>
            <a:stCxn id="14" idx="0"/>
            <a:endCxn id="33" idx="1"/>
          </p:cNvCxnSpPr>
          <p:nvPr/>
        </p:nvCxnSpPr>
        <p:spPr>
          <a:xfrm flipV="1">
            <a:off x="2756386" y="3097346"/>
            <a:ext cx="798701" cy="697616"/>
          </a:xfrm>
          <a:prstGeom prst="straightConnector1">
            <a:avLst/>
          </a:prstGeom>
          <a:ln>
            <a:solidFill>
              <a:srgbClr val="41445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 54">
            <a:extLst>
              <a:ext uri="{FF2B5EF4-FFF2-40B4-BE49-F238E27FC236}">
                <a16:creationId xmlns:a16="http://schemas.microsoft.com/office/drawing/2014/main" id="{AE4016B3-EF47-4E52-8A72-1EA76F70E248}"/>
              </a:ext>
            </a:extLst>
          </p:cNvPr>
          <p:cNvSpPr/>
          <p:nvPr/>
        </p:nvSpPr>
        <p:spPr>
          <a:xfrm>
            <a:off x="4362631" y="5779579"/>
            <a:ext cx="5082478" cy="42331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314" tIns="41156" rIns="82314" bIns="41156" rtlCol="0" anchor="ctr"/>
          <a:lstStyle/>
          <a:p>
            <a:pPr algn="ctr" defTabSz="1097280"/>
            <a:r>
              <a:rPr lang="en-US" altLang="zh-CN" sz="2000" b="1" i="1" dirty="0">
                <a:solidFill>
                  <a:prstClr val="white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Explainable RSs, POI RSs, Cold-start,…….</a:t>
            </a: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1D277BA0-7B19-4483-82F5-DD570AA1418C}"/>
              </a:ext>
            </a:extLst>
          </p:cNvPr>
          <p:cNvSpPr/>
          <p:nvPr/>
        </p:nvSpPr>
        <p:spPr>
          <a:xfrm>
            <a:off x="3570648" y="5779579"/>
            <a:ext cx="766226" cy="41046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…</a:t>
            </a:r>
            <a:endParaRPr lang="zh-CN" altLang="en-US" b="1" i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E4A049BA-59DE-4661-9AF3-D0A6D34326BA}"/>
              </a:ext>
            </a:extLst>
          </p:cNvPr>
          <p:cNvCxnSpPr>
            <a:cxnSpLocks/>
            <a:stCxn id="14" idx="1"/>
            <a:endCxn id="56" idx="1"/>
          </p:cNvCxnSpPr>
          <p:nvPr/>
        </p:nvCxnSpPr>
        <p:spPr>
          <a:xfrm>
            <a:off x="2448552" y="4410630"/>
            <a:ext cx="1122096" cy="1574182"/>
          </a:xfrm>
          <a:prstGeom prst="straightConnector1">
            <a:avLst/>
          </a:prstGeom>
          <a:ln>
            <a:solidFill>
              <a:srgbClr val="41445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9532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对象 22">
            <a:extLst>
              <a:ext uri="{FF2B5EF4-FFF2-40B4-BE49-F238E27FC236}">
                <a16:creationId xmlns:a16="http://schemas.microsoft.com/office/drawing/2014/main" id="{C6BB244B-895F-405E-8412-CB016BD6340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5247293"/>
              </p:ext>
            </p:extLst>
          </p:nvPr>
        </p:nvGraphicFramePr>
        <p:xfrm>
          <a:off x="1707320" y="4368142"/>
          <a:ext cx="3778888" cy="7003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67" name="Equation" r:id="rId4" imgW="2451100" imgH="482600" progId="Equation.DSMT4">
                  <p:embed/>
                </p:oleObj>
              </mc:Choice>
              <mc:Fallback>
                <p:oleObj name="Equation" r:id="rId4" imgW="2451100" imgH="4826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7320" y="4368142"/>
                        <a:ext cx="3778888" cy="70033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箭头: 下 1">
            <a:extLst>
              <a:ext uri="{FF2B5EF4-FFF2-40B4-BE49-F238E27FC236}">
                <a16:creationId xmlns:a16="http://schemas.microsoft.com/office/drawing/2014/main" id="{92F8061C-ECF2-4047-B0DD-D37899C36469}"/>
              </a:ext>
            </a:extLst>
          </p:cNvPr>
          <p:cNvSpPr/>
          <p:nvPr/>
        </p:nvSpPr>
        <p:spPr>
          <a:xfrm>
            <a:off x="2564412" y="5050105"/>
            <a:ext cx="220127" cy="327707"/>
          </a:xfrm>
          <a:prstGeom prst="downArrow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82000">
                <a:srgbClr val="FF000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箭头: 下 24">
            <a:extLst>
              <a:ext uri="{FF2B5EF4-FFF2-40B4-BE49-F238E27FC236}">
                <a16:creationId xmlns:a16="http://schemas.microsoft.com/office/drawing/2014/main" id="{C1BF91C3-E80F-493B-B376-AD8CDCC5FFF3}"/>
              </a:ext>
            </a:extLst>
          </p:cNvPr>
          <p:cNvSpPr/>
          <p:nvPr/>
        </p:nvSpPr>
        <p:spPr>
          <a:xfrm>
            <a:off x="4428073" y="5039621"/>
            <a:ext cx="220127" cy="343751"/>
          </a:xfrm>
          <a:prstGeom prst="downArrow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82000">
                <a:srgbClr val="FF000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1522BEF8-9666-4F66-9871-FCB6762893D3}"/>
              </a:ext>
            </a:extLst>
          </p:cNvPr>
          <p:cNvSpPr/>
          <p:nvPr/>
        </p:nvSpPr>
        <p:spPr>
          <a:xfrm>
            <a:off x="3161783" y="4368142"/>
            <a:ext cx="2324425" cy="6714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7B9914FD-50B9-417A-A7C9-A6E92A908D6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8551"/>
          <a:stretch/>
        </p:blipFill>
        <p:spPr>
          <a:xfrm>
            <a:off x="6398655" y="2668263"/>
            <a:ext cx="5379692" cy="3385526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327850" y="742819"/>
            <a:ext cx="10864150" cy="3067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latin typeface="Cambria" panose="02040503050406030204" pitchFamily="18" charset="0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2137" y="0"/>
            <a:ext cx="969191" cy="72628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368084" y="101530"/>
            <a:ext cx="27825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i="1" dirty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CTR Prediction</a:t>
            </a:r>
          </a:p>
        </p:txBody>
      </p:sp>
      <p:sp>
        <p:nvSpPr>
          <p:cNvPr id="28" name="Rectangle 2">
            <a:extLst>
              <a:ext uri="{FF2B5EF4-FFF2-40B4-BE49-F238E27FC236}">
                <a16:creationId xmlns:a16="http://schemas.microsoft.com/office/drawing/2014/main" id="{1344C0F0-72B5-4734-A720-D9B2672025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EB68A244-91BC-451E-8D45-0D8B272A422C}"/>
              </a:ext>
            </a:extLst>
          </p:cNvPr>
          <p:cNvSpPr/>
          <p:nvPr/>
        </p:nvSpPr>
        <p:spPr>
          <a:xfrm>
            <a:off x="0" y="742819"/>
            <a:ext cx="1091821" cy="30671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Cambria" panose="02040503050406030204" pitchFamily="18" charset="0"/>
              </a:rPr>
              <a:t>2-1</a:t>
            </a:r>
            <a:endParaRPr lang="zh-CN" altLang="en-US" b="1" dirty="0">
              <a:latin typeface="Cambria" panose="020405030504060302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2EC622A-EFBE-4A90-880C-C0AEE9EDE825}"/>
              </a:ext>
            </a:extLst>
          </p:cNvPr>
          <p:cNvSpPr txBox="1"/>
          <p:nvPr/>
        </p:nvSpPr>
        <p:spPr>
          <a:xfrm>
            <a:off x="1091821" y="1231304"/>
            <a:ext cx="8005589" cy="8790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Click-Through-Rate Prediction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Task: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 a prediction </a:t>
            </a:r>
            <a:r>
              <a:rPr lang="en-US" altLang="zh-CN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to estimate the probability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the user clicks on an item.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60875A13-CA82-4B1B-A41E-3B84ECC518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E46AD8B-B8BE-48CB-A057-3D4026E3828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8369161"/>
              </p:ext>
            </p:extLst>
          </p:nvPr>
        </p:nvGraphicFramePr>
        <p:xfrm>
          <a:off x="2310473" y="2525979"/>
          <a:ext cx="3581494" cy="4466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68" name="Equation" r:id="rId8" imgW="2514600" imgH="304560" progId="Equation.DSMT4">
                  <p:embed/>
                </p:oleObj>
              </mc:Choice>
              <mc:Fallback>
                <p:oleObj name="Equation" r:id="rId8" imgW="2514600" imgH="30456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0473" y="2525979"/>
                        <a:ext cx="3581494" cy="44661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4">
            <a:extLst>
              <a:ext uri="{FF2B5EF4-FFF2-40B4-BE49-F238E27FC236}">
                <a16:creationId xmlns:a16="http://schemas.microsoft.com/office/drawing/2014/main" id="{035AD461-2EB1-4CD7-9431-2F3E3E7FF8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1220" y="215970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9" name="对象 18">
            <a:extLst>
              <a:ext uri="{FF2B5EF4-FFF2-40B4-BE49-F238E27FC236}">
                <a16:creationId xmlns:a16="http://schemas.microsoft.com/office/drawing/2014/main" id="{333F0F33-903E-449C-BD73-389E472ABB6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7301298"/>
              </p:ext>
            </p:extLst>
          </p:nvPr>
        </p:nvGraphicFramePr>
        <p:xfrm>
          <a:off x="5100638" y="2525979"/>
          <a:ext cx="147637" cy="268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69" name="Equation" r:id="rId10" imgW="114120" imgH="177480" progId="Equation.DSMT4">
                  <p:embed/>
                </p:oleObj>
              </mc:Choice>
              <mc:Fallback>
                <p:oleObj name="Equation" r:id="rId10" imgW="114120" imgH="17748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0638" y="2525979"/>
                        <a:ext cx="147637" cy="2682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文本框 19">
            <a:extLst>
              <a:ext uri="{FF2B5EF4-FFF2-40B4-BE49-F238E27FC236}">
                <a16:creationId xmlns:a16="http://schemas.microsoft.com/office/drawing/2014/main" id="{A48465EE-B632-4DE2-A840-2052F5466EB0}"/>
              </a:ext>
            </a:extLst>
          </p:cNvPr>
          <p:cNvSpPr txBox="1"/>
          <p:nvPr/>
        </p:nvSpPr>
        <p:spPr>
          <a:xfrm>
            <a:off x="1091821" y="3103807"/>
            <a:ext cx="6571992" cy="10021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Key: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 the </a:t>
            </a:r>
            <a:r>
              <a:rPr lang="en-US" altLang="zh-CN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complex feature interactions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underlie user behavior.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Model: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Factorization Machine </a:t>
            </a:r>
            <a:r>
              <a:rPr lang="en-US" altLang="zh-CN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(FM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Rectangle 8">
            <a:extLst>
              <a:ext uri="{FF2B5EF4-FFF2-40B4-BE49-F238E27FC236}">
                <a16:creationId xmlns:a16="http://schemas.microsoft.com/office/drawing/2014/main" id="{30623920-51D0-4B90-9A1F-B6F1481DC4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0036" y="467723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243D2429-2712-4E4F-B746-6CABCCFC845E}"/>
              </a:ext>
            </a:extLst>
          </p:cNvPr>
          <p:cNvSpPr/>
          <p:nvPr/>
        </p:nvSpPr>
        <p:spPr>
          <a:xfrm>
            <a:off x="626358" y="6608311"/>
            <a:ext cx="336823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9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Steffen </a:t>
            </a:r>
            <a:r>
              <a:rPr lang="en-US" altLang="zh-CN" sz="9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Rendle</a:t>
            </a:r>
            <a:r>
              <a:rPr lang="en-US" altLang="zh-CN" sz="9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Factorization Machines. In ICDM. 2010:</a:t>
            </a:r>
            <a:r>
              <a:rPr lang="zh-CN" altLang="en-US" sz="9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995–1000</a:t>
            </a:r>
            <a:endParaRPr lang="zh-CN" alt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0B03405D-EBBF-4BCC-8D3D-076C906764CE}"/>
              </a:ext>
            </a:extLst>
          </p:cNvPr>
          <p:cNvSpPr txBox="1"/>
          <p:nvPr/>
        </p:nvSpPr>
        <p:spPr>
          <a:xfrm>
            <a:off x="7004530" y="6099526"/>
            <a:ext cx="4844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C9119A0D-54C6-4AB4-B9B8-FA98AADCEB7A}"/>
              </a:ext>
            </a:extLst>
          </p:cNvPr>
          <p:cNvSpPr txBox="1"/>
          <p:nvPr/>
        </p:nvSpPr>
        <p:spPr>
          <a:xfrm>
            <a:off x="8277862" y="6099526"/>
            <a:ext cx="4539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Sex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28C5CE05-76D8-4D52-ADC5-61B4010B1739}"/>
              </a:ext>
            </a:extLst>
          </p:cNvPr>
          <p:cNvSpPr txBox="1"/>
          <p:nvPr/>
        </p:nvSpPr>
        <p:spPr>
          <a:xfrm>
            <a:off x="9869763" y="6099526"/>
            <a:ext cx="6639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Rating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89FB6897-2191-4E68-A619-F3260B9D164C}"/>
              </a:ext>
            </a:extLst>
          </p:cNvPr>
          <p:cNvSpPr txBox="1"/>
          <p:nvPr/>
        </p:nvSpPr>
        <p:spPr>
          <a:xfrm>
            <a:off x="9088501" y="6084928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4A8A8AC-62FA-41AD-BD24-22891782DA7F}"/>
              </a:ext>
            </a:extLst>
          </p:cNvPr>
          <p:cNvSpPr txBox="1"/>
          <p:nvPr/>
        </p:nvSpPr>
        <p:spPr>
          <a:xfrm>
            <a:off x="2095887" y="5378178"/>
            <a:ext cx="1157176" cy="33855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One-order </a:t>
            </a:r>
            <a:endParaRPr lang="zh-CN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D07AD0D5-B6EE-4625-9BC8-871C1CCB46FD}"/>
              </a:ext>
            </a:extLst>
          </p:cNvPr>
          <p:cNvSpPr txBox="1"/>
          <p:nvPr/>
        </p:nvSpPr>
        <p:spPr>
          <a:xfrm>
            <a:off x="3937884" y="5378178"/>
            <a:ext cx="1162754" cy="33855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Two-order </a:t>
            </a:r>
            <a:endParaRPr lang="zh-CN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2A8D355D-4634-466E-98E6-3BA3FA23B240}"/>
              </a:ext>
            </a:extLst>
          </p:cNvPr>
          <p:cNvSpPr txBox="1"/>
          <p:nvPr/>
        </p:nvSpPr>
        <p:spPr>
          <a:xfrm>
            <a:off x="3047030" y="6140228"/>
            <a:ext cx="1099468" cy="33855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low-order </a:t>
            </a:r>
            <a:endParaRPr lang="zh-CN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连接符: 肘形 13">
            <a:extLst>
              <a:ext uri="{FF2B5EF4-FFF2-40B4-BE49-F238E27FC236}">
                <a16:creationId xmlns:a16="http://schemas.microsoft.com/office/drawing/2014/main" id="{51EEBA32-7721-4AAB-9AAA-A554E9ABBCEA}"/>
              </a:ext>
            </a:extLst>
          </p:cNvPr>
          <p:cNvCxnSpPr>
            <a:stCxn id="3" idx="2"/>
            <a:endCxn id="29" idx="0"/>
          </p:cNvCxnSpPr>
          <p:nvPr/>
        </p:nvCxnSpPr>
        <p:spPr>
          <a:xfrm rot="16200000" flipH="1">
            <a:off x="2923871" y="5467335"/>
            <a:ext cx="423496" cy="922289"/>
          </a:xfrm>
          <a:prstGeom prst="bentConnector3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连接符: 肘形 15">
            <a:extLst>
              <a:ext uri="{FF2B5EF4-FFF2-40B4-BE49-F238E27FC236}">
                <a16:creationId xmlns:a16="http://schemas.microsoft.com/office/drawing/2014/main" id="{64BDC0B6-ADC0-4652-9817-A214BD115CB5}"/>
              </a:ext>
            </a:extLst>
          </p:cNvPr>
          <p:cNvCxnSpPr>
            <a:stCxn id="27" idx="2"/>
            <a:endCxn id="29" idx="0"/>
          </p:cNvCxnSpPr>
          <p:nvPr/>
        </p:nvCxnSpPr>
        <p:spPr>
          <a:xfrm rot="5400000">
            <a:off x="3846265" y="5467232"/>
            <a:ext cx="423496" cy="922497"/>
          </a:xfrm>
          <a:prstGeom prst="bentConnector3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>
            <a:extLst>
              <a:ext uri="{FF2B5EF4-FFF2-40B4-BE49-F238E27FC236}">
                <a16:creationId xmlns:a16="http://schemas.microsoft.com/office/drawing/2014/main" id="{951FE21E-D71F-4C99-8B71-D0DE3D10C483}"/>
              </a:ext>
            </a:extLst>
          </p:cNvPr>
          <p:cNvSpPr/>
          <p:nvPr/>
        </p:nvSpPr>
        <p:spPr>
          <a:xfrm>
            <a:off x="2390862" y="4368141"/>
            <a:ext cx="656168" cy="6714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0747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5" grpId="0" animBg="1"/>
      <p:bldP spid="30" grpId="0" animBg="1"/>
      <p:bldP spid="3" grpId="0" animBg="1"/>
      <p:bldP spid="27" grpId="0" animBg="1"/>
      <p:bldP spid="29" grpId="0" animBg="1"/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0900C04F-7A61-4CF6-8F08-69972FF98C94}"/>
              </a:ext>
            </a:extLst>
          </p:cNvPr>
          <p:cNvSpPr/>
          <p:nvPr/>
        </p:nvSpPr>
        <p:spPr>
          <a:xfrm>
            <a:off x="5966234" y="6254613"/>
            <a:ext cx="5040122" cy="235990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F7D5DB53-F719-43B0-872B-4EB4B63CB167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1018656" y="3853310"/>
            <a:ext cx="4838481" cy="242912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3" name="矩形: 圆角 2">
            <a:extLst>
              <a:ext uri="{FF2B5EF4-FFF2-40B4-BE49-F238E27FC236}">
                <a16:creationId xmlns:a16="http://schemas.microsoft.com/office/drawing/2014/main" id="{CD85D921-4D78-47B6-A626-8DFDE3D81D8F}"/>
              </a:ext>
            </a:extLst>
          </p:cNvPr>
          <p:cNvSpPr/>
          <p:nvPr/>
        </p:nvSpPr>
        <p:spPr>
          <a:xfrm>
            <a:off x="995514" y="6254613"/>
            <a:ext cx="4861623" cy="235990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327850" y="742819"/>
            <a:ext cx="10864150" cy="3067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latin typeface="Cambria" panose="02040503050406030204" pitchFamily="18" charset="0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2137" y="0"/>
            <a:ext cx="969191" cy="72628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368084" y="101530"/>
            <a:ext cx="27825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i="1" dirty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CTR Prediction</a:t>
            </a:r>
          </a:p>
        </p:txBody>
      </p:sp>
      <p:sp>
        <p:nvSpPr>
          <p:cNvPr id="28" name="Rectangle 2">
            <a:extLst>
              <a:ext uri="{FF2B5EF4-FFF2-40B4-BE49-F238E27FC236}">
                <a16:creationId xmlns:a16="http://schemas.microsoft.com/office/drawing/2014/main" id="{1344C0F0-72B5-4734-A720-D9B2672025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EB68A244-91BC-451E-8D45-0D8B272A422C}"/>
              </a:ext>
            </a:extLst>
          </p:cNvPr>
          <p:cNvSpPr/>
          <p:nvPr/>
        </p:nvSpPr>
        <p:spPr>
          <a:xfrm>
            <a:off x="0" y="742819"/>
            <a:ext cx="1091821" cy="30671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Cambria" panose="02040503050406030204" pitchFamily="18" charset="0"/>
              </a:rPr>
              <a:t>2-1</a:t>
            </a:r>
            <a:endParaRPr lang="zh-CN" altLang="en-US" b="1" dirty="0">
              <a:latin typeface="Cambria" panose="02040503050406030204" pitchFamily="18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60875A13-CA82-4B1B-A41E-3B84ECC518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035AD461-2EB1-4CD7-9431-2F3E3E7FF8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1220" y="215970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9" name="对象 18">
            <a:extLst>
              <a:ext uri="{FF2B5EF4-FFF2-40B4-BE49-F238E27FC236}">
                <a16:creationId xmlns:a16="http://schemas.microsoft.com/office/drawing/2014/main" id="{333F0F33-903E-449C-BD73-389E472ABB6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00638" y="2743699"/>
          <a:ext cx="147637" cy="268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22" name="Equation" r:id="rId6" imgW="114120" imgH="177480" progId="Equation.DSMT4">
                  <p:embed/>
                </p:oleObj>
              </mc:Choice>
              <mc:Fallback>
                <p:oleObj name="Equation" r:id="rId6" imgW="114120" imgH="177480" progId="Equation.DSMT4">
                  <p:embed/>
                  <p:pic>
                    <p:nvPicPr>
                      <p:cNvPr id="19" name="对象 18">
                        <a:extLst>
                          <a:ext uri="{FF2B5EF4-FFF2-40B4-BE49-F238E27FC236}">
                            <a16:creationId xmlns:a16="http://schemas.microsoft.com/office/drawing/2014/main" id="{333F0F33-903E-449C-BD73-389E472ABB6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0638" y="2743699"/>
                        <a:ext cx="147637" cy="2682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Rectangle 8">
            <a:extLst>
              <a:ext uri="{FF2B5EF4-FFF2-40B4-BE49-F238E27FC236}">
                <a16:creationId xmlns:a16="http://schemas.microsoft.com/office/drawing/2014/main" id="{30623920-51D0-4B90-9A1F-B6F1481DC4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0036" y="467723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8AE02FDB-494F-46FF-8D25-D8D65352F551}"/>
              </a:ext>
            </a:extLst>
          </p:cNvPr>
          <p:cNvPicPr/>
          <p:nvPr/>
        </p:nvPicPr>
        <p:blipFill>
          <a:blip r:embed="rId8"/>
          <a:stretch>
            <a:fillRect/>
          </a:stretch>
        </p:blipFill>
        <p:spPr>
          <a:xfrm>
            <a:off x="954177" y="1208339"/>
            <a:ext cx="10283646" cy="242914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1091A0B7-C955-4176-91AB-ED5FFA716C7C}"/>
              </a:ext>
            </a:extLst>
          </p:cNvPr>
          <p:cNvSpPr txBox="1"/>
          <p:nvPr/>
        </p:nvSpPr>
        <p:spPr>
          <a:xfrm>
            <a:off x="2996697" y="6236651"/>
            <a:ext cx="6864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DeepFM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851B249D-722A-4233-9386-93946C3A1DEA}"/>
              </a:ext>
            </a:extLst>
          </p:cNvPr>
          <p:cNvPicPr/>
          <p:nvPr/>
        </p:nvPicPr>
        <p:blipFill>
          <a:blip r:embed="rId9"/>
          <a:stretch>
            <a:fillRect/>
          </a:stretch>
        </p:blipFill>
        <p:spPr>
          <a:xfrm>
            <a:off x="5966234" y="3853310"/>
            <a:ext cx="5143415" cy="240130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25" name="文本框 24">
            <a:extLst>
              <a:ext uri="{FF2B5EF4-FFF2-40B4-BE49-F238E27FC236}">
                <a16:creationId xmlns:a16="http://schemas.microsoft.com/office/drawing/2014/main" id="{6EB93011-F4C1-4C42-B092-D2F5F7808201}"/>
              </a:ext>
            </a:extLst>
          </p:cNvPr>
          <p:cNvSpPr txBox="1"/>
          <p:nvPr/>
        </p:nvSpPr>
        <p:spPr>
          <a:xfrm>
            <a:off x="8204535" y="6236649"/>
            <a:ext cx="6703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AutoFIS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A3B645E5-AFD8-4191-B7F2-D0E8C0B2E4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97456" y="615502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CD6576C1-8D10-489A-AF61-A5A0AFE58F2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9983563"/>
              </p:ext>
            </p:extLst>
          </p:nvPr>
        </p:nvGraphicFramePr>
        <p:xfrm>
          <a:off x="9016822" y="6282439"/>
          <a:ext cx="2723493" cy="4859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23" name="Equation" r:id="rId10" imgW="2514600" imgH="469900" progId="Equation.DSMT4">
                  <p:embed/>
                </p:oleObj>
              </mc:Choice>
              <mc:Fallback>
                <p:oleObj name="Equation" r:id="rId10" imgW="2514600" imgH="4699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16822" y="6282439"/>
                        <a:ext cx="2723493" cy="48597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11">
            <a:extLst>
              <a:ext uri="{FF2B5EF4-FFF2-40B4-BE49-F238E27FC236}">
                <a16:creationId xmlns:a16="http://schemas.microsoft.com/office/drawing/2014/main" id="{8A3F4F4E-E8A8-4934-8D07-36FD1F5450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5" name="对象 14">
            <a:extLst>
              <a:ext uri="{FF2B5EF4-FFF2-40B4-BE49-F238E27FC236}">
                <a16:creationId xmlns:a16="http://schemas.microsoft.com/office/drawing/2014/main" id="{98A1D0D7-9539-47C0-B82D-ED1311397A9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7454359"/>
              </p:ext>
            </p:extLst>
          </p:nvPr>
        </p:nvGraphicFramePr>
        <p:xfrm>
          <a:off x="1018656" y="6480245"/>
          <a:ext cx="1733550" cy="27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24" name="Equation" r:id="rId12" imgW="1701800" imgH="279400" progId="Equation.DSMT4">
                  <p:embed/>
                </p:oleObj>
              </mc:Choice>
              <mc:Fallback>
                <p:oleObj name="Equation" r:id="rId12" imgW="1701800" imgH="2794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8656" y="6480245"/>
                        <a:ext cx="1733550" cy="276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13">
            <a:extLst>
              <a:ext uri="{FF2B5EF4-FFF2-40B4-BE49-F238E27FC236}">
                <a16:creationId xmlns:a16="http://schemas.microsoft.com/office/drawing/2014/main" id="{3079C7BD-7DC6-4605-8789-08FF52C3D0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8672E45-82ED-4A05-877B-699A3295C5B9}"/>
              </a:ext>
            </a:extLst>
          </p:cNvPr>
          <p:cNvSpPr txBox="1"/>
          <p:nvPr/>
        </p:nvSpPr>
        <p:spPr>
          <a:xfrm>
            <a:off x="954177" y="121978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特征工程</a:t>
            </a:r>
          </a:p>
        </p:txBody>
      </p:sp>
    </p:spTree>
    <p:extLst>
      <p:ext uri="{BB962C8B-B14F-4D97-AF65-F5344CB8AC3E}">
        <p14:creationId xmlns:p14="http://schemas.microsoft.com/office/powerpoint/2010/main" val="1617535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3" grpId="0" animBg="1"/>
      <p:bldP spid="5" grpId="0"/>
      <p:bldP spid="25" grpId="0"/>
      <p:bldP spid="2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4029</TotalTime>
  <Words>1128</Words>
  <Application>Microsoft Office PowerPoint</Application>
  <PresentationFormat>宽屏</PresentationFormat>
  <Paragraphs>196</Paragraphs>
  <Slides>22</Slides>
  <Notes>20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4" baseType="lpstr">
      <vt:lpstr>等线</vt:lpstr>
      <vt:lpstr>宋体</vt:lpstr>
      <vt:lpstr>Microsoft YaHei</vt:lpstr>
      <vt:lpstr>Microsoft YaHei</vt:lpstr>
      <vt:lpstr>Arial</vt:lpstr>
      <vt:lpstr>Calibri</vt:lpstr>
      <vt:lpstr>Calibri Light</vt:lpstr>
      <vt:lpstr>Cambria</vt:lpstr>
      <vt:lpstr>Times New Roman</vt:lpstr>
      <vt:lpstr>Wingdings</vt:lpstr>
      <vt:lpstr>Office 主题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郭 志强</dc:creator>
  <cp:lastModifiedBy>郭志强</cp:lastModifiedBy>
  <cp:revision>401</cp:revision>
  <dcterms:created xsi:type="dcterms:W3CDTF">2020-05-31T09:27:48Z</dcterms:created>
  <dcterms:modified xsi:type="dcterms:W3CDTF">2022-09-14T10:20:09Z</dcterms:modified>
</cp:coreProperties>
</file>