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0" r:id="rId3"/>
    <p:sldId id="290" r:id="rId4"/>
    <p:sldId id="307" r:id="rId5"/>
    <p:sldId id="308" r:id="rId6"/>
    <p:sldId id="309" r:id="rId7"/>
    <p:sldId id="310" r:id="rId8"/>
    <p:sldId id="312" r:id="rId9"/>
    <p:sldId id="313" r:id="rId10"/>
    <p:sldId id="314" r:id="rId11"/>
    <p:sldId id="270"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a:srgbClr val="30557F"/>
    <a:srgbClr val="7A91AC"/>
    <a:srgbClr val="2F547E"/>
    <a:srgbClr val="C3CEDA"/>
    <a:srgbClr val="325885"/>
    <a:srgbClr val="5B7899"/>
    <a:srgbClr val="3F61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04" autoAdjust="0"/>
    <p:restoredTop sz="80479" autoAdjust="0"/>
  </p:normalViewPr>
  <p:slideViewPr>
    <p:cSldViewPr snapToGrid="0">
      <p:cViewPr varScale="1">
        <p:scale>
          <a:sx n="62" d="100"/>
          <a:sy n="62" d="100"/>
        </p:scale>
        <p:origin x="394" y="53"/>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7"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78"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130EE-760D-4575-B957-3A2C522A1798}" type="datetimeFigureOut">
              <a:rPr lang="zh-CN" altLang="en-US" smtClean="0"/>
              <a:t>2023/3/30</a:t>
            </a:fld>
            <a:endParaRPr lang="zh-CN" altLang="en-US"/>
          </a:p>
        </p:txBody>
      </p:sp>
      <p:sp>
        <p:nvSpPr>
          <p:cNvPr id="1048779"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80"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81"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82"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FDF61-DA3A-4787-B56D-7FD06C3E552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幻灯片图像占位符 1"/>
          <p:cNvSpPr>
            <a:spLocks noGrp="1" noRot="1" noChangeAspect="1"/>
          </p:cNvSpPr>
          <p:nvPr>
            <p:ph type="sldImg"/>
          </p:nvPr>
        </p:nvSpPr>
        <p:spPr/>
      </p:sp>
      <p:sp>
        <p:nvSpPr>
          <p:cNvPr id="1048592" name="备注占位符 2"/>
          <p:cNvSpPr>
            <a:spLocks noGrp="1"/>
          </p:cNvSpPr>
          <p:nvPr>
            <p:ph type="body" idx="1"/>
          </p:nvPr>
        </p:nvSpPr>
        <p:spPr/>
        <p:txBody>
          <a:bodyPr/>
          <a:lstStyle/>
          <a:p>
            <a:r>
              <a:rPr lang="zh-CN" altLang="en-US" sz="1200" dirty="0"/>
              <a:t>学习量化向量物品表征的可迁移序列推荐</a:t>
            </a:r>
          </a:p>
        </p:txBody>
      </p:sp>
      <p:sp>
        <p:nvSpPr>
          <p:cNvPr id="1048593" name="灯片编号占位符 3"/>
          <p:cNvSpPr>
            <a:spLocks noGrp="1"/>
          </p:cNvSpPr>
          <p:nvPr>
            <p:ph type="sldNum" sz="quarter" idx="5"/>
          </p:nvPr>
        </p:nvSpPr>
        <p:spPr/>
        <p:txBody>
          <a:bodyPr/>
          <a:lstStyle/>
          <a:p>
            <a:fld id="{32DFDF61-DA3A-4787-B56D-7FD06C3E552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w/o </a:t>
            </a:r>
            <a:r>
              <a:rPr lang="en-US" altLang="zh-CN" dirty="0" err="1"/>
              <a:t>pretraing</a:t>
            </a:r>
            <a:r>
              <a:rPr lang="zh-CN" altLang="en-US" dirty="0"/>
              <a:t>：没有在多领域上预训练</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Fine-tuning</a:t>
            </a:r>
            <a:r>
              <a:rPr lang="zh-CN" altLang="en-US" dirty="0"/>
              <a:t>：没有微调</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Index Set</a:t>
            </a:r>
            <a:r>
              <a:rPr lang="zh-CN" altLang="en-US" dirty="0"/>
              <a:t>：直接用中心向量取代</a:t>
            </a:r>
            <a:r>
              <a:rPr lang="en-US" altLang="zh-CN" dirty="0"/>
              <a:t>E</a:t>
            </a:r>
            <a:r>
              <a:rPr lang="zh-CN" altLang="en-US" dirty="0"/>
              <a:t>（中心点反应的是文本信息，而</a:t>
            </a:r>
            <a:r>
              <a:rPr lang="en-US" altLang="zh-CN" dirty="0"/>
              <a:t>E</a:t>
            </a:r>
            <a:r>
              <a:rPr lang="zh-CN" altLang="en-US" dirty="0"/>
              <a:t>是根据序列信息进行训练）</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Code-</a:t>
            </a:r>
            <a:r>
              <a:rPr lang="en-US" altLang="zh-CN" dirty="0" err="1"/>
              <a:t>Emb</a:t>
            </a:r>
            <a:r>
              <a:rPr lang="zh-CN" altLang="en-US" dirty="0"/>
              <a:t>：没有使用置换矩阵源域的</a:t>
            </a:r>
            <a:r>
              <a:rPr lang="en-US" altLang="zh-CN" dirty="0"/>
              <a:t>E</a:t>
            </a:r>
            <a:r>
              <a:rPr lang="zh-CN" altLang="en-US" dirty="0"/>
              <a:t>进行序列推荐训练</a:t>
            </a:r>
          </a:p>
        </p:txBody>
      </p:sp>
      <p:sp>
        <p:nvSpPr>
          <p:cNvPr id="4" name="灯片编号占位符 3"/>
          <p:cNvSpPr>
            <a:spLocks noGrp="1"/>
          </p:cNvSpPr>
          <p:nvPr>
            <p:ph type="sldNum" sz="quarter" idx="5"/>
          </p:nvPr>
        </p:nvSpPr>
        <p:spPr/>
        <p:txBody>
          <a:bodyPr/>
          <a:lstStyle/>
          <a:p>
            <a:fld id="{32DFDF61-DA3A-4787-B56D-7FD06C3E552B}" type="slidenum">
              <a:rPr lang="zh-CN" altLang="en-US" smtClean="0"/>
              <a:t>10</a:t>
            </a:fld>
            <a:endParaRPr lang="zh-CN" altLang="en-US"/>
          </a:p>
        </p:txBody>
      </p:sp>
    </p:spTree>
    <p:extLst>
      <p:ext uri="{BB962C8B-B14F-4D97-AF65-F5344CB8AC3E}">
        <p14:creationId xmlns:p14="http://schemas.microsoft.com/office/powerpoint/2010/main" val="381314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11</a:t>
            </a:fld>
            <a:endParaRPr lang="zh-CN" altLang="en-US"/>
          </a:p>
        </p:txBody>
      </p:sp>
    </p:spTree>
    <p:extLst>
      <p:ext uri="{BB962C8B-B14F-4D97-AF65-F5344CB8AC3E}">
        <p14:creationId xmlns:p14="http://schemas.microsoft.com/office/powerpoint/2010/main" val="314237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2</a:t>
            </a:fld>
            <a:endParaRPr lang="zh-CN" altLang="en-US"/>
          </a:p>
        </p:txBody>
      </p:sp>
    </p:spTree>
    <p:extLst>
      <p:ext uri="{BB962C8B-B14F-4D97-AF65-F5344CB8AC3E}">
        <p14:creationId xmlns:p14="http://schemas.microsoft.com/office/powerpoint/2010/main" val="155019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3</a:t>
            </a:fld>
            <a:endParaRPr lang="zh-CN" altLang="en-US"/>
          </a:p>
        </p:txBody>
      </p:sp>
    </p:spTree>
    <p:extLst>
      <p:ext uri="{BB962C8B-B14F-4D97-AF65-F5344CB8AC3E}">
        <p14:creationId xmlns:p14="http://schemas.microsoft.com/office/powerpoint/2010/main" val="419762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在所有训练数据上使用优化乘积量化方法（如</a:t>
            </a:r>
            <a:r>
              <a:rPr lang="en-US" altLang="zh-CN" dirty="0" err="1"/>
              <a:t>Kmeans</a:t>
            </a:r>
            <a:r>
              <a:rPr lang="zh-CN" altLang="en-US" dirty="0"/>
              <a:t>）训练得到的聚类中心</a:t>
            </a:r>
            <a:r>
              <a:rPr lang="en-US" altLang="zh-CN" dirty="0"/>
              <a:t>a</a:t>
            </a:r>
            <a:r>
              <a:rPr lang="zh-CN" altLang="en-US" dirty="0"/>
              <a:t>。基于</a:t>
            </a:r>
            <a:r>
              <a:rPr lang="en-US" altLang="zh-CN" dirty="0" err="1"/>
              <a:t>Kmeans</a:t>
            </a:r>
            <a:r>
              <a:rPr lang="zh-CN" altLang="en-US" dirty="0"/>
              <a:t>的方法能够尽量避免两个物品之间的代码相同（每个向量分到不同类中心的概率相同，此时碰撞概率最小）</a:t>
            </a:r>
          </a:p>
        </p:txBody>
      </p:sp>
      <p:sp>
        <p:nvSpPr>
          <p:cNvPr id="4" name="灯片编号占位符 3"/>
          <p:cNvSpPr>
            <a:spLocks noGrp="1"/>
          </p:cNvSpPr>
          <p:nvPr>
            <p:ph type="sldNum" sz="quarter" idx="5"/>
          </p:nvPr>
        </p:nvSpPr>
        <p:spPr/>
        <p:txBody>
          <a:bodyPr/>
          <a:lstStyle/>
          <a:p>
            <a:fld id="{32DFDF61-DA3A-4787-B56D-7FD06C3E552B}" type="slidenum">
              <a:rPr lang="zh-CN" altLang="en-US" smtClean="0"/>
              <a:t>4</a:t>
            </a:fld>
            <a:endParaRPr lang="zh-CN" altLang="en-US"/>
          </a:p>
        </p:txBody>
      </p:sp>
    </p:spTree>
    <p:extLst>
      <p:ext uri="{BB962C8B-B14F-4D97-AF65-F5344CB8AC3E}">
        <p14:creationId xmlns:p14="http://schemas.microsoft.com/office/powerpoint/2010/main" val="3010802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a:t>
            </a:r>
            <a:r>
              <a:rPr lang="zh-CN" altLang="en-US" dirty="0"/>
              <a:t>是随机初始化得到的。</a:t>
            </a:r>
          </a:p>
        </p:txBody>
      </p:sp>
      <p:sp>
        <p:nvSpPr>
          <p:cNvPr id="4" name="灯片编号占位符 3"/>
          <p:cNvSpPr>
            <a:spLocks noGrp="1"/>
          </p:cNvSpPr>
          <p:nvPr>
            <p:ph type="sldNum" sz="quarter" idx="5"/>
          </p:nvPr>
        </p:nvSpPr>
        <p:spPr/>
        <p:txBody>
          <a:bodyPr/>
          <a:lstStyle/>
          <a:p>
            <a:fld id="{32DFDF61-DA3A-4787-B56D-7FD06C3E552B}" type="slidenum">
              <a:rPr lang="zh-CN" altLang="en-US" smtClean="0"/>
              <a:t>5</a:t>
            </a:fld>
            <a:endParaRPr lang="zh-CN" altLang="en-US"/>
          </a:p>
        </p:txBody>
      </p:sp>
    </p:spTree>
    <p:extLst>
      <p:ext uri="{BB962C8B-B14F-4D97-AF65-F5344CB8AC3E}">
        <p14:creationId xmlns:p14="http://schemas.microsoft.com/office/powerpoint/2010/main" val="68352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理论上应该在</a:t>
            </a:r>
            <a:r>
              <a:rPr lang="en-US" altLang="zh-CN" dirty="0"/>
              <a:t>M^D</a:t>
            </a:r>
            <a:r>
              <a:rPr lang="zh-CN" altLang="en-US" dirty="0"/>
              <a:t>大小中采样，但实际的训练数据是比较少的，因此在训练数据中随机负采样的方法存在数据稀疏性问题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为什么半合成：完全随机的离散代码与真实物品可能是完全无关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Uni</a:t>
            </a:r>
            <a:r>
              <a:rPr lang="zh-CN" altLang="en-US" dirty="0"/>
              <a:t>：均匀采样</a:t>
            </a:r>
            <a:endParaRPr lang="en-US" altLang="zh-CN"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6</a:t>
            </a:fld>
            <a:endParaRPr lang="zh-CN" altLang="en-US"/>
          </a:p>
        </p:txBody>
      </p:sp>
    </p:spTree>
    <p:extLst>
      <p:ext uri="{BB962C8B-B14F-4D97-AF65-F5344CB8AC3E}">
        <p14:creationId xmlns:p14="http://schemas.microsoft.com/office/powerpoint/2010/main" val="915719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为什么不直接随机训练新的</a:t>
            </a:r>
            <a:r>
              <a:rPr lang="en-US" altLang="zh-CN" dirty="0" err="1"/>
              <a:t>Ek</a:t>
            </a:r>
            <a:endParaRPr lang="zh-CN" altLang="en-US"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7</a:t>
            </a:fld>
            <a:endParaRPr lang="zh-CN" altLang="en-US"/>
          </a:p>
        </p:txBody>
      </p:sp>
    </p:spTree>
    <p:extLst>
      <p:ext uri="{BB962C8B-B14F-4D97-AF65-F5344CB8AC3E}">
        <p14:creationId xmlns:p14="http://schemas.microsoft.com/office/powerpoint/2010/main" val="2077286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8</a:t>
            </a:fld>
            <a:endParaRPr lang="zh-CN" altLang="en-US"/>
          </a:p>
        </p:txBody>
      </p:sp>
    </p:spTree>
    <p:extLst>
      <p:ext uri="{BB962C8B-B14F-4D97-AF65-F5344CB8AC3E}">
        <p14:creationId xmlns:p14="http://schemas.microsoft.com/office/powerpoint/2010/main" val="2764724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9</a:t>
            </a:fld>
            <a:endParaRPr lang="zh-CN" altLang="en-US"/>
          </a:p>
        </p:txBody>
      </p:sp>
    </p:spTree>
    <p:extLst>
      <p:ext uri="{BB962C8B-B14F-4D97-AF65-F5344CB8AC3E}">
        <p14:creationId xmlns:p14="http://schemas.microsoft.com/office/powerpoint/2010/main" val="903493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27"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728"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729" name="日期占位符 3"/>
          <p:cNvSpPr>
            <a:spLocks noGrp="1"/>
          </p:cNvSpPr>
          <p:nvPr>
            <p:ph type="dt" sz="half" idx="10"/>
          </p:nvPr>
        </p:nvSpPr>
        <p:spPr/>
        <p:txBody>
          <a:bodyPr/>
          <a:lstStyle/>
          <a:p>
            <a:fld id="{A2690578-D54B-4B49-9785-60A7621A6CB7}" type="datetimeFigureOut">
              <a:rPr lang="zh-CN" altLang="en-US" smtClean="0"/>
              <a:t>2023/3/30</a:t>
            </a:fld>
            <a:endParaRPr lang="zh-CN" altLang="en-US"/>
          </a:p>
        </p:txBody>
      </p:sp>
      <p:sp>
        <p:nvSpPr>
          <p:cNvPr id="1048730" name="页脚占位符 4"/>
          <p:cNvSpPr>
            <a:spLocks noGrp="1"/>
          </p:cNvSpPr>
          <p:nvPr>
            <p:ph type="ftr" sz="quarter" idx="11"/>
          </p:nvPr>
        </p:nvSpPr>
        <p:spPr/>
        <p:txBody>
          <a:bodyPr/>
          <a:lstStyle/>
          <a:p>
            <a:endParaRPr lang="zh-CN" altLang="en-US"/>
          </a:p>
        </p:txBody>
      </p:sp>
      <p:sp>
        <p:nvSpPr>
          <p:cNvPr id="1048731"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47" name="标题 1"/>
          <p:cNvSpPr>
            <a:spLocks noGrp="1"/>
          </p:cNvSpPr>
          <p:nvPr>
            <p:ph type="title"/>
          </p:nvPr>
        </p:nvSpPr>
        <p:spPr/>
        <p:txBody>
          <a:bodyPr/>
          <a:lstStyle/>
          <a:p>
            <a:r>
              <a:rPr lang="zh-CN" altLang="en-US"/>
              <a:t>单击此处编辑母版标题样式</a:t>
            </a:r>
          </a:p>
        </p:txBody>
      </p:sp>
      <p:sp>
        <p:nvSpPr>
          <p:cNvPr id="1048748"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49" name="日期占位符 3"/>
          <p:cNvSpPr>
            <a:spLocks noGrp="1"/>
          </p:cNvSpPr>
          <p:nvPr>
            <p:ph type="dt" sz="half" idx="10"/>
          </p:nvPr>
        </p:nvSpPr>
        <p:spPr/>
        <p:txBody>
          <a:bodyPr/>
          <a:lstStyle/>
          <a:p>
            <a:fld id="{A2690578-D54B-4B49-9785-60A7621A6CB7}" type="datetimeFigureOut">
              <a:rPr lang="zh-CN" altLang="en-US" smtClean="0"/>
              <a:t>2023/3/30</a:t>
            </a:fld>
            <a:endParaRPr lang="zh-CN" altLang="en-US"/>
          </a:p>
        </p:txBody>
      </p:sp>
      <p:sp>
        <p:nvSpPr>
          <p:cNvPr id="1048750" name="页脚占位符 4"/>
          <p:cNvSpPr>
            <a:spLocks noGrp="1"/>
          </p:cNvSpPr>
          <p:nvPr>
            <p:ph type="ftr" sz="quarter" idx="11"/>
          </p:nvPr>
        </p:nvSpPr>
        <p:spPr/>
        <p:txBody>
          <a:bodyPr/>
          <a:lstStyle/>
          <a:p>
            <a:endParaRPr lang="zh-CN" altLang="en-US"/>
          </a:p>
        </p:txBody>
      </p:sp>
      <p:sp>
        <p:nvSpPr>
          <p:cNvPr id="1048751"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104861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pic>
        <p:nvPicPr>
          <p:cNvPr id="2097158" name="图片 6"/>
          <p:cNvPicPr>
            <a:picLocks noChangeAspect="1"/>
          </p:cNvPicPr>
          <p:nvPr userDrawn="1"/>
        </p:nvPicPr>
        <p:blipFill>
          <a:blip r:embed="rId2"/>
          <a:stretch>
            <a:fillRect/>
          </a:stretch>
        </p:blipFill>
        <p:spPr>
          <a:xfrm>
            <a:off x="0" y="0"/>
            <a:ext cx="2743200" cy="927525"/>
          </a:xfrm>
          <a:prstGeom prst="rect">
            <a:avLst/>
          </a:prstGeom>
        </p:spPr>
      </p:pic>
      <p:sp>
        <p:nvSpPr>
          <p:cNvPr id="1048613" name="矩形 7"/>
          <p:cNvSpPr/>
          <p:nvPr userDrawn="1"/>
        </p:nvSpPr>
        <p:spPr>
          <a:xfrm>
            <a:off x="8724901" y="0"/>
            <a:ext cx="3467100" cy="6858000"/>
          </a:xfrm>
          <a:prstGeom prst="rect">
            <a:avLst/>
          </a:prstGeom>
          <a:solidFill>
            <a:schemeClr val="accent1">
              <a:lumMod val="40000"/>
              <a:lumOff val="60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048614" name="矩形 9"/>
          <p:cNvSpPr/>
          <p:nvPr userDrawn="1"/>
        </p:nvSpPr>
        <p:spPr>
          <a:xfrm>
            <a:off x="-1" y="5778000"/>
            <a:ext cx="360000" cy="36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5" name="矩形 10"/>
          <p:cNvSpPr/>
          <p:nvPr userDrawn="1"/>
        </p:nvSpPr>
        <p:spPr>
          <a:xfrm>
            <a:off x="-1" y="6498000"/>
            <a:ext cx="360000" cy="36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6" name="矩形 11"/>
          <p:cNvSpPr/>
          <p:nvPr userDrawn="1"/>
        </p:nvSpPr>
        <p:spPr>
          <a:xfrm>
            <a:off x="359999" y="6138000"/>
            <a:ext cx="360000" cy="36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36" name="标题 1"/>
          <p:cNvSpPr>
            <a:spLocks noGrp="1"/>
          </p:cNvSpPr>
          <p:nvPr>
            <p:ph type="title"/>
          </p:nvPr>
        </p:nvSpPr>
        <p:spPr/>
        <p:txBody>
          <a:bodyPr/>
          <a:lstStyle/>
          <a:p>
            <a:r>
              <a:rPr lang="zh-CN" altLang="en-US" dirty="0"/>
              <a:t>单击此处编辑母版标题样式</a:t>
            </a:r>
          </a:p>
        </p:txBody>
      </p:sp>
      <p:sp>
        <p:nvSpPr>
          <p:cNvPr id="1048737"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38" name="日期占位符 3"/>
          <p:cNvSpPr>
            <a:spLocks noGrp="1"/>
          </p:cNvSpPr>
          <p:nvPr>
            <p:ph type="dt" sz="half" idx="10"/>
          </p:nvPr>
        </p:nvSpPr>
        <p:spPr/>
        <p:txBody>
          <a:bodyPr/>
          <a:lstStyle/>
          <a:p>
            <a:fld id="{A2690578-D54B-4B49-9785-60A7621A6CB7}" type="datetimeFigureOut">
              <a:rPr lang="zh-CN" altLang="en-US" smtClean="0"/>
              <a:t>2023/3/30</a:t>
            </a:fld>
            <a:endParaRPr lang="zh-CN" altLang="en-US"/>
          </a:p>
        </p:txBody>
      </p:sp>
      <p:sp>
        <p:nvSpPr>
          <p:cNvPr id="1048739" name="页脚占位符 4"/>
          <p:cNvSpPr>
            <a:spLocks noGrp="1"/>
          </p:cNvSpPr>
          <p:nvPr>
            <p:ph type="ftr" sz="quarter" idx="11"/>
          </p:nvPr>
        </p:nvSpPr>
        <p:spPr/>
        <p:txBody>
          <a:bodyPr/>
          <a:lstStyle/>
          <a:p>
            <a:endParaRPr lang="zh-CN" altLang="en-US"/>
          </a:p>
        </p:txBody>
      </p:sp>
      <p:sp>
        <p:nvSpPr>
          <p:cNvPr id="1048740"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5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75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8754" name="日期占位符 3"/>
          <p:cNvSpPr>
            <a:spLocks noGrp="1"/>
          </p:cNvSpPr>
          <p:nvPr>
            <p:ph type="dt" sz="half" idx="10"/>
          </p:nvPr>
        </p:nvSpPr>
        <p:spPr/>
        <p:txBody>
          <a:bodyPr/>
          <a:lstStyle/>
          <a:p>
            <a:fld id="{A2690578-D54B-4B49-9785-60A7621A6CB7}" type="datetimeFigureOut">
              <a:rPr lang="zh-CN" altLang="en-US" smtClean="0"/>
              <a:t>2023/3/30</a:t>
            </a:fld>
            <a:endParaRPr lang="zh-CN" altLang="en-US"/>
          </a:p>
        </p:txBody>
      </p:sp>
      <p:sp>
        <p:nvSpPr>
          <p:cNvPr id="1048755" name="页脚占位符 4"/>
          <p:cNvSpPr>
            <a:spLocks noGrp="1"/>
          </p:cNvSpPr>
          <p:nvPr>
            <p:ph type="ftr" sz="quarter" idx="11"/>
          </p:nvPr>
        </p:nvSpPr>
        <p:spPr/>
        <p:txBody>
          <a:bodyPr/>
          <a:lstStyle/>
          <a:p>
            <a:endParaRPr lang="zh-CN" altLang="en-US"/>
          </a:p>
        </p:txBody>
      </p:sp>
      <p:sp>
        <p:nvSpPr>
          <p:cNvPr id="1048756"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57" name="标题 1"/>
          <p:cNvSpPr>
            <a:spLocks noGrp="1"/>
          </p:cNvSpPr>
          <p:nvPr>
            <p:ph type="title"/>
          </p:nvPr>
        </p:nvSpPr>
        <p:spPr/>
        <p:txBody>
          <a:bodyPr/>
          <a:lstStyle/>
          <a:p>
            <a:r>
              <a:rPr lang="zh-CN" altLang="en-US"/>
              <a:t>单击此处编辑母版标题样式</a:t>
            </a:r>
          </a:p>
        </p:txBody>
      </p:sp>
      <p:sp>
        <p:nvSpPr>
          <p:cNvPr id="1048758"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59"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0" name="日期占位符 4"/>
          <p:cNvSpPr>
            <a:spLocks noGrp="1"/>
          </p:cNvSpPr>
          <p:nvPr>
            <p:ph type="dt" sz="half" idx="10"/>
          </p:nvPr>
        </p:nvSpPr>
        <p:spPr/>
        <p:txBody>
          <a:bodyPr/>
          <a:lstStyle/>
          <a:p>
            <a:fld id="{A2690578-D54B-4B49-9785-60A7621A6CB7}" type="datetimeFigureOut">
              <a:rPr lang="zh-CN" altLang="en-US" smtClean="0"/>
              <a:t>2023/3/30</a:t>
            </a:fld>
            <a:endParaRPr lang="zh-CN" altLang="en-US"/>
          </a:p>
        </p:txBody>
      </p:sp>
      <p:sp>
        <p:nvSpPr>
          <p:cNvPr id="1048761" name="页脚占位符 5"/>
          <p:cNvSpPr>
            <a:spLocks noGrp="1"/>
          </p:cNvSpPr>
          <p:nvPr>
            <p:ph type="ftr" sz="quarter" idx="11"/>
          </p:nvPr>
        </p:nvSpPr>
        <p:spPr/>
        <p:txBody>
          <a:bodyPr/>
          <a:lstStyle/>
          <a:p>
            <a:endParaRPr lang="zh-CN" altLang="en-US"/>
          </a:p>
        </p:txBody>
      </p:sp>
      <p:sp>
        <p:nvSpPr>
          <p:cNvPr id="1048762"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63"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76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65"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6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8" name="日期占位符 6"/>
          <p:cNvSpPr>
            <a:spLocks noGrp="1"/>
          </p:cNvSpPr>
          <p:nvPr>
            <p:ph type="dt" sz="half" idx="10"/>
          </p:nvPr>
        </p:nvSpPr>
        <p:spPr/>
        <p:txBody>
          <a:bodyPr/>
          <a:lstStyle/>
          <a:p>
            <a:fld id="{A2690578-D54B-4B49-9785-60A7621A6CB7}" type="datetimeFigureOut">
              <a:rPr lang="zh-CN" altLang="en-US" smtClean="0"/>
              <a:t>2023/3/30</a:t>
            </a:fld>
            <a:endParaRPr lang="zh-CN" altLang="en-US"/>
          </a:p>
        </p:txBody>
      </p:sp>
      <p:sp>
        <p:nvSpPr>
          <p:cNvPr id="1048769" name="页脚占位符 7"/>
          <p:cNvSpPr>
            <a:spLocks noGrp="1"/>
          </p:cNvSpPr>
          <p:nvPr>
            <p:ph type="ftr" sz="quarter" idx="11"/>
          </p:nvPr>
        </p:nvSpPr>
        <p:spPr/>
        <p:txBody>
          <a:bodyPr/>
          <a:lstStyle/>
          <a:p>
            <a:endParaRPr lang="zh-CN" altLang="en-US"/>
          </a:p>
        </p:txBody>
      </p:sp>
      <p:sp>
        <p:nvSpPr>
          <p:cNvPr id="1048770" name="灯片编号占位符 8"/>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32" name="标题 1"/>
          <p:cNvSpPr>
            <a:spLocks noGrp="1"/>
          </p:cNvSpPr>
          <p:nvPr>
            <p:ph type="title"/>
          </p:nvPr>
        </p:nvSpPr>
        <p:spPr/>
        <p:txBody>
          <a:bodyPr/>
          <a:lstStyle/>
          <a:p>
            <a:r>
              <a:rPr lang="zh-CN" altLang="en-US"/>
              <a:t>单击此处编辑母版标题样式</a:t>
            </a:r>
          </a:p>
        </p:txBody>
      </p:sp>
      <p:sp>
        <p:nvSpPr>
          <p:cNvPr id="1048733" name="日期占位符 2"/>
          <p:cNvSpPr>
            <a:spLocks noGrp="1"/>
          </p:cNvSpPr>
          <p:nvPr>
            <p:ph type="dt" sz="half" idx="10"/>
          </p:nvPr>
        </p:nvSpPr>
        <p:spPr/>
        <p:txBody>
          <a:bodyPr/>
          <a:lstStyle/>
          <a:p>
            <a:fld id="{A2690578-D54B-4B49-9785-60A7621A6CB7}" type="datetimeFigureOut">
              <a:rPr lang="zh-CN" altLang="en-US" smtClean="0"/>
              <a:t>2023/3/30</a:t>
            </a:fld>
            <a:endParaRPr lang="zh-CN" altLang="en-US"/>
          </a:p>
        </p:txBody>
      </p:sp>
      <p:sp>
        <p:nvSpPr>
          <p:cNvPr id="1048734" name="页脚占位符 3"/>
          <p:cNvSpPr>
            <a:spLocks noGrp="1"/>
          </p:cNvSpPr>
          <p:nvPr>
            <p:ph type="ftr" sz="quarter" idx="11"/>
          </p:nvPr>
        </p:nvSpPr>
        <p:spPr/>
        <p:txBody>
          <a:bodyPr/>
          <a:lstStyle/>
          <a:p>
            <a:endParaRPr lang="zh-CN" altLang="en-US"/>
          </a:p>
        </p:txBody>
      </p:sp>
      <p:sp>
        <p:nvSpPr>
          <p:cNvPr id="1048735" name="灯片编号占位符 4"/>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A2690578-D54B-4B49-9785-60A7621A6CB7}" type="datetimeFigureOut">
              <a:rPr lang="zh-CN" altLang="en-US" smtClean="0"/>
              <a:t>2023/3/30</a:t>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7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7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7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774" name="日期占位符 4"/>
          <p:cNvSpPr>
            <a:spLocks noGrp="1"/>
          </p:cNvSpPr>
          <p:nvPr>
            <p:ph type="dt" sz="half" idx="10"/>
          </p:nvPr>
        </p:nvSpPr>
        <p:spPr/>
        <p:txBody>
          <a:bodyPr/>
          <a:lstStyle/>
          <a:p>
            <a:fld id="{A2690578-D54B-4B49-9785-60A7621A6CB7}" type="datetimeFigureOut">
              <a:rPr lang="zh-CN" altLang="en-US" smtClean="0"/>
              <a:t>2023/3/30</a:t>
            </a:fld>
            <a:endParaRPr lang="zh-CN" altLang="en-US"/>
          </a:p>
        </p:txBody>
      </p:sp>
      <p:sp>
        <p:nvSpPr>
          <p:cNvPr id="1048775" name="页脚占位符 5"/>
          <p:cNvSpPr>
            <a:spLocks noGrp="1"/>
          </p:cNvSpPr>
          <p:nvPr>
            <p:ph type="ftr" sz="quarter" idx="11"/>
          </p:nvPr>
        </p:nvSpPr>
        <p:spPr/>
        <p:txBody>
          <a:bodyPr/>
          <a:lstStyle/>
          <a:p>
            <a:endParaRPr lang="zh-CN" altLang="en-US"/>
          </a:p>
        </p:txBody>
      </p:sp>
      <p:sp>
        <p:nvSpPr>
          <p:cNvPr id="1048776"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4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42"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4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744" name="日期占位符 4"/>
          <p:cNvSpPr>
            <a:spLocks noGrp="1"/>
          </p:cNvSpPr>
          <p:nvPr>
            <p:ph type="dt" sz="half" idx="10"/>
          </p:nvPr>
        </p:nvSpPr>
        <p:spPr/>
        <p:txBody>
          <a:bodyPr/>
          <a:lstStyle/>
          <a:p>
            <a:fld id="{A2690578-D54B-4B49-9785-60A7621A6CB7}" type="datetimeFigureOut">
              <a:rPr lang="zh-CN" altLang="en-US" smtClean="0"/>
              <a:t>2023/3/30</a:t>
            </a:fld>
            <a:endParaRPr lang="zh-CN" altLang="en-US"/>
          </a:p>
        </p:txBody>
      </p:sp>
      <p:sp>
        <p:nvSpPr>
          <p:cNvPr id="1048745" name="页脚占位符 5"/>
          <p:cNvSpPr>
            <a:spLocks noGrp="1"/>
          </p:cNvSpPr>
          <p:nvPr>
            <p:ph type="ftr" sz="quarter" idx="11"/>
          </p:nvPr>
        </p:nvSpPr>
        <p:spPr/>
        <p:txBody>
          <a:bodyPr/>
          <a:lstStyle/>
          <a:p>
            <a:endParaRPr lang="zh-CN" altLang="en-US"/>
          </a:p>
        </p:txBody>
      </p:sp>
      <p:sp>
        <p:nvSpPr>
          <p:cNvPr id="1048746"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0578-D54B-4B49-9785-60A7621A6CB7}" type="datetimeFigureOut">
              <a:rPr lang="zh-CN" altLang="en-US" smtClean="0"/>
              <a:t>2023/3/30</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AC638-2FBF-40EF-915F-9142CD5888E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3.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占位符 10"/>
          <p:cNvPicPr>
            <a:picLocks noChangeAspect="1"/>
          </p:cNvPicPr>
          <p:nvPr/>
        </p:nvPicPr>
        <p:blipFill rotWithShape="1">
          <a:blip r:embed="rId3"/>
          <a:srcRect t="8356" r="1467" b="8356"/>
          <a:stretch>
            <a:fillRect/>
          </a:stretch>
        </p:blipFill>
        <p:spPr>
          <a:xfrm>
            <a:off x="3162025" y="0"/>
            <a:ext cx="9032515" cy="6858000"/>
          </a:xfrm>
          <a:prstGeom prst="rect">
            <a:avLst/>
          </a:prstGeom>
        </p:spPr>
      </p:pic>
      <p:sp>
        <p:nvSpPr>
          <p:cNvPr id="1048584" name="矩形 2"/>
          <p:cNvSpPr/>
          <p:nvPr/>
        </p:nvSpPr>
        <p:spPr>
          <a:xfrm>
            <a:off x="16042" y="0"/>
            <a:ext cx="12181840" cy="6858000"/>
          </a:xfrm>
          <a:prstGeom prst="rect">
            <a:avLst/>
          </a:prstGeom>
          <a:gradFill flip="none" rotWithShape="1">
            <a:gsLst>
              <a:gs pos="0">
                <a:schemeClr val="bg1"/>
              </a:gs>
              <a:gs pos="100000">
                <a:schemeClr val="bg1">
                  <a:alpha val="43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585" name="矩形 3"/>
          <p:cNvSpPr/>
          <p:nvPr/>
        </p:nvSpPr>
        <p:spPr>
          <a:xfrm>
            <a:off x="-5882" y="-57150"/>
            <a:ext cx="12181840" cy="6870700"/>
          </a:xfrm>
          <a:prstGeom prst="rect">
            <a:avLst/>
          </a:prstGeom>
          <a:gradFill flip="none" rotWithShape="1">
            <a:gsLst>
              <a:gs pos="0">
                <a:schemeClr val="accent5">
                  <a:lumMod val="5000"/>
                  <a:lumOff val="95000"/>
                  <a:alpha val="0"/>
                </a:schemeClr>
              </a:gs>
              <a:gs pos="78000">
                <a:schemeClr val="accent5">
                  <a:lumMod val="45000"/>
                  <a:lumOff val="55000"/>
                </a:schemeClr>
              </a:gs>
              <a:gs pos="100000">
                <a:schemeClr val="accent5">
                  <a:lumMod val="45000"/>
                  <a:lumOff val="5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53" name="图片 4"/>
          <p:cNvPicPr>
            <a:picLocks noChangeAspect="1"/>
          </p:cNvPicPr>
          <p:nvPr/>
        </p:nvPicPr>
        <p:blipFill>
          <a:blip r:embed="rId4" cstate="print"/>
          <a:stretch>
            <a:fillRect/>
          </a:stretch>
        </p:blipFill>
        <p:spPr>
          <a:xfrm>
            <a:off x="372305" y="383968"/>
            <a:ext cx="3823147" cy="1292431"/>
          </a:xfrm>
          <a:prstGeom prst="rect">
            <a:avLst/>
          </a:prstGeom>
        </p:spPr>
      </p:pic>
      <p:sp>
        <p:nvSpPr>
          <p:cNvPr id="1048586" name="文本框 5"/>
          <p:cNvSpPr txBox="1"/>
          <p:nvPr/>
        </p:nvSpPr>
        <p:spPr>
          <a:xfrm>
            <a:off x="376653" y="3535969"/>
            <a:ext cx="4259580" cy="269241"/>
          </a:xfrm>
          <a:prstGeom prst="rect">
            <a:avLst/>
          </a:prstGeom>
          <a:noFill/>
        </p:spPr>
        <p:txBody>
          <a:bodyPr wrap="none" rtlCol="0">
            <a:spAutoFit/>
          </a:bodyPr>
          <a:lstStyle/>
          <a:p>
            <a:r>
              <a:rPr lang="en-US" altLang="zh-CN" sz="1200" spc="11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HUAZHONG UNIVERSITY OF SCIENCE AND TECHNOLOGY</a:t>
            </a:r>
            <a:endParaRPr lang="zh-CN" altLang="en-US" sz="1200" spc="11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6" name="组合 6"/>
          <p:cNvGrpSpPr/>
          <p:nvPr/>
        </p:nvGrpSpPr>
        <p:grpSpPr>
          <a:xfrm>
            <a:off x="400101" y="1717083"/>
            <a:ext cx="11554085" cy="1754326"/>
            <a:chOff x="400101" y="1897836"/>
            <a:chExt cx="11554085" cy="1754326"/>
          </a:xfrm>
        </p:grpSpPr>
        <p:sp>
          <p:nvSpPr>
            <p:cNvPr id="1048587" name="文本框 7"/>
            <p:cNvSpPr txBox="1"/>
            <p:nvPr/>
          </p:nvSpPr>
          <p:spPr>
            <a:xfrm>
              <a:off x="400101" y="1897836"/>
              <a:ext cx="11554085" cy="1754326"/>
            </a:xfrm>
            <a:prstGeom prst="rect">
              <a:avLst/>
            </a:prstGeom>
            <a:noFill/>
          </p:spPr>
          <p:txBody>
            <a:bodyPr wrap="square" rtlCol="0">
              <a:spAutoFit/>
            </a:bodyPr>
            <a:lstStyle/>
            <a:p>
              <a:r>
                <a:rPr lang="en-US" altLang="zh-CN" sz="36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Learning Vector-Quantized Item Representation for Transferable Sequential Recommenders</a:t>
              </a:r>
              <a:endParaRPr lang="zh-CN" altLang="en-US" sz="36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145728" name="直接连接符 8"/>
            <p:cNvCxnSpPr>
              <a:cxnSpLocks/>
            </p:cNvCxnSpPr>
            <p:nvPr/>
          </p:nvCxnSpPr>
          <p:spPr>
            <a:xfrm>
              <a:off x="423675" y="3609753"/>
              <a:ext cx="6120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048588" name="文本框 9"/>
          <p:cNvSpPr txBox="1"/>
          <p:nvPr/>
        </p:nvSpPr>
        <p:spPr>
          <a:xfrm>
            <a:off x="376653" y="4404647"/>
            <a:ext cx="2956334" cy="338554"/>
          </a:xfrm>
          <a:prstGeom prst="rect">
            <a:avLst/>
          </a:prstGeom>
          <a:noFill/>
        </p:spPr>
        <p:txBody>
          <a:bodyPr wrap="square" rtlCol="0">
            <a:spAutoFit/>
          </a:bodyPr>
          <a:lstStyle/>
          <a:p>
            <a:endParaRPr lang="zh-CN" altLang="en-US"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589" name="文本框 10"/>
          <p:cNvSpPr txBox="1"/>
          <p:nvPr/>
        </p:nvSpPr>
        <p:spPr>
          <a:xfrm>
            <a:off x="428843" y="4113873"/>
            <a:ext cx="2920186" cy="338554"/>
          </a:xfrm>
          <a:prstGeom prst="rect">
            <a:avLst/>
          </a:prstGeom>
          <a:noFill/>
        </p:spPr>
        <p:txBody>
          <a:bodyPr wrap="square" rtlCol="0">
            <a:spAutoFit/>
          </a:bodyPr>
          <a:lstStyle/>
          <a:p>
            <a:r>
              <a:rPr lang="en-US" altLang="zh-CN"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WWW   2023</a:t>
            </a:r>
            <a:endParaRPr lang="zh-CN" altLang="en-US"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590" name="文本框 11"/>
          <p:cNvSpPr txBox="1"/>
          <p:nvPr/>
        </p:nvSpPr>
        <p:spPr>
          <a:xfrm>
            <a:off x="400101" y="6238566"/>
            <a:ext cx="2920186" cy="369332"/>
          </a:xfrm>
          <a:prstGeom prst="rect">
            <a:avLst/>
          </a:prstGeom>
          <a:noFill/>
        </p:spPr>
        <p:txBody>
          <a:bodyPr wrap="square" rtlCol="0">
            <a:spAutoFit/>
          </a:bodyPr>
          <a:lstStyle/>
          <a:p>
            <a:r>
              <a:rPr lang="zh-CN" altLang="en-US"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明德厚学   求是创新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35851" y="515092"/>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消融实验</a:t>
            </a:r>
          </a:p>
        </p:txBody>
      </p:sp>
      <p:pic>
        <p:nvPicPr>
          <p:cNvPr id="8" name="图片 7">
            <a:extLst>
              <a:ext uri="{FF2B5EF4-FFF2-40B4-BE49-F238E27FC236}">
                <a16:creationId xmlns:a16="http://schemas.microsoft.com/office/drawing/2014/main" id="{0AA8CDB7-55A4-4C7B-A84C-338F928981ED}"/>
              </a:ext>
            </a:extLst>
          </p:cNvPr>
          <p:cNvPicPr/>
          <p:nvPr/>
        </p:nvPicPr>
        <p:blipFill>
          <a:blip r:embed="rId4"/>
          <a:stretch>
            <a:fillRect/>
          </a:stretch>
        </p:blipFill>
        <p:spPr>
          <a:xfrm>
            <a:off x="1537448" y="1291943"/>
            <a:ext cx="8613550" cy="1998462"/>
          </a:xfrm>
          <a:prstGeom prst="rect">
            <a:avLst/>
          </a:prstGeom>
        </p:spPr>
      </p:pic>
      <p:pic>
        <p:nvPicPr>
          <p:cNvPr id="9" name="图片 8">
            <a:extLst>
              <a:ext uri="{FF2B5EF4-FFF2-40B4-BE49-F238E27FC236}">
                <a16:creationId xmlns:a16="http://schemas.microsoft.com/office/drawing/2014/main" id="{F576AD7A-9697-4961-B8DC-F6BAA16ED395}"/>
              </a:ext>
            </a:extLst>
          </p:cNvPr>
          <p:cNvPicPr/>
          <p:nvPr/>
        </p:nvPicPr>
        <p:blipFill>
          <a:blip r:embed="rId5"/>
          <a:stretch>
            <a:fillRect/>
          </a:stretch>
        </p:blipFill>
        <p:spPr>
          <a:xfrm>
            <a:off x="2752789" y="3686613"/>
            <a:ext cx="6078694" cy="2494268"/>
          </a:xfrm>
          <a:prstGeom prst="rect">
            <a:avLst/>
          </a:prstGeom>
        </p:spPr>
      </p:pic>
    </p:spTree>
    <p:extLst>
      <p:ext uri="{BB962C8B-B14F-4D97-AF65-F5344CB8AC3E}">
        <p14:creationId xmlns:p14="http://schemas.microsoft.com/office/powerpoint/2010/main" val="4231406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图片占位符 10"/>
          <p:cNvPicPr>
            <a:picLocks noChangeAspect="1"/>
          </p:cNvPicPr>
          <p:nvPr/>
        </p:nvPicPr>
        <p:blipFill rotWithShape="1">
          <a:blip r:embed="rId3"/>
          <a:srcRect l="19084" t="8356" r="1467" b="8356"/>
          <a:stretch>
            <a:fillRect/>
          </a:stretch>
        </p:blipFill>
        <p:spPr>
          <a:xfrm>
            <a:off x="0" y="0"/>
            <a:ext cx="7283115" cy="6858000"/>
          </a:xfrm>
          <a:prstGeom prst="rect">
            <a:avLst/>
          </a:prstGeom>
        </p:spPr>
      </p:pic>
      <p:sp>
        <p:nvSpPr>
          <p:cNvPr id="1048720" name="矩形 2"/>
          <p:cNvSpPr/>
          <p:nvPr/>
        </p:nvSpPr>
        <p:spPr>
          <a:xfrm>
            <a:off x="0" y="0"/>
            <a:ext cx="12181840" cy="6858000"/>
          </a:xfrm>
          <a:prstGeom prst="rect">
            <a:avLst/>
          </a:prstGeom>
          <a:gradFill flip="none" rotWithShape="1">
            <a:gsLst>
              <a:gs pos="0">
                <a:schemeClr val="bg1"/>
              </a:gs>
              <a:gs pos="100000">
                <a:schemeClr val="bg1">
                  <a:alpha val="43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21" name="矩形 1"/>
          <p:cNvSpPr/>
          <p:nvPr/>
        </p:nvSpPr>
        <p:spPr>
          <a:xfrm>
            <a:off x="10160" y="-12700"/>
            <a:ext cx="12181840" cy="6870700"/>
          </a:xfrm>
          <a:prstGeom prst="rect">
            <a:avLst/>
          </a:prstGeom>
          <a:gradFill flip="none" rotWithShape="1">
            <a:gsLst>
              <a:gs pos="0">
                <a:schemeClr val="accent5">
                  <a:lumMod val="5000"/>
                  <a:lumOff val="95000"/>
                  <a:alpha val="0"/>
                </a:schemeClr>
              </a:gs>
              <a:gs pos="67000">
                <a:schemeClr val="accent1">
                  <a:lumMod val="20000"/>
                  <a:lumOff val="80000"/>
                </a:schemeClr>
              </a:gs>
              <a:gs pos="99000">
                <a:schemeClr val="accent5">
                  <a:lumMod val="30000"/>
                  <a:lumOff val="70000"/>
                </a:schemeClr>
              </a:gs>
              <a:gs pos="100000">
                <a:schemeClr val="accent5">
                  <a:lumMod val="45000"/>
                  <a:lumOff val="5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6000" b="1" i="0" u="none" strike="noStrike" kern="1200" cap="none" spc="3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72" name="图片 4"/>
          <p:cNvPicPr>
            <a:picLocks noChangeAspect="1"/>
          </p:cNvPicPr>
          <p:nvPr/>
        </p:nvPicPr>
        <p:blipFill>
          <a:blip r:embed="rId4" cstate="print"/>
          <a:stretch>
            <a:fillRect/>
          </a:stretch>
        </p:blipFill>
        <p:spPr>
          <a:xfrm>
            <a:off x="8106186" y="0"/>
            <a:ext cx="3823147" cy="1292431"/>
          </a:xfrm>
          <a:prstGeom prst="rect">
            <a:avLst/>
          </a:prstGeom>
        </p:spPr>
      </p:pic>
      <p:sp>
        <p:nvSpPr>
          <p:cNvPr id="1048722" name="文本框 7"/>
          <p:cNvSpPr txBox="1"/>
          <p:nvPr/>
        </p:nvSpPr>
        <p:spPr>
          <a:xfrm>
            <a:off x="8361680" y="2570319"/>
            <a:ext cx="4500880" cy="1015663"/>
          </a:xfrm>
          <a:prstGeom prst="rect">
            <a:avLst/>
          </a:prstGeom>
          <a:noFill/>
        </p:spPr>
        <p:txBody>
          <a:bodyPr wrap="square" rtlCol="0">
            <a:spAutoFit/>
          </a:bodyPr>
          <a:lstStyle/>
          <a:p>
            <a:r>
              <a:rPr lang="en-US" altLang="zh-CN" sz="6000" b="1" spc="300" dirty="0">
                <a:solidFill>
                  <a:srgbClr val="315682"/>
                </a:solidFill>
                <a:latin typeface="Arial" panose="020B0604020202020204" pitchFamily="34" charset="0"/>
                <a:ea typeface="微软雅黑" panose="020B0503020204020204" pitchFamily="34" charset="-122"/>
                <a:cs typeface="+mn-ea"/>
              </a:rPr>
              <a:t>THANKS</a:t>
            </a:r>
            <a:endParaRPr lang="zh-CN" altLang="en-US" sz="6000" b="1" spc="300" dirty="0">
              <a:solidFill>
                <a:srgbClr val="315682"/>
              </a:solidFill>
              <a:latin typeface="Arial" panose="020B0604020202020204" pitchFamily="34" charset="0"/>
              <a:ea typeface="微软雅黑" panose="020B0503020204020204" pitchFamily="34" charset="-122"/>
              <a:cs typeface="+mn-ea"/>
            </a:endParaRPr>
          </a:p>
        </p:txBody>
      </p:sp>
      <p:sp>
        <p:nvSpPr>
          <p:cNvPr id="1048725" name="矩形 12"/>
          <p:cNvSpPr/>
          <p:nvPr/>
        </p:nvSpPr>
        <p:spPr>
          <a:xfrm>
            <a:off x="9133953" y="4364818"/>
            <a:ext cx="2956334" cy="623248"/>
          </a:xfrm>
          <a:prstGeom prst="rect">
            <a:avLst/>
          </a:prstGeom>
        </p:spPr>
        <p:txBody>
          <a:bodyPr wrap="square" lIns="68580" tIns="34290" rIns="68580" bIns="34290">
            <a:spAutoFit/>
          </a:bodyPr>
          <a:lstStyle/>
          <a:p>
            <a:pPr algn="ctr"/>
            <a:r>
              <a:rPr lang="zh-CN" altLang="en-US" spc="300" dirty="0">
                <a:solidFill>
                  <a:schemeClr val="bg1">
                    <a:lumMod val="50000"/>
                  </a:schemeClr>
                </a:solidFill>
                <a:latin typeface="+mj-ea"/>
                <a:ea typeface="+mj-ea"/>
              </a:rPr>
              <a:t>华中科技大学</a:t>
            </a:r>
            <a:r>
              <a:rPr lang="en-US" altLang="zh-CN" spc="300" dirty="0">
                <a:solidFill>
                  <a:schemeClr val="bg1">
                    <a:lumMod val="50000"/>
                  </a:schemeClr>
                </a:solidFill>
                <a:latin typeface="+mj-ea"/>
                <a:ea typeface="+mj-ea"/>
              </a:rPr>
              <a:t>2022</a:t>
            </a:r>
            <a:r>
              <a:rPr lang="zh-CN" altLang="en-US" spc="300" dirty="0">
                <a:solidFill>
                  <a:schemeClr val="bg1">
                    <a:lumMod val="50000"/>
                  </a:schemeClr>
                </a:solidFill>
                <a:latin typeface="+mj-ea"/>
                <a:ea typeface="+mj-ea"/>
              </a:rPr>
              <a:t>级  计算机科学与技术学院 </a:t>
            </a:r>
          </a:p>
        </p:txBody>
      </p:sp>
      <p:sp>
        <p:nvSpPr>
          <p:cNvPr id="1048726" name="文本框 14"/>
          <p:cNvSpPr txBox="1"/>
          <p:nvPr/>
        </p:nvSpPr>
        <p:spPr>
          <a:xfrm>
            <a:off x="9570720" y="6345283"/>
            <a:ext cx="6558280" cy="369332"/>
          </a:xfrm>
          <a:prstGeom prst="rect">
            <a:avLst/>
          </a:prstGeom>
          <a:noFill/>
        </p:spPr>
        <p:txBody>
          <a:bodyPr wrap="square">
            <a:spAutoFit/>
          </a:bodyPr>
          <a:lstStyle/>
          <a:p>
            <a:r>
              <a:rPr lang="zh-CN" altLang="en-US" sz="18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明德厚学   求是创新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50792" y="399867"/>
            <a:ext cx="6093912" cy="584775"/>
          </a:xfrm>
          <a:prstGeom prst="rect">
            <a:avLst/>
          </a:prstGeom>
          <a:noFill/>
        </p:spPr>
        <p:txBody>
          <a:bodyPr wrap="square">
            <a:spAutoFit/>
          </a:bodyPr>
          <a:lstStyle/>
          <a:p>
            <a:pPr fontAlgn="base">
              <a:spcBef>
                <a:spcPct val="0"/>
              </a:spcBef>
              <a:spcAft>
                <a:spcPct val="0"/>
              </a:spcAft>
            </a:pPr>
            <a:r>
              <a:rPr lang="zh-CN" altLang="en-US" sz="3200" dirty="0">
                <a:solidFill>
                  <a:srgbClr val="30557F"/>
                </a:solidFill>
                <a:latin typeface="华光标题宋_CNKI" panose="02000500000000000000" pitchFamily="2" charset="-122"/>
                <a:ea typeface="华光标题宋_CNKI" panose="02000500000000000000" pitchFamily="2" charset="-122"/>
              </a:rPr>
              <a:t>研究背景与主要工作</a:t>
            </a:r>
          </a:p>
        </p:txBody>
      </p:sp>
      <p:sp>
        <p:nvSpPr>
          <p:cNvPr id="1048624" name="矩形 17"/>
          <p:cNvSpPr/>
          <p:nvPr/>
        </p:nvSpPr>
        <p:spPr>
          <a:xfrm>
            <a:off x="750792" y="1336409"/>
            <a:ext cx="10846029" cy="4964075"/>
          </a:xfrm>
          <a:prstGeom prst="rect">
            <a:avLst/>
          </a:prstGeom>
          <a:noFill/>
          <a:ln w="47625">
            <a:gradFill flip="none" rotWithShape="1">
              <a:gsLst>
                <a:gs pos="15000">
                  <a:schemeClr val="accent1">
                    <a:lumMod val="5000"/>
                    <a:lumOff val="95000"/>
                    <a:alpha val="0"/>
                  </a:schemeClr>
                </a:gs>
                <a:gs pos="77000">
                  <a:schemeClr val="accent1">
                    <a:lumMod val="60000"/>
                    <a:lumOff val="40000"/>
                    <a:alpha val="80000"/>
                  </a:schemeClr>
                </a:gs>
                <a:gs pos="100000">
                  <a:schemeClr val="accent1">
                    <a:alpha val="7600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文本框 13">
            <a:extLst>
              <a:ext uri="{FF2B5EF4-FFF2-40B4-BE49-F238E27FC236}">
                <a16:creationId xmlns:a16="http://schemas.microsoft.com/office/drawing/2014/main" id="{56905524-C11A-44DF-A98C-FF80387493C8}"/>
              </a:ext>
            </a:extLst>
          </p:cNvPr>
          <p:cNvSpPr txBox="1"/>
          <p:nvPr/>
        </p:nvSpPr>
        <p:spPr>
          <a:xfrm>
            <a:off x="481826" y="1395887"/>
            <a:ext cx="5066391"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动机</a:t>
            </a:r>
          </a:p>
        </p:txBody>
      </p:sp>
      <p:sp>
        <p:nvSpPr>
          <p:cNvPr id="2" name="文本框 1">
            <a:extLst>
              <a:ext uri="{FF2B5EF4-FFF2-40B4-BE49-F238E27FC236}">
                <a16:creationId xmlns:a16="http://schemas.microsoft.com/office/drawing/2014/main" id="{C4DFC2D3-C3B4-4C2E-8094-68A579C9055B}"/>
              </a:ext>
            </a:extLst>
          </p:cNvPr>
          <p:cNvSpPr txBox="1"/>
          <p:nvPr/>
        </p:nvSpPr>
        <p:spPr>
          <a:xfrm>
            <a:off x="889686" y="2010923"/>
            <a:ext cx="10095470" cy="132343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基于自然语言文本处理的序列推荐模型大多直接采用预训练得到的文本表征作为物品表征（</a:t>
            </a:r>
            <a:r>
              <a:rPr lang="en-US" altLang="zh-CN" sz="2000" b="1" dirty="0" err="1">
                <a:solidFill>
                  <a:schemeClr val="accent1"/>
                </a:solidFill>
                <a:latin typeface="宋体" panose="02010600030101010101" pitchFamily="2" charset="-122"/>
                <a:ea typeface="宋体" panose="02010600030101010101" pitchFamily="2" charset="-122"/>
              </a:rPr>
              <a:t>text</a:t>
            </a:r>
            <a:r>
              <a:rPr lang="en-US" altLang="zh-CN" sz="2000" b="1" dirty="0" err="1">
                <a:solidFill>
                  <a:schemeClr val="accent1"/>
                </a:solidFill>
                <a:latin typeface="宋体" panose="02010600030101010101" pitchFamily="2" charset="-122"/>
                <a:ea typeface="宋体" panose="02010600030101010101" pitchFamily="2" charset="-122"/>
                <a:sym typeface="Wingdings" panose="05000000000000000000" pitchFamily="2" charset="2"/>
              </a:rPr>
              <a:t>representation</a:t>
            </a:r>
            <a:r>
              <a:rPr lang="zh-CN" altLang="en-US" sz="2000" dirty="0">
                <a:latin typeface="宋体" panose="02010600030101010101" pitchFamily="2" charset="-122"/>
                <a:ea typeface="宋体" panose="02010600030101010101" pitchFamily="2" charset="-122"/>
                <a:sym typeface="Wingdings" panose="05000000000000000000" pitchFamily="2" charset="2"/>
              </a:rPr>
              <a:t>）</a:t>
            </a:r>
            <a:r>
              <a:rPr lang="zh-CN" altLang="en-US" sz="2000" dirty="0">
                <a:latin typeface="宋体" panose="02010600030101010101" pitchFamily="2" charset="-122"/>
                <a:ea typeface="宋体" panose="02010600030101010101" pitchFamily="2" charset="-122"/>
              </a:rPr>
              <a:t>，这样会导致推荐过度强调文本特征的影响，而忽略了序列信息；</a:t>
            </a:r>
            <a:endParaRPr lang="en-US" altLang="zh-CN" sz="20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来自不同领域的文本表征在一个统一的语义空间不对齐</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宋体" panose="02010600030101010101" pitchFamily="2" charset="-122"/>
              <a:ea typeface="宋体" panose="02010600030101010101" pitchFamily="2" charset="-122"/>
            </a:endParaRPr>
          </a:p>
        </p:txBody>
      </p:sp>
      <p:sp>
        <p:nvSpPr>
          <p:cNvPr id="15" name="文本框 14">
            <a:extLst>
              <a:ext uri="{FF2B5EF4-FFF2-40B4-BE49-F238E27FC236}">
                <a16:creationId xmlns:a16="http://schemas.microsoft.com/office/drawing/2014/main" id="{44C59D05-C9E8-4B0F-B42C-26F89A2BE378}"/>
              </a:ext>
            </a:extLst>
          </p:cNvPr>
          <p:cNvSpPr txBox="1"/>
          <p:nvPr/>
        </p:nvSpPr>
        <p:spPr>
          <a:xfrm>
            <a:off x="481826" y="3831415"/>
            <a:ext cx="5066391"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主要工作</a:t>
            </a:r>
          </a:p>
        </p:txBody>
      </p:sp>
      <p:sp>
        <p:nvSpPr>
          <p:cNvPr id="17" name="文本框 16">
            <a:extLst>
              <a:ext uri="{FF2B5EF4-FFF2-40B4-BE49-F238E27FC236}">
                <a16:creationId xmlns:a16="http://schemas.microsoft.com/office/drawing/2014/main" id="{1E730A26-4A41-431A-95A1-A906F40E7BFB}"/>
              </a:ext>
            </a:extLst>
          </p:cNvPr>
          <p:cNvSpPr txBox="1"/>
          <p:nvPr/>
        </p:nvSpPr>
        <p:spPr>
          <a:xfrm>
            <a:off x="751408" y="4353971"/>
            <a:ext cx="10095470" cy="1015663"/>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将文本转换为离散代码，用代码向量作为物品表征（</a:t>
            </a:r>
            <a:r>
              <a:rPr lang="en-US" altLang="zh-CN" sz="2000" b="1" dirty="0" err="1">
                <a:solidFill>
                  <a:schemeClr val="accent1"/>
                </a:solidFill>
                <a:latin typeface="宋体" panose="02010600030101010101" pitchFamily="2" charset="-122"/>
                <a:ea typeface="宋体" panose="02010600030101010101" pitchFamily="2" charset="-122"/>
              </a:rPr>
              <a:t>text</a:t>
            </a:r>
            <a:r>
              <a:rPr lang="en-US" altLang="zh-CN" sz="2000" b="1" dirty="0" err="1">
                <a:solidFill>
                  <a:schemeClr val="accent1"/>
                </a:solidFill>
                <a:latin typeface="宋体" panose="02010600030101010101" pitchFamily="2" charset="-122"/>
                <a:ea typeface="宋体" panose="02010600030101010101" pitchFamily="2" charset="-122"/>
                <a:sym typeface="Wingdings" panose="05000000000000000000" pitchFamily="2" charset="2"/>
              </a:rPr>
              <a:t>coderepresentation</a:t>
            </a:r>
            <a:r>
              <a:rPr lang="zh-CN" altLang="en-US" sz="2000" dirty="0">
                <a:latin typeface="宋体" panose="02010600030101010101" pitchFamily="2" charset="-122"/>
                <a:ea typeface="宋体" panose="02010600030101010101" pitchFamily="2" charset="-122"/>
                <a:sym typeface="Wingdings" panose="05000000000000000000" pitchFamily="2" charset="2"/>
              </a:rPr>
              <a:t>）</a:t>
            </a:r>
            <a:r>
              <a:rPr lang="zh-CN" altLang="en-US" sz="2000" dirty="0">
                <a:latin typeface="宋体" panose="02010600030101010101" pitchFamily="2" charset="-122"/>
                <a:ea typeface="宋体" panose="02010600030101010101" pitchFamily="2" charset="-122"/>
              </a:rPr>
              <a:t>，放宽文本与物品表征之间的强绑定；</a:t>
            </a:r>
            <a:endParaRPr lang="en-US" altLang="zh-CN" sz="20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引入对比学习，并在不同域上预训练以调整代码向量。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模型整体框架</a:t>
            </a:r>
          </a:p>
        </p:txBody>
      </p:sp>
      <p:pic>
        <p:nvPicPr>
          <p:cNvPr id="13" name="图片 12">
            <a:extLst>
              <a:ext uri="{FF2B5EF4-FFF2-40B4-BE49-F238E27FC236}">
                <a16:creationId xmlns:a16="http://schemas.microsoft.com/office/drawing/2014/main" id="{33AAAF64-4C56-4570-913C-6D81CB808CAF}"/>
              </a:ext>
            </a:extLst>
          </p:cNvPr>
          <p:cNvPicPr/>
          <p:nvPr/>
        </p:nvPicPr>
        <p:blipFill>
          <a:blip r:embed="rId4"/>
          <a:stretch>
            <a:fillRect/>
          </a:stretch>
        </p:blipFill>
        <p:spPr>
          <a:xfrm>
            <a:off x="539081" y="1745721"/>
            <a:ext cx="10780960" cy="4064755"/>
          </a:xfrm>
          <a:prstGeom prst="rect">
            <a:avLst/>
          </a:prstGeom>
        </p:spPr>
      </p:pic>
    </p:spTree>
    <p:extLst>
      <p:ext uri="{BB962C8B-B14F-4D97-AF65-F5344CB8AC3E}">
        <p14:creationId xmlns:p14="http://schemas.microsoft.com/office/powerpoint/2010/main" val="42272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量化向量代码学习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E6E23D9-7D6D-4A69-977D-6F829A1304FB}"/>
                  </a:ext>
                </a:extLst>
              </p:cNvPr>
              <p:cNvSpPr txBox="1"/>
              <p:nvPr/>
            </p:nvSpPr>
            <p:spPr>
              <a:xfrm>
                <a:off x="620104" y="1291943"/>
                <a:ext cx="5225111" cy="547266"/>
              </a:xfrm>
              <a:prstGeom prst="rect">
                <a:avLst/>
              </a:prstGeom>
              <a:noFill/>
            </p:spPr>
            <p:txBody>
              <a:bodyPr wrap="square" rtlCol="0">
                <a:spAutoFit/>
              </a:bodyPr>
              <a:lstStyle/>
              <a:p>
                <a:pPr marL="342900" indent="-342900">
                  <a:buFont typeface="+mj-lt"/>
                  <a:buAutoNum type="arabicPeriod"/>
                </a:pPr>
                <a:r>
                  <a:rPr lang="en-US" altLang="zh-CN" sz="2200" dirty="0">
                    <a:latin typeface="Times New Roman" panose="02020603050405020304" pitchFamily="18" charset="0"/>
                    <a:cs typeface="Times New Roman" panose="02020603050405020304" pitchFamily="18" charset="0"/>
                  </a:rPr>
                  <a:t>item code</a:t>
                </a:r>
                <a14:m>
                  <m:oMath xmlns:m="http://schemas.openxmlformats.org/officeDocument/2006/math">
                    <m:groupChr>
                      <m:groupChrPr>
                        <m:chr m:val="→"/>
                        <m:vertJc m:val="bot"/>
                        <m:ctrlPr>
                          <a:rPr lang="en-US" altLang="zh-CN" sz="2200" i="1" smtClean="0">
                            <a:latin typeface="Cambria Math" panose="02040503050406030204" pitchFamily="18" charset="0"/>
                            <a:cs typeface="Times New Roman" panose="02020603050405020304" pitchFamily="18" charset="0"/>
                          </a:rPr>
                        </m:ctrlPr>
                      </m:groupChrPr>
                      <m:e>
                        <m:r>
                          <m:rPr>
                            <m:brk m:alnAt="2"/>
                          </m:rPr>
                          <a:rPr lang="en-US" altLang="zh-CN" sz="2200" b="0" i="1" smtClean="0">
                            <a:latin typeface="Cambria Math" panose="02040503050406030204" pitchFamily="18" charset="0"/>
                            <a:cs typeface="Times New Roman" panose="02020603050405020304" pitchFamily="18" charset="0"/>
                          </a:rPr>
                          <m:t>𝑃</m:t>
                        </m:r>
                        <m:r>
                          <a:rPr lang="en-US" altLang="zh-CN" sz="2200" b="0" i="1" smtClean="0">
                            <a:latin typeface="Cambria Math" panose="02040503050406030204" pitchFamily="18" charset="0"/>
                            <a:cs typeface="Times New Roman" panose="02020603050405020304" pitchFamily="18" charset="0"/>
                          </a:rPr>
                          <m:t>𝐿𝑀</m:t>
                        </m:r>
                      </m:e>
                    </m:groupChr>
                  </m:oMath>
                </a14:m>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text encodings</a:t>
                </a:r>
                <a:endParaRPr lang="zh-CN" altLang="en-US" sz="2200" dirty="0">
                  <a:latin typeface="Times New Roman" panose="02020603050405020304" pitchFamily="18" charset="0"/>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5E6E23D9-7D6D-4A69-977D-6F829A1304FB}"/>
                  </a:ext>
                </a:extLst>
              </p:cNvPr>
              <p:cNvSpPr txBox="1">
                <a:spLocks noRot="1" noChangeAspect="1" noMove="1" noResize="1" noEditPoints="1" noAdjustHandles="1" noChangeArrowheads="1" noChangeShapeType="1" noTextEdit="1"/>
              </p:cNvSpPr>
              <p:nvPr/>
            </p:nvSpPr>
            <p:spPr>
              <a:xfrm>
                <a:off x="620104" y="1291943"/>
                <a:ext cx="5225111" cy="547266"/>
              </a:xfrm>
              <a:prstGeom prst="rect">
                <a:avLst/>
              </a:prstGeom>
              <a:blipFill>
                <a:blip r:embed="rId4"/>
                <a:stretch>
                  <a:fillRect l="-1284" b="-21111"/>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80FE1840-2E6E-4182-9B39-0C1E324DD3F8}"/>
              </a:ext>
            </a:extLst>
          </p:cNvPr>
          <p:cNvPicPr/>
          <p:nvPr/>
        </p:nvPicPr>
        <p:blipFill>
          <a:blip r:embed="rId5"/>
          <a:stretch>
            <a:fillRect/>
          </a:stretch>
        </p:blipFill>
        <p:spPr>
          <a:xfrm>
            <a:off x="2978015" y="2053570"/>
            <a:ext cx="3581565" cy="461665"/>
          </a:xfrm>
          <a:prstGeom prst="rect">
            <a:avLst/>
          </a:prstGeom>
        </p:spPr>
      </p:pic>
      <p:pic>
        <p:nvPicPr>
          <p:cNvPr id="10" name="图片 9">
            <a:extLst>
              <a:ext uri="{FF2B5EF4-FFF2-40B4-BE49-F238E27FC236}">
                <a16:creationId xmlns:a16="http://schemas.microsoft.com/office/drawing/2014/main" id="{5B1D93BF-867C-4949-9338-0D838901E3F1}"/>
              </a:ext>
            </a:extLst>
          </p:cNvPr>
          <p:cNvPicPr/>
          <p:nvPr/>
        </p:nvPicPr>
        <p:blipFill>
          <a:blip r:embed="rId6"/>
          <a:stretch>
            <a:fillRect/>
          </a:stretch>
        </p:blipFill>
        <p:spPr>
          <a:xfrm>
            <a:off x="7351820" y="2120485"/>
            <a:ext cx="897663" cy="327833"/>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3D81A3F-2571-4C70-83E8-80962413EBB6}"/>
                  </a:ext>
                </a:extLst>
              </p:cNvPr>
              <p:cNvSpPr txBox="1"/>
              <p:nvPr/>
            </p:nvSpPr>
            <p:spPr>
              <a:xfrm>
                <a:off x="720312" y="2729596"/>
                <a:ext cx="5225111" cy="547266"/>
              </a:xfrm>
              <a:prstGeom prst="rect">
                <a:avLst/>
              </a:prstGeom>
              <a:noFill/>
            </p:spPr>
            <p:txBody>
              <a:bodyPr wrap="square" rtlCol="0">
                <a:spAutoFit/>
              </a:bodyPr>
              <a:lstStyle/>
              <a:p>
                <a:pPr marL="457200" indent="-457200">
                  <a:buFont typeface="+mj-lt"/>
                  <a:buAutoNum type="arabicPeriod" startAt="2"/>
                </a:pPr>
                <a:r>
                  <a:rPr lang="en-US" altLang="zh-CN" sz="2200" dirty="0">
                    <a:latin typeface="Times New Roman" panose="02020603050405020304" pitchFamily="18" charset="0"/>
                    <a:cs typeface="Times New Roman" panose="02020603050405020304" pitchFamily="18" charset="0"/>
                  </a:rPr>
                  <a:t>text-encodings</a:t>
                </a:r>
                <a:r>
                  <a:rPr lang="en-US" altLang="zh-CN" sz="2200" dirty="0">
                    <a:cs typeface="Times New Roman" panose="02020603050405020304" pitchFamily="18" charset="0"/>
                  </a:rPr>
                  <a:t> </a:t>
                </a:r>
                <a14:m>
                  <m:oMath xmlns:m="http://schemas.openxmlformats.org/officeDocument/2006/math">
                    <m:groupChr>
                      <m:groupChrPr>
                        <m:chr m:val="→"/>
                        <m:vertJc m:val="bot"/>
                        <m:ctrlPr>
                          <a:rPr lang="en-US" altLang="zh-CN" sz="2200" i="1" smtClean="0">
                            <a:latin typeface="Cambria Math" panose="02040503050406030204" pitchFamily="18" charset="0"/>
                            <a:cs typeface="Times New Roman" panose="02020603050405020304" pitchFamily="18" charset="0"/>
                          </a:rPr>
                        </m:ctrlPr>
                      </m:groupChrPr>
                      <m:e>
                        <m:r>
                          <m:rPr>
                            <m:brk m:alnAt="2"/>
                          </m:rPr>
                          <a:rPr lang="en-US" altLang="zh-CN" sz="2200" b="0" i="1" smtClean="0">
                            <a:latin typeface="Cambria Math" panose="02040503050406030204" pitchFamily="18" charset="0"/>
                            <a:cs typeface="Times New Roman" panose="02020603050405020304" pitchFamily="18" charset="0"/>
                          </a:rPr>
                          <m:t>𝑃</m:t>
                        </m:r>
                        <m:r>
                          <a:rPr lang="en-US" altLang="zh-CN" sz="2200" b="0" i="1" smtClean="0">
                            <a:latin typeface="Cambria Math" panose="02040503050406030204" pitchFamily="18" charset="0"/>
                            <a:cs typeface="Times New Roman" panose="02020603050405020304" pitchFamily="18" charset="0"/>
                          </a:rPr>
                          <m:t>𝑄</m:t>
                        </m:r>
                      </m:e>
                    </m:groupChr>
                    <m:r>
                      <a:rPr lang="en-US" altLang="zh-CN" sz="2200" b="0" i="1" smtClean="0">
                        <a:latin typeface="Cambria Math" panose="02040503050406030204" pitchFamily="18" charset="0"/>
                        <a:cs typeface="Times New Roman" panose="02020603050405020304" pitchFamily="18" charset="0"/>
                      </a:rPr>
                      <m:t> </m:t>
                    </m:r>
                  </m:oMath>
                </a14:m>
                <a:r>
                  <a:rPr lang="en-US" altLang="zh-CN" sz="2200" dirty="0" err="1">
                    <a:latin typeface="Times New Roman" panose="02020603050405020304" pitchFamily="18" charset="0"/>
                    <a:cs typeface="Times New Roman" panose="02020603050405020304" pitchFamily="18" charset="0"/>
                  </a:rPr>
                  <a:t>discrete</a:t>
                </a:r>
                <a:r>
                  <a:rPr lang="en-US" altLang="zh-CN" sz="2200" dirty="0">
                    <a:latin typeface="Times New Roman" panose="02020603050405020304" pitchFamily="18" charset="0"/>
                    <a:cs typeface="Times New Roman" panose="02020603050405020304" pitchFamily="18" charset="0"/>
                  </a:rPr>
                  <a:t> codes</a:t>
                </a:r>
                <a:endParaRPr lang="zh-CN" altLang="en-US" sz="2200" dirty="0">
                  <a:latin typeface="Times New Roman" panose="02020603050405020304" pitchFamily="18" charset="0"/>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33D81A3F-2571-4C70-83E8-80962413EBB6}"/>
                  </a:ext>
                </a:extLst>
              </p:cNvPr>
              <p:cNvSpPr txBox="1">
                <a:spLocks noRot="1" noChangeAspect="1" noMove="1" noResize="1" noEditPoints="1" noAdjustHandles="1" noChangeArrowheads="1" noChangeShapeType="1" noTextEdit="1"/>
              </p:cNvSpPr>
              <p:nvPr/>
            </p:nvSpPr>
            <p:spPr>
              <a:xfrm>
                <a:off x="720312" y="2729596"/>
                <a:ext cx="5225111" cy="547266"/>
              </a:xfrm>
              <a:prstGeom prst="rect">
                <a:avLst/>
              </a:prstGeom>
              <a:blipFill>
                <a:blip r:embed="rId7"/>
                <a:stretch>
                  <a:fillRect l="-1284" b="-2000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596E29E9-3FD0-48D7-BF97-9794B057CD30}"/>
              </a:ext>
            </a:extLst>
          </p:cNvPr>
          <p:cNvPicPr>
            <a:picLocks noChangeAspect="1"/>
          </p:cNvPicPr>
          <p:nvPr/>
        </p:nvPicPr>
        <p:blipFill>
          <a:blip r:embed="rId8"/>
          <a:stretch>
            <a:fillRect/>
          </a:stretch>
        </p:blipFill>
        <p:spPr>
          <a:xfrm>
            <a:off x="2272052" y="3429000"/>
            <a:ext cx="6419850" cy="2819400"/>
          </a:xfrm>
          <a:prstGeom prst="rect">
            <a:avLst/>
          </a:prstGeom>
        </p:spPr>
      </p:pic>
      <p:pic>
        <p:nvPicPr>
          <p:cNvPr id="13" name="图片 12">
            <a:extLst>
              <a:ext uri="{FF2B5EF4-FFF2-40B4-BE49-F238E27FC236}">
                <a16:creationId xmlns:a16="http://schemas.microsoft.com/office/drawing/2014/main" id="{01B9E49A-0F28-427E-9826-D7DCA4E368E0}"/>
              </a:ext>
            </a:extLst>
          </p:cNvPr>
          <p:cNvPicPr/>
          <p:nvPr/>
        </p:nvPicPr>
        <p:blipFill>
          <a:blip r:embed="rId9"/>
          <a:stretch>
            <a:fillRect/>
          </a:stretch>
        </p:blipFill>
        <p:spPr>
          <a:xfrm>
            <a:off x="973845" y="5566057"/>
            <a:ext cx="1182459" cy="273537"/>
          </a:xfrm>
          <a:prstGeom prst="rect">
            <a:avLst/>
          </a:prstGeom>
        </p:spPr>
      </p:pic>
      <p:pic>
        <p:nvPicPr>
          <p:cNvPr id="14" name="图片 13">
            <a:extLst>
              <a:ext uri="{FF2B5EF4-FFF2-40B4-BE49-F238E27FC236}">
                <a16:creationId xmlns:a16="http://schemas.microsoft.com/office/drawing/2014/main" id="{A6843C0C-77B9-4142-864F-F2804ACB0ADA}"/>
              </a:ext>
            </a:extLst>
          </p:cNvPr>
          <p:cNvPicPr/>
          <p:nvPr/>
        </p:nvPicPr>
        <p:blipFill>
          <a:blip r:embed="rId10"/>
          <a:stretch>
            <a:fillRect/>
          </a:stretch>
        </p:blipFill>
        <p:spPr>
          <a:xfrm>
            <a:off x="518931" y="4541520"/>
            <a:ext cx="1753121" cy="366146"/>
          </a:xfrm>
          <a:prstGeom prst="rect">
            <a:avLst/>
          </a:prstGeom>
        </p:spPr>
      </p:pic>
      <p:pic>
        <p:nvPicPr>
          <p:cNvPr id="15" name="图片 14">
            <a:extLst>
              <a:ext uri="{FF2B5EF4-FFF2-40B4-BE49-F238E27FC236}">
                <a16:creationId xmlns:a16="http://schemas.microsoft.com/office/drawing/2014/main" id="{74DBC70C-5592-43E5-8A14-AB374A501EC2}"/>
              </a:ext>
            </a:extLst>
          </p:cNvPr>
          <p:cNvPicPr/>
          <p:nvPr/>
        </p:nvPicPr>
        <p:blipFill>
          <a:blip r:embed="rId11"/>
          <a:stretch>
            <a:fillRect/>
          </a:stretch>
        </p:blipFill>
        <p:spPr>
          <a:xfrm>
            <a:off x="6559580" y="3361214"/>
            <a:ext cx="4970077" cy="562604"/>
          </a:xfrm>
          <a:prstGeom prst="rect">
            <a:avLst/>
          </a:prstGeom>
        </p:spPr>
      </p:pic>
      <p:pic>
        <p:nvPicPr>
          <p:cNvPr id="16" name="图片 15">
            <a:extLst>
              <a:ext uri="{FF2B5EF4-FFF2-40B4-BE49-F238E27FC236}">
                <a16:creationId xmlns:a16="http://schemas.microsoft.com/office/drawing/2014/main" id="{9D2C97E8-35F4-4CAD-BBAA-C82755B299BA}"/>
              </a:ext>
            </a:extLst>
          </p:cNvPr>
          <p:cNvPicPr/>
          <p:nvPr/>
        </p:nvPicPr>
        <p:blipFill>
          <a:blip r:embed="rId12"/>
          <a:stretch>
            <a:fillRect/>
          </a:stretch>
        </p:blipFill>
        <p:spPr>
          <a:xfrm>
            <a:off x="8686144" y="4193206"/>
            <a:ext cx="2026254" cy="348314"/>
          </a:xfrm>
          <a:prstGeom prst="rect">
            <a:avLst/>
          </a:prstGeom>
        </p:spPr>
      </p:pic>
    </p:spTree>
    <p:extLst>
      <p:ext uri="{BB962C8B-B14F-4D97-AF65-F5344CB8AC3E}">
        <p14:creationId xmlns:p14="http://schemas.microsoft.com/office/powerpoint/2010/main" val="392679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码表查询</a:t>
            </a:r>
          </a:p>
        </p:txBody>
      </p:sp>
      <p:pic>
        <p:nvPicPr>
          <p:cNvPr id="8" name="图片 7">
            <a:extLst>
              <a:ext uri="{FF2B5EF4-FFF2-40B4-BE49-F238E27FC236}">
                <a16:creationId xmlns:a16="http://schemas.microsoft.com/office/drawing/2014/main" id="{80FEAAF1-0016-4A8C-8E72-61BA571E3822}"/>
              </a:ext>
            </a:extLst>
          </p:cNvPr>
          <p:cNvPicPr/>
          <p:nvPr/>
        </p:nvPicPr>
        <p:blipFill>
          <a:blip r:embed="rId4"/>
          <a:stretch>
            <a:fillRect/>
          </a:stretch>
        </p:blipFill>
        <p:spPr>
          <a:xfrm>
            <a:off x="1840544" y="1800508"/>
            <a:ext cx="1810328" cy="461664"/>
          </a:xfrm>
          <a:prstGeom prst="rect">
            <a:avLst/>
          </a:prstGeom>
        </p:spPr>
      </p:pic>
      <p:pic>
        <p:nvPicPr>
          <p:cNvPr id="9" name="图片 8">
            <a:extLst>
              <a:ext uri="{FF2B5EF4-FFF2-40B4-BE49-F238E27FC236}">
                <a16:creationId xmlns:a16="http://schemas.microsoft.com/office/drawing/2014/main" id="{0D5ECBA8-F710-440B-B08C-F854B6667C9C}"/>
              </a:ext>
            </a:extLst>
          </p:cNvPr>
          <p:cNvPicPr/>
          <p:nvPr/>
        </p:nvPicPr>
        <p:blipFill>
          <a:blip r:embed="rId5"/>
          <a:stretch>
            <a:fillRect/>
          </a:stretch>
        </p:blipFill>
        <p:spPr>
          <a:xfrm>
            <a:off x="3117803" y="2465605"/>
            <a:ext cx="2026254" cy="348314"/>
          </a:xfrm>
          <a:prstGeom prst="rect">
            <a:avLst/>
          </a:prstGeom>
        </p:spPr>
      </p:pic>
      <p:pic>
        <p:nvPicPr>
          <p:cNvPr id="10" name="图片 9">
            <a:extLst>
              <a:ext uri="{FF2B5EF4-FFF2-40B4-BE49-F238E27FC236}">
                <a16:creationId xmlns:a16="http://schemas.microsoft.com/office/drawing/2014/main" id="{7B2B8B76-74A8-4EDE-BE0A-6F30DF3EB998}"/>
              </a:ext>
            </a:extLst>
          </p:cNvPr>
          <p:cNvPicPr/>
          <p:nvPr/>
        </p:nvPicPr>
        <p:blipFill>
          <a:blip r:embed="rId6"/>
          <a:stretch>
            <a:fillRect/>
          </a:stretch>
        </p:blipFill>
        <p:spPr>
          <a:xfrm>
            <a:off x="1548307" y="3017353"/>
            <a:ext cx="2394802" cy="461664"/>
          </a:xfrm>
          <a:prstGeom prst="rect">
            <a:avLst/>
          </a:prstGeom>
        </p:spPr>
      </p:pic>
      <p:cxnSp>
        <p:nvCxnSpPr>
          <p:cNvPr id="3" name="直接箭头连接符 2">
            <a:extLst>
              <a:ext uri="{FF2B5EF4-FFF2-40B4-BE49-F238E27FC236}">
                <a16:creationId xmlns:a16="http://schemas.microsoft.com/office/drawing/2014/main" id="{FB54E956-E63E-4889-B7B8-996F7CD9641A}"/>
              </a:ext>
            </a:extLst>
          </p:cNvPr>
          <p:cNvCxnSpPr>
            <a:stCxn id="8" idx="2"/>
            <a:endCxn id="10" idx="0"/>
          </p:cNvCxnSpPr>
          <p:nvPr/>
        </p:nvCxnSpPr>
        <p:spPr>
          <a:xfrm>
            <a:off x="2745708" y="2262172"/>
            <a:ext cx="0" cy="7551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11445555-1BEC-4F92-A3F2-36D341AB9517}"/>
              </a:ext>
            </a:extLst>
          </p:cNvPr>
          <p:cNvPicPr/>
          <p:nvPr/>
        </p:nvPicPr>
        <p:blipFill>
          <a:blip r:embed="rId7"/>
          <a:stretch>
            <a:fillRect/>
          </a:stretch>
        </p:blipFill>
        <p:spPr>
          <a:xfrm>
            <a:off x="983766" y="4398703"/>
            <a:ext cx="4653095" cy="578411"/>
          </a:xfrm>
          <a:prstGeom prst="rect">
            <a:avLst/>
          </a:prstGeom>
        </p:spPr>
      </p:pic>
      <p:cxnSp>
        <p:nvCxnSpPr>
          <p:cNvPr id="5" name="直接箭头连接符 4">
            <a:extLst>
              <a:ext uri="{FF2B5EF4-FFF2-40B4-BE49-F238E27FC236}">
                <a16:creationId xmlns:a16="http://schemas.microsoft.com/office/drawing/2014/main" id="{37229193-EE14-4E88-8870-4AB33F4CBD40}"/>
              </a:ext>
            </a:extLst>
          </p:cNvPr>
          <p:cNvCxnSpPr/>
          <p:nvPr/>
        </p:nvCxnSpPr>
        <p:spPr>
          <a:xfrm>
            <a:off x="2745708" y="3614195"/>
            <a:ext cx="0" cy="10504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D8C10561-0FA6-4D34-87CB-A834ED231E9B}"/>
              </a:ext>
            </a:extLst>
          </p:cNvPr>
          <p:cNvPicPr/>
          <p:nvPr/>
        </p:nvPicPr>
        <p:blipFill rotWithShape="1">
          <a:blip r:embed="rId8"/>
          <a:srcRect t="20553" r="58728"/>
          <a:stretch/>
        </p:blipFill>
        <p:spPr>
          <a:xfrm>
            <a:off x="6096000" y="1814339"/>
            <a:ext cx="4449608" cy="3229321"/>
          </a:xfrm>
          <a:prstGeom prst="rect">
            <a:avLst/>
          </a:prstGeom>
        </p:spPr>
      </p:pic>
    </p:spTree>
    <p:extLst>
      <p:ext uri="{BB962C8B-B14F-4D97-AF65-F5344CB8AC3E}">
        <p14:creationId xmlns:p14="http://schemas.microsoft.com/office/powerpoint/2010/main" val="94469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对比推荐预训练</a:t>
            </a:r>
          </a:p>
        </p:txBody>
      </p:sp>
      <p:sp>
        <p:nvSpPr>
          <p:cNvPr id="2" name="文本框 1">
            <a:extLst>
              <a:ext uri="{FF2B5EF4-FFF2-40B4-BE49-F238E27FC236}">
                <a16:creationId xmlns:a16="http://schemas.microsoft.com/office/drawing/2014/main" id="{4B465F79-3A11-446A-9301-2361C35A475A}"/>
              </a:ext>
            </a:extLst>
          </p:cNvPr>
          <p:cNvSpPr txBox="1"/>
          <p:nvPr/>
        </p:nvSpPr>
        <p:spPr>
          <a:xfrm>
            <a:off x="620104" y="1345613"/>
            <a:ext cx="5830959"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半合成负样本</a:t>
            </a:r>
          </a:p>
        </p:txBody>
      </p:sp>
      <p:pic>
        <p:nvPicPr>
          <p:cNvPr id="9" name="图片 8">
            <a:extLst>
              <a:ext uri="{FF2B5EF4-FFF2-40B4-BE49-F238E27FC236}">
                <a16:creationId xmlns:a16="http://schemas.microsoft.com/office/drawing/2014/main" id="{B3901179-1C52-4765-AA19-78AEFE52BD5F}"/>
              </a:ext>
            </a:extLst>
          </p:cNvPr>
          <p:cNvPicPr/>
          <p:nvPr/>
        </p:nvPicPr>
        <p:blipFill>
          <a:blip r:embed="rId4"/>
          <a:stretch>
            <a:fillRect/>
          </a:stretch>
        </p:blipFill>
        <p:spPr>
          <a:xfrm>
            <a:off x="1562579" y="1914523"/>
            <a:ext cx="2106595" cy="400109"/>
          </a:xfrm>
          <a:prstGeom prst="rect">
            <a:avLst/>
          </a:prstGeom>
        </p:spPr>
      </p:pic>
      <p:pic>
        <p:nvPicPr>
          <p:cNvPr id="10" name="图片 9">
            <a:extLst>
              <a:ext uri="{FF2B5EF4-FFF2-40B4-BE49-F238E27FC236}">
                <a16:creationId xmlns:a16="http://schemas.microsoft.com/office/drawing/2014/main" id="{BD446EAB-FBB4-4069-9828-91AE6ACF69FF}"/>
              </a:ext>
            </a:extLst>
          </p:cNvPr>
          <p:cNvPicPr/>
          <p:nvPr/>
        </p:nvPicPr>
        <p:blipFill>
          <a:blip r:embed="rId5"/>
          <a:stretch>
            <a:fillRect/>
          </a:stretch>
        </p:blipFill>
        <p:spPr>
          <a:xfrm>
            <a:off x="1469978" y="2483432"/>
            <a:ext cx="3981697" cy="517209"/>
          </a:xfrm>
          <a:prstGeom prst="rect">
            <a:avLst/>
          </a:prstGeom>
        </p:spPr>
      </p:pic>
      <p:pic>
        <p:nvPicPr>
          <p:cNvPr id="11" name="图片 10">
            <a:extLst>
              <a:ext uri="{FF2B5EF4-FFF2-40B4-BE49-F238E27FC236}">
                <a16:creationId xmlns:a16="http://schemas.microsoft.com/office/drawing/2014/main" id="{B38F2E8E-DE29-40AA-8393-58B0E3A2B340}"/>
              </a:ext>
            </a:extLst>
          </p:cNvPr>
          <p:cNvPicPr/>
          <p:nvPr/>
        </p:nvPicPr>
        <p:blipFill>
          <a:blip r:embed="rId6"/>
          <a:stretch>
            <a:fillRect/>
          </a:stretch>
        </p:blipFill>
        <p:spPr>
          <a:xfrm>
            <a:off x="1506295" y="3000640"/>
            <a:ext cx="4034969" cy="737710"/>
          </a:xfrm>
          <a:prstGeom prst="rect">
            <a:avLst/>
          </a:prstGeom>
        </p:spPr>
      </p:pic>
      <p:sp>
        <p:nvSpPr>
          <p:cNvPr id="12" name="文本框 11">
            <a:extLst>
              <a:ext uri="{FF2B5EF4-FFF2-40B4-BE49-F238E27FC236}">
                <a16:creationId xmlns:a16="http://schemas.microsoft.com/office/drawing/2014/main" id="{7574CC7F-E6E3-4885-B813-13472E780AE0}"/>
              </a:ext>
            </a:extLst>
          </p:cNvPr>
          <p:cNvSpPr txBox="1"/>
          <p:nvPr/>
        </p:nvSpPr>
        <p:spPr>
          <a:xfrm>
            <a:off x="720312" y="3885388"/>
            <a:ext cx="5830959"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混合域负样本</a:t>
            </a:r>
          </a:p>
        </p:txBody>
      </p:sp>
      <p:pic>
        <p:nvPicPr>
          <p:cNvPr id="13" name="图片 12">
            <a:extLst>
              <a:ext uri="{FF2B5EF4-FFF2-40B4-BE49-F238E27FC236}">
                <a16:creationId xmlns:a16="http://schemas.microsoft.com/office/drawing/2014/main" id="{3C66D371-E1A7-42BD-B0C9-069576F2DA47}"/>
              </a:ext>
            </a:extLst>
          </p:cNvPr>
          <p:cNvPicPr/>
          <p:nvPr/>
        </p:nvPicPr>
        <p:blipFill>
          <a:blip r:embed="rId7"/>
          <a:stretch>
            <a:fillRect/>
          </a:stretch>
        </p:blipFill>
        <p:spPr>
          <a:xfrm>
            <a:off x="1107025" y="4878434"/>
            <a:ext cx="4830931" cy="1092249"/>
          </a:xfrm>
          <a:prstGeom prst="rect">
            <a:avLst/>
          </a:prstGeom>
        </p:spPr>
      </p:pic>
      <p:sp>
        <p:nvSpPr>
          <p:cNvPr id="14" name="文本框 13">
            <a:extLst>
              <a:ext uri="{FF2B5EF4-FFF2-40B4-BE49-F238E27FC236}">
                <a16:creationId xmlns:a16="http://schemas.microsoft.com/office/drawing/2014/main" id="{02AC95EA-4E2C-442D-BA39-4DFED54DFD4D}"/>
              </a:ext>
            </a:extLst>
          </p:cNvPr>
          <p:cNvSpPr txBox="1"/>
          <p:nvPr/>
        </p:nvSpPr>
        <p:spPr>
          <a:xfrm>
            <a:off x="720311" y="4432536"/>
            <a:ext cx="5830959"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对比损失函数</a:t>
            </a:r>
          </a:p>
        </p:txBody>
      </p:sp>
      <p:pic>
        <p:nvPicPr>
          <p:cNvPr id="4" name="图片 3">
            <a:extLst>
              <a:ext uri="{FF2B5EF4-FFF2-40B4-BE49-F238E27FC236}">
                <a16:creationId xmlns:a16="http://schemas.microsoft.com/office/drawing/2014/main" id="{85F973D3-5330-4CCF-9453-45AC67A15DCF}"/>
              </a:ext>
            </a:extLst>
          </p:cNvPr>
          <p:cNvPicPr>
            <a:picLocks noChangeAspect="1"/>
          </p:cNvPicPr>
          <p:nvPr/>
        </p:nvPicPr>
        <p:blipFill>
          <a:blip r:embed="rId8"/>
          <a:stretch>
            <a:fillRect/>
          </a:stretch>
        </p:blipFill>
        <p:spPr>
          <a:xfrm>
            <a:off x="5730885" y="3216975"/>
            <a:ext cx="1385390" cy="305040"/>
          </a:xfrm>
          <a:prstGeom prst="rect">
            <a:avLst/>
          </a:prstGeom>
        </p:spPr>
      </p:pic>
      <p:pic>
        <p:nvPicPr>
          <p:cNvPr id="5" name="图片 4">
            <a:extLst>
              <a:ext uri="{FF2B5EF4-FFF2-40B4-BE49-F238E27FC236}">
                <a16:creationId xmlns:a16="http://schemas.microsoft.com/office/drawing/2014/main" id="{44082CCC-F6FB-4ED4-A6E5-B63606F7FDE3}"/>
              </a:ext>
            </a:extLst>
          </p:cNvPr>
          <p:cNvPicPr>
            <a:picLocks noChangeAspect="1"/>
          </p:cNvPicPr>
          <p:nvPr/>
        </p:nvPicPr>
        <p:blipFill rotWithShape="1">
          <a:blip r:embed="rId9"/>
          <a:srcRect l="33005" r="38007"/>
          <a:stretch/>
        </p:blipFill>
        <p:spPr>
          <a:xfrm>
            <a:off x="8042894" y="1579644"/>
            <a:ext cx="3428794" cy="4459896"/>
          </a:xfrm>
          <a:prstGeom prst="rect">
            <a:avLst/>
          </a:prstGeom>
        </p:spPr>
      </p:pic>
      <p:pic>
        <p:nvPicPr>
          <p:cNvPr id="6" name="图片 5">
            <a:extLst>
              <a:ext uri="{FF2B5EF4-FFF2-40B4-BE49-F238E27FC236}">
                <a16:creationId xmlns:a16="http://schemas.microsoft.com/office/drawing/2014/main" id="{ABB76F6A-02E7-49B8-9370-387C492C05A5}"/>
              </a:ext>
            </a:extLst>
          </p:cNvPr>
          <p:cNvPicPr>
            <a:picLocks noChangeAspect="1"/>
          </p:cNvPicPr>
          <p:nvPr/>
        </p:nvPicPr>
        <p:blipFill>
          <a:blip r:embed="rId10"/>
          <a:stretch>
            <a:fillRect/>
          </a:stretch>
        </p:blipFill>
        <p:spPr>
          <a:xfrm>
            <a:off x="1107025" y="5943521"/>
            <a:ext cx="3680779" cy="914479"/>
          </a:xfrm>
          <a:prstGeom prst="rect">
            <a:avLst/>
          </a:prstGeom>
        </p:spPr>
      </p:pic>
    </p:spTree>
    <p:extLst>
      <p:ext uri="{BB962C8B-B14F-4D97-AF65-F5344CB8AC3E}">
        <p14:creationId xmlns:p14="http://schemas.microsoft.com/office/powerpoint/2010/main" val="72793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跨域推荐微调</a:t>
            </a:r>
          </a:p>
        </p:txBody>
      </p:sp>
      <p:sp>
        <p:nvSpPr>
          <p:cNvPr id="9" name="文本框 8">
            <a:extLst>
              <a:ext uri="{FF2B5EF4-FFF2-40B4-BE49-F238E27FC236}">
                <a16:creationId xmlns:a16="http://schemas.microsoft.com/office/drawing/2014/main" id="{23C44E17-B701-45A4-9F3B-E9391D5095DB}"/>
              </a:ext>
            </a:extLst>
          </p:cNvPr>
          <p:cNvSpPr txBox="1"/>
          <p:nvPr/>
        </p:nvSpPr>
        <p:spPr>
          <a:xfrm>
            <a:off x="720312" y="1264814"/>
            <a:ext cx="5375688" cy="1292662"/>
          </a:xfrm>
          <a:prstGeom prst="rect">
            <a:avLst/>
          </a:prstGeom>
          <a:noFill/>
        </p:spPr>
        <p:txBody>
          <a:bodyPr wrap="square" rtlCol="0">
            <a:spAutoFit/>
          </a:bodyPr>
          <a:lstStyle/>
          <a:p>
            <a:pPr marL="342900" indent="-342900">
              <a:buFont typeface="+mj-lt"/>
              <a:buAutoNum type="arabicPeriod"/>
            </a:pPr>
            <a:r>
              <a:rPr lang="zh-CN" altLang="en-US" sz="2000" dirty="0">
                <a:latin typeface="宋体" panose="02010600030101010101" pitchFamily="2" charset="-122"/>
                <a:ea typeface="宋体" panose="02010600030101010101" pitchFamily="2" charset="-122"/>
              </a:rPr>
              <a:t>获取新的离散代码（索引）</a:t>
            </a: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sz="2000" dirty="0">
                <a:latin typeface="宋体" panose="02010600030101010101" pitchFamily="2" charset="-122"/>
                <a:ea typeface="宋体" panose="02010600030101010101" pitchFamily="2" charset="-122"/>
              </a:rPr>
              <a:t>基于排列组合的代码嵌入对齐</a:t>
            </a: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endParaRPr lang="zh-CN" altLang="en-US"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002C9113-7BAA-43BC-99C2-67FC097AEE91}"/>
              </a:ext>
            </a:extLst>
          </p:cNvPr>
          <p:cNvPicPr>
            <a:picLocks noChangeAspect="1"/>
          </p:cNvPicPr>
          <p:nvPr/>
        </p:nvPicPr>
        <p:blipFill>
          <a:blip r:embed="rId4"/>
          <a:stretch>
            <a:fillRect/>
          </a:stretch>
        </p:blipFill>
        <p:spPr>
          <a:xfrm>
            <a:off x="1460751" y="2398664"/>
            <a:ext cx="2068541" cy="693302"/>
          </a:xfrm>
          <a:prstGeom prst="rect">
            <a:avLst/>
          </a:prstGeom>
        </p:spPr>
      </p:pic>
      <p:pic>
        <p:nvPicPr>
          <p:cNvPr id="6" name="图片 5">
            <a:extLst>
              <a:ext uri="{FF2B5EF4-FFF2-40B4-BE49-F238E27FC236}">
                <a16:creationId xmlns:a16="http://schemas.microsoft.com/office/drawing/2014/main" id="{733BAEC6-8B7C-4787-9FCB-FC3E7BC051CE}"/>
              </a:ext>
            </a:extLst>
          </p:cNvPr>
          <p:cNvPicPr>
            <a:picLocks noChangeAspect="1"/>
          </p:cNvPicPr>
          <p:nvPr/>
        </p:nvPicPr>
        <p:blipFill>
          <a:blip r:embed="rId5"/>
          <a:stretch>
            <a:fillRect/>
          </a:stretch>
        </p:blipFill>
        <p:spPr>
          <a:xfrm>
            <a:off x="4269731" y="2587989"/>
            <a:ext cx="1836945" cy="377886"/>
          </a:xfrm>
          <a:prstGeom prst="rect">
            <a:avLst/>
          </a:prstGeom>
        </p:spPr>
      </p:pic>
      <p:sp>
        <p:nvSpPr>
          <p:cNvPr id="7" name="文本框 6">
            <a:extLst>
              <a:ext uri="{FF2B5EF4-FFF2-40B4-BE49-F238E27FC236}">
                <a16:creationId xmlns:a16="http://schemas.microsoft.com/office/drawing/2014/main" id="{313D3EF1-571A-4162-BF10-57DF8A7D9B3A}"/>
              </a:ext>
            </a:extLst>
          </p:cNvPr>
          <p:cNvSpPr txBox="1"/>
          <p:nvPr/>
        </p:nvSpPr>
        <p:spPr>
          <a:xfrm>
            <a:off x="765270" y="4806623"/>
            <a:ext cx="5285772" cy="400110"/>
          </a:xfrm>
          <a:prstGeom prst="rect">
            <a:avLst/>
          </a:prstGeom>
          <a:noFill/>
        </p:spPr>
        <p:txBody>
          <a:bodyPr wrap="square" rtlCol="0">
            <a:spAutoFit/>
          </a:bodyPr>
          <a:lstStyle/>
          <a:p>
            <a:pPr marL="457200" indent="-457200">
              <a:buFont typeface="+mj-lt"/>
              <a:buAutoNum type="arabicPeriod" startAt="4"/>
            </a:pPr>
            <a:r>
              <a:rPr lang="zh-CN" altLang="en-US" sz="2000" dirty="0">
                <a:latin typeface="宋体" panose="02010600030101010101" pitchFamily="2" charset="-122"/>
                <a:ea typeface="宋体" panose="02010600030101010101" pitchFamily="2" charset="-122"/>
              </a:rPr>
              <a:t>微调代码嵌入表</a:t>
            </a:r>
          </a:p>
        </p:txBody>
      </p:sp>
      <p:pic>
        <p:nvPicPr>
          <p:cNvPr id="10" name="图片 9">
            <a:extLst>
              <a:ext uri="{FF2B5EF4-FFF2-40B4-BE49-F238E27FC236}">
                <a16:creationId xmlns:a16="http://schemas.microsoft.com/office/drawing/2014/main" id="{7EFA386F-3AB6-4DC4-BCE3-CF28752A2645}"/>
              </a:ext>
            </a:extLst>
          </p:cNvPr>
          <p:cNvPicPr>
            <a:picLocks noChangeAspect="1"/>
          </p:cNvPicPr>
          <p:nvPr/>
        </p:nvPicPr>
        <p:blipFill>
          <a:blip r:embed="rId6"/>
          <a:stretch>
            <a:fillRect/>
          </a:stretch>
        </p:blipFill>
        <p:spPr>
          <a:xfrm>
            <a:off x="1460751" y="3943388"/>
            <a:ext cx="4649461" cy="520006"/>
          </a:xfrm>
          <a:prstGeom prst="rect">
            <a:avLst/>
          </a:prstGeom>
        </p:spPr>
      </p:pic>
      <p:pic>
        <p:nvPicPr>
          <p:cNvPr id="3" name="图片 2">
            <a:extLst>
              <a:ext uri="{FF2B5EF4-FFF2-40B4-BE49-F238E27FC236}">
                <a16:creationId xmlns:a16="http://schemas.microsoft.com/office/drawing/2014/main" id="{73694087-03B7-4529-A778-585193513B17}"/>
              </a:ext>
            </a:extLst>
          </p:cNvPr>
          <p:cNvPicPr>
            <a:picLocks noChangeAspect="1"/>
          </p:cNvPicPr>
          <p:nvPr/>
        </p:nvPicPr>
        <p:blipFill>
          <a:blip r:embed="rId7"/>
          <a:stretch>
            <a:fillRect/>
          </a:stretch>
        </p:blipFill>
        <p:spPr>
          <a:xfrm>
            <a:off x="6715850" y="2544253"/>
            <a:ext cx="1327008" cy="402124"/>
          </a:xfrm>
          <a:prstGeom prst="rect">
            <a:avLst/>
          </a:prstGeom>
        </p:spPr>
      </p:pic>
      <p:pic>
        <p:nvPicPr>
          <p:cNvPr id="8" name="图片 7">
            <a:extLst>
              <a:ext uri="{FF2B5EF4-FFF2-40B4-BE49-F238E27FC236}">
                <a16:creationId xmlns:a16="http://schemas.microsoft.com/office/drawing/2014/main" id="{F460018D-C23F-4F07-99A6-989547B95534}"/>
              </a:ext>
            </a:extLst>
          </p:cNvPr>
          <p:cNvPicPr>
            <a:picLocks noChangeAspect="1"/>
          </p:cNvPicPr>
          <p:nvPr/>
        </p:nvPicPr>
        <p:blipFill>
          <a:blip r:embed="rId8"/>
          <a:stretch>
            <a:fillRect/>
          </a:stretch>
        </p:blipFill>
        <p:spPr>
          <a:xfrm>
            <a:off x="8629730" y="2587989"/>
            <a:ext cx="1327008" cy="337784"/>
          </a:xfrm>
          <a:prstGeom prst="rect">
            <a:avLst/>
          </a:prstGeom>
        </p:spPr>
      </p:pic>
      <p:pic>
        <p:nvPicPr>
          <p:cNvPr id="5" name="图片 4">
            <a:extLst>
              <a:ext uri="{FF2B5EF4-FFF2-40B4-BE49-F238E27FC236}">
                <a16:creationId xmlns:a16="http://schemas.microsoft.com/office/drawing/2014/main" id="{54C1D377-AA10-409E-9E0A-0D4A987F7AC1}"/>
              </a:ext>
            </a:extLst>
          </p:cNvPr>
          <p:cNvPicPr>
            <a:picLocks noChangeAspect="1"/>
          </p:cNvPicPr>
          <p:nvPr/>
        </p:nvPicPr>
        <p:blipFill>
          <a:blip r:embed="rId9"/>
          <a:stretch>
            <a:fillRect/>
          </a:stretch>
        </p:blipFill>
        <p:spPr>
          <a:xfrm>
            <a:off x="4254625" y="1291943"/>
            <a:ext cx="941153" cy="369079"/>
          </a:xfrm>
          <a:prstGeom prst="rect">
            <a:avLst/>
          </a:prstGeom>
        </p:spPr>
      </p:pic>
      <p:sp>
        <p:nvSpPr>
          <p:cNvPr id="17" name="文本框 16">
            <a:extLst>
              <a:ext uri="{FF2B5EF4-FFF2-40B4-BE49-F238E27FC236}">
                <a16:creationId xmlns:a16="http://schemas.microsoft.com/office/drawing/2014/main" id="{7E9595AE-DC8D-42EA-A400-95ECCB07CFBD}"/>
              </a:ext>
            </a:extLst>
          </p:cNvPr>
          <p:cNvSpPr txBox="1"/>
          <p:nvPr/>
        </p:nvSpPr>
        <p:spPr>
          <a:xfrm>
            <a:off x="765270" y="3429000"/>
            <a:ext cx="5285772" cy="400110"/>
          </a:xfrm>
          <a:prstGeom prst="rect">
            <a:avLst/>
          </a:prstGeom>
          <a:noFill/>
        </p:spPr>
        <p:txBody>
          <a:bodyPr wrap="square" rtlCol="0">
            <a:spAutoFit/>
          </a:bodyPr>
          <a:lstStyle/>
          <a:p>
            <a:pPr marL="342900" indent="-342900">
              <a:buFont typeface="+mj-lt"/>
              <a:buAutoNum type="arabicPeriod" startAt="3"/>
            </a:pPr>
            <a:r>
              <a:rPr lang="zh-CN" altLang="en-US" sz="2000" dirty="0">
                <a:latin typeface="宋体" panose="02010600030101010101" pitchFamily="2" charset="-122"/>
                <a:ea typeface="宋体" panose="02010600030101010101" pitchFamily="2" charset="-122"/>
              </a:rPr>
              <a:t>对齐优化</a:t>
            </a:r>
          </a:p>
        </p:txBody>
      </p:sp>
    </p:spTree>
    <p:extLst>
      <p:ext uri="{BB962C8B-B14F-4D97-AF65-F5344CB8AC3E}">
        <p14:creationId xmlns:p14="http://schemas.microsoft.com/office/powerpoint/2010/main" val="1385980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实验结果</a:t>
            </a:r>
          </a:p>
        </p:txBody>
      </p:sp>
      <p:pic>
        <p:nvPicPr>
          <p:cNvPr id="10" name="图片 9">
            <a:extLst>
              <a:ext uri="{FF2B5EF4-FFF2-40B4-BE49-F238E27FC236}">
                <a16:creationId xmlns:a16="http://schemas.microsoft.com/office/drawing/2014/main" id="{5D7CB911-D00A-438B-A4C5-733217350634}"/>
              </a:ext>
            </a:extLst>
          </p:cNvPr>
          <p:cNvPicPr/>
          <p:nvPr/>
        </p:nvPicPr>
        <p:blipFill>
          <a:blip r:embed="rId4"/>
          <a:stretch>
            <a:fillRect/>
          </a:stretch>
        </p:blipFill>
        <p:spPr>
          <a:xfrm>
            <a:off x="821080" y="1947564"/>
            <a:ext cx="5750076" cy="3132399"/>
          </a:xfrm>
          <a:prstGeom prst="rect">
            <a:avLst/>
          </a:prstGeom>
        </p:spPr>
      </p:pic>
      <p:sp>
        <p:nvSpPr>
          <p:cNvPr id="4" name="文本框 3">
            <a:extLst>
              <a:ext uri="{FF2B5EF4-FFF2-40B4-BE49-F238E27FC236}">
                <a16:creationId xmlns:a16="http://schemas.microsoft.com/office/drawing/2014/main" id="{40909AE4-8063-429B-8F94-F3A9F11EC045}"/>
              </a:ext>
            </a:extLst>
          </p:cNvPr>
          <p:cNvSpPr txBox="1"/>
          <p:nvPr/>
        </p:nvSpPr>
        <p:spPr>
          <a:xfrm>
            <a:off x="7006941" y="2286247"/>
            <a:ext cx="4627073" cy="2031325"/>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rPr>
              <a:t>预训练的域：</a:t>
            </a:r>
            <a:r>
              <a:rPr lang="en-US" altLang="zh-CN" dirty="0">
                <a:latin typeface="Times New Roman" panose="02020603050405020304" pitchFamily="18" charset="0"/>
                <a:ea typeface="宋体" panose="02010600030101010101" pitchFamily="2" charset="-122"/>
              </a:rPr>
              <a:t>Amazon Food</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Home</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CDs</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Kindle</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Movies</a:t>
            </a:r>
          </a:p>
          <a:p>
            <a:pPr marL="285750" indent="-28575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rPr>
              <a:t>文本</a:t>
            </a:r>
            <a:endParaRPr lang="en-US" altLang="zh-CN" dirty="0">
              <a:latin typeface="Times New Roman" panose="02020603050405020304" pitchFamily="18" charset="0"/>
              <a:ea typeface="宋体" panose="02010600030101010101" pitchFamily="2" charset="-122"/>
            </a:endParaRPr>
          </a:p>
          <a:p>
            <a:pPr marL="742950" lvl="1"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 Amazon</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title</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categories</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brand</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742950" lvl="1"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Online</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description</a:t>
            </a:r>
          </a:p>
          <a:p>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81985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对比实验</a:t>
            </a:r>
          </a:p>
        </p:txBody>
      </p:sp>
      <p:pic>
        <p:nvPicPr>
          <p:cNvPr id="8" name="图片 7">
            <a:extLst>
              <a:ext uri="{FF2B5EF4-FFF2-40B4-BE49-F238E27FC236}">
                <a16:creationId xmlns:a16="http://schemas.microsoft.com/office/drawing/2014/main" id="{1C19AB9F-76C6-439B-99F3-8248E3DABB48}"/>
              </a:ext>
            </a:extLst>
          </p:cNvPr>
          <p:cNvPicPr/>
          <p:nvPr/>
        </p:nvPicPr>
        <p:blipFill>
          <a:blip r:embed="rId4"/>
          <a:stretch>
            <a:fillRect/>
          </a:stretch>
        </p:blipFill>
        <p:spPr>
          <a:xfrm>
            <a:off x="720312" y="1229145"/>
            <a:ext cx="10956823" cy="5357559"/>
          </a:xfrm>
          <a:prstGeom prst="rect">
            <a:avLst/>
          </a:prstGeom>
        </p:spPr>
      </p:pic>
    </p:spTree>
    <p:extLst>
      <p:ext uri="{BB962C8B-B14F-4D97-AF65-F5344CB8AC3E}">
        <p14:creationId xmlns:p14="http://schemas.microsoft.com/office/powerpoint/2010/main" val="4023133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4135</TotalTime>
  <Words>440</Words>
  <Application>Microsoft Office PowerPoint</Application>
  <PresentationFormat>宽屏</PresentationFormat>
  <Paragraphs>58</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等线</vt:lpstr>
      <vt:lpstr>等线 Light</vt:lpstr>
      <vt:lpstr>华光标题宋_CNKI</vt:lpstr>
      <vt:lpstr>宋体</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 天田</dc:creator>
  <cp:lastModifiedBy>刘 美</cp:lastModifiedBy>
  <cp:revision>158</cp:revision>
  <dcterms:created xsi:type="dcterms:W3CDTF">2021-09-19T09:11:06Z</dcterms:created>
  <dcterms:modified xsi:type="dcterms:W3CDTF">2023-03-30T07:08:12Z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15a4d4b088264cfaa4c0772bb3ca6df7</vt:lpwstr>
  </property>
</Properties>
</file>