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3" r:id="rId2"/>
    <p:sldId id="267" r:id="rId3"/>
    <p:sldId id="321" r:id="rId4"/>
    <p:sldId id="292" r:id="rId5"/>
    <p:sldId id="326" r:id="rId6"/>
    <p:sldId id="331" r:id="rId7"/>
    <p:sldId id="327" r:id="rId8"/>
    <p:sldId id="306" r:id="rId9"/>
    <p:sldId id="307" r:id="rId10"/>
    <p:sldId id="323" r:id="rId11"/>
    <p:sldId id="329" r:id="rId12"/>
    <p:sldId id="330"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倩" initials="陈" lastIdx="1" clrIdx="0">
    <p:extLst>
      <p:ext uri="{19B8F6BF-5375-455C-9EA6-DF929625EA0E}">
        <p15:presenceInfo xmlns:p15="http://schemas.microsoft.com/office/powerpoint/2012/main" userId="826ec5ce41e0df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284BF8"/>
    <a:srgbClr val="00B0F0"/>
    <a:srgbClr val="00B050"/>
    <a:srgbClr val="00AFEF"/>
    <a:srgbClr val="FF7777"/>
    <a:srgbClr val="FF8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38" autoAdjust="0"/>
  </p:normalViewPr>
  <p:slideViewPr>
    <p:cSldViewPr snapToGrid="0">
      <p:cViewPr varScale="1">
        <p:scale>
          <a:sx n="57" d="100"/>
          <a:sy n="57" d="100"/>
        </p:scale>
        <p:origin x="9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2022/9/15</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2022 WSDM</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7069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Intra</a:t>
            </a:r>
            <a:r>
              <a:rPr lang="zh-CN" altLang="en-US" dirty="0">
                <a:effectLst/>
                <a:latin typeface="Arial" panose="020B0604020202020204" pitchFamily="34" charset="0"/>
              </a:rPr>
              <a:t>比</a:t>
            </a:r>
            <a:r>
              <a:rPr lang="en-US" altLang="zh-CN" dirty="0">
                <a:effectLst/>
                <a:latin typeface="Arial" panose="020B0604020202020204" pitchFamily="34" charset="0"/>
              </a:rPr>
              <a:t>inter</a:t>
            </a:r>
            <a:r>
              <a:rPr lang="zh-CN" altLang="en-US" dirty="0">
                <a:effectLst/>
                <a:latin typeface="Arial" panose="020B0604020202020204" pitchFamily="34" charset="0"/>
              </a:rPr>
              <a:t>的效果更显著</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185440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在长会话序列上效果更显著</a:t>
            </a:r>
            <a:endParaRPr lang="en-US" altLang="zh-CN" dirty="0">
              <a:effectLst/>
              <a:latin typeface="Arial" panose="020B0604020202020204" pitchFamily="34" charset="0"/>
            </a:endParaRPr>
          </a:p>
          <a:p>
            <a:r>
              <a:rPr lang="zh-CN" altLang="en-US" dirty="0">
                <a:effectLst/>
                <a:latin typeface="Arial" panose="020B0604020202020204" pitchFamily="34" charset="0"/>
              </a:rPr>
              <a:t>解释：从组合的角度建模更准确的用户意图，而且可以通过异构图将前一意图单元的信息高效的传输到后一意图单元，长依赖问题可以得到解决。</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373385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对意图单元的粒度做了相关实验，发现粒度越粗，效果越好并且逐渐趋于稳定。</a:t>
            </a:r>
            <a:endParaRPr lang="en-US" altLang="zh-CN" dirty="0">
              <a:effectLst/>
              <a:latin typeface="Arial" panose="020B0604020202020204" pitchFamily="34" charset="0"/>
            </a:endParaRPr>
          </a:p>
          <a:p>
            <a:r>
              <a:rPr lang="zh-CN" altLang="en-US" dirty="0">
                <a:effectLst/>
                <a:latin typeface="Arial" panose="020B0604020202020204" pitchFamily="34" charset="0"/>
              </a:rPr>
              <a:t>黄色的虚线表示将</a:t>
            </a:r>
            <a:r>
              <a:rPr lang="en-US" altLang="zh-CN" dirty="0">
                <a:effectLst/>
                <a:latin typeface="Arial" panose="020B0604020202020204" pitchFamily="34" charset="0"/>
              </a:rPr>
              <a:t>MIHSG</a:t>
            </a:r>
            <a:r>
              <a:rPr lang="zh-CN" altLang="en-US" dirty="0">
                <a:effectLst/>
                <a:latin typeface="Arial" panose="020B0604020202020204" pitchFamily="34" charset="0"/>
              </a:rPr>
              <a:t>图换成超图，并使用超图注意力机制，其余的参数不变，</a:t>
            </a:r>
            <a:r>
              <a:rPr lang="en-US" altLang="zh-CN" dirty="0">
                <a:effectLst/>
                <a:latin typeface="Arial" panose="020B0604020202020204" pitchFamily="34" charset="0"/>
              </a:rPr>
              <a:t>MIHSG</a:t>
            </a:r>
            <a:r>
              <a:rPr lang="zh-CN" altLang="en-US" dirty="0">
                <a:effectLst/>
                <a:latin typeface="Arial" panose="020B0604020202020204" pitchFamily="34" charset="0"/>
              </a:rPr>
              <a:t>图在各个数据集和各个粒度上表现都比超图好，这是因为超图只考虑</a:t>
            </a:r>
            <a:r>
              <a:rPr lang="en-US" altLang="zh-CN" dirty="0">
                <a:effectLst/>
                <a:latin typeface="Arial" panose="020B0604020202020204" pitchFamily="34" charset="0"/>
              </a:rPr>
              <a:t>item</a:t>
            </a:r>
            <a:r>
              <a:rPr lang="zh-CN" altLang="en-US" dirty="0">
                <a:effectLst/>
                <a:latin typeface="Arial" panose="020B0604020202020204" pitchFamily="34" charset="0"/>
              </a:rPr>
              <a:t>的组意图信息，忽略了</a:t>
            </a:r>
            <a:r>
              <a:rPr lang="en-US" altLang="zh-CN" dirty="0">
                <a:effectLst/>
                <a:latin typeface="Arial" panose="020B0604020202020204" pitchFamily="34" charset="0"/>
              </a:rPr>
              <a:t>item</a:t>
            </a:r>
            <a:r>
              <a:rPr lang="zh-CN" altLang="en-US" dirty="0">
                <a:effectLst/>
                <a:latin typeface="Arial" panose="020B0604020202020204" pitchFamily="34" charset="0"/>
              </a:rPr>
              <a:t>的顺序行为，这可能会导致信息丢失问题。</a:t>
            </a:r>
            <a:endParaRPr lang="en-US" altLang="zh-CN" dirty="0">
              <a:effectLst/>
              <a:latin typeface="Arial" panose="020B0604020202020204" pitchFamily="34" charset="0"/>
            </a:endParaRPr>
          </a:p>
          <a:p>
            <a:r>
              <a:rPr lang="zh-CN" altLang="en-US" dirty="0">
                <a:effectLst/>
                <a:latin typeface="Arial" panose="020B0604020202020204" pitchFamily="34" charset="0"/>
              </a:rPr>
              <a:t>另外，超图不能像</a:t>
            </a:r>
            <a:r>
              <a:rPr lang="en-US" altLang="zh-CN" dirty="0">
                <a:effectLst/>
                <a:latin typeface="Arial" panose="020B0604020202020204" pitchFamily="34" charset="0"/>
              </a:rPr>
              <a:t>MIHSG</a:t>
            </a:r>
            <a:r>
              <a:rPr lang="zh-CN" altLang="en-US" dirty="0">
                <a:effectLst/>
                <a:latin typeface="Arial" panose="020B0604020202020204" pitchFamily="34" charset="0"/>
              </a:rPr>
              <a:t>一样，在粒度越粗的时候趋于平稳，</a:t>
            </a:r>
            <a:r>
              <a:rPr lang="zh-CN" altLang="en-US" b="0" i="0" dirty="0">
                <a:solidFill>
                  <a:srgbClr val="A60606"/>
                </a:solidFill>
                <a:effectLst/>
                <a:latin typeface="微软雅黑" panose="020B0503020204020204" pitchFamily="34" charset="-122"/>
                <a:ea typeface="微软雅黑" panose="020B0503020204020204" pitchFamily="34" charset="-122"/>
              </a:rPr>
              <a:t>一种解释是，超图注意力神经网络通过两个步骤进行消息传递，即从节点到超边，然后从超边到节点。这使得两个超边之间的信息传输效率低下，并且当涉及多个超边时，性能不稳定。而异构</a:t>
            </a:r>
            <a:r>
              <a:rPr lang="en-US" altLang="zh-CN" b="0" i="0" dirty="0">
                <a:solidFill>
                  <a:srgbClr val="A60606"/>
                </a:solidFill>
                <a:effectLst/>
                <a:latin typeface="微软雅黑" panose="020B0503020204020204" pitchFamily="34" charset="-122"/>
                <a:ea typeface="微软雅黑" panose="020B0503020204020204" pitchFamily="34" charset="-122"/>
              </a:rPr>
              <a:t>GAT</a:t>
            </a:r>
            <a:r>
              <a:rPr lang="zh-CN" altLang="en-US" b="0" i="0" dirty="0">
                <a:solidFill>
                  <a:srgbClr val="A60606"/>
                </a:solidFill>
                <a:effectLst/>
                <a:latin typeface="微软雅黑" panose="020B0503020204020204" pitchFamily="34" charset="-122"/>
                <a:ea typeface="微软雅黑" panose="020B0503020204020204" pitchFamily="34" charset="-122"/>
              </a:rPr>
              <a:t>直接为具有不同意图粒度级别的节点进行消息传递，从而避免了这种现象。</a:t>
            </a:r>
            <a:endParaRPr lang="en-US" altLang="zh-CN" b="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56985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对于一个包含这三个</a:t>
            </a:r>
            <a:r>
              <a:rPr lang="en-US" altLang="zh-CN" dirty="0"/>
              <a:t>item</a:t>
            </a:r>
            <a:r>
              <a:rPr lang="zh-CN" altLang="en-US" dirty="0"/>
              <a:t>的</a:t>
            </a:r>
            <a:r>
              <a:rPr lang="en-US" altLang="zh-CN" dirty="0"/>
              <a:t>session</a:t>
            </a:r>
            <a:r>
              <a:rPr lang="zh-CN" altLang="en-US" dirty="0"/>
              <a:t>，如果只考虑单个</a:t>
            </a:r>
            <a:r>
              <a:rPr lang="en-US" altLang="zh-CN" dirty="0"/>
              <a:t>item</a:t>
            </a:r>
            <a:r>
              <a:rPr lang="zh-CN" altLang="en-US" dirty="0"/>
              <a:t>，用户的意图可能是想购买早餐，所以会推荐另一个常作为早餐的食物，如果考虑两个</a:t>
            </a:r>
            <a:r>
              <a:rPr lang="en-US" altLang="zh-CN" dirty="0"/>
              <a:t>item</a:t>
            </a:r>
            <a:r>
              <a:rPr lang="zh-CN" altLang="en-US" dirty="0"/>
              <a:t>，黄油和鸡蛋，那用户的意图可能是想煎鸡蛋</a:t>
            </a:r>
            <a:r>
              <a:rPr lang="en-US" altLang="zh-CN" dirty="0"/>
              <a:t>…</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对于一个给定的会话，首先构造多粒度的意图单元异构会话图，将这个图传递给异构图注意网络（</a:t>
            </a:r>
            <a:r>
              <a:rPr lang="en-US" altLang="zh-CN" b="0" dirty="0"/>
              <a:t>HGAT</a:t>
            </a:r>
            <a:r>
              <a:rPr lang="zh-CN" altLang="en-US" b="0" dirty="0"/>
              <a:t>）以从所有粒度级别获得意图单元的表示，最后一个模块组合来自所有粒度级别的会话表示，来获得最终的推荐结果。</a:t>
            </a:r>
            <a:endParaRPr lang="en-US" altLang="zh-CN" b="0"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311849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effectLst/>
                    <a:latin typeface="Arial" panose="020B0604020202020204" pitchFamily="34" charset="0"/>
                  </a:rPr>
                  <a:t>CIU(Consecutive Intent Unit,</a:t>
                </a:r>
                <a:r>
                  <a:rPr lang="zh-CN" altLang="en-US" dirty="0">
                    <a:effectLst/>
                    <a:latin typeface="Arial" panose="020B0604020202020204" pitchFamily="34" charset="0"/>
                  </a:rPr>
                  <a:t>连续意图单元</a:t>
                </a:r>
                <a:r>
                  <a:rPr lang="en-US" altLang="zh-CN" dirty="0">
                    <a:effectLst/>
                    <a:latin typeface="Arial" panose="020B0604020202020204" pitchFamily="34" charset="0"/>
                  </a:rPr>
                  <a:t>)</a:t>
                </a:r>
              </a:p>
              <a:p>
                <a:r>
                  <a:rPr lang="zh-CN" altLang="en-US" dirty="0">
                    <a:effectLst/>
                    <a:latin typeface="Arial" panose="020B0604020202020204" pitchFamily="34" charset="0"/>
                  </a:rPr>
                  <a:t>对于每个意图单元，计算嵌入的公式，</a:t>
                </a:r>
                <a:r>
                  <a:rPr lang="en-US" altLang="zh-CN" dirty="0">
                    <a:effectLst/>
                    <a:latin typeface="Arial" panose="020B0604020202020204" pitchFamily="34" charset="0"/>
                  </a:rPr>
                  <a:t>R</a:t>
                </a:r>
                <a:r>
                  <a:rPr lang="zh-CN" altLang="en-US" dirty="0">
                    <a:effectLst/>
                    <a:latin typeface="Arial" panose="020B0604020202020204" pitchFamily="34" charset="0"/>
                  </a:rPr>
                  <a:t>表示一个</a:t>
                </a:r>
                <a:r>
                  <a:rPr lang="en-US" altLang="zh-CN" dirty="0">
                    <a:effectLst/>
                    <a:latin typeface="Arial" panose="020B0604020202020204" pitchFamily="34" charset="0"/>
                  </a:rPr>
                  <a:t>readout</a:t>
                </a:r>
                <a:r>
                  <a:rPr lang="zh-CN" altLang="en-US" dirty="0">
                    <a:effectLst/>
                    <a:latin typeface="Arial" panose="020B0604020202020204" pitchFamily="34" charset="0"/>
                  </a:rPr>
                  <a:t>函数，作者考虑了两类</a:t>
                </a:r>
                <a:r>
                  <a:rPr lang="en-US" altLang="zh-CN" dirty="0">
                    <a:effectLst/>
                    <a:latin typeface="Arial" panose="020B0604020202020204" pitchFamily="34" charset="0"/>
                  </a:rPr>
                  <a:t>readout</a:t>
                </a:r>
                <a:r>
                  <a:rPr lang="zh-CN" altLang="en-US" dirty="0">
                    <a:effectLst/>
                    <a:latin typeface="Arial" panose="020B0604020202020204" pitchFamily="34" charset="0"/>
                  </a:rPr>
                  <a:t>函</a:t>
                </a:r>
                <a:r>
                  <a:rPr lang="en-US" altLang="zh-CN" dirty="0">
                    <a:effectLst/>
                    <a:latin typeface="Arial" panose="020B0604020202020204" pitchFamily="34" charset="0"/>
                  </a:rPr>
                  <a:t>00008841</a:t>
                </a:r>
                <a:r>
                  <a:rPr lang="zh-CN" altLang="en-US" dirty="0">
                    <a:effectLst/>
                    <a:latin typeface="Arial" panose="020B0604020202020204" pitchFamily="34" charset="0"/>
                  </a:rPr>
                  <a:t>是</a:t>
                </a:r>
                <a:r>
                  <a:rPr lang="en-US" altLang="zh-CN" dirty="0">
                    <a:effectLst/>
                    <a:latin typeface="Arial" panose="020B0604020202020204" pitchFamily="34" charset="0"/>
                  </a:rPr>
                  <a:t>set-based,</a:t>
                </a:r>
                <a:r>
                  <a:rPr lang="zh-CN" altLang="en-US" dirty="0">
                    <a:effectLst/>
                    <a:latin typeface="Arial" panose="020B0604020202020204" pitchFamily="34" charset="0"/>
                  </a:rPr>
                  <a:t>一类是</a:t>
                </a:r>
                <a:r>
                  <a:rPr lang="en-US" altLang="zh-CN" dirty="0">
                    <a:effectLst/>
                    <a:latin typeface="Arial" panose="020B0604020202020204" pitchFamily="34" charset="0"/>
                  </a:rPr>
                  <a:t>sequence-based</a:t>
                </a:r>
                <a:r>
                  <a:rPr lang="zh-CN" altLang="en-US" dirty="0">
                    <a:effectLst/>
                    <a:latin typeface="Arial" panose="020B0604020202020204" pitchFamily="34" charset="0"/>
                  </a:rPr>
                  <a:t>，</a:t>
                </a:r>
                <a:r>
                  <a:rPr lang="en-US" altLang="zh-CN" dirty="0">
                    <a:effectLst/>
                    <a:latin typeface="Arial" panose="020B0604020202020204" pitchFamily="34" charset="0"/>
                  </a:rPr>
                  <a:t>set-based</a:t>
                </a:r>
                <a:r>
                  <a:rPr lang="zh-CN" altLang="en-US" dirty="0">
                    <a:effectLst/>
                    <a:latin typeface="Arial" panose="020B0604020202020204" pitchFamily="34" charset="0"/>
                  </a:rPr>
                  <a:t>类包括</a:t>
                </a:r>
                <a:r>
                  <a:rPr lang="en-US" altLang="zh-CN" dirty="0" err="1">
                    <a:effectLst/>
                    <a:latin typeface="Arial" panose="020B0604020202020204" pitchFamily="34" charset="0"/>
                  </a:rPr>
                  <a:t>mean,max</a:t>
                </a:r>
                <a:r>
                  <a:rPr lang="zh-CN" altLang="en-US" dirty="0">
                    <a:effectLst/>
                    <a:latin typeface="Arial" panose="020B0604020202020204" pitchFamily="34" charset="0"/>
                  </a:rPr>
                  <a:t>等操作，</a:t>
                </a:r>
                <a:r>
                  <a:rPr lang="en-US" altLang="zh-CN" dirty="0">
                    <a:effectLst/>
                    <a:latin typeface="Arial" panose="020B0604020202020204" pitchFamily="34" charset="0"/>
                  </a:rPr>
                  <a:t>set</a:t>
                </a:r>
                <a:r>
                  <a:rPr lang="zh-CN" altLang="en-US" dirty="0">
                    <a:effectLst/>
                    <a:latin typeface="Arial" panose="020B0604020202020204" pitchFamily="34" charset="0"/>
                  </a:rPr>
                  <a:t>类可以提取顺序不敏感的意图，而</a:t>
                </a:r>
                <a:r>
                  <a:rPr lang="en-US" altLang="zh-CN" dirty="0">
                    <a:effectLst/>
                    <a:latin typeface="Arial" panose="020B0604020202020204" pitchFamily="34" charset="0"/>
                  </a:rPr>
                  <a:t>sequence</a:t>
                </a:r>
                <a:r>
                  <a:rPr lang="zh-CN" altLang="en-US" dirty="0">
                    <a:effectLst/>
                    <a:latin typeface="Arial" panose="020B0604020202020204" pitchFamily="34" charset="0"/>
                  </a:rPr>
                  <a:t>类使用</a:t>
                </a:r>
                <a:r>
                  <a:rPr lang="en-US" altLang="zh-CN" dirty="0">
                    <a:effectLst/>
                    <a:latin typeface="Arial" panose="020B0604020202020204" pitchFamily="34" charset="0"/>
                  </a:rPr>
                  <a:t>GRU</a:t>
                </a:r>
                <a:r>
                  <a:rPr lang="zh-CN" altLang="en-US" dirty="0">
                    <a:effectLst/>
                    <a:latin typeface="Arial" panose="020B0604020202020204" pitchFamily="34" charset="0"/>
                  </a:rPr>
                  <a:t>等单元来提取顺序敏感的意图，最后将</a:t>
                </a:r>
                <a:r>
                  <a:rPr lang="en-US" altLang="zh-CN" dirty="0">
                    <a:effectLst/>
                    <a:latin typeface="Arial" panose="020B0604020202020204" pitchFamily="34" charset="0"/>
                  </a:rPr>
                  <a:t>set</a:t>
                </a:r>
                <a:r>
                  <a:rPr lang="zh-CN" altLang="en-US" dirty="0">
                    <a:effectLst/>
                    <a:latin typeface="Arial" panose="020B0604020202020204" pitchFamily="34" charset="0"/>
                  </a:rPr>
                  <a:t>类和</a:t>
                </a:r>
                <a:r>
                  <a:rPr lang="en-US" altLang="zh-CN" dirty="0">
                    <a:effectLst/>
                    <a:latin typeface="Arial" panose="020B0604020202020204" pitchFamily="34" charset="0"/>
                  </a:rPr>
                  <a:t>sequence</a:t>
                </a:r>
                <a:r>
                  <a:rPr lang="zh-CN" altLang="en-US" dirty="0">
                    <a:effectLst/>
                    <a:latin typeface="Arial" panose="020B0604020202020204" pitchFamily="34" charset="0"/>
                  </a:rPr>
                  <a:t>类的结果加起来作为该意图单元的嵌入表示。</a:t>
                </a:r>
                <a:endParaRPr lang="en-US" altLang="zh-CN" dirty="0">
                  <a:effectLst/>
                  <a:latin typeface="Arial" panose="020B0604020202020204" pitchFamily="34" charset="0"/>
                </a:endParaRPr>
              </a:p>
              <a:p>
                <a:r>
                  <a:rPr lang="zh-CN" altLang="en-US" dirty="0">
                    <a:effectLst/>
                    <a:latin typeface="Arial" panose="020B0604020202020204" pitchFamily="34" charset="0"/>
                  </a:rPr>
                  <a:t>这个图叫多粒度意图异构会话图（</a:t>
                </a:r>
                <a:r>
                  <a:rPr lang="en-US" altLang="zh-CN" dirty="0">
                    <a:effectLst/>
                    <a:latin typeface="Arial" panose="020B0604020202020204" pitchFamily="34" charset="0"/>
                  </a:rPr>
                  <a:t>Multi-granularity intent heterogeneous session graph, MGIHSG</a:t>
                </a:r>
                <a:r>
                  <a:rPr lang="zh-CN" altLang="en-US" dirty="0">
                    <a:effectLst/>
                    <a:latin typeface="Arial" panose="020B0604020202020204" pitchFamily="34" charset="0"/>
                  </a:rPr>
                  <a:t>）</a:t>
                </a:r>
                <a:r>
                  <a:rPr lang="en-US" altLang="zh-CN" dirty="0">
                    <a:effectLst/>
                    <a:latin typeface="Arial" panose="020B0604020202020204" pitchFamily="34" charset="0"/>
                  </a:rPr>
                  <a:t>,</a:t>
                </a:r>
                <a:r>
                  <a:rPr lang="zh-CN" altLang="en-US" dirty="0">
                    <a:effectLst/>
                    <a:latin typeface="Arial" panose="020B0604020202020204" pitchFamily="34" charset="0"/>
                  </a:rPr>
                  <a:t>里面包含两种边，实现表示</a:t>
                </a:r>
                <a:r>
                  <a:rPr lang="en-US" altLang="zh-CN" dirty="0">
                    <a:effectLst/>
                    <a:latin typeface="Arial" panose="020B0604020202020204" pitchFamily="34" charset="0"/>
                  </a:rPr>
                  <a:t>intra-granularity</a:t>
                </a:r>
                <a:r>
                  <a:rPr lang="zh-CN" altLang="en-US" dirty="0">
                    <a:effectLst/>
                    <a:latin typeface="Arial" panose="020B0604020202020204" pitchFamily="34" charset="0"/>
                  </a:rPr>
                  <a:t>边，连接两个同一粒度的意图单元，虚线表示</a:t>
                </a:r>
                <a:r>
                  <a:rPr lang="en-US" altLang="zh-CN" dirty="0">
                    <a:effectLst/>
                    <a:latin typeface="Arial" panose="020B0604020202020204" pitchFamily="34" charset="0"/>
                  </a:rPr>
                  <a:t>inter-granularity</a:t>
                </a:r>
                <a:r>
                  <a:rPr lang="zh-CN" altLang="en-US" dirty="0">
                    <a:effectLst/>
                    <a:latin typeface="Arial" panose="020B0604020202020204" pitchFamily="34" charset="0"/>
                  </a:rPr>
                  <a:t>边，连接粒度为</a:t>
                </a:r>
                <a:r>
                  <a:rPr lang="en-US" altLang="zh-CN" dirty="0">
                    <a:effectLst/>
                    <a:latin typeface="Arial" panose="020B0604020202020204" pitchFamily="34" charset="0"/>
                  </a:rPr>
                  <a:t>1</a:t>
                </a:r>
                <a:r>
                  <a:rPr lang="zh-CN" altLang="en-US" dirty="0">
                    <a:effectLst/>
                    <a:latin typeface="Arial" panose="020B0604020202020204" pitchFamily="34" charset="0"/>
                  </a:rPr>
                  <a:t>的边和粒度为</a:t>
                </a:r>
                <a:r>
                  <a:rPr lang="en-US" altLang="zh-CN" dirty="0">
                    <a:effectLst/>
                    <a:latin typeface="Arial" panose="020B0604020202020204" pitchFamily="34" charset="0"/>
                  </a:rPr>
                  <a:t>k</a:t>
                </a:r>
                <a:r>
                  <a:rPr lang="zh-CN" altLang="en-US" dirty="0">
                    <a:effectLst/>
                    <a:latin typeface="Arial" panose="020B0604020202020204" pitchFamily="34" charset="0"/>
                  </a:rPr>
                  <a:t>的边，</a:t>
                </a:r>
                <a:r>
                  <a:rPr lang="zh-CN" altLang="en-US" b="0" i="0" dirty="0">
                    <a:solidFill>
                      <a:srgbClr val="A60606"/>
                    </a:solidFill>
                    <a:effectLst/>
                    <a:latin typeface="微软雅黑" panose="020B0503020204020204" pitchFamily="34" charset="-122"/>
                    <a:ea typeface="微软雅黑" panose="020B0503020204020204" pitchFamily="34" charset="-122"/>
                  </a:rPr>
                  <a:t>不考虑高粒度级别之间的粒度间边缘，以避免冗余。</a:t>
                </a:r>
                <a:endParaRPr lang="en-US" altLang="zh-CN" b="0"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使用异构图注意力网络来学习意图单元的嵌入，有向图，每层都应用双向注意来聚合直接输入邻居和输出邻居的表示。</a:t>
                </a:r>
                <a:endParaRPr lang="en-US" altLang="zh-CN" dirty="0">
                  <a:effectLst/>
                  <a:latin typeface="Arial" panose="020B0604020202020204" pitchFamily="34" charset="0"/>
                </a:endParaRPr>
              </a:p>
              <a:p>
                <a:r>
                  <a:rPr lang="en-US" altLang="zh-CN" dirty="0">
                    <a:effectLst/>
                    <a:latin typeface="Arial" panose="020B0604020202020204" pitchFamily="34" charset="0"/>
                  </a:rPr>
                  <a:t>N</a:t>
                </a:r>
                <a:r>
                  <a:rPr lang="zh-CN" altLang="en-US" dirty="0">
                    <a:effectLst/>
                    <a:latin typeface="Arial" panose="020B0604020202020204" pitchFamily="34" charset="0"/>
                  </a:rPr>
                  <a:t>可以表示意图单元</a:t>
                </a:r>
                <a:r>
                  <a:rPr lang="en-US" altLang="zh-CN" dirty="0">
                    <a:effectLst/>
                    <a:latin typeface="Arial" panose="020B0604020202020204" pitchFamily="34" charset="0"/>
                  </a:rPr>
                  <a:t>t</a:t>
                </a:r>
                <a:r>
                  <a:rPr lang="zh-CN" altLang="en-US" dirty="0">
                    <a:effectLst/>
                    <a:latin typeface="Arial" panose="020B0604020202020204" pitchFamily="34" charset="0"/>
                  </a:rPr>
                  <a:t>的出边所连接的意图单元或者入边连接的意图单元，</a:t>
                </a:r>
                <a:endParaRPr lang="en-US" altLang="zh-CN" dirty="0">
                  <a:effectLst/>
                  <a:latin typeface="Arial" panose="020B0604020202020204" pitchFamily="34" charset="0"/>
                </a:endParaRPr>
              </a:p>
              <a:p>
                <a:r>
                  <a:rPr lang="zh-CN" altLang="en-US" dirty="0">
                    <a:effectLst/>
                    <a:latin typeface="Arial" panose="020B0604020202020204" pitchFamily="34" charset="0"/>
                  </a:rPr>
                  <a:t>多头注意力机制，</a:t>
                </a:r>
                <a:r>
                  <a:rPr lang="en-US" altLang="zh-CN" dirty="0">
                    <a:effectLst/>
                    <a:latin typeface="Arial" panose="020B0604020202020204" pitchFamily="34" charset="0"/>
                  </a:rPr>
                  <a:t>H</a:t>
                </a:r>
                <a:r>
                  <a:rPr lang="zh-CN" altLang="en-US" dirty="0">
                    <a:effectLst/>
                    <a:latin typeface="Arial" panose="020B0604020202020204" pitchFamily="34" charset="0"/>
                  </a:rPr>
                  <a:t>是头的个数，</a:t>
                </a:r>
                <a:r>
                  <a:rPr lang="en-US" altLang="zh-CN" dirty="0">
                    <a:effectLst/>
                    <a:latin typeface="Arial" panose="020B0604020202020204" pitchFamily="34" charset="0"/>
                  </a:rPr>
                  <a:t>R</a:t>
                </a:r>
                <a:r>
                  <a:rPr lang="zh-CN" altLang="en-US" dirty="0">
                    <a:effectLst/>
                    <a:latin typeface="Arial" panose="020B0604020202020204" pitchFamily="34" charset="0"/>
                  </a:rPr>
                  <a:t>是</a:t>
                </a:r>
                <a:r>
                  <a:rPr lang="en-US" altLang="zh-CN" dirty="0">
                    <a:effectLst/>
                    <a:latin typeface="Arial" panose="020B0604020202020204" pitchFamily="34" charset="0"/>
                  </a:rPr>
                  <a:t>readout</a:t>
                </a:r>
                <a:r>
                  <a:rPr lang="zh-CN" altLang="en-US" dirty="0">
                    <a:effectLst/>
                    <a:latin typeface="Arial" panose="020B0604020202020204" pitchFamily="34" charset="0"/>
                  </a:rPr>
                  <a:t>函数，</a:t>
                </a:r>
                <a:r>
                  <a:rPr lang="en-US" altLang="zh-CN" dirty="0">
                    <a:effectLst/>
                    <a:latin typeface="Arial" panose="020B0604020202020204" pitchFamily="34" charset="0"/>
                  </a:rPr>
                  <a:t>element-wise</a:t>
                </a:r>
                <a:r>
                  <a:rPr lang="zh-CN" altLang="en-US" dirty="0">
                    <a:effectLst/>
                    <a:latin typeface="Arial" panose="020B0604020202020204" pitchFamily="34" charset="0"/>
                  </a:rPr>
                  <a:t>的</a:t>
                </a:r>
                <a:r>
                  <a:rPr lang="en-US" altLang="zh-CN" dirty="0">
                    <a:effectLst/>
                    <a:latin typeface="Arial" panose="020B0604020202020204" pitchFamily="34" charset="0"/>
                  </a:rPr>
                  <a:t>max</a:t>
                </a:r>
                <a:r>
                  <a:rPr lang="zh-CN" altLang="en-US" dirty="0">
                    <a:effectLst/>
                    <a:latin typeface="Arial" panose="020B0604020202020204" pitchFamily="34" charset="0"/>
                  </a:rPr>
                  <a:t>操作是效果最好的。</a:t>
                </a:r>
                <a:endParaRPr lang="en-US" altLang="zh-CN" dirty="0">
                  <a:effectLst/>
                  <a:latin typeface="Arial" panose="020B0604020202020204" pitchFamily="34" charset="0"/>
                </a:endParaRPr>
              </a:p>
              <a:p>
                <a:r>
                  <a:rPr lang="zh-CN" altLang="en-US" dirty="0">
                    <a:effectLst/>
                    <a:latin typeface="Arial" panose="020B0604020202020204" pitchFamily="34" charset="0"/>
                  </a:rPr>
                  <a:t>意图单元的</a:t>
                </a:r>
                <a:r>
                  <a:rPr lang="en-US" altLang="zh-CN" dirty="0">
                    <a:effectLst/>
                    <a:latin typeface="Arial" panose="020B0604020202020204" pitchFamily="34" charset="0"/>
                  </a:rPr>
                  <a:t>local</a:t>
                </a:r>
                <a:r>
                  <a:rPr lang="zh-CN" altLang="en-US" dirty="0">
                    <a:effectLst/>
                    <a:latin typeface="Arial" panose="020B0604020202020204" pitchFamily="34" charset="0"/>
                  </a:rPr>
                  <a:t>表示由出和入的表示的加和组成，最终表示由本地表示和会话中所有嵌入的平均值相加来表示。</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109189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使用软注意力机制计算当前会话的</a:t>
                </a:r>
                <a:r>
                  <a:rPr lang="en-US" altLang="zh-CN" dirty="0">
                    <a:effectLst/>
                    <a:latin typeface="Arial" panose="020B0604020202020204" pitchFamily="34" charset="0"/>
                  </a:rPr>
                  <a:t>k</a:t>
                </a:r>
                <a:r>
                  <a:rPr lang="zh-CN" altLang="en-US" dirty="0">
                    <a:effectLst/>
                    <a:latin typeface="Arial" panose="020B0604020202020204" pitchFamily="34" charset="0"/>
                  </a:rPr>
                  <a:t>粒度的全局表示</a:t>
                </a:r>
                <a:r>
                  <a:rPr lang="en-US" altLang="zh-CN" dirty="0" err="1">
                    <a:effectLst/>
                    <a:latin typeface="Arial" panose="020B0604020202020204" pitchFamily="34" charset="0"/>
                  </a:rPr>
                  <a:t>zg</a:t>
                </a:r>
                <a:r>
                  <a:rPr lang="zh-CN" altLang="en-US" dirty="0">
                    <a:effectLst/>
                    <a:latin typeface="Arial" panose="020B0604020202020204" pitchFamily="34" charset="0"/>
                  </a:rPr>
                  <a:t>，局部表示</a:t>
                </a:r>
                <a:r>
                  <a:rPr lang="en-US" altLang="zh-CN" dirty="0" err="1">
                    <a:effectLst/>
                    <a:latin typeface="Arial" panose="020B0604020202020204" pitchFamily="34" charset="0"/>
                  </a:rPr>
                  <a:t>zl</a:t>
                </a:r>
                <a:r>
                  <a:rPr lang="zh-CN" altLang="en-US" dirty="0">
                    <a:effectLst/>
                    <a:latin typeface="Arial" panose="020B0604020202020204" pitchFamily="34" charset="0"/>
                  </a:rPr>
                  <a:t>就是</a:t>
                </a:r>
                <a:r>
                  <a:rPr lang="en-US" altLang="zh-CN" dirty="0">
                    <a:effectLst/>
                    <a:latin typeface="Arial" panose="020B0604020202020204" pitchFamily="34" charset="0"/>
                  </a:rPr>
                  <a:t>k</a:t>
                </a:r>
                <a:r>
                  <a:rPr lang="zh-CN" altLang="en-US" dirty="0">
                    <a:effectLst/>
                    <a:latin typeface="Arial" panose="020B0604020202020204" pitchFamily="34" charset="0"/>
                  </a:rPr>
                  <a:t>粒度的最后一个意图单元。</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60393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考虑重复点击的</a:t>
                </a:r>
                <a:r>
                  <a:rPr lang="en-US" altLang="zh-CN" dirty="0">
                    <a:effectLst/>
                    <a:latin typeface="Arial" panose="020B0604020202020204" pitchFamily="34" charset="0"/>
                  </a:rPr>
                  <a:t>item</a:t>
                </a:r>
                <a:r>
                  <a:rPr lang="zh-CN" altLang="en-US" dirty="0">
                    <a:effectLst/>
                    <a:latin typeface="Arial" panose="020B0604020202020204" pitchFamily="34" charset="0"/>
                  </a:rPr>
                  <a:t>，使用</a:t>
                </a:r>
                <a:r>
                  <a:rPr lang="en-US" altLang="zh-CN" dirty="0" err="1">
                    <a:effectLst/>
                    <a:latin typeface="Arial" panose="020B0604020202020204" pitchFamily="34" charset="0"/>
                  </a:rPr>
                  <a:t>RENorm</a:t>
                </a:r>
                <a:r>
                  <a:rPr lang="zh-CN" altLang="en-US" dirty="0">
                    <a:effectLst/>
                    <a:latin typeface="Arial" panose="020B0604020202020204" pitchFamily="34" charset="0"/>
                  </a:rPr>
                  <a:t>，</a:t>
                </a:r>
                <a:r>
                  <a:rPr lang="en-US" altLang="zh-CN" dirty="0">
                    <a:effectLst/>
                    <a:latin typeface="Arial" panose="020B0604020202020204" pitchFamily="34" charset="0"/>
                  </a:rPr>
                  <a:t>R</a:t>
                </a:r>
                <a:r>
                  <a:rPr lang="zh-CN" altLang="en-US" dirty="0">
                    <a:effectLst/>
                    <a:latin typeface="Arial" panose="020B0604020202020204" pitchFamily="34" charset="0"/>
                  </a:rPr>
                  <a:t>表示已经在当前会话中被点击的</a:t>
                </a:r>
                <a:r>
                  <a:rPr lang="en-US" altLang="zh-CN" dirty="0">
                    <a:effectLst/>
                    <a:latin typeface="Arial" panose="020B0604020202020204" pitchFamily="34" charset="0"/>
                  </a:rPr>
                  <a:t>item</a:t>
                </a:r>
                <a:r>
                  <a:rPr lang="zh-CN" altLang="en-US" dirty="0">
                    <a:effectLst/>
                    <a:latin typeface="Arial" panose="020B0604020202020204" pitchFamily="34" charset="0"/>
                  </a:rPr>
                  <a:t>，</a:t>
                </a:r>
                <a:r>
                  <a:rPr lang="en-US" altLang="zh-CN" dirty="0">
                    <a:effectLst/>
                    <a:latin typeface="Arial" panose="020B0604020202020204" pitchFamily="34" charset="0"/>
                  </a:rPr>
                  <a:t>O</a:t>
                </a:r>
                <a:r>
                  <a:rPr lang="zh-CN" altLang="en-US" dirty="0">
                    <a:effectLst/>
                    <a:latin typeface="Arial" panose="020B0604020202020204" pitchFamily="34" charset="0"/>
                  </a:rPr>
                  <a:t>表示没有被点击过的</a:t>
                </a:r>
                <a:r>
                  <a:rPr lang="en-US" altLang="zh-CN" dirty="0">
                    <a:effectLst/>
                    <a:latin typeface="Arial" panose="020B0604020202020204" pitchFamily="34" charset="0"/>
                  </a:rPr>
                  <a:t>item</a:t>
                </a:r>
                <a:r>
                  <a:rPr lang="zh-CN" altLang="en-US" dirty="0">
                    <a:effectLst/>
                    <a:latin typeface="Arial" panose="020B0604020202020204" pitchFamily="34" charset="0"/>
                  </a:rPr>
                  <a:t>。分别点击过的</a:t>
                </a:r>
                <a:r>
                  <a:rPr lang="en-US" altLang="zh-CN" dirty="0">
                    <a:effectLst/>
                    <a:latin typeface="Arial" panose="020B0604020202020204" pitchFamily="34" charset="0"/>
                  </a:rPr>
                  <a:t>item</a:t>
                </a:r>
                <a:r>
                  <a:rPr lang="zh-CN" altLang="en-US" dirty="0">
                    <a:effectLst/>
                    <a:latin typeface="Arial" panose="020B0604020202020204" pitchFamily="34" charset="0"/>
                  </a:rPr>
                  <a:t>和没点击过的</a:t>
                </a:r>
                <a:r>
                  <a:rPr lang="en-US" altLang="zh-CN" dirty="0">
                    <a:effectLst/>
                    <a:latin typeface="Arial" panose="020B0604020202020204" pitchFamily="34" charset="0"/>
                  </a:rPr>
                  <a:t>item</a:t>
                </a:r>
                <a:r>
                  <a:rPr lang="zh-CN" altLang="en-US" dirty="0">
                    <a:effectLst/>
                    <a:latin typeface="Arial" panose="020B0604020202020204" pitchFamily="34" charset="0"/>
                  </a:rPr>
                  <a:t>的打分，然后拼接起来。</a:t>
                </a:r>
                <a:endParaRPr lang="en-US" altLang="zh-CN" dirty="0">
                  <a:effectLst/>
                  <a:latin typeface="Arial" panose="020B0604020202020204" pitchFamily="34" charset="0"/>
                </a:endParaRPr>
              </a:p>
              <a:p>
                <a:r>
                  <a:rPr lang="zh-CN" altLang="en-US" dirty="0">
                    <a:effectLst/>
                    <a:latin typeface="Arial" panose="020B0604020202020204" pitchFamily="34" charset="0"/>
                  </a:rPr>
                  <a:t>意图融合排序（</a:t>
                </a:r>
                <a:r>
                  <a:rPr lang="en-US" altLang="zh-CN" dirty="0">
                    <a:effectLst/>
                    <a:latin typeface="Arial" panose="020B0604020202020204" pitchFamily="34" charset="0"/>
                  </a:rPr>
                  <a:t>Intent Fusion Rank</a:t>
                </a:r>
                <a:r>
                  <a:rPr lang="zh-CN" altLang="en-US" dirty="0">
                    <a:effectLst/>
                    <a:latin typeface="Arial" panose="020B0604020202020204" pitchFamily="34" charset="0"/>
                  </a:rPr>
                  <a:t>）将所有粒度的打分综合起来，得到最终的打分。</a:t>
                </a:r>
                <a:endParaRPr lang="en-US" altLang="zh-CN" dirty="0">
                  <a:effectLst/>
                  <a:latin typeface="Arial" panose="020B0604020202020204" pitchFamily="34" charset="0"/>
                </a:endParaRPr>
              </a:p>
              <a:p>
                <a:r>
                  <a:rPr lang="en-US" altLang="zh-CN" dirty="0">
                    <a:effectLst/>
                    <a:latin typeface="Arial" panose="020B0604020202020204" pitchFamily="34" charset="0"/>
                  </a:rPr>
                  <a:t>Loss </a:t>
                </a:r>
                <a:r>
                  <a:rPr lang="zh-CN" altLang="en-US" dirty="0">
                    <a:effectLst/>
                    <a:latin typeface="Arial" panose="020B0604020202020204" pitchFamily="34" charset="0"/>
                  </a:rPr>
                  <a:t>交叉熵</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370885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275527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5905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1563029" y="2655253"/>
            <a:ext cx="9065941" cy="1547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3200" dirty="0">
              <a:solidFill>
                <a:srgbClr val="00B0F0"/>
              </a:solidFill>
              <a:latin typeface="微软雅黑" panose="020B0503020204020204" pitchFamily="34" charset="-122"/>
              <a:ea typeface="微软雅黑" panose="020B0503020204020204" pitchFamily="34" charset="-122"/>
            </a:endParaRPr>
          </a:p>
          <a:p>
            <a:endParaRPr lang="en-US" altLang="zh-CN" sz="3200" dirty="0">
              <a:solidFill>
                <a:srgbClr val="00B0F0"/>
              </a:solidFill>
              <a:latin typeface="微软雅黑" panose="020B0503020204020204" pitchFamily="34" charset="-122"/>
              <a:ea typeface="微软雅黑" panose="020B0503020204020204" pitchFamily="34" charset="-122"/>
            </a:endParaRPr>
          </a:p>
          <a:p>
            <a:r>
              <a:rPr lang="en-US" altLang="zh-CN" sz="3200" dirty="0">
                <a:solidFill>
                  <a:srgbClr val="00B0F0"/>
                </a:solidFill>
                <a:latin typeface="微软雅黑" panose="020B0503020204020204" pitchFamily="34" charset="-122"/>
                <a:ea typeface="微软雅黑" panose="020B0503020204020204" pitchFamily="34" charset="-122"/>
              </a:rPr>
              <a:t>Learning Multi-granularity Consecutive User Intent Unit</a:t>
            </a:r>
          </a:p>
          <a:p>
            <a:r>
              <a:rPr lang="en-US" altLang="zh-CN" sz="3200" dirty="0">
                <a:solidFill>
                  <a:srgbClr val="00B0F0"/>
                </a:solidFill>
                <a:latin typeface="微软雅黑" panose="020B0503020204020204" pitchFamily="34" charset="-122"/>
                <a:ea typeface="微软雅黑" panose="020B0503020204020204" pitchFamily="34" charset="-122"/>
              </a:rPr>
              <a:t>for Session-based Recommendation(MSGIFSR)</a:t>
            </a:r>
          </a:p>
        </p:txBody>
      </p:sp>
    </p:spTree>
    <p:extLst>
      <p:ext uri="{BB962C8B-B14F-4D97-AF65-F5344CB8AC3E}">
        <p14:creationId xmlns:p14="http://schemas.microsoft.com/office/powerpoint/2010/main" val="570965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CAA1653-73D3-1006-8E29-0DF959607187}"/>
              </a:ext>
            </a:extLst>
          </p:cNvPr>
          <p:cNvPicPr>
            <a:picLocks noChangeAspect="1"/>
          </p:cNvPicPr>
          <p:nvPr/>
        </p:nvPicPr>
        <p:blipFill>
          <a:blip r:embed="rId4"/>
          <a:stretch>
            <a:fillRect/>
          </a:stretch>
        </p:blipFill>
        <p:spPr>
          <a:xfrm>
            <a:off x="603116" y="2034475"/>
            <a:ext cx="11468910" cy="3307600"/>
          </a:xfrm>
          <a:prstGeom prst="rect">
            <a:avLst/>
          </a:prstGeom>
        </p:spPr>
      </p:pic>
    </p:spTree>
    <p:extLst>
      <p:ext uri="{BB962C8B-B14F-4D97-AF65-F5344CB8AC3E}">
        <p14:creationId xmlns:p14="http://schemas.microsoft.com/office/powerpoint/2010/main" val="343221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B77615E7-60E6-E59A-BCFA-E17D24E37A5B}"/>
              </a:ext>
            </a:extLst>
          </p:cNvPr>
          <p:cNvPicPr>
            <a:picLocks noChangeAspect="1"/>
          </p:cNvPicPr>
          <p:nvPr/>
        </p:nvPicPr>
        <p:blipFill>
          <a:blip r:embed="rId4"/>
          <a:stretch>
            <a:fillRect/>
          </a:stretch>
        </p:blipFill>
        <p:spPr>
          <a:xfrm>
            <a:off x="3257624" y="906331"/>
            <a:ext cx="5364092" cy="5894440"/>
          </a:xfrm>
          <a:prstGeom prst="rect">
            <a:avLst/>
          </a:prstGeom>
        </p:spPr>
      </p:pic>
    </p:spTree>
    <p:extLst>
      <p:ext uri="{BB962C8B-B14F-4D97-AF65-F5344CB8AC3E}">
        <p14:creationId xmlns:p14="http://schemas.microsoft.com/office/powerpoint/2010/main" val="102408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C40A8E6E-C97F-EB9B-285B-7C0E38AD336B}"/>
              </a:ext>
            </a:extLst>
          </p:cNvPr>
          <p:cNvPicPr>
            <a:picLocks noChangeAspect="1"/>
          </p:cNvPicPr>
          <p:nvPr/>
        </p:nvPicPr>
        <p:blipFill>
          <a:blip r:embed="rId4"/>
          <a:stretch>
            <a:fillRect/>
          </a:stretch>
        </p:blipFill>
        <p:spPr>
          <a:xfrm>
            <a:off x="2994381" y="767783"/>
            <a:ext cx="5595142" cy="6090217"/>
          </a:xfrm>
          <a:prstGeom prst="rect">
            <a:avLst/>
          </a:prstGeom>
        </p:spPr>
      </p:pic>
    </p:spTree>
    <p:extLst>
      <p:ext uri="{BB962C8B-B14F-4D97-AF65-F5344CB8AC3E}">
        <p14:creationId xmlns:p14="http://schemas.microsoft.com/office/powerpoint/2010/main" val="82479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Motivation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 name="文本框 1">
            <a:extLst>
              <a:ext uri="{FF2B5EF4-FFF2-40B4-BE49-F238E27FC236}">
                <a16:creationId xmlns:a16="http://schemas.microsoft.com/office/drawing/2014/main" id="{6F0AFAA4-ECE5-4562-9538-142E35AEC38A}"/>
              </a:ext>
            </a:extLst>
          </p:cNvPr>
          <p:cNvSpPr txBox="1"/>
          <p:nvPr/>
        </p:nvSpPr>
        <p:spPr>
          <a:xfrm>
            <a:off x="922262" y="1275072"/>
            <a:ext cx="11075804" cy="224676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solidFill>
                  <a:srgbClr val="00B0F0"/>
                </a:solidFill>
              </a:rPr>
              <a:t>尝试从</a:t>
            </a:r>
            <a:r>
              <a:rPr lang="en-US" altLang="zh-CN" sz="2800" dirty="0">
                <a:solidFill>
                  <a:srgbClr val="00B0F0"/>
                </a:solidFill>
              </a:rPr>
              <a:t>high-level</a:t>
            </a:r>
            <a:r>
              <a:rPr lang="zh-CN" altLang="en-US" sz="2800" dirty="0">
                <a:solidFill>
                  <a:srgbClr val="00B0F0"/>
                </a:solidFill>
              </a:rPr>
              <a:t>的视角去捕获</a:t>
            </a:r>
            <a:r>
              <a:rPr lang="en-US" altLang="zh-CN" sz="2800" dirty="0">
                <a:solidFill>
                  <a:srgbClr val="00B0F0"/>
                </a:solidFill>
              </a:rPr>
              <a:t>item</a:t>
            </a:r>
            <a:r>
              <a:rPr lang="zh-CN" altLang="en-US" sz="2800" dirty="0">
                <a:solidFill>
                  <a:srgbClr val="00B0F0"/>
                </a:solidFill>
              </a:rPr>
              <a:t>之间的关系</a:t>
            </a:r>
            <a:endParaRPr lang="en-US" altLang="zh-CN" sz="2800" dirty="0">
              <a:solidFill>
                <a:srgbClr val="00B0F0"/>
              </a:solidFill>
            </a:endParaRPr>
          </a:p>
          <a:p>
            <a:r>
              <a:rPr lang="zh-CN" altLang="en-US" sz="2800" dirty="0">
                <a:latin typeface="Arial" panose="020B0604020202020204" pitchFamily="34" charset="0"/>
              </a:rPr>
              <a:t>    现有的大多数研究仅独立的考虑会话中的每个</a:t>
            </a:r>
            <a:r>
              <a:rPr lang="en-US" altLang="zh-CN" sz="2800" dirty="0">
                <a:latin typeface="Arial" panose="020B0604020202020204" pitchFamily="34" charset="0"/>
              </a:rPr>
              <a:t>item</a:t>
            </a:r>
            <a:r>
              <a:rPr lang="zh-CN" altLang="en-US" sz="2800" dirty="0">
                <a:latin typeface="Arial" panose="020B0604020202020204" pitchFamily="34" charset="0"/>
              </a:rPr>
              <a:t>，没有从高层次的角度捕获会话中的语义信息，这会导致严重的信息丢失，并增加在会话中捕获长期依赖关系的难度。</a:t>
            </a:r>
            <a:endParaRPr lang="en-US" altLang="zh-CN" sz="2800" dirty="0">
              <a:latin typeface="Arial" panose="020B0604020202020204" pitchFamily="34" charset="0"/>
            </a:endParaRPr>
          </a:p>
          <a:p>
            <a:endParaRPr lang="en-US" altLang="zh-CN" sz="2800" dirty="0">
              <a:solidFill>
                <a:srgbClr val="00B0F0"/>
              </a:solidFill>
            </a:endParaRPr>
          </a:p>
        </p:txBody>
      </p:sp>
      <p:pic>
        <p:nvPicPr>
          <p:cNvPr id="5" name="图片 4">
            <a:extLst>
              <a:ext uri="{FF2B5EF4-FFF2-40B4-BE49-F238E27FC236}">
                <a16:creationId xmlns:a16="http://schemas.microsoft.com/office/drawing/2014/main" id="{C225BB06-1871-28D4-721D-610E0662B5FD}"/>
              </a:ext>
            </a:extLst>
          </p:cNvPr>
          <p:cNvPicPr>
            <a:picLocks noChangeAspect="1"/>
          </p:cNvPicPr>
          <p:nvPr/>
        </p:nvPicPr>
        <p:blipFill>
          <a:blip r:embed="rId4"/>
          <a:stretch>
            <a:fillRect/>
          </a:stretch>
        </p:blipFill>
        <p:spPr>
          <a:xfrm>
            <a:off x="2608016" y="3082192"/>
            <a:ext cx="6459887" cy="3716270"/>
          </a:xfrm>
          <a:prstGeom prst="rect">
            <a:avLst/>
          </a:prstGeom>
        </p:spPr>
      </p:pic>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274080" y="184544"/>
            <a:ext cx="3141480"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6A8CF93E-C82C-1AD0-46F3-E6D24FA438E3}"/>
              </a:ext>
            </a:extLst>
          </p:cNvPr>
          <p:cNvPicPr>
            <a:picLocks noChangeAspect="1"/>
          </p:cNvPicPr>
          <p:nvPr/>
        </p:nvPicPr>
        <p:blipFill>
          <a:blip r:embed="rId4"/>
          <a:stretch>
            <a:fillRect/>
          </a:stretch>
        </p:blipFill>
        <p:spPr>
          <a:xfrm>
            <a:off x="-12566" y="1721883"/>
            <a:ext cx="12192000" cy="3860800"/>
          </a:xfrm>
          <a:prstGeom prst="rect">
            <a:avLst/>
          </a:prstGeom>
        </p:spPr>
      </p:pic>
    </p:spTree>
    <p:extLst>
      <p:ext uri="{BB962C8B-B14F-4D97-AF65-F5344CB8AC3E}">
        <p14:creationId xmlns:p14="http://schemas.microsoft.com/office/powerpoint/2010/main" val="1841130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MGIHSG</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D71B67E5-8394-B5AC-1CD1-84C975ED9575}"/>
              </a:ext>
            </a:extLst>
          </p:cNvPr>
          <p:cNvPicPr>
            <a:picLocks noChangeAspect="1"/>
          </p:cNvPicPr>
          <p:nvPr/>
        </p:nvPicPr>
        <p:blipFill>
          <a:blip r:embed="rId4"/>
          <a:stretch>
            <a:fillRect/>
          </a:stretch>
        </p:blipFill>
        <p:spPr>
          <a:xfrm>
            <a:off x="108660" y="1091150"/>
            <a:ext cx="5204298" cy="5272327"/>
          </a:xfrm>
          <a:prstGeom prst="rect">
            <a:avLst/>
          </a:prstGeom>
        </p:spPr>
      </p:pic>
      <p:pic>
        <p:nvPicPr>
          <p:cNvPr id="11" name="图片 10">
            <a:extLst>
              <a:ext uri="{FF2B5EF4-FFF2-40B4-BE49-F238E27FC236}">
                <a16:creationId xmlns:a16="http://schemas.microsoft.com/office/drawing/2014/main" id="{FD79CD53-B2F6-FD7C-EF25-2AA16EE2CAE9}"/>
              </a:ext>
            </a:extLst>
          </p:cNvPr>
          <p:cNvPicPr>
            <a:picLocks noChangeAspect="1"/>
          </p:cNvPicPr>
          <p:nvPr/>
        </p:nvPicPr>
        <p:blipFill>
          <a:blip r:embed="rId5"/>
          <a:stretch>
            <a:fillRect/>
          </a:stretch>
        </p:blipFill>
        <p:spPr>
          <a:xfrm>
            <a:off x="6665103" y="2722631"/>
            <a:ext cx="3636489" cy="706369"/>
          </a:xfrm>
          <a:prstGeom prst="rect">
            <a:avLst/>
          </a:prstGeom>
        </p:spPr>
      </p:pic>
      <p:pic>
        <p:nvPicPr>
          <p:cNvPr id="13" name="图片 12">
            <a:extLst>
              <a:ext uri="{FF2B5EF4-FFF2-40B4-BE49-F238E27FC236}">
                <a16:creationId xmlns:a16="http://schemas.microsoft.com/office/drawing/2014/main" id="{F693A23E-3571-4491-3D28-9759FCADB52A}"/>
              </a:ext>
            </a:extLst>
          </p:cNvPr>
          <p:cNvPicPr>
            <a:picLocks noChangeAspect="1"/>
          </p:cNvPicPr>
          <p:nvPr/>
        </p:nvPicPr>
        <p:blipFill>
          <a:blip r:embed="rId6"/>
          <a:stretch>
            <a:fillRect/>
          </a:stretch>
        </p:blipFill>
        <p:spPr>
          <a:xfrm>
            <a:off x="6665103" y="3429000"/>
            <a:ext cx="2814766" cy="738457"/>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1937195"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3934117" y="-113025"/>
            <a:ext cx="4437203" cy="1569660"/>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Session Representation Learning</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91E9E13-F404-7774-2B5F-72FD83CD411E}"/>
              </a:ext>
            </a:extLst>
          </p:cNvPr>
          <p:cNvPicPr>
            <a:picLocks noChangeAspect="1"/>
          </p:cNvPicPr>
          <p:nvPr/>
        </p:nvPicPr>
        <p:blipFill>
          <a:blip r:embed="rId4"/>
          <a:stretch>
            <a:fillRect/>
          </a:stretch>
        </p:blipFill>
        <p:spPr>
          <a:xfrm>
            <a:off x="264330" y="1372708"/>
            <a:ext cx="6077206" cy="4768610"/>
          </a:xfrm>
          <a:prstGeom prst="rect">
            <a:avLst/>
          </a:prstGeom>
        </p:spPr>
      </p:pic>
      <p:pic>
        <p:nvPicPr>
          <p:cNvPr id="12" name="图片 11">
            <a:extLst>
              <a:ext uri="{FF2B5EF4-FFF2-40B4-BE49-F238E27FC236}">
                <a16:creationId xmlns:a16="http://schemas.microsoft.com/office/drawing/2014/main" id="{CF4C8288-5A95-E066-34F8-1BB6AC32B8E6}"/>
              </a:ext>
            </a:extLst>
          </p:cNvPr>
          <p:cNvPicPr>
            <a:picLocks noChangeAspect="1"/>
          </p:cNvPicPr>
          <p:nvPr/>
        </p:nvPicPr>
        <p:blipFill>
          <a:blip r:embed="rId5"/>
          <a:stretch>
            <a:fillRect/>
          </a:stretch>
        </p:blipFill>
        <p:spPr>
          <a:xfrm>
            <a:off x="7045043" y="1372708"/>
            <a:ext cx="4985561" cy="2330685"/>
          </a:xfrm>
          <a:prstGeom prst="rect">
            <a:avLst/>
          </a:prstGeom>
        </p:spPr>
      </p:pic>
      <p:pic>
        <p:nvPicPr>
          <p:cNvPr id="16" name="图片 15">
            <a:extLst>
              <a:ext uri="{FF2B5EF4-FFF2-40B4-BE49-F238E27FC236}">
                <a16:creationId xmlns:a16="http://schemas.microsoft.com/office/drawing/2014/main" id="{6F86B3B6-23F1-FC40-DDFB-7201C8D39FB6}"/>
              </a:ext>
            </a:extLst>
          </p:cNvPr>
          <p:cNvPicPr>
            <a:picLocks noChangeAspect="1"/>
          </p:cNvPicPr>
          <p:nvPr/>
        </p:nvPicPr>
        <p:blipFill>
          <a:blip r:embed="rId6"/>
          <a:stretch>
            <a:fillRect/>
          </a:stretch>
        </p:blipFill>
        <p:spPr>
          <a:xfrm>
            <a:off x="7348035" y="3663063"/>
            <a:ext cx="2739548" cy="749214"/>
          </a:xfrm>
          <a:prstGeom prst="rect">
            <a:avLst/>
          </a:prstGeom>
        </p:spPr>
      </p:pic>
      <p:pic>
        <p:nvPicPr>
          <p:cNvPr id="22" name="图片 21">
            <a:extLst>
              <a:ext uri="{FF2B5EF4-FFF2-40B4-BE49-F238E27FC236}">
                <a16:creationId xmlns:a16="http://schemas.microsoft.com/office/drawing/2014/main" id="{4DFBA06F-4658-ECFD-A527-E562DD513A09}"/>
              </a:ext>
            </a:extLst>
          </p:cNvPr>
          <p:cNvPicPr>
            <a:picLocks noChangeAspect="1"/>
          </p:cNvPicPr>
          <p:nvPr/>
        </p:nvPicPr>
        <p:blipFill>
          <a:blip r:embed="rId7"/>
          <a:stretch>
            <a:fillRect/>
          </a:stretch>
        </p:blipFill>
        <p:spPr>
          <a:xfrm>
            <a:off x="7461832" y="4582897"/>
            <a:ext cx="2898125" cy="454922"/>
          </a:xfrm>
          <a:prstGeom prst="rect">
            <a:avLst/>
          </a:prstGeom>
        </p:spPr>
      </p:pic>
      <p:pic>
        <p:nvPicPr>
          <p:cNvPr id="25" name="图片 24">
            <a:extLst>
              <a:ext uri="{FF2B5EF4-FFF2-40B4-BE49-F238E27FC236}">
                <a16:creationId xmlns:a16="http://schemas.microsoft.com/office/drawing/2014/main" id="{68716CBF-9FD9-96B1-1B50-375AA02FE1A1}"/>
              </a:ext>
            </a:extLst>
          </p:cNvPr>
          <p:cNvPicPr>
            <a:picLocks noChangeAspect="1"/>
          </p:cNvPicPr>
          <p:nvPr/>
        </p:nvPicPr>
        <p:blipFill>
          <a:blip r:embed="rId8"/>
          <a:stretch>
            <a:fillRect/>
          </a:stretch>
        </p:blipFill>
        <p:spPr>
          <a:xfrm>
            <a:off x="7461832" y="5090335"/>
            <a:ext cx="2898125" cy="584784"/>
          </a:xfrm>
          <a:prstGeom prst="rect">
            <a:avLst/>
          </a:prstGeom>
        </p:spPr>
      </p:pic>
    </p:spTree>
    <p:extLst>
      <p:ext uri="{BB962C8B-B14F-4D97-AF65-F5344CB8AC3E}">
        <p14:creationId xmlns:p14="http://schemas.microsoft.com/office/powerpoint/2010/main" val="349652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1937195"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3934117" y="-113025"/>
            <a:ext cx="4437203" cy="1569660"/>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Session Representation Learning</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91E9E13-F404-7774-2B5F-72FD83CD411E}"/>
              </a:ext>
            </a:extLst>
          </p:cNvPr>
          <p:cNvPicPr>
            <a:picLocks noChangeAspect="1"/>
          </p:cNvPicPr>
          <p:nvPr/>
        </p:nvPicPr>
        <p:blipFill>
          <a:blip r:embed="rId4"/>
          <a:stretch>
            <a:fillRect/>
          </a:stretch>
        </p:blipFill>
        <p:spPr>
          <a:xfrm>
            <a:off x="264330" y="1372708"/>
            <a:ext cx="6077206" cy="4768610"/>
          </a:xfrm>
          <a:prstGeom prst="rect">
            <a:avLst/>
          </a:prstGeom>
        </p:spPr>
      </p:pic>
      <p:pic>
        <p:nvPicPr>
          <p:cNvPr id="4" name="图片 3">
            <a:extLst>
              <a:ext uri="{FF2B5EF4-FFF2-40B4-BE49-F238E27FC236}">
                <a16:creationId xmlns:a16="http://schemas.microsoft.com/office/drawing/2014/main" id="{5E817AB0-A73B-1A84-7F5B-1846D3957C94}"/>
              </a:ext>
            </a:extLst>
          </p:cNvPr>
          <p:cNvPicPr>
            <a:picLocks noChangeAspect="1"/>
          </p:cNvPicPr>
          <p:nvPr/>
        </p:nvPicPr>
        <p:blipFill>
          <a:blip r:embed="rId5"/>
          <a:stretch>
            <a:fillRect/>
          </a:stretch>
        </p:blipFill>
        <p:spPr>
          <a:xfrm>
            <a:off x="7948647" y="2682229"/>
            <a:ext cx="2720301" cy="901785"/>
          </a:xfrm>
          <a:prstGeom prst="rect">
            <a:avLst/>
          </a:prstGeom>
        </p:spPr>
      </p:pic>
      <p:pic>
        <p:nvPicPr>
          <p:cNvPr id="10" name="图片 9">
            <a:extLst>
              <a:ext uri="{FF2B5EF4-FFF2-40B4-BE49-F238E27FC236}">
                <a16:creationId xmlns:a16="http://schemas.microsoft.com/office/drawing/2014/main" id="{0FD8D556-9345-3C57-2FD1-D73902997732}"/>
              </a:ext>
            </a:extLst>
          </p:cNvPr>
          <p:cNvPicPr>
            <a:picLocks noChangeAspect="1"/>
          </p:cNvPicPr>
          <p:nvPr/>
        </p:nvPicPr>
        <p:blipFill>
          <a:blip r:embed="rId6"/>
          <a:stretch>
            <a:fillRect/>
          </a:stretch>
        </p:blipFill>
        <p:spPr>
          <a:xfrm>
            <a:off x="7679401" y="3498261"/>
            <a:ext cx="3463285" cy="567674"/>
          </a:xfrm>
          <a:prstGeom prst="rect">
            <a:avLst/>
          </a:prstGeom>
        </p:spPr>
      </p:pic>
      <p:pic>
        <p:nvPicPr>
          <p:cNvPr id="13" name="图片 12">
            <a:extLst>
              <a:ext uri="{FF2B5EF4-FFF2-40B4-BE49-F238E27FC236}">
                <a16:creationId xmlns:a16="http://schemas.microsoft.com/office/drawing/2014/main" id="{01ECBD7F-AE3E-D6B7-7FD7-63B9AD532094}"/>
              </a:ext>
            </a:extLst>
          </p:cNvPr>
          <p:cNvPicPr>
            <a:picLocks noChangeAspect="1"/>
          </p:cNvPicPr>
          <p:nvPr/>
        </p:nvPicPr>
        <p:blipFill>
          <a:blip r:embed="rId7"/>
          <a:stretch>
            <a:fillRect/>
          </a:stretch>
        </p:blipFill>
        <p:spPr>
          <a:xfrm>
            <a:off x="8272165" y="4118962"/>
            <a:ext cx="1883512" cy="526352"/>
          </a:xfrm>
          <a:prstGeom prst="rect">
            <a:avLst/>
          </a:prstGeom>
        </p:spPr>
      </p:pic>
    </p:spTree>
    <p:extLst>
      <p:ext uri="{BB962C8B-B14F-4D97-AF65-F5344CB8AC3E}">
        <p14:creationId xmlns:p14="http://schemas.microsoft.com/office/powerpoint/2010/main" val="3876809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Ranking</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65FCD375-B9F9-8C57-2FA0-141568856640}"/>
              </a:ext>
            </a:extLst>
          </p:cNvPr>
          <p:cNvPicPr>
            <a:picLocks noChangeAspect="1"/>
          </p:cNvPicPr>
          <p:nvPr/>
        </p:nvPicPr>
        <p:blipFill>
          <a:blip r:embed="rId4"/>
          <a:stretch>
            <a:fillRect/>
          </a:stretch>
        </p:blipFill>
        <p:spPr>
          <a:xfrm>
            <a:off x="523694" y="1075621"/>
            <a:ext cx="4097503" cy="5097869"/>
          </a:xfrm>
          <a:prstGeom prst="rect">
            <a:avLst/>
          </a:prstGeom>
        </p:spPr>
      </p:pic>
      <p:pic>
        <p:nvPicPr>
          <p:cNvPr id="11" name="图片 10">
            <a:extLst>
              <a:ext uri="{FF2B5EF4-FFF2-40B4-BE49-F238E27FC236}">
                <a16:creationId xmlns:a16="http://schemas.microsoft.com/office/drawing/2014/main" id="{E9253194-98A2-133D-9ABF-4D902382DAF6}"/>
              </a:ext>
            </a:extLst>
          </p:cNvPr>
          <p:cNvPicPr>
            <a:picLocks noChangeAspect="1"/>
          </p:cNvPicPr>
          <p:nvPr/>
        </p:nvPicPr>
        <p:blipFill>
          <a:blip r:embed="rId5"/>
          <a:stretch>
            <a:fillRect/>
          </a:stretch>
        </p:blipFill>
        <p:spPr>
          <a:xfrm>
            <a:off x="5414608" y="1376877"/>
            <a:ext cx="4488342" cy="1172328"/>
          </a:xfrm>
          <a:prstGeom prst="rect">
            <a:avLst/>
          </a:prstGeom>
        </p:spPr>
      </p:pic>
      <p:pic>
        <p:nvPicPr>
          <p:cNvPr id="14" name="图片 13">
            <a:extLst>
              <a:ext uri="{FF2B5EF4-FFF2-40B4-BE49-F238E27FC236}">
                <a16:creationId xmlns:a16="http://schemas.microsoft.com/office/drawing/2014/main" id="{A43D82F0-E4FC-74F5-C2AD-82A0CF4CA943}"/>
              </a:ext>
            </a:extLst>
          </p:cNvPr>
          <p:cNvPicPr>
            <a:picLocks noChangeAspect="1"/>
          </p:cNvPicPr>
          <p:nvPr/>
        </p:nvPicPr>
        <p:blipFill>
          <a:blip r:embed="rId6"/>
          <a:stretch>
            <a:fillRect/>
          </a:stretch>
        </p:blipFill>
        <p:spPr>
          <a:xfrm>
            <a:off x="5414608" y="2434100"/>
            <a:ext cx="3660861" cy="1316047"/>
          </a:xfrm>
          <a:prstGeom prst="rect">
            <a:avLst/>
          </a:prstGeom>
        </p:spPr>
      </p:pic>
      <p:pic>
        <p:nvPicPr>
          <p:cNvPr id="17" name="图片 16">
            <a:extLst>
              <a:ext uri="{FF2B5EF4-FFF2-40B4-BE49-F238E27FC236}">
                <a16:creationId xmlns:a16="http://schemas.microsoft.com/office/drawing/2014/main" id="{71E90727-8086-F939-4514-5F342683ED8E}"/>
              </a:ext>
            </a:extLst>
          </p:cNvPr>
          <p:cNvPicPr>
            <a:picLocks noChangeAspect="1"/>
          </p:cNvPicPr>
          <p:nvPr/>
        </p:nvPicPr>
        <p:blipFill>
          <a:blip r:embed="rId7"/>
          <a:stretch>
            <a:fillRect/>
          </a:stretch>
        </p:blipFill>
        <p:spPr>
          <a:xfrm>
            <a:off x="5457909" y="3531140"/>
            <a:ext cx="3817653" cy="942449"/>
          </a:xfrm>
          <a:prstGeom prst="rect">
            <a:avLst/>
          </a:prstGeom>
        </p:spPr>
      </p:pic>
      <p:pic>
        <p:nvPicPr>
          <p:cNvPr id="19" name="图片 18">
            <a:extLst>
              <a:ext uri="{FF2B5EF4-FFF2-40B4-BE49-F238E27FC236}">
                <a16:creationId xmlns:a16="http://schemas.microsoft.com/office/drawing/2014/main" id="{3FF27092-8580-1967-B68C-89E7EB13B134}"/>
              </a:ext>
            </a:extLst>
          </p:cNvPr>
          <p:cNvPicPr>
            <a:picLocks noChangeAspect="1"/>
          </p:cNvPicPr>
          <p:nvPr/>
        </p:nvPicPr>
        <p:blipFill>
          <a:blip r:embed="rId8"/>
          <a:stretch>
            <a:fillRect/>
          </a:stretch>
        </p:blipFill>
        <p:spPr>
          <a:xfrm>
            <a:off x="5470055" y="4807370"/>
            <a:ext cx="4377447" cy="862174"/>
          </a:xfrm>
          <a:prstGeom prst="rect">
            <a:avLst/>
          </a:prstGeom>
        </p:spPr>
      </p:pic>
    </p:spTree>
    <p:extLst>
      <p:ext uri="{BB962C8B-B14F-4D97-AF65-F5344CB8AC3E}">
        <p14:creationId xmlns:p14="http://schemas.microsoft.com/office/powerpoint/2010/main" val="417129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36169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Dataset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EF6B7604-B831-D169-2A0A-8D5F11B885EE}"/>
              </a:ext>
            </a:extLst>
          </p:cNvPr>
          <p:cNvPicPr>
            <a:picLocks noChangeAspect="1"/>
          </p:cNvPicPr>
          <p:nvPr/>
        </p:nvPicPr>
        <p:blipFill>
          <a:blip r:embed="rId4"/>
          <a:stretch>
            <a:fillRect/>
          </a:stretch>
        </p:blipFill>
        <p:spPr>
          <a:xfrm>
            <a:off x="0" y="1675654"/>
            <a:ext cx="12192000" cy="3852276"/>
          </a:xfrm>
          <a:prstGeom prst="rect">
            <a:avLst/>
          </a:prstGeom>
        </p:spPr>
      </p:pic>
    </p:spTree>
    <p:extLst>
      <p:ext uri="{BB962C8B-B14F-4D97-AF65-F5344CB8AC3E}">
        <p14:creationId xmlns:p14="http://schemas.microsoft.com/office/powerpoint/2010/main" val="1390694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EB8DF940-5C50-31C0-1753-3B80B6145B31}"/>
              </a:ext>
            </a:extLst>
          </p:cNvPr>
          <p:cNvPicPr>
            <a:picLocks noChangeAspect="1"/>
          </p:cNvPicPr>
          <p:nvPr/>
        </p:nvPicPr>
        <p:blipFill>
          <a:blip r:embed="rId4"/>
          <a:stretch>
            <a:fillRect/>
          </a:stretch>
        </p:blipFill>
        <p:spPr>
          <a:xfrm>
            <a:off x="0" y="1138769"/>
            <a:ext cx="12192000" cy="4580462"/>
          </a:xfrm>
          <a:prstGeom prst="rect">
            <a:avLst/>
          </a:prstGeom>
        </p:spPr>
      </p:pic>
    </p:spTree>
    <p:extLst>
      <p:ext uri="{BB962C8B-B14F-4D97-AF65-F5344CB8AC3E}">
        <p14:creationId xmlns:p14="http://schemas.microsoft.com/office/powerpoint/2010/main" val="395084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26151</TotalTime>
  <Words>821</Words>
  <Application>Microsoft Office PowerPoint</Application>
  <PresentationFormat>宽屏</PresentationFormat>
  <Paragraphs>50</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楷体</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977</cp:revision>
  <dcterms:created xsi:type="dcterms:W3CDTF">2018-09-05T01:18:33Z</dcterms:created>
  <dcterms:modified xsi:type="dcterms:W3CDTF">2022-09-15T02:05:14Z</dcterms:modified>
</cp:coreProperties>
</file>