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7" r:id="rId2"/>
    <p:sldId id="271" r:id="rId3"/>
    <p:sldId id="297" r:id="rId4"/>
    <p:sldId id="296" r:id="rId5"/>
    <p:sldId id="270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2023-03-09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1080654" y="2433368"/>
            <a:ext cx="1003069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Multi-modal Recommendation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MMGCL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正样本视图构建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6139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Zixuan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Yi, et al. Multi-modal Graph Contrastive Learning for Micro-video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248159-6FBA-4585-A392-DF55DE07D52C}"/>
              </a:ext>
            </a:extLst>
          </p:cNvPr>
          <p:cNvSpPr/>
          <p:nvPr/>
        </p:nvSpPr>
        <p:spPr>
          <a:xfrm>
            <a:off x="1294882" y="1468411"/>
            <a:ext cx="361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模态掩码（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Modality Masking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3F67EA-306C-4192-9531-AF0D2C422337}"/>
              </a:ext>
            </a:extLst>
          </p:cNvPr>
          <p:cNvSpPr/>
          <p:nvPr/>
        </p:nvSpPr>
        <p:spPr>
          <a:xfrm>
            <a:off x="1247543" y="3373151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模态边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Drop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Modality Edge Dropout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F6360-DF3B-448D-8D77-E8398AE1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07" y="2062207"/>
            <a:ext cx="5754302" cy="1152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36558F-1F42-4A51-90F8-403AB1EB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227" y="2483787"/>
            <a:ext cx="2005891" cy="3094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F346D8-E3E4-4042-8DBA-F8D0311F9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07" y="3903389"/>
            <a:ext cx="6096000" cy="4857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E0F354-73D4-43B4-BDE9-DB72ABFB5EE3}"/>
              </a:ext>
            </a:extLst>
          </p:cNvPr>
          <p:cNvSpPr txBox="1"/>
          <p:nvPr/>
        </p:nvSpPr>
        <p:spPr>
          <a:xfrm>
            <a:off x="1057275" y="470839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负样本视图构建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D6435B-13A3-424D-AA50-A884C8E3E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217" y="5532388"/>
            <a:ext cx="1603013" cy="44407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E40C9E8E-C4DF-49A8-84C6-99D1FD4CC906}"/>
              </a:ext>
            </a:extLst>
          </p:cNvPr>
          <p:cNvSpPr/>
          <p:nvPr/>
        </p:nvSpPr>
        <p:spPr>
          <a:xfrm>
            <a:off x="3553096" y="5668712"/>
            <a:ext cx="1826141" cy="190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3ADC19-922C-4861-9AEA-6C09C4E97EA6}"/>
              </a:ext>
            </a:extLst>
          </p:cNvPr>
          <p:cNvSpPr txBox="1"/>
          <p:nvPr/>
        </p:nvSpPr>
        <p:spPr>
          <a:xfrm>
            <a:off x="3553097" y="528984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随机替换一个模态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0E8C3A-FB5C-4693-8522-9292D6473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103" y="5540229"/>
            <a:ext cx="2155402" cy="4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MMGCL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对比学习（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6139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Zixuan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Yi, et al. Multi-modal Graph Contrastive Learning for Micro-video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4CDE52-9B61-4983-8D22-7CC6AE7C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20" y="1452247"/>
            <a:ext cx="5798044" cy="14113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25C443-236B-43EC-ABAB-00BF68558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20" y="3041138"/>
            <a:ext cx="6889997" cy="940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F89C92-DFCC-45FC-8359-E4610E28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175" y="4690792"/>
            <a:ext cx="3087739" cy="59379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9660530-D5E4-4D32-A9EB-9A0FE126773C}"/>
              </a:ext>
            </a:extLst>
          </p:cNvPr>
          <p:cNvSpPr txBox="1"/>
          <p:nvPr/>
        </p:nvSpPr>
        <p:spPr>
          <a:xfrm>
            <a:off x="1057275" y="41308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0C2C1-177A-4236-B386-20439BCDD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19" y="5425843"/>
            <a:ext cx="6139823" cy="8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2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多模态相关文章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F63711-DF8E-4342-8D2C-09CE1E6B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51" y="1056681"/>
            <a:ext cx="9283900" cy="42620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6CD6EE-AF0B-4547-8B15-552EBC5F8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51" y="5330474"/>
            <a:ext cx="9283900" cy="13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6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FE230B-D82B-444E-BD94-BA34A7712910}"/>
              </a:ext>
            </a:extLst>
          </p:cNvPr>
          <p:cNvSpPr txBox="1"/>
          <p:nvPr/>
        </p:nvSpPr>
        <p:spPr>
          <a:xfrm>
            <a:off x="1620433" y="1094234"/>
            <a:ext cx="5859296" cy="4094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、模态内部信息缺失及高噪：采集噪声、背景噪声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、模态间的弱相关性：共有特征、独有特征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、计算时间复杂度过高：多模态关联图计算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、意图差异：用户对不同模态下的商品偏好不一致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、推荐的可解释性：细粒度的解释推荐结果和用户兴趣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97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2022-03-09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10120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什么是多模态数据？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DFB3ED-459A-4DC8-8DC2-765F02458EF7}"/>
              </a:ext>
            </a:extLst>
          </p:cNvPr>
          <p:cNvSpPr/>
          <p:nvPr/>
        </p:nvSpPr>
        <p:spPr>
          <a:xfrm>
            <a:off x="1014197" y="1499739"/>
            <a:ext cx="1041898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图像，文本，视频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多模态数据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爆炸式增长，不同模态信息的互补可以极大缓解现有推荐的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稀疏性问题和冷启动问题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，准确建模物品间的相关性和用户偏好。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22" name="Picture 4" descr="https://gimg2.baidu.com/image_search/src=http%3A%2F%2Fpic.soutu123.com%2Felement_origin_min_pic%2F17%2F03%2F01%2F01fe020604054062fa378a626036754a.jpg%21%2Ffw%2F700%2Fquality%2F90%2Funsharp%2Ftrue%2Fcompress%2Ftrue&amp;refer=http%3A%2F%2Fpic.soutu123.com&amp;app=2002&amp;size=f9999,10000&amp;q=a80&amp;n=0&amp;g=0n&amp;fmt=auto?sec=1670503912&amp;t=0fef5bcfab2fa86eff23eaf84c3f11cc">
            <a:extLst>
              <a:ext uri="{FF2B5EF4-FFF2-40B4-BE49-F238E27FC236}">
                <a16:creationId xmlns:a16="http://schemas.microsoft.com/office/drawing/2014/main" id="{E117A74F-E9E8-4AB6-AB3A-BB84BA7C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93" y="2400721"/>
            <a:ext cx="2951617" cy="12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9C0271F-4976-467A-ACEF-40B2BC921896}"/>
              </a:ext>
            </a:extLst>
          </p:cNvPr>
          <p:cNvSpPr/>
          <p:nvPr/>
        </p:nvSpPr>
        <p:spPr>
          <a:xfrm>
            <a:off x="1581115" y="3663858"/>
            <a:ext cx="2336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社交网络（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Graph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模态）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B40CE58-990D-48C6-ADBC-84A0D1EDE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108" y="2349408"/>
            <a:ext cx="2705960" cy="131445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9FCDFDB-FD21-4F46-8BB7-89ECAE8D4FF1}"/>
              </a:ext>
            </a:extLst>
          </p:cNvPr>
          <p:cNvSpPr/>
          <p:nvPr/>
        </p:nvSpPr>
        <p:spPr>
          <a:xfrm>
            <a:off x="5131442" y="3663858"/>
            <a:ext cx="2420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描述性文本（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Text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模态）</a:t>
            </a:r>
            <a:endParaRPr lang="zh-CN" altLang="en-US" sz="16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4631F3B-BD9B-4B7D-9ABB-B620D8F60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773" y="2400721"/>
            <a:ext cx="809221" cy="12134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8CFB50A-ED4A-4091-AF2B-41A4A6E52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221" y="2397876"/>
            <a:ext cx="819900" cy="12134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27818ED-32C0-4508-8435-683771535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7647" y="2400721"/>
            <a:ext cx="817150" cy="1210607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083409-2C8F-4929-AA92-96FAF5977EAE}"/>
              </a:ext>
            </a:extLst>
          </p:cNvPr>
          <p:cNvSpPr/>
          <p:nvPr/>
        </p:nvSpPr>
        <p:spPr>
          <a:xfrm>
            <a:off x="8585273" y="3663858"/>
            <a:ext cx="2380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产品图像（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Image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模态）</a:t>
            </a:r>
            <a:endParaRPr lang="zh-CN" altLang="en-US" sz="1600" dirty="0"/>
          </a:p>
        </p:txBody>
      </p:sp>
      <p:pic>
        <p:nvPicPr>
          <p:cNvPr id="30" name="Picture 2" descr="https://img-blog.csdnimg.cn/img_convert/da5d3b9ee124e3038f6f00291941ad90.png">
            <a:extLst>
              <a:ext uri="{FF2B5EF4-FFF2-40B4-BE49-F238E27FC236}">
                <a16:creationId xmlns:a16="http://schemas.microsoft.com/office/drawing/2014/main" id="{EC716883-985C-4FDB-B194-B5082E3A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92" y="4345138"/>
            <a:ext cx="2951617" cy="126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FC60896-7250-4A55-A9E1-578281A488CC}"/>
              </a:ext>
            </a:extLst>
          </p:cNvPr>
          <p:cNvSpPr/>
          <p:nvPr/>
        </p:nvSpPr>
        <p:spPr>
          <a:xfrm>
            <a:off x="1613569" y="5677175"/>
            <a:ext cx="2103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短视频（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Video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模态）</a:t>
            </a:r>
            <a:endParaRPr lang="zh-CN" altLang="en-US" sz="1600" dirty="0"/>
          </a:p>
        </p:txBody>
      </p:sp>
      <p:pic>
        <p:nvPicPr>
          <p:cNvPr id="32" name="Picture 4" descr="https://gimg2.baidu.com/image_search/src=http%3A%2F%2F5b0988e595225.cdn.sohucs.com%2Fimages%2F20180807%2F56f99c50a04c4099a69af05d769cf459.gif&amp;refer=http%3A%2F%2F5b0988e595225.cdn.sohucs.com&amp;app=2002&amp;size=f9999,10000&amp;q=a80&amp;n=0&amp;g=0n&amp;fmt=auto?sec=1670565727&amp;t=aa889438e7ae53705903804db3c2b3b9">
            <a:extLst>
              <a:ext uri="{FF2B5EF4-FFF2-40B4-BE49-F238E27FC236}">
                <a16:creationId xmlns:a16="http://schemas.microsoft.com/office/drawing/2014/main" id="{D0BA485B-CDC4-4E67-AF83-DFEB3387AC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08" y="4346128"/>
            <a:ext cx="2705960" cy="133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B2C5AB15-CAFD-4734-B812-CAB33F70AFC4}"/>
              </a:ext>
            </a:extLst>
          </p:cNvPr>
          <p:cNvSpPr/>
          <p:nvPr/>
        </p:nvSpPr>
        <p:spPr>
          <a:xfrm>
            <a:off x="5187612" y="5675372"/>
            <a:ext cx="2308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乐器声音（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Audio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模态）</a:t>
            </a:r>
            <a:endParaRPr lang="zh-CN" altLang="en-US" sz="1600" dirty="0"/>
          </a:p>
        </p:txBody>
      </p:sp>
      <p:pic>
        <p:nvPicPr>
          <p:cNvPr id="34" name="Picture 6" descr="https://gimg2.baidu.com/image_search/src=http%3A%2F%2Fimg.eda365.com%2Fupload%2Fweixin%2Fimages%2F270%2F30cad74c6d5a737fa4fb68f3f1a6ccd3.jpg&amp;refer=http%3A%2F%2Fimg.eda365.com&amp;app=2002&amp;size=f9999,10000&amp;q=a80&amp;n=0&amp;g=0n&amp;fmt=auto?sec=1670566184&amp;t=5e2a8374023a17775fef7a8c9e34499e">
            <a:extLst>
              <a:ext uri="{FF2B5EF4-FFF2-40B4-BE49-F238E27FC236}">
                <a16:creationId xmlns:a16="http://schemas.microsoft.com/office/drawing/2014/main" id="{A9058227-9EB8-47F5-A7BA-8A960A8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221" y="4346128"/>
            <a:ext cx="2758647" cy="12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4921341-0709-49A4-B1AB-B4CFD2A4BE5C}"/>
              </a:ext>
            </a:extLst>
          </p:cNvPr>
          <p:cNvSpPr/>
          <p:nvPr/>
        </p:nvSpPr>
        <p:spPr>
          <a:xfrm>
            <a:off x="8460976" y="5675372"/>
            <a:ext cx="2629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雷达数据（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Spectrum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模态）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069730-4369-4FFC-A1B3-B22E60C5AABC}"/>
              </a:ext>
            </a:extLst>
          </p:cNvPr>
          <p:cNvSpPr txBox="1"/>
          <p:nvPr/>
        </p:nvSpPr>
        <p:spPr>
          <a:xfrm>
            <a:off x="4274840" y="6174779"/>
            <a:ext cx="3897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为什么要考虑多模态数据？</a:t>
            </a:r>
          </a:p>
        </p:txBody>
      </p: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101201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为什么多模态数据能够应对稀疏性问题？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9609CE-7F9E-4B31-880C-D5B200A9C02D}"/>
              </a:ext>
            </a:extLst>
          </p:cNvPr>
          <p:cNvSpPr/>
          <p:nvPr/>
        </p:nvSpPr>
        <p:spPr>
          <a:xfrm>
            <a:off x="1058587" y="1451226"/>
            <a:ext cx="433964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协同过滤（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Collaborative Filtering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BF53438-1631-49CB-86A4-0A4B78D2B11D}"/>
              </a:ext>
            </a:extLst>
          </p:cNvPr>
          <p:cNvCxnSpPr>
            <a:cxnSpLocks/>
          </p:cNvCxnSpPr>
          <p:nvPr/>
        </p:nvCxnSpPr>
        <p:spPr>
          <a:xfrm>
            <a:off x="5673091" y="1546442"/>
            <a:ext cx="0" cy="52313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8C2272B-AB6C-436B-AE24-AD9BDD617329}"/>
              </a:ext>
            </a:extLst>
          </p:cNvPr>
          <p:cNvSpPr/>
          <p:nvPr/>
        </p:nvSpPr>
        <p:spPr>
          <a:xfrm>
            <a:off x="5733855" y="1470127"/>
            <a:ext cx="4089867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协同过滤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+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多模态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  <a:sym typeface="Wingdings" panose="05000000000000000000" pitchFamily="2" charset="2"/>
              </a:rPr>
              <a:t>多模态推荐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C4EA15-5CCF-47B5-A108-E208BF4525FC}"/>
              </a:ext>
            </a:extLst>
          </p:cNvPr>
          <p:cNvSpPr/>
          <p:nvPr/>
        </p:nvSpPr>
        <p:spPr>
          <a:xfrm>
            <a:off x="1155605" y="2072848"/>
            <a:ext cx="458851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目标：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基于用户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相似行为模式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进行推荐。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25F71D8-D7ED-4A9F-BE1E-3042983BA397}"/>
              </a:ext>
            </a:extLst>
          </p:cNvPr>
          <p:cNvSpPr/>
          <p:nvPr/>
        </p:nvSpPr>
        <p:spPr>
          <a:xfrm>
            <a:off x="1152308" y="2556097"/>
            <a:ext cx="44761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输入：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用户或物品的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IDs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交互矩阵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A01C93-2880-4755-B28C-F471B1642EF8}"/>
              </a:ext>
            </a:extLst>
          </p:cNvPr>
          <p:cNvSpPr/>
          <p:nvPr/>
        </p:nvSpPr>
        <p:spPr>
          <a:xfrm>
            <a:off x="5804879" y="2070375"/>
            <a:ext cx="572890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目标：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融合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相似行为模式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挖掘和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模态特征相关性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进行推荐。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89A231-7285-4A68-B9EB-5A3F3A814E13}"/>
              </a:ext>
            </a:extLst>
          </p:cNvPr>
          <p:cNvSpPr/>
          <p:nvPr/>
        </p:nvSpPr>
        <p:spPr>
          <a:xfrm>
            <a:off x="5806935" y="2556097"/>
            <a:ext cx="550321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输入：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用户或物品的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编码、多模态特征、交互矩阵。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47" name="Picture 4" descr="https://pic3.zhimg.com/v2-6899e51f3633fc5abb2facc468cecdbe_r.jpg">
            <a:extLst>
              <a:ext uri="{FF2B5EF4-FFF2-40B4-BE49-F238E27FC236}">
                <a16:creationId xmlns:a16="http://schemas.microsoft.com/office/drawing/2014/main" id="{0AAF60F3-797D-4C71-9C72-0E93CB6A1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494" b="193"/>
          <a:stretch/>
        </p:blipFill>
        <p:spPr bwMode="auto">
          <a:xfrm>
            <a:off x="1294842" y="2996459"/>
            <a:ext cx="2557221" cy="265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CC1EFC1-D1D0-4CEA-B5EC-1BC5BEEC3A73}"/>
              </a:ext>
            </a:extLst>
          </p:cNvPr>
          <p:cNvCxnSpPr>
            <a:cxnSpLocks/>
          </p:cNvCxnSpPr>
          <p:nvPr/>
        </p:nvCxnSpPr>
        <p:spPr>
          <a:xfrm>
            <a:off x="1081285" y="1989163"/>
            <a:ext cx="1054242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40FA63E-F3DB-4283-B846-D6CDA748A3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19840" y="3566721"/>
            <a:ext cx="372400" cy="88021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849D337-8487-4493-A850-1E4A8D7443B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653059" y="4006830"/>
            <a:ext cx="366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04E7EFF-9776-42A2-83D6-EC7D38ECD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583" y="3063388"/>
            <a:ext cx="466725" cy="581025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BAF2D02-56EE-47D0-BA42-CEE9ACBB2CD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392240" y="3622493"/>
            <a:ext cx="300077" cy="38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FF69851-54C1-4072-BBB9-59372BD15E35}"/>
              </a:ext>
            </a:extLst>
          </p:cNvPr>
          <p:cNvSpPr txBox="1"/>
          <p:nvPr/>
        </p:nvSpPr>
        <p:spPr>
          <a:xfrm>
            <a:off x="1149358" y="5763692"/>
            <a:ext cx="447318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交互稀疏的用户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的行为模式很难准确学习；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冷启动物品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没有机会被推荐曝光。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BD493E-A98E-445F-8296-54E616D9ACA3}"/>
              </a:ext>
            </a:extLst>
          </p:cNvPr>
          <p:cNvSpPr/>
          <p:nvPr/>
        </p:nvSpPr>
        <p:spPr>
          <a:xfrm>
            <a:off x="4024968" y="432229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E5450A6-0AE6-4594-B82A-631FA0FAB995}"/>
              </a:ext>
            </a:extLst>
          </p:cNvPr>
          <p:cNvSpPr/>
          <p:nvPr/>
        </p:nvSpPr>
        <p:spPr>
          <a:xfrm>
            <a:off x="4729666" y="353856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4" descr="https://pic3.zhimg.com/v2-6899e51f3633fc5abb2facc468cecdbe_r.jpg">
            <a:extLst>
              <a:ext uri="{FF2B5EF4-FFF2-40B4-BE49-F238E27FC236}">
                <a16:creationId xmlns:a16="http://schemas.microsoft.com/office/drawing/2014/main" id="{F04A9F8D-F1F0-42C5-9D32-670AC89B9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494" b="193"/>
          <a:stretch/>
        </p:blipFill>
        <p:spPr bwMode="auto">
          <a:xfrm>
            <a:off x="6135045" y="2968571"/>
            <a:ext cx="2557221" cy="265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342553A-7C29-4D0A-9673-142D0558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60043" y="3538833"/>
            <a:ext cx="372400" cy="880219"/>
          </a:xfrm>
          <a:prstGeom prst="rect">
            <a:avLst/>
          </a:prstGeom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B497B86-EF59-4B0C-AE57-0BF57FDF957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8493262" y="3978942"/>
            <a:ext cx="366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B267EC6E-3795-4113-9209-B28D15DFF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786" y="3035500"/>
            <a:ext cx="466725" cy="581025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24E2EA7-4F3D-40FE-9C83-C5F2A60996A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9232443" y="3594605"/>
            <a:ext cx="300077" cy="38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8EF80309-AC76-459F-AF37-68ECAAC642C8}"/>
              </a:ext>
            </a:extLst>
          </p:cNvPr>
          <p:cNvSpPr/>
          <p:nvPr/>
        </p:nvSpPr>
        <p:spPr>
          <a:xfrm>
            <a:off x="8865171" y="429441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A6F921B-6E1B-40C7-8B24-6170B8A1B7A6}"/>
              </a:ext>
            </a:extLst>
          </p:cNvPr>
          <p:cNvSpPr/>
          <p:nvPr/>
        </p:nvSpPr>
        <p:spPr>
          <a:xfrm>
            <a:off x="9569869" y="351068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CD8E74-ECC1-41FF-93E5-DB4B6139E60A}"/>
              </a:ext>
            </a:extLst>
          </p:cNvPr>
          <p:cNvCxnSpPr/>
          <p:nvPr/>
        </p:nvCxnSpPr>
        <p:spPr>
          <a:xfrm>
            <a:off x="8692266" y="3326515"/>
            <a:ext cx="72744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EEFE455-263B-419E-9515-E4F13656825C}"/>
              </a:ext>
            </a:extLst>
          </p:cNvPr>
          <p:cNvSpPr/>
          <p:nvPr/>
        </p:nvSpPr>
        <p:spPr>
          <a:xfrm>
            <a:off x="8860043" y="293496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1B6C88C-149F-477A-87AF-711392A2A4F5}"/>
              </a:ext>
            </a:extLst>
          </p:cNvPr>
          <p:cNvSpPr txBox="1"/>
          <p:nvPr/>
        </p:nvSpPr>
        <p:spPr>
          <a:xfrm>
            <a:off x="6069873" y="5620900"/>
            <a:ext cx="524027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相似的视觉特征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交互稀疏用户的行为模式被间接增强；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冷启动物品被推荐的几率增加（变暖）。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8EE29B-42D3-42D9-86D7-080321ACCB84}"/>
              </a:ext>
            </a:extLst>
          </p:cNvPr>
          <p:cNvSpPr txBox="1"/>
          <p:nvPr/>
        </p:nvSpPr>
        <p:spPr>
          <a:xfrm>
            <a:off x="9567488" y="4274920"/>
            <a:ext cx="2242417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只使用模态特征相关性进行推荐行不行？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C944EB3-6AF6-4701-9357-FA0F3E0265B4}"/>
              </a:ext>
            </a:extLst>
          </p:cNvPr>
          <p:cNvSpPr txBox="1"/>
          <p:nvPr/>
        </p:nvSpPr>
        <p:spPr>
          <a:xfrm>
            <a:off x="9567487" y="5366930"/>
            <a:ext cx="2242417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不行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信息茧房问题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65D38BD-070A-48FB-8DB2-927436068D23}"/>
              </a:ext>
            </a:extLst>
          </p:cNvPr>
          <p:cNvSpPr/>
          <p:nvPr/>
        </p:nvSpPr>
        <p:spPr>
          <a:xfrm>
            <a:off x="10491498" y="4944036"/>
            <a:ext cx="394394" cy="338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CF647-11D3-47C1-B16E-E4BB723F3791}"/>
              </a:ext>
            </a:extLst>
          </p:cNvPr>
          <p:cNvSpPr/>
          <p:nvPr/>
        </p:nvSpPr>
        <p:spPr>
          <a:xfrm>
            <a:off x="10185993" y="3838171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内容推荐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  <p:bldP spid="45" grpId="0"/>
      <p:bldP spid="14" grpId="0"/>
      <p:bldP spid="15" grpId="0"/>
      <p:bldP spid="51" grpId="0"/>
      <p:bldP spid="57" grpId="0"/>
      <p:bldP spid="58" grpId="0"/>
      <p:bldP spid="59" grpId="0"/>
      <p:bldP spid="60" grpId="0"/>
      <p:bldP spid="61" grpId="0" animBg="1"/>
      <p:bldP spid="62" grpId="0" animBg="1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93F364-9EDC-4918-BC3B-F67E135B2840}"/>
              </a:ext>
            </a:extLst>
          </p:cNvPr>
          <p:cNvCxnSpPr>
            <a:cxnSpLocks/>
          </p:cNvCxnSpPr>
          <p:nvPr/>
        </p:nvCxnSpPr>
        <p:spPr>
          <a:xfrm>
            <a:off x="1172423" y="5505257"/>
            <a:ext cx="9989267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B19EA8D-9CAD-48EB-9D18-D65D156C3054}"/>
              </a:ext>
            </a:extLst>
          </p:cNvPr>
          <p:cNvSpPr txBox="1"/>
          <p:nvPr/>
        </p:nvSpPr>
        <p:spPr>
          <a:xfrm>
            <a:off x="1014197" y="1042806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多模态数据如何与协同过滤（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）方法结合？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D7823-8CF8-4425-9062-A34485AD8CB4}"/>
              </a:ext>
            </a:extLst>
          </p:cNvPr>
          <p:cNvSpPr txBox="1"/>
          <p:nvPr/>
        </p:nvSpPr>
        <p:spPr>
          <a:xfrm>
            <a:off x="1172423" y="1434639"/>
            <a:ext cx="241415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直接补充物品特征。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B665F7-915D-4C4F-BD30-536E5BE4EA07}"/>
              </a:ext>
            </a:extLst>
          </p:cNvPr>
          <p:cNvSpPr/>
          <p:nvPr/>
        </p:nvSpPr>
        <p:spPr>
          <a:xfrm>
            <a:off x="6332469" y="1434639"/>
            <a:ext cx="4166525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利用多模态特征挖掘物品间的关系。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45624C-2710-43A9-AA40-69B51D96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50" y="2037166"/>
            <a:ext cx="2009313" cy="1732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C3FF8A-83DC-4AB5-B7E4-F512322AB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774" y="2008439"/>
            <a:ext cx="1928304" cy="17319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75D44F-CD02-4FE8-B298-1C906A0C0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238" y="2042477"/>
            <a:ext cx="4668273" cy="1766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601735-E86E-4C42-94E1-9AB4B3088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38" y="1412138"/>
            <a:ext cx="465640" cy="4656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C7AB33-2199-45B0-86E1-2DF8631CC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85451" y="1556928"/>
            <a:ext cx="465640" cy="46564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202671-3D6B-4DD6-9445-F3F702A5308A}"/>
              </a:ext>
            </a:extLst>
          </p:cNvPr>
          <p:cNvSpPr/>
          <p:nvPr/>
        </p:nvSpPr>
        <p:spPr>
          <a:xfrm>
            <a:off x="1438183" y="4607512"/>
            <a:ext cx="1331650" cy="763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VBPR</a:t>
            </a:r>
          </a:p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2016 AAAI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88A2977-03D4-405C-9DC0-BCBC76DA88D3}"/>
              </a:ext>
            </a:extLst>
          </p:cNvPr>
          <p:cNvSpPr/>
          <p:nvPr/>
        </p:nvSpPr>
        <p:spPr>
          <a:xfrm>
            <a:off x="2810854" y="5650047"/>
            <a:ext cx="1331650" cy="763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MMGCN</a:t>
            </a:r>
          </a:p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2019 MM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0D39B25-D3B4-4B39-B52A-F547F2437CE8}"/>
              </a:ext>
            </a:extLst>
          </p:cNvPr>
          <p:cNvSpPr/>
          <p:nvPr/>
        </p:nvSpPr>
        <p:spPr>
          <a:xfrm>
            <a:off x="5666644" y="5650047"/>
            <a:ext cx="1331650" cy="763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LATTICE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CLCRec</a:t>
            </a:r>
            <a:endParaRPr lang="en-US" altLang="zh-CN" sz="1600" dirty="0"/>
          </a:p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2021 MM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E5CADA-A4FC-47AB-849B-2FE0341E9EFE}"/>
              </a:ext>
            </a:extLst>
          </p:cNvPr>
          <p:cNvSpPr/>
          <p:nvPr/>
        </p:nvSpPr>
        <p:spPr>
          <a:xfrm>
            <a:off x="4189583" y="4607511"/>
            <a:ext cx="1331650" cy="763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GRCN</a:t>
            </a:r>
          </a:p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2020 MM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813687-6674-4675-999C-2193C59B10FB}"/>
              </a:ext>
            </a:extLst>
          </p:cNvPr>
          <p:cNvSpPr/>
          <p:nvPr/>
        </p:nvSpPr>
        <p:spPr>
          <a:xfrm>
            <a:off x="7084080" y="4341188"/>
            <a:ext cx="2193085" cy="1027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InvRL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SLMRec</a:t>
            </a:r>
            <a:r>
              <a:rPr lang="zh-CN" altLang="en-US" sz="1600" dirty="0"/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MMGCL</a:t>
            </a:r>
          </a:p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2022 MM</a:t>
            </a:r>
            <a:r>
              <a:rPr lang="zh-CN" altLang="en-US" sz="1600" dirty="0">
                <a:solidFill>
                  <a:srgbClr val="002060"/>
                </a:solidFill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</a:rPr>
              <a:t>TMM</a:t>
            </a:r>
            <a:r>
              <a:rPr lang="zh-CN" altLang="en-US" sz="1600" dirty="0">
                <a:solidFill>
                  <a:srgbClr val="002060"/>
                </a:solidFill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</a:rPr>
              <a:t>SIGIR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795F965-757E-40D2-9AD2-6D63353426A1}"/>
              </a:ext>
            </a:extLst>
          </p:cNvPr>
          <p:cNvSpPr/>
          <p:nvPr/>
        </p:nvSpPr>
        <p:spPr>
          <a:xfrm>
            <a:off x="9381146" y="5611661"/>
            <a:ext cx="1644920" cy="763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MMSSL</a:t>
            </a:r>
            <a:r>
              <a:rPr lang="zh-CN" altLang="en-US" sz="1600" dirty="0"/>
              <a:t>、</a:t>
            </a:r>
            <a:r>
              <a:rPr lang="en-US" altLang="zh-CN" sz="1600" dirty="0"/>
              <a:t>BM3</a:t>
            </a:r>
          </a:p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2023 WWW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BC674F-F6C6-487A-AD8C-114BE4788B88}"/>
              </a:ext>
            </a:extLst>
          </p:cNvPr>
          <p:cNvSpPr txBox="1"/>
          <p:nvPr/>
        </p:nvSpPr>
        <p:spPr>
          <a:xfrm>
            <a:off x="1082238" y="3924340"/>
            <a:ext cx="241415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发展脉络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5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VBPR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5743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He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rining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VBPR: Visual Bayesian Personalized Ranking from Implicit Feedback. SIGIR. 2016.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AA341B-AE88-49F2-B474-0F2B4B6B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70" y="1847899"/>
            <a:ext cx="6957129" cy="31738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4AC823-4D20-40D6-ABF9-95B152BCA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57" y="5050008"/>
            <a:ext cx="5623357" cy="5753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A902802-DDC6-4AA9-A0FB-3A9CD85102D8}"/>
              </a:ext>
            </a:extLst>
          </p:cNvPr>
          <p:cNvSpPr/>
          <p:nvPr/>
        </p:nvSpPr>
        <p:spPr>
          <a:xfrm>
            <a:off x="3592088" y="5231112"/>
            <a:ext cx="260821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F91D49-3DE5-4751-8867-8212D78C1CC1}"/>
              </a:ext>
            </a:extLst>
          </p:cNvPr>
          <p:cNvSpPr/>
          <p:nvPr/>
        </p:nvSpPr>
        <p:spPr>
          <a:xfrm>
            <a:off x="1302737" y="5625335"/>
            <a:ext cx="1005403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全局偏差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FB6081F-3E99-4A94-B2B6-E09AC76BBB17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2911189" y="4983301"/>
            <a:ext cx="208263" cy="1414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490F392-1499-4137-9EB3-E9C711C50443}"/>
              </a:ext>
            </a:extLst>
          </p:cNvPr>
          <p:cNvSpPr/>
          <p:nvPr/>
        </p:nvSpPr>
        <p:spPr>
          <a:xfrm>
            <a:off x="4169933" y="5206899"/>
            <a:ext cx="339923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CDB4EE-EFA1-48C6-97FC-C0A8C33D3CDF}"/>
              </a:ext>
            </a:extLst>
          </p:cNvPr>
          <p:cNvSpPr/>
          <p:nvPr/>
        </p:nvSpPr>
        <p:spPr>
          <a:xfrm>
            <a:off x="2512618" y="6019692"/>
            <a:ext cx="1005403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用户偏差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A531B9E-40A5-4D2E-B4BF-9297CE67A0C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448830" y="5128627"/>
            <a:ext cx="457556" cy="132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76E661E-35D7-47F2-AF24-85D61D41B675}"/>
              </a:ext>
            </a:extLst>
          </p:cNvPr>
          <p:cNvSpPr/>
          <p:nvPr/>
        </p:nvSpPr>
        <p:spPr>
          <a:xfrm>
            <a:off x="3776815" y="6009599"/>
            <a:ext cx="1005403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物品偏差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3A3A57-5C02-4FE8-949C-D965DF5EEF59}"/>
              </a:ext>
            </a:extLst>
          </p:cNvPr>
          <p:cNvSpPr/>
          <p:nvPr/>
        </p:nvSpPr>
        <p:spPr>
          <a:xfrm>
            <a:off x="4782218" y="5206899"/>
            <a:ext cx="339923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A6CE621-54AF-4B11-A2C9-291E2ABFC6F2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5400000">
            <a:off x="4392118" y="5449536"/>
            <a:ext cx="447463" cy="672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9D67282-66E4-439B-A4C9-E62B2A054874}"/>
              </a:ext>
            </a:extLst>
          </p:cNvPr>
          <p:cNvSpPr/>
          <p:nvPr/>
        </p:nvSpPr>
        <p:spPr>
          <a:xfrm>
            <a:off x="5002542" y="6019692"/>
            <a:ext cx="1428596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隐变量点积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1F3B48B-889E-4477-B7A0-FD9687E2D1E6}"/>
              </a:ext>
            </a:extLst>
          </p:cNvPr>
          <p:cNvSpPr/>
          <p:nvPr/>
        </p:nvSpPr>
        <p:spPr>
          <a:xfrm>
            <a:off x="5406950" y="5183425"/>
            <a:ext cx="620988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4F991C93-7256-4E95-87E4-7A30B1C32451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5476627" y="5778875"/>
            <a:ext cx="481030" cy="6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3D2C969-7A78-44B8-BB96-AECE1C067D0E}"/>
              </a:ext>
            </a:extLst>
          </p:cNvPr>
          <p:cNvSpPr/>
          <p:nvPr/>
        </p:nvSpPr>
        <p:spPr>
          <a:xfrm>
            <a:off x="6738147" y="6019692"/>
            <a:ext cx="1415772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模态变量点积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7AE58-11A3-4FBC-BE67-A8CCCAE71E9B}"/>
              </a:ext>
            </a:extLst>
          </p:cNvPr>
          <p:cNvSpPr/>
          <p:nvPr/>
        </p:nvSpPr>
        <p:spPr>
          <a:xfrm>
            <a:off x="6312921" y="5187300"/>
            <a:ext cx="1037789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29150BA6-D0B0-4C91-B031-63A99A6C509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rot="16200000" flipH="1">
            <a:off x="6900347" y="5474005"/>
            <a:ext cx="477155" cy="6142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85D8941-F4B2-4409-BC13-ACA06D8FC6E1}"/>
              </a:ext>
            </a:extLst>
          </p:cNvPr>
          <p:cNvSpPr/>
          <p:nvPr/>
        </p:nvSpPr>
        <p:spPr>
          <a:xfrm>
            <a:off x="7635693" y="5187776"/>
            <a:ext cx="715421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DEE648-3CA3-4A1D-B951-BC45ECDD415D}"/>
              </a:ext>
            </a:extLst>
          </p:cNvPr>
          <p:cNvSpPr/>
          <p:nvPr/>
        </p:nvSpPr>
        <p:spPr>
          <a:xfrm>
            <a:off x="8583422" y="5690480"/>
            <a:ext cx="1826141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用户视觉偏差点积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ABB2E2B-707F-4862-ADEA-306D6475E3FA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 rot="16200000" flipH="1">
            <a:off x="8130041" y="5406376"/>
            <a:ext cx="316744" cy="59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7B635271-FF20-4A94-8AEC-2126F769DEB7}"/>
              </a:ext>
            </a:extLst>
          </p:cNvPr>
          <p:cNvSpPr/>
          <p:nvPr/>
        </p:nvSpPr>
        <p:spPr>
          <a:xfrm>
            <a:off x="1486696" y="142280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直接补充物品特征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3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9" grpId="0" animBg="1"/>
      <p:bldP spid="30" grpId="0" animBg="1"/>
      <p:bldP spid="34" grpId="0" animBg="1"/>
      <p:bldP spid="36" grpId="0" animBg="1"/>
      <p:bldP spid="39" grpId="0" animBg="1"/>
      <p:bldP spid="40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5432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Zhang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jinghao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Mining Latent Structures for Multimedia Recommendation. MM.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532F0-771B-47FE-9F3D-A9E74AEF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90" y="2146221"/>
            <a:ext cx="8630899" cy="404130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E2352B4-16D8-4B51-9984-97626CE72114}"/>
              </a:ext>
            </a:extLst>
          </p:cNvPr>
          <p:cNvSpPr/>
          <p:nvPr/>
        </p:nvSpPr>
        <p:spPr>
          <a:xfrm>
            <a:off x="1392890" y="1468411"/>
            <a:ext cx="3935693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利用多模态特征挖掘物品间的关系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3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模态感知的隐结构学习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5432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Zhang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jinghao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Mining Latent Structures for Multimedia Recommendation. MM.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532F0-771B-47FE-9F3D-A9E74AEFB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64" b="18547"/>
          <a:stretch/>
        </p:blipFill>
        <p:spPr>
          <a:xfrm>
            <a:off x="1298452" y="1465056"/>
            <a:ext cx="3775545" cy="3070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505637-4FD1-44F7-8748-41C82803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507" y="1117443"/>
            <a:ext cx="1661008" cy="836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C718D9-9C9A-411A-BA01-2F5CCF783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84" y="2010887"/>
            <a:ext cx="3002794" cy="7663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E2E246-CF5A-4A3E-9E1B-C0A1AFE3B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884" y="2892319"/>
            <a:ext cx="2695330" cy="4141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52CC52-9735-4C60-8B37-7FF17A83E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1507" y="3478021"/>
            <a:ext cx="1740023" cy="3922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7A51D-0B3D-4ABF-B618-68363487BC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507" y="4003415"/>
            <a:ext cx="2486630" cy="379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E6B578-C144-4B09-B020-D077C51FA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11" t="14037" r="33379" b="32259"/>
          <a:stretch/>
        </p:blipFill>
        <p:spPr>
          <a:xfrm>
            <a:off x="2057246" y="4572495"/>
            <a:ext cx="2257956" cy="189715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C838A57-F537-43DB-8015-39FFB9E65CB7}"/>
              </a:ext>
            </a:extLst>
          </p:cNvPr>
          <p:cNvCxnSpPr/>
          <p:nvPr/>
        </p:nvCxnSpPr>
        <p:spPr>
          <a:xfrm>
            <a:off x="1209675" y="4513588"/>
            <a:ext cx="104214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6F59362-9677-4158-A3E7-8FCE635A94F3}"/>
              </a:ext>
            </a:extLst>
          </p:cNvPr>
          <p:cNvSpPr/>
          <p:nvPr/>
        </p:nvSpPr>
        <p:spPr>
          <a:xfrm>
            <a:off x="7119776" y="1175721"/>
            <a:ext cx="284201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1C071B-935E-4644-BF9A-616006268433}"/>
              </a:ext>
            </a:extLst>
          </p:cNvPr>
          <p:cNvSpPr/>
          <p:nvPr/>
        </p:nvSpPr>
        <p:spPr>
          <a:xfrm>
            <a:off x="7775381" y="834098"/>
            <a:ext cx="1415772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初始模态特征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7CC834D4-686E-4319-A88A-4CE4D2C544A7}"/>
              </a:ext>
            </a:extLst>
          </p:cNvPr>
          <p:cNvCxnSpPr>
            <a:cxnSpLocks/>
            <a:stCxn id="17" idx="0"/>
            <a:endCxn id="18" idx="1"/>
          </p:cNvCxnSpPr>
          <p:nvPr/>
        </p:nvCxnSpPr>
        <p:spPr>
          <a:xfrm rot="5400000" flipH="1" flipV="1">
            <a:off x="7432456" y="832796"/>
            <a:ext cx="172346" cy="5135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F97F7B1-5E68-4EED-8344-2E79EB4F2F83}"/>
              </a:ext>
            </a:extLst>
          </p:cNvPr>
          <p:cNvSpPr/>
          <p:nvPr/>
        </p:nvSpPr>
        <p:spPr>
          <a:xfrm>
            <a:off x="9014098" y="1407751"/>
            <a:ext cx="354109" cy="24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E6A69F-6E48-4413-AB79-D9D49FB0CABD}"/>
              </a:ext>
            </a:extLst>
          </p:cNvPr>
          <p:cNvSpPr/>
          <p:nvPr/>
        </p:nvSpPr>
        <p:spPr>
          <a:xfrm>
            <a:off x="9738826" y="1361681"/>
            <a:ext cx="2031325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模态级物品间相似度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0481A481-3CFE-4FC0-BC23-DE96B2F53611}"/>
              </a:ext>
            </a:extLst>
          </p:cNvPr>
          <p:cNvSpPr/>
          <p:nvPr/>
        </p:nvSpPr>
        <p:spPr>
          <a:xfrm>
            <a:off x="9014097" y="2270834"/>
            <a:ext cx="354109" cy="24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FCFA2A-D402-4240-AB1A-47D6DB8A53AB}"/>
              </a:ext>
            </a:extLst>
          </p:cNvPr>
          <p:cNvSpPr/>
          <p:nvPr/>
        </p:nvSpPr>
        <p:spPr>
          <a:xfrm>
            <a:off x="9738826" y="2224764"/>
            <a:ext cx="2031324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稀疏化裁剪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D5619E8-C571-4739-A5E0-93B64210F865}"/>
              </a:ext>
            </a:extLst>
          </p:cNvPr>
          <p:cNvSpPr/>
          <p:nvPr/>
        </p:nvSpPr>
        <p:spPr>
          <a:xfrm>
            <a:off x="9014096" y="2972499"/>
            <a:ext cx="354109" cy="24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E614B8-0616-4A3A-8FE5-415DBC9B6C2B}"/>
              </a:ext>
            </a:extLst>
          </p:cNvPr>
          <p:cNvSpPr/>
          <p:nvPr/>
        </p:nvSpPr>
        <p:spPr>
          <a:xfrm>
            <a:off x="9738826" y="2927382"/>
            <a:ext cx="2031324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对称归一化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8D83984-6DFE-4255-8C7D-54401C2B108A}"/>
              </a:ext>
            </a:extLst>
          </p:cNvPr>
          <p:cNvSpPr/>
          <p:nvPr/>
        </p:nvSpPr>
        <p:spPr>
          <a:xfrm>
            <a:off x="9014096" y="3550932"/>
            <a:ext cx="354109" cy="24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D3CC9B-B9D8-46AF-BD23-7252D3EFBEA2}"/>
              </a:ext>
            </a:extLst>
          </p:cNvPr>
          <p:cNvSpPr/>
          <p:nvPr/>
        </p:nvSpPr>
        <p:spPr>
          <a:xfrm>
            <a:off x="9738826" y="3504862"/>
            <a:ext cx="2031324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模态映射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2E7B562-6A58-4E68-8F56-56DA6DC017FC}"/>
              </a:ext>
            </a:extLst>
          </p:cNvPr>
          <p:cNvSpPr/>
          <p:nvPr/>
        </p:nvSpPr>
        <p:spPr>
          <a:xfrm>
            <a:off x="9014096" y="4068309"/>
            <a:ext cx="354109" cy="24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A2FD2E-8775-4329-A1F1-25DFB5B816A4}"/>
              </a:ext>
            </a:extLst>
          </p:cNvPr>
          <p:cNvSpPr/>
          <p:nvPr/>
        </p:nvSpPr>
        <p:spPr>
          <a:xfrm>
            <a:off x="9738826" y="4023708"/>
            <a:ext cx="2031324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生成物品关系图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C8212D1-76B7-4F58-9FCA-01E658BEE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5397" y="5181218"/>
            <a:ext cx="1824752" cy="10286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0F81468-EFC4-40AF-906C-8547B073E6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6800" y="5407966"/>
            <a:ext cx="1491405" cy="480453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CBDA56DE-3C88-4FD4-9295-DB5E07321630}"/>
              </a:ext>
            </a:extLst>
          </p:cNvPr>
          <p:cNvSpPr/>
          <p:nvPr/>
        </p:nvSpPr>
        <p:spPr>
          <a:xfrm>
            <a:off x="5075248" y="4675271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多模态物品关系图融合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0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F3B29488-7503-4D57-B3A5-729C37EB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44" y="4243504"/>
            <a:ext cx="2896639" cy="143590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48C3D6B-107E-4903-BA2A-A026B565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25" y="5666345"/>
            <a:ext cx="3666836" cy="84693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图卷积表征推荐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5432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Zhang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jinghao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Mining Latent Structures for Multimedia Recommendation. MM.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D53CD0B-9B18-4A9C-994D-A074311BD6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40" t="14608" r="33179" b="32726"/>
          <a:stretch/>
        </p:blipFill>
        <p:spPr>
          <a:xfrm>
            <a:off x="1418785" y="1845755"/>
            <a:ext cx="1750577" cy="2274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E65B56-3129-4641-A81E-E90942F85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535" y="2601020"/>
            <a:ext cx="2268198" cy="7446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3B4927-8A1B-497E-A248-8D8DB9D48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785" y="4650769"/>
            <a:ext cx="1866900" cy="171450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4B71E2EE-C75A-416D-8F3B-3504CA977CC0}"/>
              </a:ext>
            </a:extLst>
          </p:cNvPr>
          <p:cNvSpPr/>
          <p:nvPr/>
        </p:nvSpPr>
        <p:spPr>
          <a:xfrm>
            <a:off x="1215435" y="1519864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物品关系图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8B680E-6E3D-4E3A-ACA0-F7540309B33A}"/>
              </a:ext>
            </a:extLst>
          </p:cNvPr>
          <p:cNvSpPr/>
          <p:nvPr/>
        </p:nvSpPr>
        <p:spPr>
          <a:xfrm>
            <a:off x="1209675" y="4216160"/>
            <a:ext cx="3275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物品交互图（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LightGCN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AD88E88-02DF-4251-A507-380087DA5465}"/>
              </a:ext>
            </a:extLst>
          </p:cNvPr>
          <p:cNvCxnSpPr/>
          <p:nvPr/>
        </p:nvCxnSpPr>
        <p:spPr>
          <a:xfrm>
            <a:off x="1195484" y="4057094"/>
            <a:ext cx="61877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609652A8-E2BF-42C8-A82A-C9EAB658968E}"/>
              </a:ext>
            </a:extLst>
          </p:cNvPr>
          <p:cNvSpPr/>
          <p:nvPr/>
        </p:nvSpPr>
        <p:spPr>
          <a:xfrm>
            <a:off x="7853860" y="2610603"/>
            <a:ext cx="914400" cy="26059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D7A0BC2-146E-4983-AE82-9D70A685F98D}"/>
              </a:ext>
            </a:extLst>
          </p:cNvPr>
          <p:cNvSpPr/>
          <p:nvPr/>
        </p:nvSpPr>
        <p:spPr>
          <a:xfrm>
            <a:off x="8840062" y="3122600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融合预测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D579444-1EFF-461B-B4F5-9ECB06FFBBB1}"/>
              </a:ext>
            </a:extLst>
          </p:cNvPr>
          <p:cNvSpPr/>
          <p:nvPr/>
        </p:nvSpPr>
        <p:spPr>
          <a:xfrm>
            <a:off x="5906851" y="2643781"/>
            <a:ext cx="597443" cy="49041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E398B53-67B6-4A64-9F8A-FFD3861A3BFC}"/>
              </a:ext>
            </a:extLst>
          </p:cNvPr>
          <p:cNvSpPr/>
          <p:nvPr/>
        </p:nvSpPr>
        <p:spPr>
          <a:xfrm>
            <a:off x="5286089" y="3491597"/>
            <a:ext cx="1838965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初始为物品</a:t>
            </a:r>
            <a:r>
              <a:rPr lang="en-US" altLang="zh-CN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90749FC4-7C28-4021-94AF-BDED6B6E925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5400000">
            <a:off x="6026873" y="3312896"/>
            <a:ext cx="35740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885D141B-EA91-4015-9AD0-77260E63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9535" y="3574602"/>
            <a:ext cx="1981200" cy="92392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1C1199E-65EF-45CF-A0BB-AA9B5804B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9535" y="4611975"/>
            <a:ext cx="1247775" cy="46672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A3B0F00A-B48B-4DF5-9AA2-0D03C1DB37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0421" y="1519864"/>
            <a:ext cx="4130707" cy="7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4" grpId="0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MMGCL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6139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Zixuan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Yi, et al. Multi-modal Graph Contrastive Learning for Micro-video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2352B4-16D8-4B51-9984-97626CE72114}"/>
              </a:ext>
            </a:extLst>
          </p:cNvPr>
          <p:cNvSpPr/>
          <p:nvPr/>
        </p:nvSpPr>
        <p:spPr>
          <a:xfrm>
            <a:off x="1392890" y="1468411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多模态特征对比增强物品表征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BD1A5-BE96-408E-B0A9-ADA781E0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48" y="2133229"/>
            <a:ext cx="8773625" cy="39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2239</TotalTime>
  <Words>646</Words>
  <Application>Microsoft Office PowerPoint</Application>
  <PresentationFormat>宽屏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-apple-system</vt:lpstr>
      <vt:lpstr>等线</vt:lpstr>
      <vt:lpstr>方正姚体</vt:lpstr>
      <vt:lpstr>微软雅黑</vt:lpstr>
      <vt:lpstr>Abadi</vt:lpstr>
      <vt:lpstr>Adobe Devanagari</vt:lpstr>
      <vt:lpstr>Arial</vt:lpstr>
      <vt:lpstr>Rockwell</vt:lpstr>
      <vt:lpstr>Rockwell Condensed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大 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436</cp:revision>
  <dcterms:created xsi:type="dcterms:W3CDTF">2022-02-20T07:47:20Z</dcterms:created>
  <dcterms:modified xsi:type="dcterms:W3CDTF">2023-03-09T06:21:17Z</dcterms:modified>
</cp:coreProperties>
</file>