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34B9D-8AB6-4BA1-8410-B2DFB10697A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6BDCF-BBA1-4734-95E8-26DB4C15E9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Item Encoder</a:t>
            </a:r>
            <a:r>
              <a:rPr lang="zh-CN" altLang="en-US" dirty="0"/>
              <a:t>：融合</a:t>
            </a:r>
            <a:r>
              <a:rPr lang="en-US" altLang="zh-CN" dirty="0"/>
              <a:t>item</a:t>
            </a:r>
            <a:r>
              <a:rPr lang="zh-CN" altLang="en-US" dirty="0"/>
              <a:t>的多模态信息并嵌入</a:t>
            </a:r>
            <a:r>
              <a:rPr lang="en-US" altLang="zh-CN" dirty="0"/>
              <a:t>item</a:t>
            </a:r>
            <a:r>
              <a:rPr lang="zh-CN" altLang="en-US" dirty="0"/>
              <a:t>表征中。具体方法是 首先构建知识图谱，从知识图谱中的文本信息中提取语义信息；根据知识图谱构建图</a:t>
            </a:r>
            <a:r>
              <a:rPr lang="en-US" altLang="zh-CN" dirty="0"/>
              <a:t>G2</a:t>
            </a:r>
            <a:r>
              <a:rPr lang="zh-CN" altLang="en-US" dirty="0"/>
              <a:t>，然后提取结构信息；语义信息和结构信息作为多模态信息融合后生成</a:t>
            </a:r>
            <a:r>
              <a:rPr lang="en-US" altLang="zh-CN" dirty="0"/>
              <a:t>Item</a:t>
            </a:r>
            <a:r>
              <a:rPr lang="zh-CN" altLang="en-US" dirty="0"/>
              <a:t>表征</a:t>
            </a:r>
            <a:endParaRPr lang="en-US" altLang="zh-CN" dirty="0"/>
          </a:p>
          <a:p>
            <a:r>
              <a:rPr lang="en-US" altLang="zh-CN" dirty="0"/>
              <a:t>Multi-view User Representation</a:t>
            </a:r>
            <a:r>
              <a:rPr lang="zh-CN" altLang="en-US" dirty="0"/>
              <a:t>：表示用户的偏好视图和不喜欢视图</a:t>
            </a:r>
            <a:endParaRPr lang="en-US" altLang="zh-CN" dirty="0"/>
          </a:p>
          <a:p>
            <a:r>
              <a:rPr lang="en-US" altLang="zh-CN" dirty="0"/>
              <a:t>Click-through Rate Prediction</a:t>
            </a:r>
            <a:r>
              <a:rPr lang="zh-CN" altLang="en-US" dirty="0"/>
              <a:t>：用候选</a:t>
            </a:r>
            <a:r>
              <a:rPr lang="en-US" altLang="zh-CN" dirty="0"/>
              <a:t>item</a:t>
            </a:r>
            <a:r>
              <a:rPr lang="zh-CN" altLang="en-US" dirty="0"/>
              <a:t>表征和用户表征来进行点击率的预测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将一个句子拆分为</a:t>
            </a:r>
            <a:r>
              <a:rPr lang="en-US" altLang="zh-CN" dirty="0"/>
              <a:t>tokens</a:t>
            </a:r>
            <a:r>
              <a:rPr lang="zh-CN" altLang="en-US" dirty="0"/>
              <a:t>，其中</a:t>
            </a:r>
            <a:r>
              <a:rPr lang="en-US" altLang="zh-CN" dirty="0"/>
              <a:t>t1</a:t>
            </a:r>
            <a:r>
              <a:rPr lang="zh-CN" altLang="en-US" dirty="0"/>
              <a:t>是特殊符号</a:t>
            </a:r>
            <a:r>
              <a:rPr lang="en-US" altLang="zh-CN" dirty="0"/>
              <a:t>CLS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tokens</a:t>
            </a:r>
            <a:r>
              <a:rPr lang="zh-CN" altLang="en-US" dirty="0"/>
              <a:t>的标记嵌入、位置嵌入和段嵌入相加作为输入送入</a:t>
            </a:r>
            <a:r>
              <a:rPr lang="en-US" altLang="zh-CN" dirty="0"/>
              <a:t>BERT</a:t>
            </a:r>
            <a:r>
              <a:rPr lang="zh-CN" altLang="en-US" dirty="0"/>
              <a:t>中，得到结果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TE</a:t>
            </a:r>
            <a:r>
              <a:rPr lang="zh-CN" altLang="en-US" dirty="0"/>
              <a:t>：标记嵌入；</a:t>
            </a:r>
            <a:r>
              <a:rPr lang="en-US" altLang="zh-CN" dirty="0"/>
              <a:t>PE</a:t>
            </a:r>
            <a:r>
              <a:rPr lang="zh-CN" altLang="en-US" dirty="0"/>
              <a:t>：位置嵌入；</a:t>
            </a:r>
            <a:r>
              <a:rPr lang="en-US" altLang="zh-CN" dirty="0"/>
              <a:t>SE</a:t>
            </a:r>
            <a:r>
              <a:rPr lang="zh-CN" altLang="en-US" dirty="0"/>
              <a:t>：段嵌入</a:t>
            </a:r>
            <a:endParaRPr lang="en-US" altLang="zh-CN" dirty="0"/>
          </a:p>
          <a:p>
            <a:r>
              <a:rPr lang="en-US" altLang="zh-CN" dirty="0"/>
              <a:t>t1</a:t>
            </a:r>
            <a:r>
              <a:rPr lang="zh-CN" altLang="en-US" dirty="0"/>
              <a:t>’浓缩了整个句子的语义信息，可以用</a:t>
            </a:r>
            <a:r>
              <a:rPr lang="en-US" altLang="zh-CN" dirty="0"/>
              <a:t>t1’</a:t>
            </a:r>
            <a:r>
              <a:rPr lang="zh-CN" altLang="en-US" dirty="0"/>
              <a:t>来表示这个句子，然后将它输入到一个全连接层中进行维数变换，最后得到</a:t>
            </a:r>
            <a:r>
              <a:rPr lang="en-US" altLang="zh-CN" dirty="0"/>
              <a:t>s</a:t>
            </a:r>
            <a:r>
              <a:rPr lang="zh-CN" altLang="en-US" dirty="0"/>
              <a:t>作为提取的语义信息（</a:t>
            </a:r>
            <a:r>
              <a:rPr lang="en-US" altLang="zh-CN" dirty="0"/>
              <a:t>W</a:t>
            </a:r>
            <a:r>
              <a:rPr lang="zh-CN" altLang="en-US" dirty="0"/>
              <a:t>：随机初始化的可学习的投影矩阵）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结构信息嵌入部分的主要思想是：采用注意机制来测量不同邻居对当前节点的影响，注意机制学习到的节点表示包含</a:t>
            </a:r>
            <a:r>
              <a:rPr lang="en-US" altLang="zh-CN" dirty="0"/>
              <a:t>items</a:t>
            </a:r>
            <a:r>
              <a:rPr lang="zh-CN" altLang="en-US" dirty="0"/>
              <a:t>之间的相关关系，有助于协同推荐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G2</a:t>
            </a:r>
            <a:r>
              <a:rPr lang="zh-CN" altLang="en-US" dirty="0"/>
              <a:t>的构造思想）</a:t>
            </a:r>
            <a:r>
              <a:rPr lang="en-US" altLang="zh-CN" dirty="0"/>
              <a:t>-</a:t>
            </a:r>
            <a:r>
              <a:rPr lang="zh-CN" altLang="en-US" dirty="0"/>
              <a:t>对于知识图谱中的实体，如果两个实体与同一个特定实体有关系，那么这两个实体通常在某种程度上有相似的关系。如果实体</a:t>
            </a:r>
            <a:r>
              <a:rPr lang="en-US" altLang="zh-CN" dirty="0" err="1"/>
              <a:t>ij</a:t>
            </a:r>
            <a:r>
              <a:rPr lang="zh-CN" altLang="en-US" dirty="0"/>
              <a:t>之间有超过</a:t>
            </a:r>
            <a:r>
              <a:rPr lang="en-US" altLang="zh-CN" dirty="0" err="1"/>
              <a:t>Sm</a:t>
            </a:r>
            <a:r>
              <a:rPr lang="zh-CN" altLang="en-US" dirty="0"/>
              <a:t>个共同关联的实体，那么结点</a:t>
            </a:r>
            <a:r>
              <a:rPr lang="en-US" altLang="zh-CN" dirty="0" err="1"/>
              <a:t>ij</a:t>
            </a:r>
            <a:r>
              <a:rPr lang="zh-CN" altLang="en-US" dirty="0"/>
              <a:t>之间就会建立一条边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α</a:t>
            </a:r>
            <a:r>
              <a:rPr lang="en-US" altLang="zh-CN" dirty="0" err="1"/>
              <a:t>ij</a:t>
            </a:r>
            <a:r>
              <a:rPr lang="zh-CN" altLang="en-US" dirty="0"/>
              <a:t>：注意力机制的权重，衡量结点</a:t>
            </a:r>
            <a:r>
              <a:rPr lang="en-US" altLang="zh-CN" dirty="0"/>
              <a:t>j</a:t>
            </a:r>
            <a:r>
              <a:rPr lang="zh-CN" altLang="en-US" dirty="0"/>
              <a:t>对于</a:t>
            </a:r>
            <a:r>
              <a:rPr lang="en-US" altLang="zh-CN" dirty="0" err="1"/>
              <a:t>i</a:t>
            </a:r>
            <a:r>
              <a:rPr lang="zh-CN" altLang="en-US" dirty="0"/>
              <a:t>的重要性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LeakyReLu</a:t>
            </a:r>
            <a:r>
              <a:rPr lang="zh-CN" altLang="en-US" dirty="0"/>
              <a:t>：激活函数，可解决梯度消失和神经元死亡问题</a:t>
            </a:r>
            <a:endParaRPr lang="en-US" altLang="zh-CN" dirty="0"/>
          </a:p>
          <a:p>
            <a:r>
              <a:rPr lang="en-US" altLang="zh-CN" dirty="0"/>
              <a:t>a-&gt; </a:t>
            </a:r>
            <a:r>
              <a:rPr lang="zh-CN" altLang="en-US" dirty="0"/>
              <a:t>：一个前馈神经网络中一层的权重，</a:t>
            </a:r>
            <a:r>
              <a:rPr lang="en-US" altLang="zh-CN" dirty="0"/>
              <a:t>W</a:t>
            </a:r>
            <a:r>
              <a:rPr lang="zh-CN" altLang="en-US" dirty="0"/>
              <a:t>：一个用于提高表达能力的线性变换矩阵</a:t>
            </a:r>
            <a:endParaRPr lang="en-US" altLang="zh-CN" dirty="0"/>
          </a:p>
          <a:p>
            <a:r>
              <a:rPr lang="en-US" altLang="zh-CN" dirty="0"/>
              <a:t>pi</a:t>
            </a:r>
            <a:r>
              <a:rPr lang="zh-CN" altLang="en-US" dirty="0"/>
              <a:t>：目标结点；</a:t>
            </a:r>
            <a:r>
              <a:rPr lang="en-US" altLang="zh-CN" dirty="0" err="1"/>
              <a:t>pj</a:t>
            </a:r>
            <a:r>
              <a:rPr lang="zh-CN" altLang="en-US" dirty="0"/>
              <a:t>：</a:t>
            </a:r>
            <a:r>
              <a:rPr lang="en-US" altLang="zh-CN" dirty="0" err="1"/>
              <a:t>i</a:t>
            </a:r>
            <a:r>
              <a:rPr lang="zh-CN" altLang="en-US" dirty="0"/>
              <a:t>的一个邻居结点；</a:t>
            </a:r>
            <a:r>
              <a:rPr lang="en-US" altLang="zh-CN" dirty="0"/>
              <a:t>Ni</a:t>
            </a:r>
            <a:r>
              <a:rPr lang="zh-CN" altLang="en-US" dirty="0"/>
              <a:t>：</a:t>
            </a:r>
            <a:r>
              <a:rPr lang="en-US" altLang="zh-CN" dirty="0" err="1"/>
              <a:t>i</a:t>
            </a:r>
            <a:r>
              <a:rPr lang="zh-CN" altLang="en-US" dirty="0"/>
              <a:t>的邻居结点集合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使用连接策略获得</a:t>
            </a:r>
            <a:r>
              <a:rPr lang="en-US" altLang="zh-CN" dirty="0"/>
              <a:t>first-level</a:t>
            </a:r>
            <a:r>
              <a:rPr lang="zh-CN" altLang="en-US" dirty="0"/>
              <a:t>结点表征</a:t>
            </a:r>
            <a:r>
              <a:rPr lang="en-US" altLang="zh-CN" dirty="0"/>
              <a:t>P’</a:t>
            </a:r>
            <a:r>
              <a:rPr lang="zh-CN" altLang="en-US" dirty="0"/>
              <a:t>    </a:t>
            </a:r>
            <a:r>
              <a:rPr lang="en-US" altLang="zh-CN" dirty="0"/>
              <a:t>σ()</a:t>
            </a:r>
            <a:r>
              <a:rPr lang="zh-CN" altLang="en-US" dirty="0"/>
              <a:t>是</a:t>
            </a:r>
            <a:r>
              <a:rPr lang="en-US" altLang="zh-CN" dirty="0"/>
              <a:t>ELU</a:t>
            </a:r>
            <a:r>
              <a:rPr lang="zh-CN" altLang="en-US" dirty="0"/>
              <a:t>激活函数（）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为了得到更好的节点类别表示，我们采用了一种基于平均策略的多头注意机制，得到最终的节点嵌入</a:t>
            </a:r>
            <a:r>
              <a:rPr lang="en-US" altLang="zh-CN" dirty="0"/>
              <a:t>P’’          K</a:t>
            </a:r>
            <a:r>
              <a:rPr lang="zh-CN" altLang="en-US" dirty="0"/>
              <a:t>：</a:t>
            </a:r>
            <a:r>
              <a:rPr lang="en-US" altLang="zh-CN" dirty="0"/>
              <a:t>head number  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  <a:r>
              <a:rPr lang="en-US" altLang="zh-CN" dirty="0" err="1"/>
              <a:t>Wk</a:t>
            </a:r>
            <a:r>
              <a:rPr lang="zh-CN" altLang="en-US" dirty="0"/>
              <a:t>：线性投影矩阵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把语义模态嵌入和节点嵌入聚合，得到</a:t>
            </a:r>
            <a:r>
              <a:rPr lang="en-US" altLang="zh-CN" dirty="0"/>
              <a:t>item</a:t>
            </a:r>
            <a:r>
              <a:rPr lang="zh-CN" altLang="en-US" dirty="0"/>
              <a:t>表征</a:t>
            </a:r>
            <a:endParaRPr lang="en-US" altLang="zh-CN" dirty="0"/>
          </a:p>
          <a:p>
            <a:r>
              <a:rPr lang="zh-CN" altLang="en-US" dirty="0"/>
              <a:t>连接聚合： 连接语义模态嵌入</a:t>
            </a:r>
            <a:r>
              <a:rPr lang="en-US" altLang="zh-CN" dirty="0" err="1"/>
              <a:t>si</a:t>
            </a:r>
            <a:r>
              <a:rPr lang="zh-CN" altLang="en-US" dirty="0"/>
              <a:t>和结点嵌入</a:t>
            </a:r>
            <a:r>
              <a:rPr lang="en-US" altLang="zh-CN" dirty="0"/>
              <a:t>pi’’</a:t>
            </a:r>
          </a:p>
          <a:p>
            <a:r>
              <a:rPr lang="zh-CN" altLang="en-US" dirty="0"/>
              <a:t>平均聚合：维数相同的情况下，对二者取平均值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b="0" i="0" dirty="0">
                <a:solidFill>
                  <a:srgbClr val="333333"/>
                </a:solidFill>
                <a:effectLst/>
                <a:latin typeface="Helvetica Neue"/>
              </a:rPr>
              <a:t>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：用户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的历史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item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集合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Prefer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：与用户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交互过，并且用户比较喜欢的一组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item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Dislike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：与用户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交互过，但用户不喜欢的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items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根据用户的偏好集合，可以构建用户喜欢的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Items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向量矩阵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z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：用户喜欢的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item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集合的大小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Uprefer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：用户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的偏好表示       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Mean()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表示矩阵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’沿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轴的平均值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：多头自注意力机制的头的数量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模型训练使用一个对比损失函数</a:t>
            </a:r>
            <a:endParaRPr lang="en-US" altLang="zh-CN" dirty="0"/>
          </a:p>
          <a:p>
            <a:r>
              <a:rPr lang="zh-CN" altLang="en-US" dirty="0"/>
              <a:t>把用户喜欢的</a:t>
            </a:r>
            <a:r>
              <a:rPr lang="en-US" altLang="zh-CN" dirty="0"/>
              <a:t>item</a:t>
            </a:r>
            <a:r>
              <a:rPr lang="zh-CN" altLang="en-US" dirty="0"/>
              <a:t>作为正例。对于每个正例，从用户互动过的不喜欢</a:t>
            </a:r>
            <a:r>
              <a:rPr lang="en-US" altLang="zh-CN" dirty="0"/>
              <a:t>items</a:t>
            </a:r>
            <a:r>
              <a:rPr lang="zh-CN" altLang="en-US" dirty="0"/>
              <a:t>中抽取</a:t>
            </a:r>
            <a:r>
              <a:rPr lang="en-US" altLang="zh-CN" dirty="0"/>
              <a:t>R</a:t>
            </a:r>
            <a:r>
              <a:rPr lang="zh-CN" altLang="en-US" dirty="0"/>
              <a:t>项作为负例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比较 基于知识图谱 的方法（</a:t>
            </a:r>
            <a:r>
              <a:rPr lang="en-US" altLang="zh-CN" dirty="0"/>
              <a:t>CKAN</a:t>
            </a:r>
            <a:r>
              <a:rPr lang="zh-CN" altLang="en-US" dirty="0"/>
              <a:t>，</a:t>
            </a:r>
            <a:r>
              <a:rPr lang="en-US" altLang="zh-CN" dirty="0"/>
              <a:t>KGAT</a:t>
            </a:r>
            <a:r>
              <a:rPr lang="zh-CN" altLang="en-US" dirty="0"/>
              <a:t>，</a:t>
            </a:r>
            <a:r>
              <a:rPr lang="en-US" altLang="zh-CN" dirty="0"/>
              <a:t>KGCN</a:t>
            </a:r>
            <a:r>
              <a:rPr lang="zh-CN" altLang="en-US" dirty="0"/>
              <a:t>，</a:t>
            </a:r>
            <a:r>
              <a:rPr lang="en-US" altLang="zh-CN" dirty="0"/>
              <a:t>CKE</a:t>
            </a:r>
            <a:r>
              <a:rPr lang="zh-CN" altLang="en-US" dirty="0"/>
              <a:t>）。在大多数情况下，注意机制（</a:t>
            </a:r>
            <a:r>
              <a:rPr lang="en-US" altLang="zh-CN" dirty="0"/>
              <a:t>CKAN</a:t>
            </a:r>
            <a:r>
              <a:rPr lang="zh-CN" altLang="en-US" dirty="0"/>
              <a:t>，</a:t>
            </a:r>
            <a:r>
              <a:rPr lang="en-US" altLang="zh-CN" dirty="0"/>
              <a:t>KGAT</a:t>
            </a:r>
            <a:r>
              <a:rPr lang="zh-CN" altLang="en-US" dirty="0"/>
              <a:t>）优于其他方法，这表明注意机制可以比其他策略更有效地聚合信息。</a:t>
            </a:r>
            <a:endParaRPr lang="en-US" altLang="zh-CN" dirty="0"/>
          </a:p>
          <a:p>
            <a:r>
              <a:rPr lang="en-US" altLang="zh-CN" dirty="0"/>
              <a:t>-CKE</a:t>
            </a:r>
            <a:r>
              <a:rPr lang="zh-CN" altLang="en-US" dirty="0"/>
              <a:t>和</a:t>
            </a:r>
            <a:r>
              <a:rPr lang="en-US" altLang="zh-CN" dirty="0"/>
              <a:t>MMGCN</a:t>
            </a:r>
            <a:r>
              <a:rPr lang="zh-CN" altLang="en-US" dirty="0"/>
              <a:t>这两个模型在图书交叉数据集上的表现比在电影</a:t>
            </a:r>
            <a:r>
              <a:rPr lang="en-US" altLang="zh-CN" dirty="0"/>
              <a:t>-1M</a:t>
            </a:r>
            <a:r>
              <a:rPr lang="zh-CN" altLang="en-US" dirty="0"/>
              <a:t>数据集上的表现要差得多。由于这两种方法过于依赖于基于用户</a:t>
            </a:r>
            <a:r>
              <a:rPr lang="en-US" altLang="zh-CN" dirty="0"/>
              <a:t>-item</a:t>
            </a:r>
            <a:r>
              <a:rPr lang="zh-CN" altLang="en-US" dirty="0"/>
              <a:t>交互图的协同过滤，因此图书交叉数据集比</a:t>
            </a:r>
            <a:r>
              <a:rPr lang="en-US" altLang="zh-CN" dirty="0"/>
              <a:t>Movielens-1m</a:t>
            </a:r>
            <a:r>
              <a:rPr lang="zh-CN" altLang="en-US" dirty="0"/>
              <a:t>数据集稀疏得多。因此，用户和项目表示向量不能得到很好的训练。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比较了基线中的两种 多模态 推荐算法，</a:t>
            </a:r>
            <a:r>
              <a:rPr lang="en-US" altLang="zh-CN" dirty="0"/>
              <a:t>MGAT</a:t>
            </a:r>
            <a:r>
              <a:rPr lang="zh-CN" altLang="en-US" dirty="0"/>
              <a:t>和</a:t>
            </a:r>
            <a:r>
              <a:rPr lang="en-US" altLang="zh-CN" dirty="0"/>
              <a:t>MMGCN</a:t>
            </a:r>
            <a:r>
              <a:rPr lang="zh-CN" altLang="en-US" dirty="0"/>
              <a:t>。</a:t>
            </a:r>
            <a:r>
              <a:rPr lang="en-US" altLang="zh-CN" dirty="0"/>
              <a:t>MGAT</a:t>
            </a:r>
            <a:r>
              <a:rPr lang="zh-CN" altLang="en-US" dirty="0"/>
              <a:t>在两个数据集的所有指标上都优于</a:t>
            </a:r>
            <a:r>
              <a:rPr lang="en-US" altLang="zh-CN" dirty="0"/>
              <a:t>MMGCN</a:t>
            </a:r>
            <a:r>
              <a:rPr lang="zh-CN" altLang="en-US" dirty="0"/>
              <a:t>。这说明了基于注意机制的用户</a:t>
            </a:r>
            <a:r>
              <a:rPr lang="en-US" altLang="zh-CN" dirty="0"/>
              <a:t>-</a:t>
            </a:r>
            <a:r>
              <a:rPr lang="zh-CN" altLang="en-US" dirty="0"/>
              <a:t>项目交互图上的信息传播比图卷积更适合用于推荐场景。值得注意的是，我们的</a:t>
            </a:r>
            <a:r>
              <a:rPr lang="en-US" altLang="zh-CN" dirty="0"/>
              <a:t>CRMMAN</a:t>
            </a:r>
            <a:r>
              <a:rPr lang="zh-CN" altLang="en-US" dirty="0"/>
              <a:t>模型在所有数据集上的性能都优于最先进的多模态算法</a:t>
            </a:r>
            <a:r>
              <a:rPr lang="en-US" altLang="zh-CN" dirty="0"/>
              <a:t>MGAT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如图</a:t>
            </a:r>
            <a:r>
              <a:rPr lang="en-US" altLang="zh-CN" dirty="0"/>
              <a:t>4(a)</a:t>
            </a:r>
            <a:r>
              <a:rPr lang="zh-CN" altLang="en-US" dirty="0"/>
              <a:t>所示，语义模态在推荐中起着更关键的作用，这是合理的，因为与结构模态所反映的</a:t>
            </a:r>
            <a:r>
              <a:rPr lang="en-US" altLang="zh-CN" dirty="0"/>
              <a:t>item</a:t>
            </a:r>
            <a:r>
              <a:rPr lang="zh-CN" altLang="en-US" dirty="0"/>
              <a:t>社区信息相比，文本介绍是用户在选择电影时直接接触到的信息。因此，语义信息可以更准确地捕捉到用户对内容的偏好。可能结构模态只能捕获项目之间的相似性，而不能以一种全面的方式捕获用户的偏好。但是，作为补充信息，它可以提高推荐的效果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4(b) </a:t>
            </a:r>
            <a:r>
              <a:rPr lang="zh-CN" altLang="en-US" dirty="0"/>
              <a:t>其中一个实验使用多视图机制来建模用户的偏好和不喜欢。另一个实验使用传统的单视图机制，只生成一个用户向量来建模用户。对比图</a:t>
            </a:r>
            <a:r>
              <a:rPr lang="en-US" altLang="zh-CN" dirty="0"/>
              <a:t>4(b)</a:t>
            </a:r>
            <a:r>
              <a:rPr lang="zh-CN" altLang="en-US" dirty="0"/>
              <a:t>的结果，可以发现，与</a:t>
            </a:r>
            <a:r>
              <a:rPr lang="en-US" altLang="zh-CN" dirty="0"/>
              <a:t>NDCG@K</a:t>
            </a:r>
            <a:r>
              <a:rPr lang="zh-CN" altLang="en-US" dirty="0"/>
              <a:t>等</a:t>
            </a:r>
            <a:r>
              <a:rPr lang="en-US" altLang="zh-CN" dirty="0"/>
              <a:t>top-K</a:t>
            </a:r>
            <a:r>
              <a:rPr lang="zh-CN" altLang="en-US" dirty="0"/>
              <a:t>指数相比，多视图机制对</a:t>
            </a:r>
            <a:r>
              <a:rPr lang="en-US" altLang="zh-CN" dirty="0"/>
              <a:t>AUC</a:t>
            </a:r>
            <a:r>
              <a:rPr lang="zh-CN" altLang="en-US" dirty="0"/>
              <a:t>的提高更显著。这表明，多视图机制在分类任务中的表现优于排序任务。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通过图</a:t>
            </a:r>
            <a:r>
              <a:rPr lang="en-US" altLang="zh-CN" dirty="0"/>
              <a:t>4(c)</a:t>
            </a:r>
            <a:r>
              <a:rPr lang="zh-CN" altLang="en-US" dirty="0"/>
              <a:t>，我们发现所有偏好视图的权重均为正，而所有不喜欢视图的权重均为负。由于最终输出是正面和负面观点的加权和，这一观察结果充分证明了偏好观点对结果产生积极影响，相反，厌恶观点对结果产生负面影响。这一观察结果提高了多视图机制的可解释性，也显示了其对多视图机制的有效性。然而，我们发现特定的权重值是不同的，因为权重是自动优化使用梯度下降。</a:t>
            </a:r>
            <a:endParaRPr lang="en-US" altLang="zh-CN" dirty="0"/>
          </a:p>
          <a:p>
            <a:r>
              <a:rPr lang="en-US" altLang="zh-CN" dirty="0"/>
              <a:t>-4(d)</a:t>
            </a:r>
            <a:r>
              <a:rPr lang="zh-CN" altLang="en-US" dirty="0"/>
              <a:t>，连接的聚合层优于平均聚合层。一个可能的原因是，语义信息和结构信息这两种模态信息都在不同的向量空间中。平均聚合层按元素对向量元素进行平均，破坏了不同模态的向量空间。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FCDA-2320-45D5-8FB2-38478EDA49D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effectLst/>
                <a:latin typeface="LinBiolinumTB"/>
              </a:rPr>
              <a:t>Collaborative Recommendation Model Based on Multi-modal Multi-view Attention Network: Movie and literature cases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基于多模态多视图注意网络的协同推荐模型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j-ea"/>
              </a:rPr>
              <a:t>实验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42" y="870104"/>
            <a:ext cx="8051011" cy="5622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CRMMAN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2422"/>
            <a:ext cx="10382250" cy="4962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09372" y="618114"/>
            <a:ext cx="87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ollaborative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ecommendation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odel based on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ulti-modal multi-view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ttention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etwork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88" y="3470529"/>
            <a:ext cx="1723810" cy="42857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59505"/>
          </a:xfrm>
        </p:spPr>
        <p:txBody>
          <a:bodyPr/>
          <a:lstStyle/>
          <a:p>
            <a:r>
              <a:rPr lang="en-US" altLang="zh-CN" dirty="0"/>
              <a:t>Semantic Information Embedding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Item Encoder</a:t>
            </a:r>
            <a:endParaRPr lang="zh-CN" altLang="en-US" sz="2800" dirty="0"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64488" y="3565650"/>
            <a:ext cx="202892" cy="22258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50914" y="3952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提取的语义信息</a:t>
            </a:r>
          </a:p>
        </p:txBody>
      </p:sp>
      <p:cxnSp>
        <p:nvCxnSpPr>
          <p:cNvPr id="19" name="直接箭头连接符 18"/>
          <p:cNvCxnSpPr>
            <a:stCxn id="15" idx="2"/>
          </p:cNvCxnSpPr>
          <p:nvPr/>
        </p:nvCxnSpPr>
        <p:spPr>
          <a:xfrm>
            <a:off x="1665934" y="3788234"/>
            <a:ext cx="0" cy="2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475876" y="303185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</a:rPr>
              <a:t>浓缩了句子的语义信息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053" y="3001718"/>
            <a:ext cx="183986" cy="306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914" y="2030798"/>
            <a:ext cx="2576975" cy="397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236" y="2082681"/>
            <a:ext cx="1359422" cy="2930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638" y="2490490"/>
            <a:ext cx="5743435" cy="34856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056" y="2986093"/>
            <a:ext cx="3650381" cy="341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3081"/>
            <a:ext cx="10515600" cy="4859505"/>
          </a:xfrm>
        </p:spPr>
        <p:txBody>
          <a:bodyPr/>
          <a:lstStyle/>
          <a:p>
            <a:r>
              <a:rPr lang="en-US" altLang="zh-CN" dirty="0"/>
              <a:t>Structural Information Embedding</a:t>
            </a:r>
          </a:p>
          <a:p>
            <a:pPr marL="0" indent="0">
              <a:buNone/>
            </a:pPr>
            <a:r>
              <a:rPr lang="zh-CN" altLang="en-US" sz="2000" dirty="0"/>
              <a:t>使用知识图谱的信息来构造一个无向无加权单步图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为捕获单步图</a:t>
            </a:r>
            <a:r>
              <a:rPr lang="en-US" altLang="zh-CN" sz="2000" dirty="0"/>
              <a:t>       </a:t>
            </a:r>
            <a:r>
              <a:rPr lang="zh-CN" altLang="en-US" sz="2000" dirty="0"/>
              <a:t>中的</a:t>
            </a:r>
            <a:r>
              <a:rPr lang="en-US" altLang="zh-CN" sz="2000" dirty="0"/>
              <a:t>item</a:t>
            </a:r>
            <a:r>
              <a:rPr lang="zh-CN" altLang="en-US" sz="2000" dirty="0"/>
              <a:t>社区关系，使用</a:t>
            </a:r>
            <a:r>
              <a:rPr lang="en-US" altLang="zh-CN" sz="2000" dirty="0"/>
              <a:t>GAT</a:t>
            </a:r>
            <a:r>
              <a:rPr lang="zh-CN" altLang="en-US" sz="2000" dirty="0"/>
              <a:t>算法将图的节点嵌入到密集向量中：</a:t>
            </a:r>
            <a:endParaRPr lang="en-US" altLang="zh-CN" sz="20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SDNE</a:t>
            </a:r>
            <a:r>
              <a:rPr lang="zh-CN" altLang="en-US" sz="1800" dirty="0"/>
              <a:t>算法对       进行半监督学习，得到每个结点的初始化向量：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使用一个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双层多头注意力机制</a:t>
            </a:r>
            <a:r>
              <a:rPr lang="zh-CN" altLang="en-US" sz="1800" dirty="0"/>
              <a:t>获得最终的节点嵌入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Item Encoder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08" y="2093086"/>
            <a:ext cx="342918" cy="31116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8" y="2500916"/>
            <a:ext cx="342918" cy="3111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17" y="2891943"/>
            <a:ext cx="2137797" cy="2663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360" y="2829078"/>
            <a:ext cx="1042125" cy="33522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530" y="3549798"/>
            <a:ext cx="4527783" cy="781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466" y="4463231"/>
            <a:ext cx="2876698" cy="177174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530" y="6390384"/>
            <a:ext cx="2978303" cy="37466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6741" y="4568011"/>
            <a:ext cx="3124361" cy="78109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4884" y="5350371"/>
            <a:ext cx="3079908" cy="38102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1237" y="5882617"/>
            <a:ext cx="819192" cy="241312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811253" y="5349101"/>
            <a:ext cx="2129589" cy="3810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5848" y="2717107"/>
            <a:ext cx="2352093" cy="160337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884347" y="4330888"/>
            <a:ext cx="984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20" idx="2"/>
          </p:cNvCxnSpPr>
          <p:nvPr/>
        </p:nvCxnSpPr>
        <p:spPr>
          <a:xfrm rot="5400000" flipH="1" flipV="1">
            <a:off x="6263537" y="2003879"/>
            <a:ext cx="439894" cy="4214124"/>
          </a:xfrm>
          <a:prstGeom prst="bentConnector4">
            <a:avLst>
              <a:gd name="adj1" fmla="val -24616"/>
              <a:gd name="adj2" fmla="val 58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64" y="1691165"/>
            <a:ext cx="342918" cy="311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59505"/>
          </a:xfrm>
        </p:spPr>
        <p:txBody>
          <a:bodyPr/>
          <a:lstStyle/>
          <a:p>
            <a:r>
              <a:rPr lang="en-US" altLang="zh-CN" dirty="0"/>
              <a:t>Item Embedding</a:t>
            </a:r>
          </a:p>
          <a:p>
            <a:pPr marL="0" indent="0">
              <a:buNone/>
            </a:pPr>
            <a:r>
              <a:rPr lang="zh-CN" altLang="en-US" sz="2000" dirty="0"/>
              <a:t>两种聚合方法来获得</a:t>
            </a:r>
            <a:r>
              <a:rPr lang="en-US" altLang="zh-CN" sz="2000" dirty="0"/>
              <a:t>item</a:t>
            </a:r>
            <a:r>
              <a:rPr lang="zh-CN" altLang="en-US" sz="2000" dirty="0"/>
              <a:t>表征：</a:t>
            </a:r>
            <a:endParaRPr lang="en-US" altLang="zh-CN" sz="2000" dirty="0"/>
          </a:p>
          <a:p>
            <a:r>
              <a:rPr lang="zh-CN" altLang="en-US" sz="2000" dirty="0"/>
              <a:t>连接聚合：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平均聚合：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Item Encoder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14" y="2636242"/>
            <a:ext cx="1353749" cy="4950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046" y="3924372"/>
            <a:ext cx="2063612" cy="60604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389" y="4087686"/>
            <a:ext cx="654084" cy="2794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238" y="2800940"/>
            <a:ext cx="984301" cy="241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59505"/>
          </a:xfrm>
        </p:spPr>
        <p:txBody>
          <a:bodyPr/>
          <a:lstStyle/>
          <a:p>
            <a:r>
              <a:rPr lang="zh-CN" altLang="en-US" sz="2000" dirty="0"/>
              <a:t>每个用户由两个视图中的两个向量表示（偏好和不喜欢）</a:t>
            </a:r>
            <a:endParaRPr lang="en-US" altLang="zh-CN" sz="20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           </a:t>
            </a:r>
          </a:p>
          <a:p>
            <a:pPr marL="0" indent="0">
              <a:buNone/>
            </a:pPr>
            <a:r>
              <a:rPr lang="en-US" altLang="zh-CN" sz="1800" dirty="0"/>
              <a:t>                           </a:t>
            </a:r>
            <a:r>
              <a:rPr lang="zh-CN" altLang="en-US" sz="1800" dirty="0"/>
              <a:t>同理可得</a:t>
            </a:r>
            <a:endParaRPr lang="en-US" altLang="zh-CN" sz="1800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Multi-view User Representation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64" y="1750729"/>
            <a:ext cx="4708294" cy="14746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64" y="3225346"/>
            <a:ext cx="4476980" cy="12827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02479" y="3515744"/>
            <a:ext cx="3013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：用户喜欢的</a:t>
            </a:r>
            <a:r>
              <a:rPr lang="en-US" altLang="zh-CN" sz="1600" dirty="0"/>
              <a:t>items</a:t>
            </a:r>
            <a:r>
              <a:rPr lang="zh-CN" altLang="en-US" sz="1600" dirty="0"/>
              <a:t>的向量矩阵</a:t>
            </a:r>
          </a:p>
        </p:txBody>
      </p:sp>
      <p:sp>
        <p:nvSpPr>
          <p:cNvPr id="12" name="矩形 11"/>
          <p:cNvSpPr/>
          <p:nvPr/>
        </p:nvSpPr>
        <p:spPr>
          <a:xfrm>
            <a:off x="1638364" y="4211053"/>
            <a:ext cx="665683" cy="2970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36048" y="4643708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用户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的偏好表示</a:t>
            </a:r>
          </a:p>
        </p:txBody>
      </p:sp>
      <p:cxnSp>
        <p:nvCxnSpPr>
          <p:cNvPr id="15" name="直接箭头连接符 14"/>
          <p:cNvCxnSpPr>
            <a:stCxn id="12" idx="2"/>
          </p:cNvCxnSpPr>
          <p:nvPr/>
        </p:nvCxnSpPr>
        <p:spPr>
          <a:xfrm flipH="1">
            <a:off x="1971205" y="4508112"/>
            <a:ext cx="1" cy="20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t="15416" b="-1"/>
          <a:stretch>
            <a:fillRect/>
          </a:stretch>
        </p:blipFill>
        <p:spPr>
          <a:xfrm>
            <a:off x="1692508" y="5163349"/>
            <a:ext cx="584230" cy="2363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3980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51781" y="5102630"/>
            <a:ext cx="665683" cy="2970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940" y="3510128"/>
            <a:ext cx="1409772" cy="31116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185" y="4661881"/>
            <a:ext cx="2533780" cy="52072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8185" y="3957022"/>
            <a:ext cx="4635738" cy="3302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9859" y="4288378"/>
            <a:ext cx="1352620" cy="32386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744236" y="432332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：参数矩阵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59505"/>
          </a:xfrm>
        </p:spPr>
        <p:txBody>
          <a:bodyPr/>
          <a:lstStyle/>
          <a:p>
            <a:r>
              <a:rPr lang="zh-CN" altLang="en-US" sz="2000" dirty="0"/>
              <a:t>预测候选</a:t>
            </a:r>
            <a:r>
              <a:rPr lang="en-US" altLang="zh-CN" sz="2000" dirty="0"/>
              <a:t>item</a:t>
            </a:r>
            <a:r>
              <a:rPr lang="zh-CN" altLang="en-US" sz="2000" dirty="0"/>
              <a:t>的点击率（用点积法来计算点击率）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Click-through Rate Prediction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45" y="2010933"/>
            <a:ext cx="4782649" cy="5042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39945" y="2129589"/>
            <a:ext cx="649802" cy="30680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7413" y="2729997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：候选</a:t>
            </a:r>
            <a:r>
              <a:rPr lang="en-US" altLang="zh-CN" dirty="0"/>
              <a:t>item</a:t>
            </a:r>
            <a:r>
              <a:rPr lang="zh-CN" altLang="en-US" dirty="0"/>
              <a:t>的嵌入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45" y="2784822"/>
            <a:ext cx="209550" cy="247650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838200" y="3190210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Model Training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863" y="3891122"/>
            <a:ext cx="5968546" cy="1992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j-ea"/>
              </a:rPr>
              <a:t>实验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用户偏好和不喜欢</a:t>
            </a:r>
            <a:r>
              <a:rPr lang="en-US" altLang="zh-CN" sz="2000" dirty="0"/>
              <a:t>item</a:t>
            </a:r>
            <a:r>
              <a:rPr lang="zh-CN" altLang="en-US" sz="2000" dirty="0"/>
              <a:t>设置：</a:t>
            </a:r>
            <a:endParaRPr lang="en-US" altLang="zh-CN" sz="2000" dirty="0"/>
          </a:p>
          <a:p>
            <a:r>
              <a:rPr lang="zh-CN" altLang="en-US" sz="1800" dirty="0"/>
              <a:t>将用户对电影</a:t>
            </a:r>
            <a:r>
              <a:rPr lang="en-US" altLang="zh-CN" sz="1800" dirty="0"/>
              <a:t>/</a:t>
            </a:r>
            <a:r>
              <a:rPr lang="zh-CN" altLang="en-US" sz="1800" dirty="0"/>
              <a:t>书的评分值转换为</a:t>
            </a:r>
            <a:r>
              <a:rPr lang="en-US" altLang="zh-CN" sz="1800" dirty="0"/>
              <a:t>0</a:t>
            </a:r>
            <a:r>
              <a:rPr lang="zh-CN" altLang="en-US" sz="1800" dirty="0"/>
              <a:t>和</a:t>
            </a:r>
            <a:r>
              <a:rPr lang="en-US" altLang="zh-CN" sz="1800" dirty="0"/>
              <a:t>1</a:t>
            </a:r>
          </a:p>
          <a:p>
            <a:pPr lvl="1"/>
            <a:r>
              <a:rPr lang="zh-CN" altLang="en-US" sz="1600" dirty="0"/>
              <a:t>计算每个用户的历史评分的平均评分为</a:t>
            </a:r>
            <a:r>
              <a:rPr lang="en-US" altLang="zh-CN" sz="1600" dirty="0"/>
              <a:t>AVG</a:t>
            </a:r>
          </a:p>
          <a:p>
            <a:pPr lvl="1"/>
            <a:r>
              <a:rPr lang="zh-CN" altLang="en-US" sz="1600" dirty="0"/>
              <a:t>低于</a:t>
            </a:r>
            <a:r>
              <a:rPr lang="en-US" altLang="zh-CN" sz="1600" dirty="0"/>
              <a:t>AVG</a:t>
            </a:r>
            <a:r>
              <a:rPr lang="zh-CN" altLang="en-US" sz="1600" dirty="0"/>
              <a:t>的</a:t>
            </a:r>
            <a:r>
              <a:rPr lang="en-US" altLang="zh-CN" sz="1600" dirty="0"/>
              <a:t>item</a:t>
            </a:r>
            <a:r>
              <a:rPr lang="zh-CN" altLang="en-US" sz="1600" dirty="0"/>
              <a:t>评分转换为</a:t>
            </a:r>
            <a:r>
              <a:rPr lang="en-US" altLang="zh-CN" sz="1600" dirty="0"/>
              <a:t>0</a:t>
            </a:r>
            <a:r>
              <a:rPr lang="zh-CN" altLang="en-US" sz="1600" dirty="0"/>
              <a:t>，被认为是用户不喜欢的</a:t>
            </a:r>
            <a:r>
              <a:rPr lang="en-US" altLang="zh-CN" sz="1600" dirty="0"/>
              <a:t>item</a:t>
            </a:r>
          </a:p>
          <a:p>
            <a:pPr lvl="1"/>
            <a:r>
              <a:rPr lang="zh-CN" altLang="en-US" sz="1600" dirty="0"/>
              <a:t>高于</a:t>
            </a:r>
            <a:r>
              <a:rPr lang="en-US" altLang="zh-CN" sz="1600" dirty="0"/>
              <a:t>AVG</a:t>
            </a:r>
            <a:r>
              <a:rPr lang="zh-CN" altLang="en-US" sz="1600" dirty="0"/>
              <a:t>的</a:t>
            </a:r>
            <a:r>
              <a:rPr lang="en-US" altLang="zh-CN" sz="1600" dirty="0"/>
              <a:t>item</a:t>
            </a:r>
            <a:r>
              <a:rPr lang="zh-CN" altLang="en-US" sz="1600" dirty="0"/>
              <a:t>评分转换为</a:t>
            </a:r>
            <a:r>
              <a:rPr lang="en-US" altLang="zh-CN" sz="1600" dirty="0"/>
              <a:t>1</a:t>
            </a:r>
            <a:r>
              <a:rPr lang="zh-CN" altLang="en-US" sz="1600" dirty="0"/>
              <a:t>，被认为是用户喜欢的</a:t>
            </a:r>
            <a:r>
              <a:rPr lang="en-US" altLang="zh-CN" sz="1600" dirty="0"/>
              <a:t>item</a:t>
            </a:r>
          </a:p>
          <a:p>
            <a:pPr marL="0" indent="0">
              <a:buNone/>
            </a:pPr>
            <a:r>
              <a:rPr lang="zh-CN" altLang="en-US" sz="2000" dirty="0"/>
              <a:t>知识图谱构建：</a:t>
            </a:r>
            <a:endParaRPr lang="en-US" altLang="zh-CN" sz="2000" dirty="0"/>
          </a:p>
          <a:p>
            <a:r>
              <a:rPr lang="zh-CN" altLang="en-US" sz="1800" dirty="0"/>
              <a:t>从</a:t>
            </a:r>
            <a:r>
              <a:rPr lang="en-US" altLang="zh-CN" sz="1800" dirty="0" err="1"/>
              <a:t>MovieLens</a:t>
            </a:r>
            <a:r>
              <a:rPr lang="zh-CN" altLang="en-US" sz="1800" dirty="0"/>
              <a:t>的网站中获取电影的介绍作为语义实体，将电影导演、演员和电影类型也作为</a:t>
            </a:r>
            <a:r>
              <a:rPr lang="en-US" altLang="zh-CN" sz="1800" dirty="0"/>
              <a:t>KG</a:t>
            </a:r>
            <a:r>
              <a:rPr lang="zh-CN" altLang="en-US" sz="1800" dirty="0"/>
              <a:t>实体。构建了一个包含</a:t>
            </a:r>
            <a:r>
              <a:rPr lang="en-US" altLang="zh-CN" sz="1800" dirty="0"/>
              <a:t>25613</a:t>
            </a:r>
            <a:r>
              <a:rPr lang="zh-CN" altLang="en-US" sz="1800" dirty="0"/>
              <a:t>个实体的</a:t>
            </a:r>
            <a:r>
              <a:rPr lang="en-US" altLang="zh-CN" sz="1800" dirty="0"/>
              <a:t>KG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从图书网站中抓取书籍评论作为语义信息实体。书的作者和出版商也作为</a:t>
            </a:r>
            <a:r>
              <a:rPr lang="en-US" altLang="zh-CN" sz="1800" dirty="0"/>
              <a:t>KG</a:t>
            </a:r>
            <a:r>
              <a:rPr lang="zh-CN" altLang="en-US" sz="1800" dirty="0"/>
              <a:t>中的实体。最后，我们得到一个包含</a:t>
            </a:r>
            <a:r>
              <a:rPr lang="en-US" altLang="zh-CN" sz="1800" dirty="0"/>
              <a:t>64024</a:t>
            </a:r>
            <a:r>
              <a:rPr lang="zh-CN" altLang="en-US" sz="1800" dirty="0"/>
              <a:t>个实体的</a:t>
            </a:r>
            <a:r>
              <a:rPr lang="en-US" altLang="zh-CN" sz="1800" dirty="0"/>
              <a:t>KG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36" y="2252695"/>
            <a:ext cx="3364249" cy="8346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269" y="185379"/>
            <a:ext cx="3835041" cy="1989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38200" y="365126"/>
            <a:ext cx="10509738" cy="82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j-ea"/>
              </a:rPr>
              <a:t>实验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69" y="185379"/>
            <a:ext cx="3835041" cy="19898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62" y="2445673"/>
            <a:ext cx="9843006" cy="307355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9b7ad41-b6b0-41bd-9b4b-cee894cfa68e"/>
  <p:tag name="COMMONDATA" val="eyJoZGlkIjoiMzY2NzY4MzFjNjYxNzk3MjI2ZDIxOTVhMGNlODRmY2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1502</Words>
  <Application>Microsoft Office PowerPoint</Application>
  <PresentationFormat>宽屏</PresentationFormat>
  <Paragraphs>100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Helvetica Neue</vt:lpstr>
      <vt:lpstr>LinBiolinumTB</vt:lpstr>
      <vt:lpstr>NimbusRomNo9L-Medi</vt:lpstr>
      <vt:lpstr>NimbusRomNo9L-Regu</vt:lpstr>
      <vt:lpstr>等线</vt:lpstr>
      <vt:lpstr>微软雅黑</vt:lpstr>
      <vt:lpstr>Arial</vt:lpstr>
      <vt:lpstr>Calibri</vt:lpstr>
      <vt:lpstr>Office 主题</vt:lpstr>
      <vt:lpstr>Collaborative Recommendation Model Based on Multi-modal Multi-view Attention Network: Movie and literature cases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Recommendation Model Based on Multi-modal Multi-view Attention Network: Movie and literature cases</dc:title>
  <dc:creator>win</dc:creator>
  <cp:lastModifiedBy>Amber Lu</cp:lastModifiedBy>
  <cp:revision>54</cp:revision>
  <dcterms:created xsi:type="dcterms:W3CDTF">2023-06-06T06:13:00Z</dcterms:created>
  <dcterms:modified xsi:type="dcterms:W3CDTF">2023-06-08T06:28:19Z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7041A8070DB84A9A86210AD079F194E9_12</vt:lpwstr>
  </property>
  <property fmtid="{D5CDD505-2E9C-101B-9397-08002B2CF9AE}" pid="3" name="KSOProductBuildVer">
    <vt:lpwstr>2052-11.1.0.14309</vt:lpwstr>
  </property>
</Properties>
</file>