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303" r:id="rId2"/>
    <p:sldId id="267" r:id="rId3"/>
    <p:sldId id="321" r:id="rId4"/>
    <p:sldId id="292" r:id="rId5"/>
    <p:sldId id="327" r:id="rId6"/>
    <p:sldId id="318" r:id="rId7"/>
    <p:sldId id="301" r:id="rId8"/>
    <p:sldId id="322" r:id="rId9"/>
    <p:sldId id="306" r:id="rId10"/>
    <p:sldId id="307" r:id="rId11"/>
    <p:sldId id="323" r:id="rId12"/>
    <p:sldId id="324" r:id="rId13"/>
    <p:sldId id="325" r:id="rId14"/>
    <p:sldId id="326"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陈 倩" initials="陈" lastIdx="1" clrIdx="0">
    <p:extLst>
      <p:ext uri="{19B8F6BF-5375-455C-9EA6-DF929625EA0E}">
        <p15:presenceInfo xmlns:p15="http://schemas.microsoft.com/office/powerpoint/2012/main" userId="826ec5ce41e0df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00B050"/>
    <a:srgbClr val="FFC000"/>
    <a:srgbClr val="00AFEF"/>
    <a:srgbClr val="FF7777"/>
    <a:srgbClr val="FF8001"/>
    <a:srgbClr val="284B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32" autoAdjust="0"/>
  </p:normalViewPr>
  <p:slideViewPr>
    <p:cSldViewPr snapToGrid="0">
      <p:cViewPr varScale="1">
        <p:scale>
          <a:sx n="57" d="100"/>
          <a:sy n="57" d="100"/>
        </p:scale>
        <p:origin x="99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B7966E6-A8DB-4B18-8AB9-0A7B7C6122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77593564-AA5C-4476-8A79-F4CC0132EF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780DDC-C412-4622-9F01-FED9A7186D41}" type="datetimeFigureOut">
              <a:rPr lang="zh-CN" altLang="en-US" smtClean="0"/>
              <a:t>2022/5/10</a:t>
            </a:fld>
            <a:endParaRPr lang="zh-CN" altLang="en-US"/>
          </a:p>
        </p:txBody>
      </p:sp>
      <p:sp>
        <p:nvSpPr>
          <p:cNvPr id="4" name="页脚占位符 3">
            <a:extLst>
              <a:ext uri="{FF2B5EF4-FFF2-40B4-BE49-F238E27FC236}">
                <a16:creationId xmlns:a16="http://schemas.microsoft.com/office/drawing/2014/main" id="{A05E95BD-5C24-448B-8154-0BFAFC28AA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3C9E46F8-82A9-441D-B2A6-F6BAF62EC8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C715F2-192B-445F-981E-817722C99090}" type="slidenum">
              <a:rPr lang="zh-CN" altLang="en-US" smtClean="0"/>
              <a:t>‹#›</a:t>
            </a:fld>
            <a:endParaRPr lang="zh-CN" altLang="en-US"/>
          </a:p>
        </p:txBody>
      </p:sp>
    </p:spTree>
    <p:extLst>
      <p:ext uri="{BB962C8B-B14F-4D97-AF65-F5344CB8AC3E}">
        <p14:creationId xmlns:p14="http://schemas.microsoft.com/office/powerpoint/2010/main" val="40513387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CC9144-CB1F-4413-8792-09E1637CF7C1}" type="datetimeFigureOut">
              <a:rPr lang="zh-CN" altLang="en-US" smtClean="0"/>
              <a:t>2022/5/10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204313-268C-4098-841A-72B5E8BD190B}" type="slidenum">
              <a:rPr lang="zh-CN" altLang="en-US" smtClean="0"/>
              <a:t>‹#›</a:t>
            </a:fld>
            <a:endParaRPr lang="zh-CN" altLang="en-US"/>
          </a:p>
        </p:txBody>
      </p:sp>
    </p:spTree>
    <p:extLst>
      <p:ext uri="{BB962C8B-B14F-4D97-AF65-F5344CB8AC3E}">
        <p14:creationId xmlns:p14="http://schemas.microsoft.com/office/powerpoint/2010/main" val="27672987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2020SIGIR</a:t>
            </a:r>
          </a:p>
          <a:p>
            <a:r>
              <a:rPr lang="zh-CN" altLang="en-US" dirty="0"/>
              <a:t>北航 知识图谱 协同推荐</a:t>
            </a:r>
            <a:endParaRPr lang="en-US" altLang="zh-CN" dirty="0"/>
          </a:p>
        </p:txBody>
      </p:sp>
      <p:sp>
        <p:nvSpPr>
          <p:cNvPr id="4" name="灯片编号占位符 3"/>
          <p:cNvSpPr>
            <a:spLocks noGrp="1"/>
          </p:cNvSpPr>
          <p:nvPr>
            <p:ph type="sldNum" sz="quarter" idx="5"/>
          </p:nvPr>
        </p:nvSpPr>
        <p:spPr/>
        <p:txBody>
          <a:bodyPr/>
          <a:lstStyle/>
          <a:p>
            <a:fld id="{C7204313-268C-4098-841A-72B5E8BD190B}" type="slidenum">
              <a:rPr lang="zh-CN" altLang="en-US" smtClean="0"/>
              <a:t>1</a:t>
            </a:fld>
            <a:endParaRPr lang="zh-CN" altLang="en-US"/>
          </a:p>
        </p:txBody>
      </p:sp>
    </p:spTree>
    <p:extLst>
      <p:ext uri="{BB962C8B-B14F-4D97-AF65-F5344CB8AC3E}">
        <p14:creationId xmlns:p14="http://schemas.microsoft.com/office/powerpoint/2010/main" val="706933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7204313-268C-4098-841A-72B5E8BD190B}" type="slidenum">
              <a:rPr lang="zh-CN" altLang="en-US" smtClean="0"/>
              <a:t>10</a:t>
            </a:fld>
            <a:endParaRPr lang="zh-CN" altLang="en-US"/>
          </a:p>
        </p:txBody>
      </p:sp>
    </p:spTree>
    <p:extLst>
      <p:ext uri="{BB962C8B-B14F-4D97-AF65-F5344CB8AC3E}">
        <p14:creationId xmlns:p14="http://schemas.microsoft.com/office/powerpoint/2010/main" val="2590518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latin typeface="Arial" panose="020B0604020202020204" pitchFamily="34" charset="0"/>
              </a:rPr>
              <a:t>Top-k</a:t>
            </a:r>
            <a:r>
              <a:rPr lang="zh-CN" altLang="en-US" dirty="0">
                <a:effectLst/>
                <a:latin typeface="Arial" panose="020B0604020202020204" pitchFamily="34" charset="0"/>
              </a:rPr>
              <a:t>实验</a:t>
            </a:r>
            <a:endParaRPr lang="en-US" altLang="zh-CN" dirty="0">
              <a:effectLst/>
              <a:latin typeface="Arial" panose="020B0604020202020204" pitchFamily="34" charset="0"/>
            </a:endParaRPr>
          </a:p>
          <a:p>
            <a:r>
              <a:rPr lang="zh-CN" altLang="en-US" dirty="0">
                <a:effectLst/>
                <a:latin typeface="Arial" panose="020B0604020202020204" pitchFamily="34" charset="0"/>
              </a:rPr>
              <a:t>在</a:t>
            </a:r>
            <a:r>
              <a:rPr lang="en-US" altLang="zh-CN" dirty="0">
                <a:effectLst/>
                <a:latin typeface="Arial" panose="020B0604020202020204" pitchFamily="34" charset="0"/>
              </a:rPr>
              <a:t>fast.fm</a:t>
            </a:r>
            <a:r>
              <a:rPr lang="zh-CN" altLang="en-US" dirty="0">
                <a:effectLst/>
                <a:latin typeface="Arial" panose="020B0604020202020204" pitchFamily="34" charset="0"/>
              </a:rPr>
              <a:t>上，全方位的失败（对比</a:t>
            </a:r>
            <a:r>
              <a:rPr lang="en-US" altLang="zh-CN" dirty="0">
                <a:effectLst/>
                <a:latin typeface="Arial" panose="020B0604020202020204" pitchFamily="34" charset="0"/>
              </a:rPr>
              <a:t>KGAT</a:t>
            </a:r>
          </a:p>
          <a:p>
            <a:r>
              <a:rPr lang="zh-CN" altLang="en-US" dirty="0">
                <a:effectLst/>
                <a:latin typeface="Arial" panose="020B0604020202020204" pitchFamily="34" charset="0"/>
              </a:rPr>
              <a:t>在另外三个数据集上，随着</a:t>
            </a:r>
            <a:r>
              <a:rPr lang="en-US" altLang="zh-CN" dirty="0">
                <a:effectLst/>
                <a:latin typeface="Arial" panose="020B0604020202020204" pitchFamily="34" charset="0"/>
              </a:rPr>
              <a:t>K</a:t>
            </a:r>
            <a:r>
              <a:rPr lang="zh-CN" altLang="en-US" dirty="0">
                <a:effectLst/>
                <a:latin typeface="Arial" panose="020B0604020202020204" pitchFamily="34" charset="0"/>
              </a:rPr>
              <a:t>的增大，会逐渐的追上</a:t>
            </a:r>
            <a:r>
              <a:rPr lang="en-US" altLang="zh-CN" dirty="0">
                <a:effectLst/>
                <a:latin typeface="Arial" panose="020B0604020202020204" pitchFamily="34" charset="0"/>
              </a:rPr>
              <a:t>KGAT</a:t>
            </a:r>
          </a:p>
          <a:p>
            <a:r>
              <a:rPr lang="zh-CN" altLang="en-US" dirty="0">
                <a:effectLst/>
                <a:latin typeface="Arial" panose="020B0604020202020204" pitchFamily="34" charset="0"/>
              </a:rPr>
              <a:t>解释：</a:t>
            </a:r>
            <a:r>
              <a:rPr lang="en-US" altLang="zh-CN" dirty="0">
                <a:effectLst/>
                <a:latin typeface="Arial" panose="020B0604020202020204" pitchFamily="34" charset="0"/>
              </a:rPr>
              <a:t>KGAT</a:t>
            </a:r>
            <a:r>
              <a:rPr lang="zh-CN" altLang="en-US" dirty="0">
                <a:effectLst/>
                <a:latin typeface="Arial" panose="020B0604020202020204" pitchFamily="34" charset="0"/>
              </a:rPr>
              <a:t>在处理稀疏的小数据集时很有效，但稠密的大数据集会引入一些噪音，</a:t>
            </a:r>
            <a:r>
              <a:rPr lang="en-US" altLang="zh-CN" dirty="0">
                <a:effectLst/>
                <a:latin typeface="Arial" panose="020B0604020202020204" pitchFamily="34" charset="0"/>
              </a:rPr>
              <a:t>KGAT</a:t>
            </a:r>
            <a:r>
              <a:rPr lang="zh-CN" altLang="en-US" dirty="0">
                <a:effectLst/>
                <a:latin typeface="Arial" panose="020B0604020202020204" pitchFamily="34" charset="0"/>
              </a:rPr>
              <a:t>在处理大数据集时就不如</a:t>
            </a:r>
            <a:r>
              <a:rPr lang="en-US" altLang="zh-CN" dirty="0">
                <a:effectLst/>
                <a:latin typeface="Arial" panose="020B0604020202020204" pitchFamily="34" charset="0"/>
              </a:rPr>
              <a:t>CKAN</a:t>
            </a:r>
            <a:r>
              <a:rPr lang="zh-CN" altLang="en-US" dirty="0">
                <a:effectLst/>
                <a:latin typeface="Arial" panose="020B0604020202020204" pitchFamily="34" charset="0"/>
              </a:rPr>
              <a:t>了</a:t>
            </a:r>
          </a:p>
        </p:txBody>
      </p:sp>
      <p:sp>
        <p:nvSpPr>
          <p:cNvPr id="4" name="灯片编号占位符 3"/>
          <p:cNvSpPr>
            <a:spLocks noGrp="1"/>
          </p:cNvSpPr>
          <p:nvPr>
            <p:ph type="sldNum" sz="quarter" idx="5"/>
          </p:nvPr>
        </p:nvSpPr>
        <p:spPr/>
        <p:txBody>
          <a:bodyPr/>
          <a:lstStyle/>
          <a:p>
            <a:fld id="{C7204313-268C-4098-841A-72B5E8BD190B}" type="slidenum">
              <a:rPr lang="zh-CN" altLang="en-US" smtClean="0"/>
              <a:t>11</a:t>
            </a:fld>
            <a:endParaRPr lang="zh-CN" altLang="en-US"/>
          </a:p>
        </p:txBody>
      </p:sp>
    </p:spTree>
    <p:extLst>
      <p:ext uri="{BB962C8B-B14F-4D97-AF65-F5344CB8AC3E}">
        <p14:creationId xmlns:p14="http://schemas.microsoft.com/office/powerpoint/2010/main" val="1854400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latin typeface="Arial" panose="020B0604020202020204" pitchFamily="34" charset="0"/>
              </a:rPr>
              <a:t>Dimension</a:t>
            </a:r>
            <a:r>
              <a:rPr lang="zh-CN" altLang="en-US" dirty="0">
                <a:effectLst/>
                <a:latin typeface="Arial" panose="020B0604020202020204" pitchFamily="34" charset="0"/>
              </a:rPr>
              <a:t>实验</a:t>
            </a:r>
            <a:endParaRPr lang="en-US" altLang="zh-CN" dirty="0">
              <a:effectLst/>
              <a:latin typeface="Arial" panose="020B0604020202020204" pitchFamily="34" charset="0"/>
            </a:endParaRPr>
          </a:p>
          <a:p>
            <a:r>
              <a:rPr lang="zh-CN" altLang="en-US" dirty="0">
                <a:effectLst/>
                <a:latin typeface="Arial" panose="020B0604020202020204" pitchFamily="34" charset="0"/>
              </a:rPr>
              <a:t>解释：随着</a:t>
            </a:r>
            <a:r>
              <a:rPr lang="en-US" altLang="zh-CN" dirty="0">
                <a:effectLst/>
                <a:latin typeface="Arial" panose="020B0604020202020204" pitchFamily="34" charset="0"/>
              </a:rPr>
              <a:t>d</a:t>
            </a:r>
            <a:r>
              <a:rPr lang="zh-CN" altLang="en-US" dirty="0">
                <a:effectLst/>
                <a:latin typeface="Arial" panose="020B0604020202020204" pitchFamily="34" charset="0"/>
              </a:rPr>
              <a:t>的增加，效果越好，因为维度越高，能编码的信息越多，但是当维度超过一定的阈值之后效果会开始变差，这可能是因为造成了过拟合。</a:t>
            </a:r>
          </a:p>
        </p:txBody>
      </p:sp>
      <p:sp>
        <p:nvSpPr>
          <p:cNvPr id="4" name="灯片编号占位符 3"/>
          <p:cNvSpPr>
            <a:spLocks noGrp="1"/>
          </p:cNvSpPr>
          <p:nvPr>
            <p:ph type="sldNum" sz="quarter" idx="5"/>
          </p:nvPr>
        </p:nvSpPr>
        <p:spPr/>
        <p:txBody>
          <a:bodyPr/>
          <a:lstStyle/>
          <a:p>
            <a:fld id="{C7204313-268C-4098-841A-72B5E8BD190B}" type="slidenum">
              <a:rPr lang="zh-CN" altLang="en-US" smtClean="0"/>
              <a:t>12</a:t>
            </a:fld>
            <a:endParaRPr lang="zh-CN" altLang="en-US"/>
          </a:p>
        </p:txBody>
      </p:sp>
    </p:spTree>
    <p:extLst>
      <p:ext uri="{BB962C8B-B14F-4D97-AF65-F5344CB8AC3E}">
        <p14:creationId xmlns:p14="http://schemas.microsoft.com/office/powerpoint/2010/main" val="2777920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深度实验：在</a:t>
            </a:r>
            <a:r>
              <a:rPr lang="en-US" altLang="zh-CN" dirty="0">
                <a:effectLst/>
                <a:latin typeface="Arial" panose="020B0604020202020204" pitchFamily="34" charset="0"/>
              </a:rPr>
              <a:t>4</a:t>
            </a:r>
            <a:r>
              <a:rPr lang="zh-CN" altLang="en-US" dirty="0">
                <a:effectLst/>
                <a:latin typeface="Arial" panose="020B0604020202020204" pitchFamily="34" charset="0"/>
              </a:rPr>
              <a:t>个数据集中表现最好的层次分别是</a:t>
            </a:r>
            <a:r>
              <a:rPr lang="en-US" altLang="zh-CN" dirty="0">
                <a:effectLst/>
                <a:latin typeface="Arial" panose="020B0604020202020204" pitchFamily="34" charset="0"/>
              </a:rPr>
              <a:t>3</a:t>
            </a:r>
            <a:r>
              <a:rPr lang="zh-CN" altLang="en-US" dirty="0">
                <a:effectLst/>
                <a:latin typeface="Arial" panose="020B0604020202020204" pitchFamily="34" charset="0"/>
              </a:rPr>
              <a:t>，</a:t>
            </a:r>
            <a:r>
              <a:rPr lang="en-US" altLang="zh-CN" dirty="0">
                <a:effectLst/>
                <a:latin typeface="Arial" panose="020B0604020202020204" pitchFamily="34" charset="0"/>
              </a:rPr>
              <a:t>2</a:t>
            </a:r>
            <a:r>
              <a:rPr lang="zh-CN" altLang="en-US" dirty="0">
                <a:effectLst/>
                <a:latin typeface="Arial" panose="020B0604020202020204" pitchFamily="34" charset="0"/>
              </a:rPr>
              <a:t>，</a:t>
            </a:r>
            <a:r>
              <a:rPr lang="en-US" altLang="zh-CN" dirty="0">
                <a:effectLst/>
                <a:latin typeface="Arial" panose="020B0604020202020204" pitchFamily="34" charset="0"/>
              </a:rPr>
              <a:t>1</a:t>
            </a:r>
            <a:r>
              <a:rPr lang="zh-CN" altLang="en-US" dirty="0">
                <a:effectLst/>
                <a:latin typeface="Arial" panose="020B0604020202020204" pitchFamily="34" charset="0"/>
              </a:rPr>
              <a:t>，</a:t>
            </a:r>
            <a:r>
              <a:rPr lang="en-US" altLang="zh-CN" dirty="0">
                <a:effectLst/>
                <a:latin typeface="Arial" panose="020B0604020202020204" pitchFamily="34" charset="0"/>
              </a:rPr>
              <a:t>1</a:t>
            </a:r>
            <a:r>
              <a:rPr lang="zh-CN" altLang="en-US" dirty="0">
                <a:effectLst/>
                <a:latin typeface="Arial" panose="020B0604020202020204" pitchFamily="34" charset="0"/>
              </a:rPr>
              <a:t>，卷积层数可以带来一些补充信息，但对于数据量越大的数据集来说，卷积层数越多，带来的噪音也就越多。</a:t>
            </a:r>
            <a:endParaRPr lang="en-US" altLang="zh-CN" dirty="0">
              <a:effectLst/>
              <a:latin typeface="Arial" panose="020B0604020202020204" pitchFamily="34" charset="0"/>
            </a:endParaRPr>
          </a:p>
          <a:p>
            <a:r>
              <a:rPr lang="zh-CN" altLang="en-US" dirty="0">
                <a:effectLst/>
                <a:latin typeface="Arial" panose="020B0604020202020204" pitchFamily="34" charset="0"/>
              </a:rPr>
              <a:t>聚合方式实验：</a:t>
            </a:r>
            <a:r>
              <a:rPr lang="en-US" altLang="zh-CN" dirty="0" err="1">
                <a:effectLst/>
                <a:latin typeface="Arial" panose="020B0604020202020204" pitchFamily="34" charset="0"/>
              </a:rPr>
              <a:t>concat</a:t>
            </a:r>
            <a:r>
              <a:rPr lang="zh-CN" altLang="en-US" dirty="0">
                <a:effectLst/>
                <a:latin typeface="Arial" panose="020B0604020202020204" pitchFamily="34" charset="0"/>
              </a:rPr>
              <a:t>表现最好，可能是因为</a:t>
            </a:r>
            <a:r>
              <a:rPr lang="en-US" altLang="zh-CN" dirty="0" err="1">
                <a:effectLst/>
                <a:latin typeface="Arial" panose="020B0604020202020204" pitchFamily="34" charset="0"/>
              </a:rPr>
              <a:t>concat</a:t>
            </a:r>
            <a:r>
              <a:rPr lang="zh-CN" altLang="en-US" dirty="0">
                <a:effectLst/>
                <a:latin typeface="Arial" panose="020B0604020202020204" pitchFamily="34" charset="0"/>
              </a:rPr>
              <a:t>能更好的保存</a:t>
            </a:r>
            <a:r>
              <a:rPr lang="en-US" altLang="zh-CN" dirty="0">
                <a:effectLst/>
                <a:latin typeface="Arial" panose="020B0604020202020204" pitchFamily="34" charset="0"/>
              </a:rPr>
              <a:t>embedding</a:t>
            </a:r>
            <a:r>
              <a:rPr lang="zh-CN" altLang="en-US" dirty="0">
                <a:effectLst/>
                <a:latin typeface="Arial" panose="020B0604020202020204" pitchFamily="34" charset="0"/>
              </a:rPr>
              <a:t>中的隐藏信息。</a:t>
            </a:r>
            <a:endParaRPr lang="en-US" altLang="zh-CN" dirty="0">
              <a:effectLst/>
              <a:latin typeface="Arial" panose="020B0604020202020204" pitchFamily="34" charset="0"/>
            </a:endParaRPr>
          </a:p>
          <a:p>
            <a:r>
              <a:rPr lang="zh-CN" altLang="en-US" dirty="0">
                <a:effectLst/>
                <a:latin typeface="Arial" panose="020B0604020202020204" pitchFamily="34" charset="0"/>
              </a:rPr>
              <a:t>消融实验：</a:t>
            </a:r>
            <a:r>
              <a:rPr lang="en-US" altLang="zh-CN" dirty="0">
                <a:effectLst/>
                <a:latin typeface="Arial" panose="020B0604020202020204" pitchFamily="34" charset="0"/>
              </a:rPr>
              <a:t>CKAN</a:t>
            </a:r>
            <a:r>
              <a:rPr lang="zh-CN" altLang="en-US" dirty="0">
                <a:effectLst/>
                <a:latin typeface="Arial" panose="020B0604020202020204" pitchFamily="34" charset="0"/>
              </a:rPr>
              <a:t>使用一层协同传播，</a:t>
            </a:r>
            <a:r>
              <a:rPr lang="en-US" altLang="zh-CN" dirty="0">
                <a:effectLst/>
                <a:latin typeface="Arial" panose="020B0604020202020204" pitchFamily="34" charset="0"/>
              </a:rPr>
              <a:t>deep CP</a:t>
            </a:r>
            <a:r>
              <a:rPr lang="zh-CN" altLang="en-US" dirty="0">
                <a:effectLst/>
                <a:latin typeface="Arial" panose="020B0604020202020204" pitchFamily="34" charset="0"/>
              </a:rPr>
              <a:t>使用两层协同传播，</a:t>
            </a:r>
            <a:r>
              <a:rPr lang="en-US" altLang="zh-CN" dirty="0">
                <a:effectLst/>
                <a:latin typeface="Arial" panose="020B0604020202020204" pitchFamily="34" charset="0"/>
              </a:rPr>
              <a:t>w/o </a:t>
            </a:r>
            <a:r>
              <a:rPr lang="en-US" altLang="zh-CN" dirty="0" err="1">
                <a:effectLst/>
                <a:latin typeface="Arial" panose="020B0604020202020204" pitchFamily="34" charset="0"/>
              </a:rPr>
              <a:t>att</a:t>
            </a:r>
            <a:r>
              <a:rPr lang="zh-CN" altLang="en-US" dirty="0">
                <a:effectLst/>
                <a:latin typeface="Arial" panose="020B0604020202020204" pitchFamily="34" charset="0"/>
              </a:rPr>
              <a:t>去掉了</a:t>
            </a:r>
            <a:r>
              <a:rPr lang="en-US" altLang="zh-CN" dirty="0">
                <a:effectLst/>
                <a:latin typeface="Arial" panose="020B0604020202020204" pitchFamily="34" charset="0"/>
              </a:rPr>
              <a:t>attention, </a:t>
            </a:r>
            <a:r>
              <a:rPr lang="zh-CN" altLang="en-US" dirty="0">
                <a:effectLst/>
                <a:latin typeface="Arial" panose="020B0604020202020204" pitchFamily="34" charset="0"/>
              </a:rPr>
              <a:t>由于交互的不确定性和不稳定性，最近交互过的</a:t>
            </a:r>
            <a:r>
              <a:rPr lang="en-US" altLang="zh-CN" dirty="0">
                <a:effectLst/>
                <a:latin typeface="Arial" panose="020B0604020202020204" pitchFamily="34" charset="0"/>
              </a:rPr>
              <a:t>items</a:t>
            </a:r>
            <a:r>
              <a:rPr lang="zh-CN" altLang="en-US" dirty="0">
                <a:effectLst/>
                <a:latin typeface="Arial" panose="020B0604020202020204" pitchFamily="34" charset="0"/>
              </a:rPr>
              <a:t>更能代表用户的偏好，两层协同传播可能引入噪音。</a:t>
            </a:r>
            <a:endParaRPr lang="en-US" altLang="zh-CN" dirty="0">
              <a:effectLst/>
              <a:latin typeface="Arial" panose="020B0604020202020204" pitchFamily="34" charset="0"/>
            </a:endParaRPr>
          </a:p>
          <a:p>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7204313-268C-4098-841A-72B5E8BD190B}" type="slidenum">
              <a:rPr lang="zh-CN" altLang="en-US" smtClean="0"/>
              <a:t>13</a:t>
            </a:fld>
            <a:endParaRPr lang="zh-CN" altLang="en-US"/>
          </a:p>
        </p:txBody>
      </p:sp>
    </p:spTree>
    <p:extLst>
      <p:ext uri="{BB962C8B-B14F-4D97-AF65-F5344CB8AC3E}">
        <p14:creationId xmlns:p14="http://schemas.microsoft.com/office/powerpoint/2010/main" val="1323144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三元组的</a:t>
            </a:r>
            <a:r>
              <a:rPr lang="en-US" altLang="zh-CN" dirty="0">
                <a:effectLst/>
                <a:latin typeface="Arial" panose="020B0604020202020204" pitchFamily="34" charset="0"/>
              </a:rPr>
              <a:t>size</a:t>
            </a:r>
            <a:r>
              <a:rPr lang="zh-CN" altLang="en-US" dirty="0">
                <a:effectLst/>
                <a:latin typeface="Arial" panose="020B0604020202020204" pitchFamily="34" charset="0"/>
              </a:rPr>
              <a:t>：</a:t>
            </a:r>
            <a:endParaRPr lang="en-US" altLang="zh-CN" dirty="0">
              <a:effectLst/>
              <a:latin typeface="Arial" panose="020B0604020202020204" pitchFamily="34" charset="0"/>
            </a:endParaRPr>
          </a:p>
          <a:p>
            <a:r>
              <a:rPr lang="en-US" altLang="zh-CN" dirty="0">
                <a:effectLst/>
                <a:latin typeface="Arial" panose="020B0604020202020204" pitchFamily="34" charset="0"/>
              </a:rPr>
              <a:t>Item</a:t>
            </a:r>
            <a:r>
              <a:rPr lang="zh-CN" altLang="en-US" dirty="0">
                <a:effectLst/>
                <a:latin typeface="Arial" panose="020B0604020202020204" pitchFamily="34" charset="0"/>
              </a:rPr>
              <a:t>的三元组</a:t>
            </a:r>
            <a:r>
              <a:rPr lang="en-US" altLang="zh-CN" dirty="0">
                <a:effectLst/>
                <a:latin typeface="Arial" panose="020B0604020202020204" pitchFamily="34" charset="0"/>
              </a:rPr>
              <a:t>size</a:t>
            </a:r>
            <a:r>
              <a:rPr lang="zh-CN" altLang="en-US" dirty="0">
                <a:effectLst/>
                <a:latin typeface="Arial" panose="020B0604020202020204" pitchFamily="34" charset="0"/>
              </a:rPr>
              <a:t>越大，效果越好，</a:t>
            </a:r>
            <a:r>
              <a:rPr lang="en-US" altLang="zh-CN" dirty="0">
                <a:effectLst/>
                <a:latin typeface="Arial" panose="020B0604020202020204" pitchFamily="34" charset="0"/>
              </a:rPr>
              <a:t>user</a:t>
            </a:r>
            <a:r>
              <a:rPr lang="zh-CN" altLang="en-US" dirty="0">
                <a:effectLst/>
                <a:latin typeface="Arial" panose="020B0604020202020204" pitchFamily="34" charset="0"/>
              </a:rPr>
              <a:t>的</a:t>
            </a:r>
            <a:r>
              <a:rPr lang="en-US" altLang="zh-CN" dirty="0">
                <a:effectLst/>
                <a:latin typeface="Arial" panose="020B0604020202020204" pitchFamily="34" charset="0"/>
              </a:rPr>
              <a:t>size</a:t>
            </a:r>
            <a:r>
              <a:rPr lang="zh-CN" altLang="en-US" dirty="0">
                <a:effectLst/>
                <a:latin typeface="Arial" panose="020B0604020202020204" pitchFamily="34" charset="0"/>
              </a:rPr>
              <a:t>在</a:t>
            </a:r>
            <a:r>
              <a:rPr lang="en-US" altLang="zh-CN" dirty="0">
                <a:effectLst/>
                <a:latin typeface="Arial" panose="020B0604020202020204" pitchFamily="34" charset="0"/>
              </a:rPr>
              <a:t>8</a:t>
            </a:r>
            <a:r>
              <a:rPr lang="zh-CN" altLang="en-US" dirty="0">
                <a:effectLst/>
                <a:latin typeface="Arial" panose="020B0604020202020204" pitchFamily="34" charset="0"/>
              </a:rPr>
              <a:t>，</a:t>
            </a:r>
            <a:r>
              <a:rPr lang="en-US" altLang="zh-CN" dirty="0">
                <a:effectLst/>
                <a:latin typeface="Arial" panose="020B0604020202020204" pitchFamily="34" charset="0"/>
              </a:rPr>
              <a:t>16</a:t>
            </a:r>
            <a:r>
              <a:rPr lang="zh-CN" altLang="en-US" dirty="0">
                <a:effectLst/>
                <a:latin typeface="Arial" panose="020B0604020202020204" pitchFamily="34" charset="0"/>
              </a:rPr>
              <a:t>的时候效果最好。一个可解释的原因是在</a:t>
            </a:r>
            <a:r>
              <a:rPr lang="en-US" altLang="zh-CN" dirty="0">
                <a:effectLst/>
                <a:latin typeface="Arial" panose="020B0604020202020204" pitchFamily="34" charset="0"/>
              </a:rPr>
              <a:t>user</a:t>
            </a:r>
            <a:r>
              <a:rPr lang="zh-CN" altLang="en-US" dirty="0">
                <a:effectLst/>
                <a:latin typeface="Arial" panose="020B0604020202020204" pitchFamily="34" charset="0"/>
              </a:rPr>
              <a:t>和</a:t>
            </a:r>
            <a:r>
              <a:rPr lang="en-US" altLang="zh-CN" dirty="0">
                <a:effectLst/>
                <a:latin typeface="Arial" panose="020B0604020202020204" pitchFamily="34" charset="0"/>
              </a:rPr>
              <a:t>item</a:t>
            </a:r>
            <a:r>
              <a:rPr lang="zh-CN" altLang="en-US" dirty="0">
                <a:effectLst/>
                <a:latin typeface="Arial" panose="020B0604020202020204" pitchFamily="34" charset="0"/>
              </a:rPr>
              <a:t>的初始实体集中实体的数量有着巨大的差距。</a:t>
            </a:r>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7204313-268C-4098-841A-72B5E8BD190B}" type="slidenum">
              <a:rPr lang="zh-CN" altLang="en-US" smtClean="0"/>
              <a:t>14</a:t>
            </a:fld>
            <a:endParaRPr lang="zh-CN" altLang="en-US"/>
          </a:p>
        </p:txBody>
      </p:sp>
    </p:spTree>
    <p:extLst>
      <p:ext uri="{BB962C8B-B14F-4D97-AF65-F5344CB8AC3E}">
        <p14:creationId xmlns:p14="http://schemas.microsoft.com/office/powerpoint/2010/main" val="2462943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7204313-268C-4098-841A-72B5E8BD190B}" type="slidenum">
              <a:rPr lang="zh-CN" altLang="en-US" smtClean="0"/>
              <a:t>2</a:t>
            </a:fld>
            <a:endParaRPr lang="zh-CN" altLang="en-US"/>
          </a:p>
        </p:txBody>
      </p:sp>
    </p:spTree>
    <p:extLst>
      <p:ext uri="{BB962C8B-B14F-4D97-AF65-F5344CB8AC3E}">
        <p14:creationId xmlns:p14="http://schemas.microsoft.com/office/powerpoint/2010/main" val="3027320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以往的工作中，侧重考虑知识图谱中的关系，这会导致引入一些噪音。比如阿甘正传和美国丽人都是喜剧和剧情片，美国丽人和肖申克的救赎都是剧情片，肖申克救赎和十二猴子都是犯罪片，如果只考虑关系，阿甘正传和十二猴子之间就有了联系，但是事实上，阿甘正传和十二猴子可以说是毫不相关。</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C7204313-268C-4098-841A-72B5E8BD190B}" type="slidenum">
              <a:rPr lang="zh-CN" altLang="en-US" smtClean="0"/>
              <a:t>3</a:t>
            </a:fld>
            <a:endParaRPr lang="zh-CN" altLang="en-US"/>
          </a:p>
        </p:txBody>
      </p:sp>
    </p:spTree>
    <p:extLst>
      <p:ext uri="{BB962C8B-B14F-4D97-AF65-F5344CB8AC3E}">
        <p14:creationId xmlns:p14="http://schemas.microsoft.com/office/powerpoint/2010/main" val="3118491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effectLst/>
                    <a:latin typeface="Arial" panose="020B0604020202020204" pitchFamily="34" charset="0"/>
                  </a:rPr>
                  <a:t>CKAN</a:t>
                </a:r>
                <a:r>
                  <a:rPr lang="zh-CN" altLang="en-US" dirty="0">
                    <a:effectLst/>
                    <a:latin typeface="Arial" panose="020B0604020202020204" pitchFamily="34" charset="0"/>
                  </a:rPr>
                  <a:t>主要由三层构成，异构传播层、</a:t>
                </a:r>
                <a:r>
                  <a:rPr lang="en-US" altLang="zh-CN" dirty="0">
                    <a:effectLst/>
                    <a:latin typeface="Arial" panose="020B0604020202020204" pitchFamily="34" charset="0"/>
                  </a:rPr>
                  <a:t>knowledge-aware</a:t>
                </a:r>
                <a:r>
                  <a:rPr lang="zh-CN" altLang="en-US" dirty="0">
                    <a:effectLst/>
                    <a:latin typeface="Arial" panose="020B0604020202020204" pitchFamily="34" charset="0"/>
                  </a:rPr>
                  <a:t> </a:t>
                </a:r>
                <a:r>
                  <a:rPr lang="en-US" altLang="zh-CN" dirty="0">
                    <a:effectLst/>
                    <a:latin typeface="Arial" panose="020B0604020202020204" pitchFamily="34" charset="0"/>
                  </a:rPr>
                  <a:t>attentive</a:t>
                </a:r>
                <a:r>
                  <a:rPr lang="zh-CN" altLang="en-US" dirty="0">
                    <a:effectLst/>
                    <a:latin typeface="Arial" panose="020B0604020202020204" pitchFamily="34" charset="0"/>
                  </a:rPr>
                  <a:t>编码层和</a:t>
                </a:r>
                <a:r>
                  <a:rPr lang="en-US" altLang="zh-CN" dirty="0">
                    <a:effectLst/>
                    <a:latin typeface="Arial" panose="020B0604020202020204" pitchFamily="34" charset="0"/>
                  </a:rPr>
                  <a:t>prediction layer</a:t>
                </a:r>
                <a:endParaRPr lang="zh-CN" altLang="en-US" dirty="0">
                  <a:effectLst/>
                  <a:latin typeface="Arial" panose="020B0604020202020204" pitchFamily="34" charset="0"/>
                </a:endParaRPr>
              </a:p>
            </p:txBody>
          </p:sp>
        </mc:Choice>
        <mc:Fallback xmlns="">
          <p:sp>
            <p:nvSpPr>
              <p:cNvPr id="3" name="备注占位符 2"/>
              <p:cNvSpPr>
                <a:spLocks noGrp="1"/>
              </p:cNvSpPr>
              <p:nvPr>
                <p:ph type="body" idx="1"/>
              </p:nvPr>
            </p:nvSpPr>
            <p:spPr/>
            <p:txBody>
              <a:bodyPr/>
              <a:lstStyle/>
              <a:p>
                <a:r>
                  <a:rPr lang="en-US" altLang="zh-CN" dirty="0">
                    <a:effectLst/>
                    <a:latin typeface="Arial" panose="020B0604020202020204" pitchFamily="34" charset="0"/>
                  </a:rPr>
                  <a:t>f</a:t>
                </a:r>
                <a:r>
                  <a:rPr lang="zh-CN" altLang="en-US" i="0">
                    <a:effectLst/>
                    <a:latin typeface="Cambria Math" panose="02040503050406030204" pitchFamily="18" charset="0"/>
                  </a:rPr>
                  <a:t>𝜃是</a:t>
                </a:r>
                <a:r>
                  <a:rPr lang="zh-CN" altLang="en-US" dirty="0">
                    <a:effectLst/>
                    <a:latin typeface="Arial" panose="020B0604020202020204" pitchFamily="34" charset="0"/>
                  </a:rPr>
                  <a:t>序列的</a:t>
                </a:r>
                <a:r>
                  <a:rPr lang="en-US" altLang="zh-CN" dirty="0" err="1">
                    <a:effectLst/>
                    <a:latin typeface="Arial" panose="020B0604020202020204" pitchFamily="34" charset="0"/>
                  </a:rPr>
                  <a:t>encoder,Su</a:t>
                </a:r>
                <a:r>
                  <a:rPr lang="zh-CN" altLang="en-US" dirty="0">
                    <a:effectLst/>
                    <a:latin typeface="Arial" panose="020B0604020202020204" pitchFamily="34" charset="0"/>
                  </a:rPr>
                  <a:t>是一个序列，</a:t>
                </a:r>
                <a:endParaRPr lang="en-US" altLang="zh-CN" dirty="0">
                  <a:effectLst/>
                  <a:latin typeface="Arial" panose="020B0604020202020204" pitchFamily="34" charset="0"/>
                </a:endParaRPr>
              </a:p>
              <a:p>
                <a:r>
                  <a:rPr lang="zh-CN" altLang="en-US" dirty="0">
                    <a:effectLst/>
                    <a:latin typeface="Arial" panose="020B0604020202020204" pitchFamily="34" charset="0"/>
                  </a:rPr>
                  <a:t>可以通过最大化对数似然函数找到最佳的</a:t>
                </a:r>
                <a:r>
                  <a:rPr lang="el-GR" altLang="zh-CN" dirty="0">
                    <a:effectLst/>
                    <a:latin typeface="Arial" panose="020B0604020202020204" pitchFamily="34" charset="0"/>
                  </a:rPr>
                  <a:t>θ</a:t>
                </a:r>
                <a:r>
                  <a:rPr lang="zh-CN" altLang="en-US" dirty="0">
                    <a:effectLst/>
                    <a:latin typeface="Arial" panose="020B0604020202020204" pitchFamily="34" charset="0"/>
                  </a:rPr>
                  <a:t>，等价于最小化交叉熵。</a:t>
                </a:r>
                <a:r>
                  <a:rPr lang="en-US" altLang="zh-CN" dirty="0">
                    <a:effectLst/>
                    <a:latin typeface="Arial" panose="020B0604020202020204" pitchFamily="34" charset="0"/>
                  </a:rPr>
                  <a:t>Hu,t-1</a:t>
                </a:r>
                <a:r>
                  <a:rPr lang="zh-CN" altLang="en-US" dirty="0">
                    <a:effectLst/>
                    <a:latin typeface="Arial" panose="020B0604020202020204" pitchFamily="34" charset="0"/>
                  </a:rPr>
                  <a:t>表示用户</a:t>
                </a:r>
                <a:r>
                  <a:rPr lang="en-US" altLang="zh-CN" dirty="0">
                    <a:effectLst/>
                    <a:latin typeface="Arial" panose="020B0604020202020204" pitchFamily="34" charset="0"/>
                  </a:rPr>
                  <a:t>u</a:t>
                </a:r>
                <a:r>
                  <a:rPr lang="zh-CN" altLang="en-US" dirty="0">
                    <a:effectLst/>
                    <a:latin typeface="Arial" panose="020B0604020202020204" pitchFamily="34" charset="0"/>
                  </a:rPr>
                  <a:t>在</a:t>
                </a:r>
                <a:r>
                  <a:rPr lang="en-US" altLang="zh-CN" dirty="0">
                    <a:effectLst/>
                    <a:latin typeface="Arial" panose="020B0604020202020204" pitchFamily="34" charset="0"/>
                  </a:rPr>
                  <a:t>t-1</a:t>
                </a:r>
                <a:r>
                  <a:rPr lang="zh-CN" altLang="en-US" dirty="0">
                    <a:effectLst/>
                    <a:latin typeface="Arial" panose="020B0604020202020204" pitchFamily="34" charset="0"/>
                  </a:rPr>
                  <a:t>时刻的兴趣；</a:t>
                </a:r>
                <a:r>
                  <a:rPr lang="en-US" altLang="zh-CN" dirty="0" err="1">
                    <a:effectLst/>
                    <a:latin typeface="Arial" panose="020B0604020202020204" pitchFamily="34" charset="0"/>
                  </a:rPr>
                  <a:t>su</a:t>
                </a:r>
                <a:r>
                  <a:rPr lang="zh-CN" altLang="en-US" dirty="0">
                    <a:effectLst/>
                    <a:latin typeface="Arial" panose="020B0604020202020204" pitchFamily="34" charset="0"/>
                  </a:rPr>
                  <a:t>，</a:t>
                </a:r>
                <a:r>
                  <a:rPr lang="en-US" altLang="zh-CN" dirty="0">
                    <a:effectLst/>
                    <a:latin typeface="Arial" panose="020B0604020202020204" pitchFamily="34" charset="0"/>
                  </a:rPr>
                  <a:t>t</a:t>
                </a:r>
                <a:r>
                  <a:rPr lang="zh-CN" altLang="en-US" dirty="0">
                    <a:effectLst/>
                    <a:latin typeface="Arial" panose="020B0604020202020204" pitchFamily="34" charset="0"/>
                  </a:rPr>
                  <a:t>表示用户</a:t>
                </a:r>
                <a:r>
                  <a:rPr lang="en-US" altLang="zh-CN" dirty="0">
                    <a:effectLst/>
                    <a:latin typeface="Arial" panose="020B0604020202020204" pitchFamily="34" charset="0"/>
                  </a:rPr>
                  <a:t>u</a:t>
                </a:r>
                <a:r>
                  <a:rPr lang="zh-CN" altLang="en-US" dirty="0">
                    <a:effectLst/>
                    <a:latin typeface="Arial" panose="020B0604020202020204" pitchFamily="34" charset="0"/>
                  </a:rPr>
                  <a:t>在</a:t>
                </a:r>
                <a:r>
                  <a:rPr lang="en-US" altLang="zh-CN" dirty="0">
                    <a:effectLst/>
                    <a:latin typeface="Arial" panose="020B0604020202020204" pitchFamily="34" charset="0"/>
                  </a:rPr>
                  <a:t>t</a:t>
                </a:r>
                <a:r>
                  <a:rPr lang="zh-CN" altLang="en-US" dirty="0">
                    <a:effectLst/>
                    <a:latin typeface="Arial" panose="020B0604020202020204" pitchFamily="34" charset="0"/>
                  </a:rPr>
                  <a:t>时刻交互的</a:t>
                </a:r>
                <a:r>
                  <a:rPr lang="en-US" altLang="zh-CN" dirty="0">
                    <a:effectLst/>
                    <a:latin typeface="Arial" panose="020B0604020202020204" pitchFamily="34" charset="0"/>
                  </a:rPr>
                  <a:t>item</a:t>
                </a:r>
                <a:r>
                  <a:rPr lang="zh-CN" altLang="en-US" dirty="0">
                    <a:effectLst/>
                    <a:latin typeface="Arial" panose="020B0604020202020204" pitchFamily="34" charset="0"/>
                  </a:rPr>
                  <a:t>的</a:t>
                </a:r>
                <a:r>
                  <a:rPr lang="en-US" altLang="zh-CN" dirty="0" err="1">
                    <a:effectLst/>
                    <a:latin typeface="Arial" panose="020B0604020202020204" pitchFamily="34" charset="0"/>
                  </a:rPr>
                  <a:t>embedding,su,neg</a:t>
                </a:r>
                <a:r>
                  <a:rPr lang="zh-CN" altLang="en-US" dirty="0">
                    <a:effectLst/>
                    <a:latin typeface="Arial" panose="020B0604020202020204" pitchFamily="34" charset="0"/>
                  </a:rPr>
                  <a:t>表示用户</a:t>
                </a:r>
                <a:r>
                  <a:rPr lang="en-US" altLang="zh-CN" dirty="0">
                    <a:effectLst/>
                    <a:latin typeface="Arial" panose="020B0604020202020204" pitchFamily="34" charset="0"/>
                  </a:rPr>
                  <a:t>u</a:t>
                </a:r>
                <a:r>
                  <a:rPr lang="zh-CN" altLang="en-US" dirty="0">
                    <a:effectLst/>
                    <a:latin typeface="Arial" panose="020B0604020202020204" pitchFamily="34" charset="0"/>
                  </a:rPr>
                  <a:t>没有交互过的</a:t>
                </a:r>
                <a:r>
                  <a:rPr lang="en-US" altLang="zh-CN" dirty="0">
                    <a:effectLst/>
                    <a:latin typeface="Arial" panose="020B0604020202020204" pitchFamily="34" charset="0"/>
                  </a:rPr>
                  <a:t>item</a:t>
                </a:r>
                <a:r>
                  <a:rPr lang="zh-CN" altLang="en-US" dirty="0">
                    <a:effectLst/>
                    <a:latin typeface="Arial" panose="020B0604020202020204" pitchFamily="34" charset="0"/>
                  </a:rPr>
                  <a:t>的</a:t>
                </a:r>
                <a:r>
                  <a:rPr lang="en-US" altLang="zh-CN" dirty="0">
                    <a:effectLst/>
                    <a:latin typeface="Arial" panose="020B0604020202020204" pitchFamily="34" charset="0"/>
                  </a:rPr>
                  <a:t>embedding(</a:t>
                </a:r>
                <a:r>
                  <a:rPr lang="en-US" altLang="zh-CN" dirty="0" err="1">
                    <a:effectLst/>
                    <a:latin typeface="Arial" panose="020B0604020202020204" pitchFamily="34" charset="0"/>
                  </a:rPr>
                  <a:t>softmax</a:t>
                </a:r>
                <a:r>
                  <a:rPr lang="en-US" altLang="zh-CN" dirty="0">
                    <a:effectLst/>
                    <a:latin typeface="Arial" panose="020B0604020202020204" pitchFamily="34" charset="0"/>
                  </a:rPr>
                  <a:t> </a:t>
                </a:r>
                <a:r>
                  <a:rPr lang="zh-CN" altLang="en-US" dirty="0">
                    <a:effectLst/>
                    <a:latin typeface="Arial" panose="020B0604020202020204" pitchFamily="34" charset="0"/>
                  </a:rPr>
                  <a:t>随机</a:t>
                </a:r>
                <a:r>
                  <a:rPr lang="en-US" altLang="zh-CN" dirty="0">
                    <a:effectLst/>
                    <a:latin typeface="Arial" panose="020B0604020202020204" pitchFamily="34" charset="0"/>
                  </a:rPr>
                  <a:t>sample)</a:t>
                </a:r>
              </a:p>
              <a:p>
                <a:endParaRPr lang="zh-CN" altLang="en-US" dirty="0">
                  <a:effectLst/>
                  <a:latin typeface="Arial" panose="020B0604020202020204" pitchFamily="34" charset="0"/>
                </a:endParaRPr>
              </a:p>
            </p:txBody>
          </p:sp>
        </mc:Fallback>
      </mc:AlternateContent>
      <p:sp>
        <p:nvSpPr>
          <p:cNvPr id="4" name="灯片编号占位符 3"/>
          <p:cNvSpPr>
            <a:spLocks noGrp="1"/>
          </p:cNvSpPr>
          <p:nvPr>
            <p:ph type="sldNum" sz="quarter" idx="5"/>
          </p:nvPr>
        </p:nvSpPr>
        <p:spPr/>
        <p:txBody>
          <a:bodyPr/>
          <a:lstStyle/>
          <a:p>
            <a:fld id="{C7204313-268C-4098-841A-72B5E8BD190B}" type="slidenum">
              <a:rPr lang="zh-CN" altLang="en-US" smtClean="0"/>
              <a:t>4</a:t>
            </a:fld>
            <a:endParaRPr lang="zh-CN" altLang="en-US"/>
          </a:p>
        </p:txBody>
      </p:sp>
    </p:spTree>
    <p:extLst>
      <p:ext uri="{BB962C8B-B14F-4D97-AF65-F5344CB8AC3E}">
        <p14:creationId xmlns:p14="http://schemas.microsoft.com/office/powerpoint/2010/main" val="4224691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effectLst/>
                    <a:latin typeface="Arial" panose="020B0604020202020204" pitchFamily="34" charset="0"/>
                  </a:rPr>
                  <a:t>KGAT KDD-19</a:t>
                </a:r>
              </a:p>
              <a:p>
                <a:r>
                  <a:rPr lang="zh-CN" altLang="en-US" dirty="0">
                    <a:effectLst/>
                    <a:latin typeface="Arial" panose="020B0604020202020204" pitchFamily="34" charset="0"/>
                  </a:rPr>
                  <a:t>比较：多了一层协同传播</a:t>
                </a:r>
              </a:p>
            </p:txBody>
          </p:sp>
        </mc:Choice>
        <mc:Fallback xmlns="">
          <p:sp>
            <p:nvSpPr>
              <p:cNvPr id="3" name="备注占位符 2"/>
              <p:cNvSpPr>
                <a:spLocks noGrp="1"/>
              </p:cNvSpPr>
              <p:nvPr>
                <p:ph type="body" idx="1"/>
              </p:nvPr>
            </p:nvSpPr>
            <p:spPr/>
            <p:txBody>
              <a:bodyPr/>
              <a:lstStyle/>
              <a:p>
                <a:r>
                  <a:rPr lang="en-US" altLang="zh-CN" dirty="0">
                    <a:effectLst/>
                    <a:latin typeface="Arial" panose="020B0604020202020204" pitchFamily="34" charset="0"/>
                  </a:rPr>
                  <a:t>f</a:t>
                </a:r>
                <a:r>
                  <a:rPr lang="zh-CN" altLang="en-US" i="0">
                    <a:effectLst/>
                    <a:latin typeface="Cambria Math" panose="02040503050406030204" pitchFamily="18" charset="0"/>
                  </a:rPr>
                  <a:t>𝜃是</a:t>
                </a:r>
                <a:r>
                  <a:rPr lang="zh-CN" altLang="en-US" dirty="0">
                    <a:effectLst/>
                    <a:latin typeface="Arial" panose="020B0604020202020204" pitchFamily="34" charset="0"/>
                  </a:rPr>
                  <a:t>序列的</a:t>
                </a:r>
                <a:r>
                  <a:rPr lang="en-US" altLang="zh-CN" dirty="0" err="1">
                    <a:effectLst/>
                    <a:latin typeface="Arial" panose="020B0604020202020204" pitchFamily="34" charset="0"/>
                  </a:rPr>
                  <a:t>encoder,Su</a:t>
                </a:r>
                <a:r>
                  <a:rPr lang="zh-CN" altLang="en-US" dirty="0">
                    <a:effectLst/>
                    <a:latin typeface="Arial" panose="020B0604020202020204" pitchFamily="34" charset="0"/>
                  </a:rPr>
                  <a:t>是一个序列，</a:t>
                </a:r>
                <a:endParaRPr lang="en-US" altLang="zh-CN" dirty="0">
                  <a:effectLst/>
                  <a:latin typeface="Arial" panose="020B0604020202020204" pitchFamily="34" charset="0"/>
                </a:endParaRPr>
              </a:p>
              <a:p>
                <a:r>
                  <a:rPr lang="zh-CN" altLang="en-US" dirty="0">
                    <a:effectLst/>
                    <a:latin typeface="Arial" panose="020B0604020202020204" pitchFamily="34" charset="0"/>
                  </a:rPr>
                  <a:t>可以通过最大化对数似然函数找到最佳的</a:t>
                </a:r>
                <a:r>
                  <a:rPr lang="el-GR" altLang="zh-CN" dirty="0">
                    <a:effectLst/>
                    <a:latin typeface="Arial" panose="020B0604020202020204" pitchFamily="34" charset="0"/>
                  </a:rPr>
                  <a:t>θ</a:t>
                </a:r>
                <a:r>
                  <a:rPr lang="zh-CN" altLang="en-US" dirty="0">
                    <a:effectLst/>
                    <a:latin typeface="Arial" panose="020B0604020202020204" pitchFamily="34" charset="0"/>
                  </a:rPr>
                  <a:t>，等价于最小化交叉熵。</a:t>
                </a:r>
                <a:r>
                  <a:rPr lang="en-US" altLang="zh-CN" dirty="0">
                    <a:effectLst/>
                    <a:latin typeface="Arial" panose="020B0604020202020204" pitchFamily="34" charset="0"/>
                  </a:rPr>
                  <a:t>Hu,t-1</a:t>
                </a:r>
                <a:r>
                  <a:rPr lang="zh-CN" altLang="en-US" dirty="0">
                    <a:effectLst/>
                    <a:latin typeface="Arial" panose="020B0604020202020204" pitchFamily="34" charset="0"/>
                  </a:rPr>
                  <a:t>表示用户</a:t>
                </a:r>
                <a:r>
                  <a:rPr lang="en-US" altLang="zh-CN" dirty="0">
                    <a:effectLst/>
                    <a:latin typeface="Arial" panose="020B0604020202020204" pitchFamily="34" charset="0"/>
                  </a:rPr>
                  <a:t>u</a:t>
                </a:r>
                <a:r>
                  <a:rPr lang="zh-CN" altLang="en-US" dirty="0">
                    <a:effectLst/>
                    <a:latin typeface="Arial" panose="020B0604020202020204" pitchFamily="34" charset="0"/>
                  </a:rPr>
                  <a:t>在</a:t>
                </a:r>
                <a:r>
                  <a:rPr lang="en-US" altLang="zh-CN" dirty="0">
                    <a:effectLst/>
                    <a:latin typeface="Arial" panose="020B0604020202020204" pitchFamily="34" charset="0"/>
                  </a:rPr>
                  <a:t>t-1</a:t>
                </a:r>
                <a:r>
                  <a:rPr lang="zh-CN" altLang="en-US" dirty="0">
                    <a:effectLst/>
                    <a:latin typeface="Arial" panose="020B0604020202020204" pitchFamily="34" charset="0"/>
                  </a:rPr>
                  <a:t>时刻的兴趣；</a:t>
                </a:r>
                <a:r>
                  <a:rPr lang="en-US" altLang="zh-CN" dirty="0" err="1">
                    <a:effectLst/>
                    <a:latin typeface="Arial" panose="020B0604020202020204" pitchFamily="34" charset="0"/>
                  </a:rPr>
                  <a:t>su</a:t>
                </a:r>
                <a:r>
                  <a:rPr lang="zh-CN" altLang="en-US" dirty="0">
                    <a:effectLst/>
                    <a:latin typeface="Arial" panose="020B0604020202020204" pitchFamily="34" charset="0"/>
                  </a:rPr>
                  <a:t>，</a:t>
                </a:r>
                <a:r>
                  <a:rPr lang="en-US" altLang="zh-CN" dirty="0">
                    <a:effectLst/>
                    <a:latin typeface="Arial" panose="020B0604020202020204" pitchFamily="34" charset="0"/>
                  </a:rPr>
                  <a:t>t</a:t>
                </a:r>
                <a:r>
                  <a:rPr lang="zh-CN" altLang="en-US" dirty="0">
                    <a:effectLst/>
                    <a:latin typeface="Arial" panose="020B0604020202020204" pitchFamily="34" charset="0"/>
                  </a:rPr>
                  <a:t>表示用户</a:t>
                </a:r>
                <a:r>
                  <a:rPr lang="en-US" altLang="zh-CN" dirty="0">
                    <a:effectLst/>
                    <a:latin typeface="Arial" panose="020B0604020202020204" pitchFamily="34" charset="0"/>
                  </a:rPr>
                  <a:t>u</a:t>
                </a:r>
                <a:r>
                  <a:rPr lang="zh-CN" altLang="en-US" dirty="0">
                    <a:effectLst/>
                    <a:latin typeface="Arial" panose="020B0604020202020204" pitchFamily="34" charset="0"/>
                  </a:rPr>
                  <a:t>在</a:t>
                </a:r>
                <a:r>
                  <a:rPr lang="en-US" altLang="zh-CN" dirty="0">
                    <a:effectLst/>
                    <a:latin typeface="Arial" panose="020B0604020202020204" pitchFamily="34" charset="0"/>
                  </a:rPr>
                  <a:t>t</a:t>
                </a:r>
                <a:r>
                  <a:rPr lang="zh-CN" altLang="en-US" dirty="0">
                    <a:effectLst/>
                    <a:latin typeface="Arial" panose="020B0604020202020204" pitchFamily="34" charset="0"/>
                  </a:rPr>
                  <a:t>时刻交互的</a:t>
                </a:r>
                <a:r>
                  <a:rPr lang="en-US" altLang="zh-CN" dirty="0">
                    <a:effectLst/>
                    <a:latin typeface="Arial" panose="020B0604020202020204" pitchFamily="34" charset="0"/>
                  </a:rPr>
                  <a:t>item</a:t>
                </a:r>
                <a:r>
                  <a:rPr lang="zh-CN" altLang="en-US" dirty="0">
                    <a:effectLst/>
                    <a:latin typeface="Arial" panose="020B0604020202020204" pitchFamily="34" charset="0"/>
                  </a:rPr>
                  <a:t>的</a:t>
                </a:r>
                <a:r>
                  <a:rPr lang="en-US" altLang="zh-CN" dirty="0" err="1">
                    <a:effectLst/>
                    <a:latin typeface="Arial" panose="020B0604020202020204" pitchFamily="34" charset="0"/>
                  </a:rPr>
                  <a:t>embedding,su,neg</a:t>
                </a:r>
                <a:r>
                  <a:rPr lang="zh-CN" altLang="en-US" dirty="0">
                    <a:effectLst/>
                    <a:latin typeface="Arial" panose="020B0604020202020204" pitchFamily="34" charset="0"/>
                  </a:rPr>
                  <a:t>表示用户</a:t>
                </a:r>
                <a:r>
                  <a:rPr lang="en-US" altLang="zh-CN" dirty="0">
                    <a:effectLst/>
                    <a:latin typeface="Arial" panose="020B0604020202020204" pitchFamily="34" charset="0"/>
                  </a:rPr>
                  <a:t>u</a:t>
                </a:r>
                <a:r>
                  <a:rPr lang="zh-CN" altLang="en-US" dirty="0">
                    <a:effectLst/>
                    <a:latin typeface="Arial" panose="020B0604020202020204" pitchFamily="34" charset="0"/>
                  </a:rPr>
                  <a:t>没有交互过的</a:t>
                </a:r>
                <a:r>
                  <a:rPr lang="en-US" altLang="zh-CN" dirty="0">
                    <a:effectLst/>
                    <a:latin typeface="Arial" panose="020B0604020202020204" pitchFamily="34" charset="0"/>
                  </a:rPr>
                  <a:t>item</a:t>
                </a:r>
                <a:r>
                  <a:rPr lang="zh-CN" altLang="en-US" dirty="0">
                    <a:effectLst/>
                    <a:latin typeface="Arial" panose="020B0604020202020204" pitchFamily="34" charset="0"/>
                  </a:rPr>
                  <a:t>的</a:t>
                </a:r>
                <a:r>
                  <a:rPr lang="en-US" altLang="zh-CN" dirty="0">
                    <a:effectLst/>
                    <a:latin typeface="Arial" panose="020B0604020202020204" pitchFamily="34" charset="0"/>
                  </a:rPr>
                  <a:t>embedding(</a:t>
                </a:r>
                <a:r>
                  <a:rPr lang="en-US" altLang="zh-CN" dirty="0" err="1">
                    <a:effectLst/>
                    <a:latin typeface="Arial" panose="020B0604020202020204" pitchFamily="34" charset="0"/>
                  </a:rPr>
                  <a:t>softmax</a:t>
                </a:r>
                <a:r>
                  <a:rPr lang="en-US" altLang="zh-CN" dirty="0">
                    <a:effectLst/>
                    <a:latin typeface="Arial" panose="020B0604020202020204" pitchFamily="34" charset="0"/>
                  </a:rPr>
                  <a:t> </a:t>
                </a:r>
                <a:r>
                  <a:rPr lang="zh-CN" altLang="en-US" dirty="0">
                    <a:effectLst/>
                    <a:latin typeface="Arial" panose="020B0604020202020204" pitchFamily="34" charset="0"/>
                  </a:rPr>
                  <a:t>随机</a:t>
                </a:r>
                <a:r>
                  <a:rPr lang="en-US" altLang="zh-CN" dirty="0">
                    <a:effectLst/>
                    <a:latin typeface="Arial" panose="020B0604020202020204" pitchFamily="34" charset="0"/>
                  </a:rPr>
                  <a:t>sample)</a:t>
                </a:r>
              </a:p>
              <a:p>
                <a:endParaRPr lang="zh-CN" altLang="en-US" dirty="0">
                  <a:effectLst/>
                  <a:latin typeface="Arial" panose="020B0604020202020204" pitchFamily="34" charset="0"/>
                </a:endParaRPr>
              </a:p>
            </p:txBody>
          </p:sp>
        </mc:Fallback>
      </mc:AlternateContent>
      <p:sp>
        <p:nvSpPr>
          <p:cNvPr id="4" name="灯片编号占位符 3"/>
          <p:cNvSpPr>
            <a:spLocks noGrp="1"/>
          </p:cNvSpPr>
          <p:nvPr>
            <p:ph type="sldNum" sz="quarter" idx="5"/>
          </p:nvPr>
        </p:nvSpPr>
        <p:spPr/>
        <p:txBody>
          <a:bodyPr/>
          <a:lstStyle/>
          <a:p>
            <a:fld id="{C7204313-268C-4098-841A-72B5E8BD190B}" type="slidenum">
              <a:rPr lang="zh-CN" altLang="en-US" smtClean="0"/>
              <a:t>5</a:t>
            </a:fld>
            <a:endParaRPr lang="zh-CN" altLang="en-US"/>
          </a:p>
        </p:txBody>
      </p:sp>
    </p:spTree>
    <p:extLst>
      <p:ext uri="{BB962C8B-B14F-4D97-AF65-F5344CB8AC3E}">
        <p14:creationId xmlns:p14="http://schemas.microsoft.com/office/powerpoint/2010/main" val="132363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effectLst/>
                    <a:latin typeface="Arial" panose="020B0604020202020204" pitchFamily="34" charset="0"/>
                  </a:rPr>
                  <a:t>异构传播层又分为协同传播与知识图传播</a:t>
                </a:r>
                <a:endParaRPr lang="en-US" altLang="zh-CN" dirty="0">
                  <a:effectLst/>
                  <a:latin typeface="Arial" panose="020B0604020202020204" pitchFamily="34" charset="0"/>
                </a:endParaRPr>
              </a:p>
              <a:p>
                <a:r>
                  <a:rPr lang="zh-CN" altLang="en-US" dirty="0">
                    <a:effectLst/>
                    <a:latin typeface="Arial" panose="020B0604020202020204" pitchFamily="34" charset="0"/>
                  </a:rPr>
                  <a:t>协同传播：将协同信号显式编码入</a:t>
                </a:r>
                <a:r>
                  <a:rPr lang="en-US" altLang="zh-CN" dirty="0">
                    <a:effectLst/>
                    <a:latin typeface="Arial" panose="020B0604020202020204" pitchFamily="34" charset="0"/>
                  </a:rPr>
                  <a:t>user</a:t>
                </a:r>
                <a:r>
                  <a:rPr lang="zh-CN" altLang="en-US" dirty="0">
                    <a:effectLst/>
                    <a:latin typeface="Arial" panose="020B0604020202020204" pitchFamily="34" charset="0"/>
                  </a:rPr>
                  <a:t>和</a:t>
                </a:r>
                <a:r>
                  <a:rPr lang="en-US" altLang="zh-CN" dirty="0">
                    <a:effectLst/>
                    <a:latin typeface="Arial" panose="020B0604020202020204" pitchFamily="34" charset="0"/>
                  </a:rPr>
                  <a:t>item</a:t>
                </a:r>
                <a:r>
                  <a:rPr lang="zh-CN" altLang="en-US" dirty="0">
                    <a:effectLst/>
                    <a:latin typeface="Arial" panose="020B0604020202020204" pitchFamily="34" charset="0"/>
                  </a:rPr>
                  <a:t>的</a:t>
                </a:r>
                <a:r>
                  <a:rPr lang="en-US" altLang="zh-CN" dirty="0">
                    <a:effectLst/>
                    <a:latin typeface="Arial" panose="020B0604020202020204" pitchFamily="34" charset="0"/>
                  </a:rPr>
                  <a:t>representation</a:t>
                </a:r>
                <a:r>
                  <a:rPr lang="zh-CN" altLang="en-US" dirty="0">
                    <a:effectLst/>
                    <a:latin typeface="Arial" panose="020B0604020202020204" pitchFamily="34" charset="0"/>
                  </a:rPr>
                  <a:t>中</a:t>
                </a:r>
                <a:endParaRPr lang="en-US" altLang="zh-CN" dirty="0">
                  <a:effectLst/>
                  <a:latin typeface="Arial" panose="020B0604020202020204" pitchFamily="34" charset="0"/>
                </a:endParaRPr>
              </a:p>
              <a:p>
                <a:r>
                  <a:rPr lang="zh-CN" altLang="en-US" dirty="0">
                    <a:effectLst/>
                    <a:latin typeface="Arial" panose="020B0604020202020204" pitchFamily="34" charset="0"/>
                  </a:rPr>
                  <a:t>知识图传播：将知识图中的关系编码进</a:t>
                </a:r>
                <a:r>
                  <a:rPr lang="en-US" altLang="zh-CN" dirty="0">
                    <a:effectLst/>
                    <a:latin typeface="Arial" panose="020B0604020202020204" pitchFamily="34" charset="0"/>
                  </a:rPr>
                  <a:t>user</a:t>
                </a:r>
                <a:r>
                  <a:rPr lang="zh-CN" altLang="en-US" dirty="0">
                    <a:effectLst/>
                    <a:latin typeface="Arial" panose="020B0604020202020204" pitchFamily="34" charset="0"/>
                  </a:rPr>
                  <a:t>和</a:t>
                </a:r>
                <a:r>
                  <a:rPr lang="en-US" altLang="zh-CN" dirty="0">
                    <a:effectLst/>
                    <a:latin typeface="Arial" panose="020B0604020202020204" pitchFamily="34" charset="0"/>
                  </a:rPr>
                  <a:t>item</a:t>
                </a:r>
                <a:r>
                  <a:rPr lang="zh-CN" altLang="en-US" dirty="0">
                    <a:effectLst/>
                    <a:latin typeface="Arial" panose="020B0604020202020204" pitchFamily="34" charset="0"/>
                  </a:rPr>
                  <a:t>的</a:t>
                </a:r>
                <a:r>
                  <a:rPr lang="en-US" altLang="zh-CN" dirty="0">
                    <a:effectLst/>
                    <a:latin typeface="Arial" panose="020B0604020202020204" pitchFamily="34" charset="0"/>
                  </a:rPr>
                  <a:t>embedding</a:t>
                </a:r>
                <a:r>
                  <a:rPr lang="zh-CN" altLang="en-US" dirty="0">
                    <a:effectLst/>
                    <a:latin typeface="Arial" panose="020B0604020202020204" pitchFamily="34" charset="0"/>
                  </a:rPr>
                  <a:t>中</a:t>
                </a:r>
                <a:endParaRPr lang="en-US" altLang="zh-CN" dirty="0">
                  <a:effectLst/>
                  <a:latin typeface="Arial" panose="020B0604020202020204" pitchFamily="34" charset="0"/>
                </a:endParaRPr>
              </a:p>
              <a:p>
                <a:r>
                  <a:rPr lang="zh-CN" altLang="en-US" dirty="0">
                    <a:effectLst/>
                    <a:latin typeface="Arial" panose="020B0604020202020204" pitchFamily="34" charset="0"/>
                  </a:rPr>
                  <a:t>不同于以往的使用一个单独的向量来表示</a:t>
                </a:r>
                <a:r>
                  <a:rPr lang="en-US" altLang="zh-CN" dirty="0">
                    <a:effectLst/>
                    <a:latin typeface="Arial" panose="020B0604020202020204" pitchFamily="34" charset="0"/>
                  </a:rPr>
                  <a:t>user,</a:t>
                </a:r>
                <a:r>
                  <a:rPr lang="zh-CN" altLang="en-US" dirty="0">
                    <a:effectLst/>
                    <a:latin typeface="Arial" panose="020B0604020202020204" pitchFamily="34" charset="0"/>
                  </a:rPr>
                  <a:t>这篇文章使用与</a:t>
                </a:r>
                <a:r>
                  <a:rPr lang="en-US" altLang="zh-CN" dirty="0">
                    <a:effectLst/>
                    <a:latin typeface="Arial" panose="020B0604020202020204" pitchFamily="34" charset="0"/>
                  </a:rPr>
                  <a:t>user</a:t>
                </a:r>
                <a:r>
                  <a:rPr lang="zh-CN" altLang="en-US" dirty="0">
                    <a:effectLst/>
                    <a:latin typeface="Arial" panose="020B0604020202020204" pitchFamily="34" charset="0"/>
                  </a:rPr>
                  <a:t>交互过的</a:t>
                </a:r>
                <a:r>
                  <a:rPr lang="en-US" altLang="zh-CN" dirty="0">
                    <a:effectLst/>
                    <a:latin typeface="Arial" panose="020B0604020202020204" pitchFamily="34" charset="0"/>
                  </a:rPr>
                  <a:t>item</a:t>
                </a:r>
                <a:r>
                  <a:rPr lang="zh-CN" altLang="en-US" dirty="0">
                    <a:effectLst/>
                    <a:latin typeface="Arial" panose="020B0604020202020204" pitchFamily="34" charset="0"/>
                  </a:rPr>
                  <a:t>来表示</a:t>
                </a:r>
                <a:r>
                  <a:rPr lang="en-US" altLang="zh-CN" dirty="0">
                    <a:effectLst/>
                    <a:latin typeface="Arial" panose="020B0604020202020204" pitchFamily="34" charset="0"/>
                  </a:rPr>
                  <a:t>user</a:t>
                </a:r>
                <a:r>
                  <a:rPr lang="zh-CN" altLang="en-US" dirty="0">
                    <a:effectLst/>
                    <a:latin typeface="Arial" panose="020B0604020202020204" pitchFamily="34" charset="0"/>
                  </a:rPr>
                  <a:t>，</a:t>
                </a:r>
                <a:r>
                  <a:rPr lang="en-US" altLang="zh-CN" dirty="0">
                    <a:effectLst/>
                    <a:latin typeface="Arial" panose="020B0604020202020204" pitchFamily="34" charset="0"/>
                  </a:rPr>
                  <a:t>v</a:t>
                </a:r>
                <a:r>
                  <a:rPr lang="zh-CN" altLang="en-US" dirty="0">
                    <a:effectLst/>
                    <a:latin typeface="Arial" panose="020B0604020202020204" pitchFamily="34" charset="0"/>
                  </a:rPr>
                  <a:t>表示</a:t>
                </a:r>
                <a:r>
                  <a:rPr lang="en-US" altLang="zh-CN" dirty="0">
                    <a:effectLst/>
                    <a:latin typeface="Arial" panose="020B0604020202020204" pitchFamily="34" charset="0"/>
                  </a:rPr>
                  <a:t>user</a:t>
                </a:r>
                <a:r>
                  <a:rPr lang="zh-CN" altLang="en-US" dirty="0">
                    <a:effectLst/>
                    <a:latin typeface="Arial" panose="020B0604020202020204" pitchFamily="34" charset="0"/>
                  </a:rPr>
                  <a:t>交互过的历史</a:t>
                </a:r>
                <a:r>
                  <a:rPr lang="en-US" altLang="zh-CN" dirty="0">
                    <a:effectLst/>
                    <a:latin typeface="Arial" panose="020B0604020202020204" pitchFamily="34" charset="0"/>
                  </a:rPr>
                  <a:t>item</a:t>
                </a:r>
                <a:r>
                  <a:rPr lang="zh-CN" altLang="en-US" dirty="0">
                    <a:effectLst/>
                    <a:latin typeface="Arial" panose="020B0604020202020204" pitchFamily="34" charset="0"/>
                  </a:rPr>
                  <a:t>，</a:t>
                </a:r>
                <a:r>
                  <a:rPr lang="en-US" altLang="zh-CN" dirty="0">
                    <a:effectLst/>
                    <a:latin typeface="Arial" panose="020B0604020202020204" pitchFamily="34" charset="0"/>
                  </a:rPr>
                  <a:t>e</a:t>
                </a:r>
                <a:r>
                  <a:rPr lang="zh-CN" altLang="en-US" dirty="0">
                    <a:effectLst/>
                    <a:latin typeface="Arial" panose="020B0604020202020204" pitchFamily="34" charset="0"/>
                  </a:rPr>
                  <a:t>表示实体。</a:t>
                </a:r>
                <a:endParaRPr lang="en-US" altLang="zh-CN" dirty="0">
                  <a:effectLst/>
                  <a:latin typeface="Arial" panose="020B0604020202020204" pitchFamily="34" charset="0"/>
                </a:endParaRPr>
              </a:p>
              <a:p>
                <a:r>
                  <a:rPr lang="zh-CN" altLang="en-US" dirty="0">
                    <a:effectLst/>
                    <a:latin typeface="Arial" panose="020B0604020202020204" pitchFamily="34" charset="0"/>
                  </a:rPr>
                  <a:t>与同一个</a:t>
                </a:r>
                <a:r>
                  <a:rPr lang="en-US" altLang="zh-CN" dirty="0">
                    <a:effectLst/>
                    <a:latin typeface="Arial" panose="020B0604020202020204" pitchFamily="34" charset="0"/>
                  </a:rPr>
                  <a:t>item</a:t>
                </a:r>
                <a:r>
                  <a:rPr lang="zh-CN" altLang="en-US" dirty="0">
                    <a:effectLst/>
                    <a:latin typeface="Arial" panose="020B0604020202020204" pitchFamily="34" charset="0"/>
                  </a:rPr>
                  <a:t>交互过的</a:t>
                </a:r>
                <a:r>
                  <a:rPr lang="en-US" altLang="zh-CN" dirty="0">
                    <a:effectLst/>
                    <a:latin typeface="Arial" panose="020B0604020202020204" pitchFamily="34" charset="0"/>
                  </a:rPr>
                  <a:t>user</a:t>
                </a:r>
                <a:r>
                  <a:rPr lang="zh-CN" altLang="en-US" dirty="0">
                    <a:effectLst/>
                    <a:latin typeface="Arial" panose="020B0604020202020204" pitchFamily="34" charset="0"/>
                  </a:rPr>
                  <a:t>也会对这个</a:t>
                </a:r>
                <a:r>
                  <a:rPr lang="en-US" altLang="zh-CN" dirty="0">
                    <a:effectLst/>
                    <a:latin typeface="Arial" panose="020B0604020202020204" pitchFamily="34" charset="0"/>
                  </a:rPr>
                  <a:t>item</a:t>
                </a:r>
                <a:r>
                  <a:rPr lang="zh-CN" altLang="en-US" dirty="0">
                    <a:effectLst/>
                    <a:latin typeface="Arial" panose="020B0604020202020204" pitchFamily="34" charset="0"/>
                  </a:rPr>
                  <a:t>的</a:t>
                </a:r>
                <a:r>
                  <a:rPr lang="en-US" altLang="zh-CN" dirty="0">
                    <a:effectLst/>
                    <a:latin typeface="Arial" panose="020B0604020202020204" pitchFamily="34" charset="0"/>
                  </a:rPr>
                  <a:t>embedding</a:t>
                </a:r>
                <a:r>
                  <a:rPr lang="zh-CN" altLang="en-US" dirty="0">
                    <a:effectLst/>
                    <a:latin typeface="Arial" panose="020B0604020202020204" pitchFamily="34" charset="0"/>
                  </a:rPr>
                  <a:t>造成影响，因为他们之间有相似的</a:t>
                </a:r>
                <a:r>
                  <a:rPr lang="en-US" altLang="zh-CN" dirty="0">
                    <a:effectLst/>
                    <a:latin typeface="Arial" panose="020B0604020202020204" pitchFamily="34" charset="0"/>
                  </a:rPr>
                  <a:t>preference</a:t>
                </a:r>
              </a:p>
              <a:p>
                <a:r>
                  <a:rPr lang="zh-CN" altLang="en-US" dirty="0">
                    <a:effectLst/>
                    <a:latin typeface="Arial" panose="020B0604020202020204" pitchFamily="34" charset="0"/>
                  </a:rPr>
                  <a:t>异构传播层显示的将最能代表隐藏的语义信息的一阶交互信息编码进初始实体集中，进而增强</a:t>
                </a:r>
                <a:r>
                  <a:rPr lang="en-US" altLang="zh-CN" dirty="0">
                    <a:effectLst/>
                    <a:latin typeface="Arial" panose="020B0604020202020204" pitchFamily="34" charset="0"/>
                  </a:rPr>
                  <a:t>user</a:t>
                </a:r>
                <a:r>
                  <a:rPr lang="zh-CN" altLang="en-US" dirty="0">
                    <a:effectLst/>
                    <a:latin typeface="Arial" panose="020B0604020202020204" pitchFamily="34" charset="0"/>
                  </a:rPr>
                  <a:t>和</a:t>
                </a:r>
                <a:r>
                  <a:rPr lang="en-US" altLang="zh-CN" dirty="0">
                    <a:effectLst/>
                    <a:latin typeface="Arial" panose="020B0604020202020204" pitchFamily="34" charset="0"/>
                  </a:rPr>
                  <a:t>item</a:t>
                </a:r>
                <a:r>
                  <a:rPr lang="zh-CN" altLang="en-US" dirty="0">
                    <a:effectLst/>
                    <a:latin typeface="Arial" panose="020B0604020202020204" pitchFamily="34" charset="0"/>
                  </a:rPr>
                  <a:t>的</a:t>
                </a:r>
                <a:r>
                  <a:rPr lang="en-US" altLang="zh-CN" dirty="0">
                    <a:effectLst/>
                    <a:latin typeface="Arial" panose="020B0604020202020204" pitchFamily="34" charset="0"/>
                  </a:rPr>
                  <a:t>representation</a:t>
                </a:r>
              </a:p>
              <a:p>
                <a:r>
                  <a:rPr lang="zh-CN" altLang="en-US" dirty="0">
                    <a:effectLst/>
                    <a:latin typeface="Arial" panose="020B0604020202020204" pitchFamily="34" charset="0"/>
                  </a:rPr>
                  <a:t>第</a:t>
                </a:r>
                <a:r>
                  <a:rPr lang="en-US" altLang="zh-CN" dirty="0">
                    <a:effectLst/>
                    <a:latin typeface="Arial" panose="020B0604020202020204" pitchFamily="34" charset="0"/>
                  </a:rPr>
                  <a:t>n</a:t>
                </a:r>
                <a:r>
                  <a:rPr lang="zh-CN" altLang="en-US" dirty="0">
                    <a:effectLst/>
                    <a:latin typeface="Arial" panose="020B0604020202020204" pitchFamily="34" charset="0"/>
                  </a:rPr>
                  <a:t>层，即知识图谱中该</a:t>
                </a:r>
                <a:r>
                  <a:rPr lang="en-US" altLang="zh-CN" dirty="0">
                    <a:effectLst/>
                    <a:latin typeface="Arial" panose="020B0604020202020204" pitchFamily="34" charset="0"/>
                  </a:rPr>
                  <a:t>item</a:t>
                </a:r>
                <a:r>
                  <a:rPr lang="zh-CN" altLang="en-US" dirty="0">
                    <a:effectLst/>
                    <a:latin typeface="Arial" panose="020B0604020202020204" pitchFamily="34" charset="0"/>
                  </a:rPr>
                  <a:t>的第</a:t>
                </a:r>
                <a:r>
                  <a:rPr lang="en-US" altLang="zh-CN" dirty="0">
                    <a:effectLst/>
                    <a:latin typeface="Arial" panose="020B0604020202020204" pitchFamily="34" charset="0"/>
                  </a:rPr>
                  <a:t>n</a:t>
                </a:r>
                <a:r>
                  <a:rPr lang="zh-CN" altLang="en-US" dirty="0">
                    <a:effectLst/>
                    <a:latin typeface="Arial" panose="020B0604020202020204" pitchFamily="34" charset="0"/>
                  </a:rPr>
                  <a:t>个邻居，</a:t>
                </a:r>
                <a:r>
                  <a:rPr lang="en-US" altLang="zh-CN" dirty="0">
                    <a:effectLst/>
                    <a:latin typeface="Arial" panose="020B0604020202020204" pitchFamily="34" charset="0"/>
                  </a:rPr>
                  <a:t>o</a:t>
                </a:r>
                <a:r>
                  <a:rPr lang="zh-CN" altLang="en-US" dirty="0">
                    <a:effectLst/>
                    <a:latin typeface="Arial" panose="020B0604020202020204" pitchFamily="34" charset="0"/>
                  </a:rPr>
                  <a:t>是</a:t>
                </a:r>
                <a:r>
                  <a:rPr lang="en-US" altLang="zh-CN" dirty="0">
                    <a:effectLst/>
                    <a:latin typeface="Arial" panose="020B0604020202020204" pitchFamily="34" charset="0"/>
                  </a:rPr>
                  <a:t>item</a:t>
                </a:r>
                <a:r>
                  <a:rPr lang="zh-CN" altLang="en-US" dirty="0">
                    <a:effectLst/>
                    <a:latin typeface="Arial" panose="020B0604020202020204" pitchFamily="34" charset="0"/>
                  </a:rPr>
                  <a:t>，</a:t>
                </a:r>
                <a:r>
                  <a:rPr lang="en-US" altLang="zh-CN" dirty="0">
                    <a:effectLst/>
                    <a:latin typeface="Arial" panose="020B0604020202020204" pitchFamily="34" charset="0"/>
                  </a:rPr>
                  <a:t>entity</a:t>
                </a:r>
                <a:r>
                  <a:rPr lang="zh-CN" altLang="en-US" dirty="0">
                    <a:effectLst/>
                    <a:latin typeface="Arial" panose="020B0604020202020204" pitchFamily="34" charset="0"/>
                  </a:rPr>
                  <a:t>的符号表征</a:t>
                </a:r>
                <a:endParaRPr lang="en-US" altLang="zh-CN" dirty="0">
                  <a:effectLst/>
                  <a:latin typeface="Arial" panose="020B0604020202020204" pitchFamily="34" charset="0"/>
                </a:endParaRPr>
              </a:p>
            </p:txBody>
          </p:sp>
        </mc:Choice>
        <mc:Fallback xmlns="">
          <p:sp>
            <p:nvSpPr>
              <p:cNvPr id="3" name="备注占位符 2"/>
              <p:cNvSpPr>
                <a:spLocks noGrp="1"/>
              </p:cNvSpPr>
              <p:nvPr>
                <p:ph type="body" idx="1"/>
              </p:nvPr>
            </p:nvSpPr>
            <p:spPr/>
            <p:txBody>
              <a:bodyPr/>
              <a:lstStyle/>
              <a:p>
                <a:r>
                  <a:rPr lang="en-US" altLang="zh-CN" dirty="0">
                    <a:effectLst/>
                    <a:latin typeface="Arial" panose="020B0604020202020204" pitchFamily="34" charset="0"/>
                  </a:rPr>
                  <a:t>f</a:t>
                </a:r>
                <a:r>
                  <a:rPr lang="zh-CN" altLang="en-US" i="0">
                    <a:effectLst/>
                    <a:latin typeface="Cambria Math" panose="02040503050406030204" pitchFamily="18" charset="0"/>
                  </a:rPr>
                  <a:t>𝜃是</a:t>
                </a:r>
                <a:r>
                  <a:rPr lang="zh-CN" altLang="en-US" dirty="0">
                    <a:effectLst/>
                    <a:latin typeface="Arial" panose="020B0604020202020204" pitchFamily="34" charset="0"/>
                  </a:rPr>
                  <a:t>序列的</a:t>
                </a:r>
                <a:r>
                  <a:rPr lang="en-US" altLang="zh-CN" dirty="0" err="1">
                    <a:effectLst/>
                    <a:latin typeface="Arial" panose="020B0604020202020204" pitchFamily="34" charset="0"/>
                  </a:rPr>
                  <a:t>encoder,Su</a:t>
                </a:r>
                <a:r>
                  <a:rPr lang="zh-CN" altLang="en-US" dirty="0">
                    <a:effectLst/>
                    <a:latin typeface="Arial" panose="020B0604020202020204" pitchFamily="34" charset="0"/>
                  </a:rPr>
                  <a:t>是一个序列，</a:t>
                </a:r>
                <a:endParaRPr lang="en-US" altLang="zh-CN" dirty="0">
                  <a:effectLst/>
                  <a:latin typeface="Arial" panose="020B0604020202020204" pitchFamily="34" charset="0"/>
                </a:endParaRPr>
              </a:p>
              <a:p>
                <a:r>
                  <a:rPr lang="zh-CN" altLang="en-US" dirty="0">
                    <a:effectLst/>
                    <a:latin typeface="Arial" panose="020B0604020202020204" pitchFamily="34" charset="0"/>
                  </a:rPr>
                  <a:t>可以通过最大化对数似然函数找到最佳的</a:t>
                </a:r>
                <a:r>
                  <a:rPr lang="el-GR" altLang="zh-CN" dirty="0">
                    <a:effectLst/>
                    <a:latin typeface="Arial" panose="020B0604020202020204" pitchFamily="34" charset="0"/>
                  </a:rPr>
                  <a:t>θ</a:t>
                </a:r>
                <a:r>
                  <a:rPr lang="zh-CN" altLang="en-US" dirty="0">
                    <a:effectLst/>
                    <a:latin typeface="Arial" panose="020B0604020202020204" pitchFamily="34" charset="0"/>
                  </a:rPr>
                  <a:t>，等价于最小化交叉熵。</a:t>
                </a:r>
                <a:r>
                  <a:rPr lang="en-US" altLang="zh-CN" dirty="0">
                    <a:effectLst/>
                    <a:latin typeface="Arial" panose="020B0604020202020204" pitchFamily="34" charset="0"/>
                  </a:rPr>
                  <a:t>Hu,t-1</a:t>
                </a:r>
                <a:r>
                  <a:rPr lang="zh-CN" altLang="en-US" dirty="0">
                    <a:effectLst/>
                    <a:latin typeface="Arial" panose="020B0604020202020204" pitchFamily="34" charset="0"/>
                  </a:rPr>
                  <a:t>表示用户</a:t>
                </a:r>
                <a:r>
                  <a:rPr lang="en-US" altLang="zh-CN" dirty="0">
                    <a:effectLst/>
                    <a:latin typeface="Arial" panose="020B0604020202020204" pitchFamily="34" charset="0"/>
                  </a:rPr>
                  <a:t>u</a:t>
                </a:r>
                <a:r>
                  <a:rPr lang="zh-CN" altLang="en-US" dirty="0">
                    <a:effectLst/>
                    <a:latin typeface="Arial" panose="020B0604020202020204" pitchFamily="34" charset="0"/>
                  </a:rPr>
                  <a:t>在</a:t>
                </a:r>
                <a:r>
                  <a:rPr lang="en-US" altLang="zh-CN" dirty="0">
                    <a:effectLst/>
                    <a:latin typeface="Arial" panose="020B0604020202020204" pitchFamily="34" charset="0"/>
                  </a:rPr>
                  <a:t>t-1</a:t>
                </a:r>
                <a:r>
                  <a:rPr lang="zh-CN" altLang="en-US" dirty="0">
                    <a:effectLst/>
                    <a:latin typeface="Arial" panose="020B0604020202020204" pitchFamily="34" charset="0"/>
                  </a:rPr>
                  <a:t>时刻的兴趣；</a:t>
                </a:r>
                <a:r>
                  <a:rPr lang="en-US" altLang="zh-CN" dirty="0" err="1">
                    <a:effectLst/>
                    <a:latin typeface="Arial" panose="020B0604020202020204" pitchFamily="34" charset="0"/>
                  </a:rPr>
                  <a:t>su</a:t>
                </a:r>
                <a:r>
                  <a:rPr lang="zh-CN" altLang="en-US" dirty="0">
                    <a:effectLst/>
                    <a:latin typeface="Arial" panose="020B0604020202020204" pitchFamily="34" charset="0"/>
                  </a:rPr>
                  <a:t>，</a:t>
                </a:r>
                <a:r>
                  <a:rPr lang="en-US" altLang="zh-CN" dirty="0">
                    <a:effectLst/>
                    <a:latin typeface="Arial" panose="020B0604020202020204" pitchFamily="34" charset="0"/>
                  </a:rPr>
                  <a:t>t</a:t>
                </a:r>
                <a:r>
                  <a:rPr lang="zh-CN" altLang="en-US" dirty="0">
                    <a:effectLst/>
                    <a:latin typeface="Arial" panose="020B0604020202020204" pitchFamily="34" charset="0"/>
                  </a:rPr>
                  <a:t>表示用户</a:t>
                </a:r>
                <a:r>
                  <a:rPr lang="en-US" altLang="zh-CN" dirty="0">
                    <a:effectLst/>
                    <a:latin typeface="Arial" panose="020B0604020202020204" pitchFamily="34" charset="0"/>
                  </a:rPr>
                  <a:t>u</a:t>
                </a:r>
                <a:r>
                  <a:rPr lang="zh-CN" altLang="en-US" dirty="0">
                    <a:effectLst/>
                    <a:latin typeface="Arial" panose="020B0604020202020204" pitchFamily="34" charset="0"/>
                  </a:rPr>
                  <a:t>在</a:t>
                </a:r>
                <a:r>
                  <a:rPr lang="en-US" altLang="zh-CN" dirty="0">
                    <a:effectLst/>
                    <a:latin typeface="Arial" panose="020B0604020202020204" pitchFamily="34" charset="0"/>
                  </a:rPr>
                  <a:t>t</a:t>
                </a:r>
                <a:r>
                  <a:rPr lang="zh-CN" altLang="en-US" dirty="0">
                    <a:effectLst/>
                    <a:latin typeface="Arial" panose="020B0604020202020204" pitchFamily="34" charset="0"/>
                  </a:rPr>
                  <a:t>时刻交互的</a:t>
                </a:r>
                <a:r>
                  <a:rPr lang="en-US" altLang="zh-CN" dirty="0">
                    <a:effectLst/>
                    <a:latin typeface="Arial" panose="020B0604020202020204" pitchFamily="34" charset="0"/>
                  </a:rPr>
                  <a:t>item</a:t>
                </a:r>
                <a:r>
                  <a:rPr lang="zh-CN" altLang="en-US" dirty="0">
                    <a:effectLst/>
                    <a:latin typeface="Arial" panose="020B0604020202020204" pitchFamily="34" charset="0"/>
                  </a:rPr>
                  <a:t>的</a:t>
                </a:r>
                <a:r>
                  <a:rPr lang="en-US" altLang="zh-CN" dirty="0" err="1">
                    <a:effectLst/>
                    <a:latin typeface="Arial" panose="020B0604020202020204" pitchFamily="34" charset="0"/>
                  </a:rPr>
                  <a:t>embedding,su,neg</a:t>
                </a:r>
                <a:r>
                  <a:rPr lang="zh-CN" altLang="en-US" dirty="0">
                    <a:effectLst/>
                    <a:latin typeface="Arial" panose="020B0604020202020204" pitchFamily="34" charset="0"/>
                  </a:rPr>
                  <a:t>表示用户</a:t>
                </a:r>
                <a:r>
                  <a:rPr lang="en-US" altLang="zh-CN" dirty="0">
                    <a:effectLst/>
                    <a:latin typeface="Arial" panose="020B0604020202020204" pitchFamily="34" charset="0"/>
                  </a:rPr>
                  <a:t>u</a:t>
                </a:r>
                <a:r>
                  <a:rPr lang="zh-CN" altLang="en-US" dirty="0">
                    <a:effectLst/>
                    <a:latin typeface="Arial" panose="020B0604020202020204" pitchFamily="34" charset="0"/>
                  </a:rPr>
                  <a:t>没有交互过的</a:t>
                </a:r>
                <a:r>
                  <a:rPr lang="en-US" altLang="zh-CN" dirty="0">
                    <a:effectLst/>
                    <a:latin typeface="Arial" panose="020B0604020202020204" pitchFamily="34" charset="0"/>
                  </a:rPr>
                  <a:t>item</a:t>
                </a:r>
                <a:r>
                  <a:rPr lang="zh-CN" altLang="en-US" dirty="0">
                    <a:effectLst/>
                    <a:latin typeface="Arial" panose="020B0604020202020204" pitchFamily="34" charset="0"/>
                  </a:rPr>
                  <a:t>的</a:t>
                </a:r>
                <a:r>
                  <a:rPr lang="en-US" altLang="zh-CN" dirty="0">
                    <a:effectLst/>
                    <a:latin typeface="Arial" panose="020B0604020202020204" pitchFamily="34" charset="0"/>
                  </a:rPr>
                  <a:t>embedding(</a:t>
                </a:r>
                <a:r>
                  <a:rPr lang="en-US" altLang="zh-CN" dirty="0" err="1">
                    <a:effectLst/>
                    <a:latin typeface="Arial" panose="020B0604020202020204" pitchFamily="34" charset="0"/>
                  </a:rPr>
                  <a:t>softmax</a:t>
                </a:r>
                <a:r>
                  <a:rPr lang="en-US" altLang="zh-CN" dirty="0">
                    <a:effectLst/>
                    <a:latin typeface="Arial" panose="020B0604020202020204" pitchFamily="34" charset="0"/>
                  </a:rPr>
                  <a:t> </a:t>
                </a:r>
                <a:r>
                  <a:rPr lang="zh-CN" altLang="en-US" dirty="0">
                    <a:effectLst/>
                    <a:latin typeface="Arial" panose="020B0604020202020204" pitchFamily="34" charset="0"/>
                  </a:rPr>
                  <a:t>随机</a:t>
                </a:r>
                <a:r>
                  <a:rPr lang="en-US" altLang="zh-CN" dirty="0">
                    <a:effectLst/>
                    <a:latin typeface="Arial" panose="020B0604020202020204" pitchFamily="34" charset="0"/>
                  </a:rPr>
                  <a:t>sample)</a:t>
                </a:r>
              </a:p>
              <a:p>
                <a:endParaRPr lang="zh-CN" altLang="en-US" dirty="0">
                  <a:effectLst/>
                  <a:latin typeface="Arial" panose="020B0604020202020204" pitchFamily="34" charset="0"/>
                </a:endParaRPr>
              </a:p>
            </p:txBody>
          </p:sp>
        </mc:Fallback>
      </mc:AlternateContent>
      <p:sp>
        <p:nvSpPr>
          <p:cNvPr id="4" name="灯片编号占位符 3"/>
          <p:cNvSpPr>
            <a:spLocks noGrp="1"/>
          </p:cNvSpPr>
          <p:nvPr>
            <p:ph type="sldNum" sz="quarter" idx="5"/>
          </p:nvPr>
        </p:nvSpPr>
        <p:spPr/>
        <p:txBody>
          <a:bodyPr/>
          <a:lstStyle/>
          <a:p>
            <a:fld id="{C7204313-268C-4098-841A-72B5E8BD190B}" type="slidenum">
              <a:rPr lang="zh-CN" altLang="en-US" smtClean="0"/>
              <a:t>6</a:t>
            </a:fld>
            <a:endParaRPr lang="zh-CN" altLang="en-US"/>
          </a:p>
        </p:txBody>
      </p:sp>
    </p:spTree>
    <p:extLst>
      <p:ext uri="{BB962C8B-B14F-4D97-AF65-F5344CB8AC3E}">
        <p14:creationId xmlns:p14="http://schemas.microsoft.com/office/powerpoint/2010/main" val="81896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a:t>
            </a:r>
            <a:r>
              <a:rPr lang="en-US" altLang="zh-CN" dirty="0" err="1">
                <a:effectLst/>
                <a:latin typeface="Arial" panose="020B0604020202020204" pitchFamily="34" charset="0"/>
              </a:rPr>
              <a:t>h,r,t</a:t>
            </a:r>
            <a:r>
              <a:rPr lang="zh-CN" altLang="en-US" dirty="0">
                <a:effectLst/>
                <a:latin typeface="Arial" panose="020B0604020202020204" pitchFamily="34" charset="0"/>
              </a:rPr>
              <a:t>）是第</a:t>
            </a:r>
            <a:r>
              <a:rPr lang="en-US" altLang="zh-CN" dirty="0">
                <a:effectLst/>
                <a:latin typeface="Arial" panose="020B0604020202020204" pitchFamily="34" charset="0"/>
              </a:rPr>
              <a:t>l</a:t>
            </a:r>
            <a:r>
              <a:rPr lang="zh-CN" altLang="en-US" dirty="0">
                <a:effectLst/>
                <a:latin typeface="Arial" panose="020B0604020202020204" pitchFamily="34" charset="0"/>
              </a:rPr>
              <a:t>层的第</a:t>
            </a:r>
            <a:r>
              <a:rPr lang="en-US" altLang="zh-CN" dirty="0" err="1">
                <a:effectLst/>
                <a:latin typeface="Arial" panose="020B0604020202020204" pitchFamily="34" charset="0"/>
              </a:rPr>
              <a:t>i</a:t>
            </a:r>
            <a:r>
              <a:rPr lang="zh-CN" altLang="en-US" dirty="0">
                <a:effectLst/>
                <a:latin typeface="Arial" panose="020B0604020202020204" pitchFamily="34" charset="0"/>
              </a:rPr>
              <a:t>个三元组，</a:t>
            </a:r>
            <a:r>
              <a:rPr lang="en-US" altLang="zh-CN" dirty="0" err="1">
                <a:effectLst/>
                <a:latin typeface="Arial" panose="020B0604020202020204" pitchFamily="34" charset="0"/>
              </a:rPr>
              <a:t>eih</a:t>
            </a:r>
            <a:r>
              <a:rPr lang="zh-CN" altLang="en-US" dirty="0">
                <a:effectLst/>
                <a:latin typeface="Arial" panose="020B0604020202020204" pitchFamily="34" charset="0"/>
              </a:rPr>
              <a:t>，</a:t>
            </a:r>
            <a:r>
              <a:rPr lang="en-US" altLang="zh-CN" dirty="0" err="1">
                <a:effectLst/>
                <a:latin typeface="Arial" panose="020B0604020202020204" pitchFamily="34" charset="0"/>
              </a:rPr>
              <a:t>ri</a:t>
            </a:r>
            <a:r>
              <a:rPr lang="en-US" altLang="zh-CN" dirty="0">
                <a:effectLst/>
                <a:latin typeface="Arial" panose="020B0604020202020204" pitchFamily="34" charset="0"/>
              </a:rPr>
              <a:t>, </a:t>
            </a:r>
            <a:r>
              <a:rPr lang="en-US" altLang="zh-CN" dirty="0" err="1">
                <a:effectLst/>
                <a:latin typeface="Arial" panose="020B0604020202020204" pitchFamily="34" charset="0"/>
              </a:rPr>
              <a:t>eti</a:t>
            </a:r>
            <a:r>
              <a:rPr lang="zh-CN" altLang="en-US" dirty="0">
                <a:effectLst/>
                <a:latin typeface="Arial" panose="020B0604020202020204" pitchFamily="34" charset="0"/>
              </a:rPr>
              <a:t>分别是</a:t>
            </a:r>
            <a:r>
              <a:rPr lang="en-US" altLang="zh-CN" dirty="0" err="1">
                <a:effectLst/>
                <a:latin typeface="Arial" panose="020B0604020202020204" pitchFamily="34" charset="0"/>
              </a:rPr>
              <a:t>item,relation</a:t>
            </a:r>
            <a:r>
              <a:rPr lang="zh-CN" altLang="en-US" dirty="0">
                <a:effectLst/>
                <a:latin typeface="Arial" panose="020B0604020202020204" pitchFamily="34" charset="0"/>
              </a:rPr>
              <a:t>和</a:t>
            </a:r>
            <a:r>
              <a:rPr lang="en-US" altLang="zh-CN" dirty="0">
                <a:effectLst/>
                <a:latin typeface="Arial" panose="020B0604020202020204" pitchFamily="34" charset="0"/>
              </a:rPr>
              <a:t>entity</a:t>
            </a:r>
            <a:r>
              <a:rPr lang="zh-CN" altLang="en-US" dirty="0">
                <a:effectLst/>
                <a:latin typeface="Arial" panose="020B0604020202020204" pitchFamily="34" charset="0"/>
              </a:rPr>
              <a:t>的</a:t>
            </a:r>
            <a:r>
              <a:rPr lang="en-US" altLang="zh-CN" dirty="0">
                <a:effectLst/>
                <a:latin typeface="Arial" panose="020B0604020202020204" pitchFamily="34" charset="0"/>
              </a:rPr>
              <a:t>embedding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Arial" panose="020B0604020202020204" pitchFamily="34" charset="0"/>
              </a:rPr>
              <a:t>Sigma sigmoid</a:t>
            </a:r>
            <a:r>
              <a:rPr lang="zh-CN" altLang="en-US" dirty="0">
                <a:effectLst/>
                <a:latin typeface="Arial" panose="020B0604020202020204" pitchFamily="34" charset="0"/>
              </a:rPr>
              <a:t>函数 </a:t>
            </a:r>
            <a:r>
              <a:rPr lang="en-US" altLang="zh-CN" dirty="0" err="1">
                <a:effectLst/>
                <a:latin typeface="Arial" panose="020B0604020202020204" pitchFamily="34" charset="0"/>
              </a:rPr>
              <a:t>softmax</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将第</a:t>
            </a:r>
            <a:r>
              <a:rPr lang="en-US" altLang="zh-CN" dirty="0">
                <a:effectLst/>
                <a:latin typeface="Arial" panose="020B0604020202020204" pitchFamily="34" charset="0"/>
              </a:rPr>
              <a:t>l</a:t>
            </a:r>
            <a:r>
              <a:rPr lang="zh-CN" altLang="en-US" dirty="0">
                <a:effectLst/>
                <a:latin typeface="Arial" panose="020B0604020202020204" pitchFamily="34" charset="0"/>
              </a:rPr>
              <a:t>层的每个</a:t>
            </a:r>
            <a:r>
              <a:rPr lang="en-US" altLang="zh-CN" dirty="0">
                <a:effectLst/>
                <a:latin typeface="Arial" panose="020B0604020202020204" pitchFamily="34" charset="0"/>
              </a:rPr>
              <a:t>ai</a:t>
            </a:r>
            <a:r>
              <a:rPr lang="zh-CN" altLang="en-US" dirty="0">
                <a:effectLst/>
                <a:latin typeface="Arial" panose="020B0604020202020204" pitchFamily="34" charset="0"/>
              </a:rPr>
              <a:t>加起来得到</a:t>
            </a:r>
            <a:r>
              <a:rPr lang="en-US" altLang="zh-CN" dirty="0">
                <a:effectLst/>
                <a:latin typeface="Arial" panose="020B0604020202020204" pitchFamily="34" charset="0"/>
              </a:rPr>
              <a:t>user</a:t>
            </a:r>
            <a:r>
              <a:rPr lang="zh-CN" altLang="en-US" dirty="0">
                <a:effectLst/>
                <a:latin typeface="Arial" panose="020B0604020202020204" pitchFamily="34" charset="0"/>
              </a:rPr>
              <a:t>或者</a:t>
            </a:r>
            <a:r>
              <a:rPr lang="en-US" altLang="zh-CN" dirty="0">
                <a:effectLst/>
                <a:latin typeface="Arial" panose="020B0604020202020204" pitchFamily="34" charset="0"/>
              </a:rPr>
              <a:t>item</a:t>
            </a:r>
            <a:r>
              <a:rPr lang="zh-CN" altLang="en-US" dirty="0">
                <a:effectLst/>
                <a:latin typeface="Arial" panose="020B0604020202020204" pitchFamily="34" charset="0"/>
              </a:rPr>
              <a:t>的第</a:t>
            </a:r>
            <a:r>
              <a:rPr lang="en-US" altLang="zh-CN" dirty="0">
                <a:effectLst/>
                <a:latin typeface="Arial" panose="020B0604020202020204" pitchFamily="34" charset="0"/>
              </a:rPr>
              <a:t>l</a:t>
            </a:r>
            <a:r>
              <a:rPr lang="zh-CN" altLang="en-US" dirty="0">
                <a:effectLst/>
                <a:latin typeface="Arial" panose="020B0604020202020204" pitchFamily="34" charset="0"/>
              </a:rPr>
              <a:t>层的</a:t>
            </a:r>
            <a:r>
              <a:rPr lang="en-US" altLang="zh-CN" dirty="0">
                <a:effectLst/>
                <a:latin typeface="Arial" panose="020B0604020202020204" pitchFamily="34" charset="0"/>
              </a:rPr>
              <a:t>embedding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Arial" panose="020B0604020202020204" pitchFamily="34" charset="0"/>
              </a:rPr>
              <a:t>E0</a:t>
            </a:r>
            <a:r>
              <a:rPr lang="zh-CN" altLang="en-US" dirty="0">
                <a:effectLst/>
                <a:latin typeface="Arial" panose="020B0604020202020204" pitchFamily="34" charset="0"/>
              </a:rPr>
              <a:t>和</a:t>
            </a:r>
            <a:r>
              <a:rPr lang="en-US" altLang="zh-CN" dirty="0" err="1">
                <a:effectLst/>
                <a:latin typeface="Arial" panose="020B0604020202020204" pitchFamily="34" charset="0"/>
              </a:rPr>
              <a:t>ev</a:t>
            </a:r>
            <a:r>
              <a:rPr lang="en-US" altLang="zh-CN" dirty="0">
                <a:effectLst/>
                <a:latin typeface="Arial" panose="020B0604020202020204" pitchFamily="34" charset="0"/>
              </a:rPr>
              <a:t> origin</a:t>
            </a:r>
            <a:r>
              <a:rPr lang="zh-CN" altLang="en-US" dirty="0">
                <a:effectLst/>
                <a:latin typeface="Arial" panose="020B0604020202020204" pitchFamily="34" charset="0"/>
              </a:rPr>
              <a:t>的定义，</a:t>
            </a:r>
            <a:r>
              <a:rPr lang="en-US" altLang="zh-CN" dirty="0">
                <a:effectLst/>
                <a:latin typeface="Arial" panose="020B0604020202020204" pitchFamily="34" charset="0"/>
              </a:rPr>
              <a:t>A</a:t>
            </a:r>
            <a:r>
              <a:rPr lang="zh-CN" altLang="en-US" dirty="0">
                <a:effectLst/>
                <a:latin typeface="Arial" panose="020B0604020202020204" pitchFamily="34" charset="0"/>
              </a:rPr>
              <a:t>知识图谱中的所有连接</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得到每个</a:t>
            </a:r>
            <a:r>
              <a:rPr lang="en-US" altLang="zh-CN" dirty="0">
                <a:effectLst/>
                <a:latin typeface="Arial" panose="020B0604020202020204" pitchFamily="34" charset="0"/>
              </a:rPr>
              <a:t>user</a:t>
            </a:r>
            <a:r>
              <a:rPr lang="zh-CN" altLang="en-US" dirty="0">
                <a:effectLst/>
                <a:latin typeface="Arial" panose="020B0604020202020204" pitchFamily="34" charset="0"/>
              </a:rPr>
              <a:t>和</a:t>
            </a:r>
            <a:r>
              <a:rPr lang="en-US" altLang="zh-CN" dirty="0">
                <a:effectLst/>
                <a:latin typeface="Arial" panose="020B0604020202020204" pitchFamily="34" charset="0"/>
              </a:rPr>
              <a:t>item</a:t>
            </a:r>
            <a:r>
              <a:rPr lang="zh-CN" altLang="en-US" dirty="0">
                <a:effectLst/>
                <a:latin typeface="Arial" panose="020B0604020202020204" pitchFamily="34" charset="0"/>
              </a:rPr>
              <a:t>的前</a:t>
            </a:r>
            <a:r>
              <a:rPr lang="en-US" altLang="zh-CN" dirty="0">
                <a:effectLst/>
                <a:latin typeface="Arial" panose="020B0604020202020204" pitchFamily="34" charset="0"/>
              </a:rPr>
              <a:t>L</a:t>
            </a:r>
            <a:r>
              <a:rPr lang="zh-CN" altLang="en-US" dirty="0">
                <a:effectLst/>
                <a:latin typeface="Arial" panose="020B0604020202020204" pitchFamily="34" charset="0"/>
              </a:rPr>
              <a:t>层的</a:t>
            </a:r>
            <a:r>
              <a:rPr lang="en-US" altLang="zh-CN" dirty="0">
                <a:effectLst/>
                <a:latin typeface="Arial" panose="020B0604020202020204" pitchFamily="34" charset="0"/>
              </a:rPr>
              <a:t>embedding</a:t>
            </a:r>
          </a:p>
        </p:txBody>
      </p:sp>
      <p:sp>
        <p:nvSpPr>
          <p:cNvPr id="4" name="灯片编号占位符 3"/>
          <p:cNvSpPr>
            <a:spLocks noGrp="1"/>
          </p:cNvSpPr>
          <p:nvPr>
            <p:ph type="sldNum" sz="quarter" idx="5"/>
          </p:nvPr>
        </p:nvSpPr>
        <p:spPr/>
        <p:txBody>
          <a:bodyPr/>
          <a:lstStyle/>
          <a:p>
            <a:fld id="{C7204313-268C-4098-841A-72B5E8BD190B}" type="slidenum">
              <a:rPr lang="zh-CN" altLang="en-US" smtClean="0"/>
              <a:t>7</a:t>
            </a:fld>
            <a:endParaRPr lang="zh-CN" altLang="en-US"/>
          </a:p>
        </p:txBody>
      </p:sp>
    </p:spTree>
    <p:extLst>
      <p:ext uri="{BB962C8B-B14F-4D97-AF65-F5344CB8AC3E}">
        <p14:creationId xmlns:p14="http://schemas.microsoft.com/office/powerpoint/2010/main" val="2849194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可以选择不同的聚合方式将每一层的</a:t>
            </a:r>
            <a:r>
              <a:rPr lang="en-US" altLang="zh-CN" dirty="0">
                <a:effectLst/>
                <a:latin typeface="Arial" panose="020B0604020202020204" pitchFamily="34" charset="0"/>
              </a:rPr>
              <a:t>embedding</a:t>
            </a:r>
            <a:r>
              <a:rPr lang="zh-CN" altLang="en-US" dirty="0">
                <a:effectLst/>
                <a:latin typeface="Arial" panose="020B0604020202020204" pitchFamily="34" charset="0"/>
              </a:rPr>
              <a:t>聚合起来，得到</a:t>
            </a:r>
            <a:r>
              <a:rPr lang="en-US" altLang="zh-CN" dirty="0">
                <a:effectLst/>
                <a:latin typeface="Arial" panose="020B0604020202020204" pitchFamily="34" charset="0"/>
              </a:rPr>
              <a:t>user</a:t>
            </a:r>
            <a:r>
              <a:rPr lang="zh-CN" altLang="en-US" dirty="0">
                <a:effectLst/>
                <a:latin typeface="Arial" panose="020B0604020202020204" pitchFamily="34" charset="0"/>
              </a:rPr>
              <a:t>和</a:t>
            </a:r>
            <a:r>
              <a:rPr lang="en-US" altLang="zh-CN" dirty="0">
                <a:effectLst/>
                <a:latin typeface="Arial" panose="020B0604020202020204" pitchFamily="34" charset="0"/>
              </a:rPr>
              <a:t>item</a:t>
            </a:r>
            <a:r>
              <a:rPr lang="zh-CN" altLang="en-US" dirty="0">
                <a:effectLst/>
                <a:latin typeface="Arial" panose="020B0604020202020204" pitchFamily="34" charset="0"/>
              </a:rPr>
              <a:t>最终的表示，将二者点乘得到预测的分数。</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Arial" panose="020B0604020202020204" pitchFamily="34" charset="0"/>
              </a:rPr>
              <a:t>Loss function</a:t>
            </a:r>
            <a:r>
              <a:rPr lang="zh-CN" altLang="en-US" dirty="0">
                <a:effectLst/>
                <a:latin typeface="Arial" panose="020B0604020202020204" pitchFamily="34" charset="0"/>
              </a:rPr>
              <a:t>使用交叉熵，</a:t>
            </a:r>
            <a:r>
              <a:rPr lang="en-US" altLang="zh-CN" dirty="0">
                <a:effectLst/>
                <a:latin typeface="Arial" panose="020B0604020202020204" pitchFamily="34" charset="0"/>
              </a:rPr>
              <a:t>J</a:t>
            </a:r>
            <a:r>
              <a:rPr lang="zh-CN" altLang="en-US" dirty="0">
                <a:effectLst/>
                <a:latin typeface="Arial" panose="020B0604020202020204" pitchFamily="34" charset="0"/>
              </a:rPr>
              <a:t>代表交叉熵，</a:t>
            </a:r>
            <a:r>
              <a:rPr lang="en-US" altLang="zh-CN" dirty="0">
                <a:effectLst/>
                <a:latin typeface="Arial" panose="020B0604020202020204" pitchFamily="34" charset="0"/>
              </a:rPr>
              <a:t>P+</a:t>
            </a:r>
            <a:r>
              <a:rPr lang="zh-CN" altLang="en-US" dirty="0">
                <a:effectLst/>
                <a:latin typeface="Arial" panose="020B0604020202020204" pitchFamily="34" charset="0"/>
              </a:rPr>
              <a:t>代表</a:t>
            </a:r>
            <a:r>
              <a:rPr lang="en-US" altLang="zh-CN" dirty="0">
                <a:effectLst/>
                <a:latin typeface="Arial" panose="020B0604020202020204" pitchFamily="34" charset="0"/>
              </a:rPr>
              <a:t>positive</a:t>
            </a:r>
            <a:r>
              <a:rPr lang="zh-CN" altLang="en-US" dirty="0">
                <a:effectLst/>
                <a:latin typeface="Arial" panose="020B0604020202020204" pitchFamily="34" charset="0"/>
              </a:rPr>
              <a:t>的交互，</a:t>
            </a:r>
            <a:r>
              <a:rPr lang="en-US" altLang="zh-CN" dirty="0">
                <a:effectLst/>
                <a:latin typeface="Arial" panose="020B0604020202020204" pitchFamily="34" charset="0"/>
              </a:rPr>
              <a:t>P-</a:t>
            </a:r>
            <a:r>
              <a:rPr lang="zh-CN" altLang="en-US" dirty="0">
                <a:effectLst/>
                <a:latin typeface="Arial" panose="020B0604020202020204" pitchFamily="34" charset="0"/>
              </a:rPr>
              <a:t>代表</a:t>
            </a:r>
            <a:r>
              <a:rPr lang="en-US" altLang="zh-CN" dirty="0">
                <a:effectLst/>
                <a:latin typeface="Arial" panose="020B0604020202020204" pitchFamily="34" charset="0"/>
              </a:rPr>
              <a:t>negative</a:t>
            </a:r>
            <a:r>
              <a:rPr lang="zh-CN" altLang="en-US" dirty="0">
                <a:effectLst/>
                <a:latin typeface="Arial" panose="020B0604020202020204" pitchFamily="34" charset="0"/>
              </a:rPr>
              <a:t>的交互</a:t>
            </a:r>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7204313-268C-4098-841A-72B5E8BD190B}" type="slidenum">
              <a:rPr lang="zh-CN" altLang="en-US" smtClean="0"/>
              <a:t>8</a:t>
            </a:fld>
            <a:endParaRPr lang="zh-CN" altLang="en-US"/>
          </a:p>
        </p:txBody>
      </p:sp>
    </p:spTree>
    <p:extLst>
      <p:ext uri="{BB962C8B-B14F-4D97-AF65-F5344CB8AC3E}">
        <p14:creationId xmlns:p14="http://schemas.microsoft.com/office/powerpoint/2010/main" val="12756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7204313-268C-4098-841A-72B5E8BD190B}" type="slidenum">
              <a:rPr lang="zh-CN" altLang="en-US" smtClean="0"/>
              <a:t>9</a:t>
            </a:fld>
            <a:endParaRPr lang="zh-CN" altLang="en-US"/>
          </a:p>
        </p:txBody>
      </p:sp>
    </p:spTree>
    <p:extLst>
      <p:ext uri="{BB962C8B-B14F-4D97-AF65-F5344CB8AC3E}">
        <p14:creationId xmlns:p14="http://schemas.microsoft.com/office/powerpoint/2010/main" val="2755273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10132-A73C-4D2B-A9ED-F46E5BB8FD3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303D317-7889-4FD6-A450-CD401A181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08B0D0B-D5CA-4F66-A786-C11FF930A9E1}"/>
              </a:ext>
            </a:extLst>
          </p:cNvPr>
          <p:cNvSpPr>
            <a:spLocks noGrp="1"/>
          </p:cNvSpPr>
          <p:nvPr>
            <p:ph type="dt" sz="half" idx="10"/>
          </p:nvPr>
        </p:nvSpPr>
        <p:spPr/>
        <p:txBody>
          <a:bodyPr/>
          <a:lstStyle/>
          <a:p>
            <a:fld id="{AF0E063E-786F-40F4-9248-D85769E553BF}" type="datetimeFigureOut">
              <a:rPr lang="zh-CN" altLang="en-US" smtClean="0"/>
              <a:t>2022/5/10</a:t>
            </a:fld>
            <a:endParaRPr lang="zh-CN" altLang="en-US"/>
          </a:p>
        </p:txBody>
      </p:sp>
      <p:sp>
        <p:nvSpPr>
          <p:cNvPr id="5" name="页脚占位符 4">
            <a:extLst>
              <a:ext uri="{FF2B5EF4-FFF2-40B4-BE49-F238E27FC236}">
                <a16:creationId xmlns:a16="http://schemas.microsoft.com/office/drawing/2014/main" id="{26C97F51-6BB9-497B-9F04-EC5ED47E16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CC87E7-0A91-4ACB-87AA-98ABEE990F86}"/>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1037167382"/>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76AFFB-647C-486B-9796-C073DDA52A6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E7E6B2B-43B9-444F-88B7-526D6FD8EC5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CF1AC43-E62F-4EFE-BC58-25D3311FE7F3}"/>
              </a:ext>
            </a:extLst>
          </p:cNvPr>
          <p:cNvSpPr>
            <a:spLocks noGrp="1"/>
          </p:cNvSpPr>
          <p:nvPr>
            <p:ph type="dt" sz="half" idx="10"/>
          </p:nvPr>
        </p:nvSpPr>
        <p:spPr/>
        <p:txBody>
          <a:bodyPr/>
          <a:lstStyle/>
          <a:p>
            <a:fld id="{AF0E063E-786F-40F4-9248-D85769E553BF}" type="datetimeFigureOut">
              <a:rPr lang="zh-CN" altLang="en-US" smtClean="0"/>
              <a:t>2022/5/10</a:t>
            </a:fld>
            <a:endParaRPr lang="zh-CN" altLang="en-US"/>
          </a:p>
        </p:txBody>
      </p:sp>
      <p:sp>
        <p:nvSpPr>
          <p:cNvPr id="5" name="页脚占位符 4">
            <a:extLst>
              <a:ext uri="{FF2B5EF4-FFF2-40B4-BE49-F238E27FC236}">
                <a16:creationId xmlns:a16="http://schemas.microsoft.com/office/drawing/2014/main" id="{53B95422-F23C-43E3-9A50-176848AD5C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BB755C-D1CC-4114-8E2D-D051D968D63C}"/>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1355498596"/>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795E9F5-78E5-4769-AFBF-9955C043908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306790C-5C42-413D-B188-A9624D3D0E0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1A73804-3EB2-4C2B-BA2B-E3624CC8EF7F}"/>
              </a:ext>
            </a:extLst>
          </p:cNvPr>
          <p:cNvSpPr>
            <a:spLocks noGrp="1"/>
          </p:cNvSpPr>
          <p:nvPr>
            <p:ph type="dt" sz="half" idx="10"/>
          </p:nvPr>
        </p:nvSpPr>
        <p:spPr/>
        <p:txBody>
          <a:bodyPr/>
          <a:lstStyle/>
          <a:p>
            <a:fld id="{AF0E063E-786F-40F4-9248-D85769E553BF}" type="datetimeFigureOut">
              <a:rPr lang="zh-CN" altLang="en-US" smtClean="0"/>
              <a:t>2022/5/10</a:t>
            </a:fld>
            <a:endParaRPr lang="zh-CN" altLang="en-US"/>
          </a:p>
        </p:txBody>
      </p:sp>
      <p:sp>
        <p:nvSpPr>
          <p:cNvPr id="5" name="页脚占位符 4">
            <a:extLst>
              <a:ext uri="{FF2B5EF4-FFF2-40B4-BE49-F238E27FC236}">
                <a16:creationId xmlns:a16="http://schemas.microsoft.com/office/drawing/2014/main" id="{28AACE21-6EC7-4D52-913B-74162E2A95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1D77B0-FFAB-4590-80D5-16564BD95283}"/>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2946496875"/>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02C94-CC9D-4FA6-A1FB-64C2AD1032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73BE774-B9D6-4BF6-828D-8DB2D17467D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374F25-F917-4593-A62B-BD069C639403}"/>
              </a:ext>
            </a:extLst>
          </p:cNvPr>
          <p:cNvSpPr>
            <a:spLocks noGrp="1"/>
          </p:cNvSpPr>
          <p:nvPr>
            <p:ph type="dt" sz="half" idx="10"/>
          </p:nvPr>
        </p:nvSpPr>
        <p:spPr/>
        <p:txBody>
          <a:bodyPr/>
          <a:lstStyle/>
          <a:p>
            <a:fld id="{AF0E063E-786F-40F4-9248-D85769E553BF}" type="datetimeFigureOut">
              <a:rPr lang="zh-CN" altLang="en-US" smtClean="0"/>
              <a:t>2022/5/10</a:t>
            </a:fld>
            <a:endParaRPr lang="zh-CN" altLang="en-US"/>
          </a:p>
        </p:txBody>
      </p:sp>
      <p:sp>
        <p:nvSpPr>
          <p:cNvPr id="5" name="页脚占位符 4">
            <a:extLst>
              <a:ext uri="{FF2B5EF4-FFF2-40B4-BE49-F238E27FC236}">
                <a16:creationId xmlns:a16="http://schemas.microsoft.com/office/drawing/2014/main" id="{55C5B5D5-D3DD-46A9-B8BF-0D1C9FD7B0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42EAF2-1495-4969-AE0D-EFAC2A24DFBF}"/>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257876274"/>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A1932-49A9-46BA-9A0F-A5C6F6840C5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7A4DF00-0353-449C-A663-52F861B265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025F86B-DC58-4482-B38F-A57BC147904E}"/>
              </a:ext>
            </a:extLst>
          </p:cNvPr>
          <p:cNvSpPr>
            <a:spLocks noGrp="1"/>
          </p:cNvSpPr>
          <p:nvPr>
            <p:ph type="dt" sz="half" idx="10"/>
          </p:nvPr>
        </p:nvSpPr>
        <p:spPr/>
        <p:txBody>
          <a:bodyPr/>
          <a:lstStyle/>
          <a:p>
            <a:fld id="{AF0E063E-786F-40F4-9248-D85769E553BF}" type="datetimeFigureOut">
              <a:rPr lang="zh-CN" altLang="en-US" smtClean="0"/>
              <a:t>2022/5/10</a:t>
            </a:fld>
            <a:endParaRPr lang="zh-CN" altLang="en-US"/>
          </a:p>
        </p:txBody>
      </p:sp>
      <p:sp>
        <p:nvSpPr>
          <p:cNvPr id="5" name="页脚占位符 4">
            <a:extLst>
              <a:ext uri="{FF2B5EF4-FFF2-40B4-BE49-F238E27FC236}">
                <a16:creationId xmlns:a16="http://schemas.microsoft.com/office/drawing/2014/main" id="{BF00AC88-9E47-4E12-BF0E-204BC5ECAC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33665B-2BD9-403C-A659-CE52448950BB}"/>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343952067"/>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1A97F3-7F18-44FD-B806-84E7F41BD50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B055814-81F1-4C57-B6CB-AACADAE1A78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499B944-B4BC-4FB3-9C1F-13A046DB19D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2ECCDF1-4EF0-4E04-A45D-5794F1C7AF12}"/>
              </a:ext>
            </a:extLst>
          </p:cNvPr>
          <p:cNvSpPr>
            <a:spLocks noGrp="1"/>
          </p:cNvSpPr>
          <p:nvPr>
            <p:ph type="dt" sz="half" idx="10"/>
          </p:nvPr>
        </p:nvSpPr>
        <p:spPr/>
        <p:txBody>
          <a:bodyPr/>
          <a:lstStyle/>
          <a:p>
            <a:fld id="{AF0E063E-786F-40F4-9248-D85769E553BF}" type="datetimeFigureOut">
              <a:rPr lang="zh-CN" altLang="en-US" smtClean="0"/>
              <a:t>2022/5/10</a:t>
            </a:fld>
            <a:endParaRPr lang="zh-CN" altLang="en-US"/>
          </a:p>
        </p:txBody>
      </p:sp>
      <p:sp>
        <p:nvSpPr>
          <p:cNvPr id="6" name="页脚占位符 5">
            <a:extLst>
              <a:ext uri="{FF2B5EF4-FFF2-40B4-BE49-F238E27FC236}">
                <a16:creationId xmlns:a16="http://schemas.microsoft.com/office/drawing/2014/main" id="{B08370C7-EC8C-4ED9-815D-8E6134ED5C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A86B7F-411B-4226-A649-52697441CDC9}"/>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1636773577"/>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5941D-537F-47C7-8AA3-A3E700334A2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82B4AF2-3B00-471A-8A9D-0C5AB601CE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01E4B53-A2CC-4D34-B834-B973E97E7AA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EE54F3B-6864-4FA4-AD05-5A525775E4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AE3B5E9-7D2B-4DDB-948B-6D9BFF848D1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C7175FF-39DD-49E2-AEF8-454C0DA36C85}"/>
              </a:ext>
            </a:extLst>
          </p:cNvPr>
          <p:cNvSpPr>
            <a:spLocks noGrp="1"/>
          </p:cNvSpPr>
          <p:nvPr>
            <p:ph type="dt" sz="half" idx="10"/>
          </p:nvPr>
        </p:nvSpPr>
        <p:spPr/>
        <p:txBody>
          <a:bodyPr/>
          <a:lstStyle/>
          <a:p>
            <a:fld id="{AF0E063E-786F-40F4-9248-D85769E553BF}" type="datetimeFigureOut">
              <a:rPr lang="zh-CN" altLang="en-US" smtClean="0"/>
              <a:t>2022/5/10</a:t>
            </a:fld>
            <a:endParaRPr lang="zh-CN" altLang="en-US"/>
          </a:p>
        </p:txBody>
      </p:sp>
      <p:sp>
        <p:nvSpPr>
          <p:cNvPr id="8" name="页脚占位符 7">
            <a:extLst>
              <a:ext uri="{FF2B5EF4-FFF2-40B4-BE49-F238E27FC236}">
                <a16:creationId xmlns:a16="http://schemas.microsoft.com/office/drawing/2014/main" id="{3C6501DA-DE22-45B5-83F2-C300DAA52AD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F6B2ECD-ECAD-47EC-B03C-929306D1C67D}"/>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2917808263"/>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EA4AC-D8C4-4667-8D70-38856A8C98B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C7F57FF-7BA5-4FF8-B2CF-18D07AD85970}"/>
              </a:ext>
            </a:extLst>
          </p:cNvPr>
          <p:cNvSpPr>
            <a:spLocks noGrp="1"/>
          </p:cNvSpPr>
          <p:nvPr>
            <p:ph type="dt" sz="half" idx="10"/>
          </p:nvPr>
        </p:nvSpPr>
        <p:spPr/>
        <p:txBody>
          <a:bodyPr/>
          <a:lstStyle/>
          <a:p>
            <a:fld id="{AF0E063E-786F-40F4-9248-D85769E553BF}" type="datetimeFigureOut">
              <a:rPr lang="zh-CN" altLang="en-US" smtClean="0"/>
              <a:t>2022/5/10</a:t>
            </a:fld>
            <a:endParaRPr lang="zh-CN" altLang="en-US"/>
          </a:p>
        </p:txBody>
      </p:sp>
      <p:sp>
        <p:nvSpPr>
          <p:cNvPr id="4" name="页脚占位符 3">
            <a:extLst>
              <a:ext uri="{FF2B5EF4-FFF2-40B4-BE49-F238E27FC236}">
                <a16:creationId xmlns:a16="http://schemas.microsoft.com/office/drawing/2014/main" id="{EA19CB0E-7C9E-450B-90B7-57316301D7C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DFAC50D-CF3E-491F-8757-AC707A19BA2B}"/>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2140736261"/>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174D189-AADA-4114-B377-5ABCAC847E83}"/>
              </a:ext>
            </a:extLst>
          </p:cNvPr>
          <p:cNvSpPr>
            <a:spLocks noGrp="1"/>
          </p:cNvSpPr>
          <p:nvPr>
            <p:ph type="dt" sz="half" idx="10"/>
          </p:nvPr>
        </p:nvSpPr>
        <p:spPr/>
        <p:txBody>
          <a:bodyPr/>
          <a:lstStyle/>
          <a:p>
            <a:fld id="{AF0E063E-786F-40F4-9248-D85769E553BF}" type="datetimeFigureOut">
              <a:rPr lang="zh-CN" altLang="en-US" smtClean="0"/>
              <a:t>2022/5/10</a:t>
            </a:fld>
            <a:endParaRPr lang="zh-CN" altLang="en-US"/>
          </a:p>
        </p:txBody>
      </p:sp>
      <p:sp>
        <p:nvSpPr>
          <p:cNvPr id="3" name="页脚占位符 2">
            <a:extLst>
              <a:ext uri="{FF2B5EF4-FFF2-40B4-BE49-F238E27FC236}">
                <a16:creationId xmlns:a16="http://schemas.microsoft.com/office/drawing/2014/main" id="{D0A0EFD4-02A3-44A4-ACA6-78854BD43B5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22FDB42-9C7E-443A-B363-BB474086FE03}"/>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3561476301"/>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58C51-AB38-4666-BA76-D476E73E40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B2EF6B2-D686-4D39-94DE-B50690356D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0E2300A-0BBE-4396-9E5D-8B2BB860F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775F636-D7CD-41D7-BD57-F7E996633838}"/>
              </a:ext>
            </a:extLst>
          </p:cNvPr>
          <p:cNvSpPr>
            <a:spLocks noGrp="1"/>
          </p:cNvSpPr>
          <p:nvPr>
            <p:ph type="dt" sz="half" idx="10"/>
          </p:nvPr>
        </p:nvSpPr>
        <p:spPr/>
        <p:txBody>
          <a:bodyPr/>
          <a:lstStyle/>
          <a:p>
            <a:fld id="{AF0E063E-786F-40F4-9248-D85769E553BF}" type="datetimeFigureOut">
              <a:rPr lang="zh-CN" altLang="en-US" smtClean="0"/>
              <a:t>2022/5/10</a:t>
            </a:fld>
            <a:endParaRPr lang="zh-CN" altLang="en-US"/>
          </a:p>
        </p:txBody>
      </p:sp>
      <p:sp>
        <p:nvSpPr>
          <p:cNvPr id="6" name="页脚占位符 5">
            <a:extLst>
              <a:ext uri="{FF2B5EF4-FFF2-40B4-BE49-F238E27FC236}">
                <a16:creationId xmlns:a16="http://schemas.microsoft.com/office/drawing/2014/main" id="{AC35EEA2-6B73-47C6-A822-93C5C6BFBF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63D015-1845-435D-8F0B-FAB38DAABED8}"/>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3332730453"/>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0B9307-06DA-4B20-ACF9-F2BFD9EC83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546C051-D0E1-44CF-8B53-81978E26CD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1D8507F-CEF2-45B4-8F5C-A4310DEA1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AF4E548-DC32-45BB-9142-A7415AD3F505}"/>
              </a:ext>
            </a:extLst>
          </p:cNvPr>
          <p:cNvSpPr>
            <a:spLocks noGrp="1"/>
          </p:cNvSpPr>
          <p:nvPr>
            <p:ph type="dt" sz="half" idx="10"/>
          </p:nvPr>
        </p:nvSpPr>
        <p:spPr/>
        <p:txBody>
          <a:bodyPr/>
          <a:lstStyle/>
          <a:p>
            <a:fld id="{AF0E063E-786F-40F4-9248-D85769E553BF}" type="datetimeFigureOut">
              <a:rPr lang="zh-CN" altLang="en-US" smtClean="0"/>
              <a:t>2022/5/10</a:t>
            </a:fld>
            <a:endParaRPr lang="zh-CN" altLang="en-US"/>
          </a:p>
        </p:txBody>
      </p:sp>
      <p:sp>
        <p:nvSpPr>
          <p:cNvPr id="6" name="页脚占位符 5">
            <a:extLst>
              <a:ext uri="{FF2B5EF4-FFF2-40B4-BE49-F238E27FC236}">
                <a16:creationId xmlns:a16="http://schemas.microsoft.com/office/drawing/2014/main" id="{6541145D-6977-4F29-827D-0E93AC5E28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B75A9E-6916-4186-B000-D43A64A967DB}"/>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3200437780"/>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874F313-A33C-485A-B026-57DE0483F2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B38A56F-7080-4A1B-BCC9-462A467F50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742AB64-9E33-47DC-896B-4B8DFB5CE1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0E063E-786F-40F4-9248-D85769E553BF}" type="datetimeFigureOut">
              <a:rPr lang="zh-CN" altLang="en-US" smtClean="0"/>
              <a:t>2022/5/10</a:t>
            </a:fld>
            <a:endParaRPr lang="zh-CN" altLang="en-US"/>
          </a:p>
        </p:txBody>
      </p:sp>
      <p:sp>
        <p:nvSpPr>
          <p:cNvPr id="5" name="页脚占位符 4">
            <a:extLst>
              <a:ext uri="{FF2B5EF4-FFF2-40B4-BE49-F238E27FC236}">
                <a16:creationId xmlns:a16="http://schemas.microsoft.com/office/drawing/2014/main" id="{992BACFA-08AE-4F11-99BE-D5C39F013A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696CDA3-5867-4BF0-8131-45D1373205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4127354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7" y="494523"/>
            <a:ext cx="2276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4366726" y="494523"/>
            <a:ext cx="7825273" cy="177282"/>
          </a:xfrm>
          <a:prstGeom prst="rect">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5" name="标题 1">
            <a:extLst>
              <a:ext uri="{FF2B5EF4-FFF2-40B4-BE49-F238E27FC236}">
                <a16:creationId xmlns:a16="http://schemas.microsoft.com/office/drawing/2014/main" id="{9C2574E0-D5CE-46F3-9221-8338938B26FF}"/>
              </a:ext>
            </a:extLst>
          </p:cNvPr>
          <p:cNvSpPr txBox="1">
            <a:spLocks/>
          </p:cNvSpPr>
          <p:nvPr/>
        </p:nvSpPr>
        <p:spPr>
          <a:xfrm>
            <a:off x="1563029" y="2515594"/>
            <a:ext cx="9065941" cy="15474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200" dirty="0">
                <a:solidFill>
                  <a:srgbClr val="00B0F0"/>
                </a:solidFill>
                <a:latin typeface="微软雅黑" panose="020B0503020204020204" pitchFamily="34" charset="-122"/>
                <a:ea typeface="微软雅黑" panose="020B0503020204020204" pitchFamily="34" charset="-122"/>
              </a:rPr>
              <a:t>CKAN: Collaborative Knowledge-aware Attentive Network for</a:t>
            </a:r>
          </a:p>
          <a:p>
            <a:r>
              <a:rPr lang="en-US" altLang="zh-CN" sz="3200" dirty="0">
                <a:solidFill>
                  <a:srgbClr val="00B0F0"/>
                </a:solidFill>
                <a:latin typeface="微软雅黑" panose="020B0503020204020204" pitchFamily="34" charset="-122"/>
                <a:ea typeface="微软雅黑" panose="020B0503020204020204" pitchFamily="34" charset="-122"/>
              </a:rPr>
              <a:t>Recommender Systems</a:t>
            </a:r>
          </a:p>
        </p:txBody>
      </p:sp>
    </p:spTree>
    <p:extLst>
      <p:ext uri="{BB962C8B-B14F-4D97-AF65-F5344CB8AC3E}">
        <p14:creationId xmlns:p14="http://schemas.microsoft.com/office/powerpoint/2010/main" val="5709658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27996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Experiment</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5" name="图片 4">
            <a:extLst>
              <a:ext uri="{FF2B5EF4-FFF2-40B4-BE49-F238E27FC236}">
                <a16:creationId xmlns:a16="http://schemas.microsoft.com/office/drawing/2014/main" id="{A7DF5A86-9953-FE39-4A62-6BEA91F2AE8D}"/>
              </a:ext>
            </a:extLst>
          </p:cNvPr>
          <p:cNvPicPr>
            <a:picLocks noChangeAspect="1"/>
          </p:cNvPicPr>
          <p:nvPr/>
        </p:nvPicPr>
        <p:blipFill>
          <a:blip r:embed="rId4"/>
          <a:stretch>
            <a:fillRect/>
          </a:stretch>
        </p:blipFill>
        <p:spPr>
          <a:xfrm>
            <a:off x="0" y="1913289"/>
            <a:ext cx="12192000" cy="3031421"/>
          </a:xfrm>
          <a:prstGeom prst="rect">
            <a:avLst/>
          </a:prstGeom>
        </p:spPr>
      </p:pic>
    </p:spTree>
    <p:extLst>
      <p:ext uri="{BB962C8B-B14F-4D97-AF65-F5344CB8AC3E}">
        <p14:creationId xmlns:p14="http://schemas.microsoft.com/office/powerpoint/2010/main" val="3950847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27996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Experiment</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4" name="图片 3">
            <a:extLst>
              <a:ext uri="{FF2B5EF4-FFF2-40B4-BE49-F238E27FC236}">
                <a16:creationId xmlns:a16="http://schemas.microsoft.com/office/drawing/2014/main" id="{E5C02260-3E1A-56A4-380E-FA30672DF534}"/>
              </a:ext>
            </a:extLst>
          </p:cNvPr>
          <p:cNvPicPr>
            <a:picLocks noChangeAspect="1"/>
          </p:cNvPicPr>
          <p:nvPr/>
        </p:nvPicPr>
        <p:blipFill>
          <a:blip r:embed="rId4"/>
          <a:stretch>
            <a:fillRect/>
          </a:stretch>
        </p:blipFill>
        <p:spPr>
          <a:xfrm>
            <a:off x="3068302" y="961489"/>
            <a:ext cx="5870417" cy="2467511"/>
          </a:xfrm>
          <a:prstGeom prst="rect">
            <a:avLst/>
          </a:prstGeom>
        </p:spPr>
      </p:pic>
      <p:pic>
        <p:nvPicPr>
          <p:cNvPr id="12" name="图片 11">
            <a:extLst>
              <a:ext uri="{FF2B5EF4-FFF2-40B4-BE49-F238E27FC236}">
                <a16:creationId xmlns:a16="http://schemas.microsoft.com/office/drawing/2014/main" id="{48CDE70F-9890-121D-3182-EA5C278804A3}"/>
              </a:ext>
            </a:extLst>
          </p:cNvPr>
          <p:cNvPicPr>
            <a:picLocks noChangeAspect="1"/>
          </p:cNvPicPr>
          <p:nvPr/>
        </p:nvPicPr>
        <p:blipFill>
          <a:blip r:embed="rId5"/>
          <a:stretch>
            <a:fillRect/>
          </a:stretch>
        </p:blipFill>
        <p:spPr>
          <a:xfrm>
            <a:off x="2979092" y="3478361"/>
            <a:ext cx="6042244" cy="2579510"/>
          </a:xfrm>
          <a:prstGeom prst="rect">
            <a:avLst/>
          </a:prstGeom>
        </p:spPr>
      </p:pic>
    </p:spTree>
    <p:extLst>
      <p:ext uri="{BB962C8B-B14F-4D97-AF65-F5344CB8AC3E}">
        <p14:creationId xmlns:p14="http://schemas.microsoft.com/office/powerpoint/2010/main" val="3432210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27996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Experiment</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5" name="图片 4">
            <a:extLst>
              <a:ext uri="{FF2B5EF4-FFF2-40B4-BE49-F238E27FC236}">
                <a16:creationId xmlns:a16="http://schemas.microsoft.com/office/drawing/2014/main" id="{DAD1D746-13F8-DF33-FB39-1C01A322444F}"/>
              </a:ext>
            </a:extLst>
          </p:cNvPr>
          <p:cNvPicPr>
            <a:picLocks noChangeAspect="1"/>
          </p:cNvPicPr>
          <p:nvPr/>
        </p:nvPicPr>
        <p:blipFill>
          <a:blip r:embed="rId4"/>
          <a:stretch>
            <a:fillRect/>
          </a:stretch>
        </p:blipFill>
        <p:spPr>
          <a:xfrm>
            <a:off x="2923478" y="844772"/>
            <a:ext cx="6345044" cy="2663082"/>
          </a:xfrm>
          <a:prstGeom prst="rect">
            <a:avLst/>
          </a:prstGeom>
        </p:spPr>
      </p:pic>
      <p:pic>
        <p:nvPicPr>
          <p:cNvPr id="13" name="图片 12">
            <a:extLst>
              <a:ext uri="{FF2B5EF4-FFF2-40B4-BE49-F238E27FC236}">
                <a16:creationId xmlns:a16="http://schemas.microsoft.com/office/drawing/2014/main" id="{DC4E9B11-6427-A30A-E9DA-D41F8326FA5F}"/>
              </a:ext>
            </a:extLst>
          </p:cNvPr>
          <p:cNvPicPr>
            <a:picLocks noChangeAspect="1"/>
          </p:cNvPicPr>
          <p:nvPr/>
        </p:nvPicPr>
        <p:blipFill>
          <a:blip r:embed="rId5"/>
          <a:stretch>
            <a:fillRect/>
          </a:stretch>
        </p:blipFill>
        <p:spPr>
          <a:xfrm>
            <a:off x="2962912" y="3626114"/>
            <a:ext cx="6305609" cy="2631716"/>
          </a:xfrm>
          <a:prstGeom prst="rect">
            <a:avLst/>
          </a:prstGeom>
        </p:spPr>
      </p:pic>
    </p:spTree>
    <p:extLst>
      <p:ext uri="{BB962C8B-B14F-4D97-AF65-F5344CB8AC3E}">
        <p14:creationId xmlns:p14="http://schemas.microsoft.com/office/powerpoint/2010/main" val="2210436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27996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Experiment</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16" name="图片 15">
            <a:extLst>
              <a:ext uri="{FF2B5EF4-FFF2-40B4-BE49-F238E27FC236}">
                <a16:creationId xmlns:a16="http://schemas.microsoft.com/office/drawing/2014/main" id="{CB555BA1-A82C-1A21-3157-1890B7014D15}"/>
              </a:ext>
            </a:extLst>
          </p:cNvPr>
          <p:cNvPicPr>
            <a:picLocks noChangeAspect="1"/>
          </p:cNvPicPr>
          <p:nvPr/>
        </p:nvPicPr>
        <p:blipFill>
          <a:blip r:embed="rId4"/>
          <a:stretch>
            <a:fillRect/>
          </a:stretch>
        </p:blipFill>
        <p:spPr>
          <a:xfrm>
            <a:off x="2394304" y="947406"/>
            <a:ext cx="6887312" cy="1827246"/>
          </a:xfrm>
          <a:prstGeom prst="rect">
            <a:avLst/>
          </a:prstGeom>
        </p:spPr>
      </p:pic>
      <p:pic>
        <p:nvPicPr>
          <p:cNvPr id="4" name="图片 3">
            <a:extLst>
              <a:ext uri="{FF2B5EF4-FFF2-40B4-BE49-F238E27FC236}">
                <a16:creationId xmlns:a16="http://schemas.microsoft.com/office/drawing/2014/main" id="{8233CA53-B2DA-6946-B188-74E4B107D294}"/>
              </a:ext>
            </a:extLst>
          </p:cNvPr>
          <p:cNvPicPr>
            <a:picLocks noChangeAspect="1"/>
          </p:cNvPicPr>
          <p:nvPr/>
        </p:nvPicPr>
        <p:blipFill>
          <a:blip r:embed="rId5"/>
          <a:stretch>
            <a:fillRect/>
          </a:stretch>
        </p:blipFill>
        <p:spPr>
          <a:xfrm>
            <a:off x="2437204" y="2774652"/>
            <a:ext cx="6886918" cy="1818034"/>
          </a:xfrm>
          <a:prstGeom prst="rect">
            <a:avLst/>
          </a:prstGeom>
        </p:spPr>
      </p:pic>
      <p:pic>
        <p:nvPicPr>
          <p:cNvPr id="12" name="图片 11">
            <a:extLst>
              <a:ext uri="{FF2B5EF4-FFF2-40B4-BE49-F238E27FC236}">
                <a16:creationId xmlns:a16="http://schemas.microsoft.com/office/drawing/2014/main" id="{FDF636E8-0E3B-70E3-1B29-76841C711718}"/>
              </a:ext>
            </a:extLst>
          </p:cNvPr>
          <p:cNvPicPr>
            <a:picLocks noChangeAspect="1"/>
          </p:cNvPicPr>
          <p:nvPr/>
        </p:nvPicPr>
        <p:blipFill>
          <a:blip r:embed="rId6"/>
          <a:stretch>
            <a:fillRect/>
          </a:stretch>
        </p:blipFill>
        <p:spPr>
          <a:xfrm>
            <a:off x="2437204" y="4752562"/>
            <a:ext cx="6972721" cy="1845441"/>
          </a:xfrm>
          <a:prstGeom prst="rect">
            <a:avLst/>
          </a:prstGeom>
        </p:spPr>
      </p:pic>
    </p:spTree>
    <p:extLst>
      <p:ext uri="{BB962C8B-B14F-4D97-AF65-F5344CB8AC3E}">
        <p14:creationId xmlns:p14="http://schemas.microsoft.com/office/powerpoint/2010/main" val="264896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27996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Experiment</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5" name="图片 4">
            <a:extLst>
              <a:ext uri="{FF2B5EF4-FFF2-40B4-BE49-F238E27FC236}">
                <a16:creationId xmlns:a16="http://schemas.microsoft.com/office/drawing/2014/main" id="{56A561A5-0F87-6903-8896-862E082A65AA}"/>
              </a:ext>
            </a:extLst>
          </p:cNvPr>
          <p:cNvPicPr>
            <a:picLocks noChangeAspect="1"/>
          </p:cNvPicPr>
          <p:nvPr/>
        </p:nvPicPr>
        <p:blipFill>
          <a:blip r:embed="rId4"/>
          <a:stretch>
            <a:fillRect/>
          </a:stretch>
        </p:blipFill>
        <p:spPr>
          <a:xfrm>
            <a:off x="3077736" y="844772"/>
            <a:ext cx="6036527" cy="5987845"/>
          </a:xfrm>
          <a:prstGeom prst="rect">
            <a:avLst/>
          </a:prstGeom>
        </p:spPr>
      </p:pic>
    </p:spTree>
    <p:extLst>
      <p:ext uri="{BB962C8B-B14F-4D97-AF65-F5344CB8AC3E}">
        <p14:creationId xmlns:p14="http://schemas.microsoft.com/office/powerpoint/2010/main" val="3070862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2">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7" y="494523"/>
            <a:ext cx="2276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4366726" y="494523"/>
            <a:ext cx="7825273" cy="177282"/>
          </a:xfrm>
          <a:prstGeom prst="rect">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pic>
        <p:nvPicPr>
          <p:cNvPr id="11" name="图片 10">
            <a:extLst>
              <a:ext uri="{FF2B5EF4-FFF2-40B4-BE49-F238E27FC236}">
                <a16:creationId xmlns:a16="http://schemas.microsoft.com/office/drawing/2014/main" id="{5A5C6EFE-A93A-42C1-B6C0-B23270C03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7371" y="1488081"/>
            <a:ext cx="3877258" cy="3877258"/>
          </a:xfrm>
          <a:prstGeom prst="rect">
            <a:avLst/>
          </a:prstGeom>
        </p:spPr>
      </p:pic>
      <p:sp>
        <p:nvSpPr>
          <p:cNvPr id="12" name="文本框 11">
            <a:extLst>
              <a:ext uri="{FF2B5EF4-FFF2-40B4-BE49-F238E27FC236}">
                <a16:creationId xmlns:a16="http://schemas.microsoft.com/office/drawing/2014/main" id="{ED53EB2D-2458-441D-BF45-D2BCD47ED81E}"/>
              </a:ext>
            </a:extLst>
          </p:cNvPr>
          <p:cNvSpPr txBox="1"/>
          <p:nvPr/>
        </p:nvSpPr>
        <p:spPr>
          <a:xfrm>
            <a:off x="5209590" y="2827175"/>
            <a:ext cx="2170924" cy="1015663"/>
          </a:xfrm>
          <a:prstGeom prst="rect">
            <a:avLst/>
          </a:prstGeom>
          <a:noFill/>
        </p:spPr>
        <p:txBody>
          <a:bodyPr wrap="square" rtlCol="0">
            <a:spAutoFit/>
          </a:bodyPr>
          <a:lstStyle/>
          <a:p>
            <a:r>
              <a:rPr lang="zh-CN" altLang="en-US" sz="6000" dirty="0">
                <a:solidFill>
                  <a:srgbClr val="00B0F0"/>
                </a:solidFill>
                <a:latin typeface="宋体" panose="02010600030101010101" pitchFamily="2" charset="-122"/>
                <a:ea typeface="宋体" panose="02010600030101010101" pitchFamily="2" charset="-122"/>
              </a:rPr>
              <a:t>谢谢</a:t>
            </a:r>
          </a:p>
        </p:txBody>
      </p:sp>
    </p:spTree>
    <p:extLst>
      <p:ext uri="{BB962C8B-B14F-4D97-AF65-F5344CB8AC3E}">
        <p14:creationId xmlns:p14="http://schemas.microsoft.com/office/powerpoint/2010/main" val="3900227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27996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Motivation</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sp>
        <p:nvSpPr>
          <p:cNvPr id="2" name="文本框 1">
            <a:extLst>
              <a:ext uri="{FF2B5EF4-FFF2-40B4-BE49-F238E27FC236}">
                <a16:creationId xmlns:a16="http://schemas.microsoft.com/office/drawing/2014/main" id="{6F0AFAA4-ECE5-4562-9538-142E35AEC38A}"/>
              </a:ext>
            </a:extLst>
          </p:cNvPr>
          <p:cNvSpPr txBox="1"/>
          <p:nvPr/>
        </p:nvSpPr>
        <p:spPr>
          <a:xfrm>
            <a:off x="922262" y="1616633"/>
            <a:ext cx="11075804" cy="353943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dirty="0">
                <a:solidFill>
                  <a:srgbClr val="00B0F0"/>
                </a:solidFill>
              </a:rPr>
              <a:t>编码基于知识图谱的协同信号</a:t>
            </a:r>
            <a:endParaRPr lang="en-US" altLang="zh-CN" sz="2800" dirty="0">
              <a:solidFill>
                <a:srgbClr val="00B0F0"/>
              </a:solidFill>
            </a:endParaRPr>
          </a:p>
          <a:p>
            <a:pPr marL="285750" indent="-285750">
              <a:buFont typeface="Wingdings" panose="05000000000000000000" pitchFamily="2" charset="2"/>
              <a:buChar char="l"/>
            </a:pPr>
            <a:endParaRPr lang="en-US" altLang="zh-CN" sz="2800" dirty="0">
              <a:solidFill>
                <a:srgbClr val="00B0F0"/>
              </a:solidFill>
            </a:endParaRPr>
          </a:p>
          <a:p>
            <a:r>
              <a:rPr lang="zh-CN" altLang="en-US" sz="2800" dirty="0">
                <a:effectLst/>
                <a:latin typeface="Arial" panose="020B0604020202020204" pitchFamily="34" charset="0"/>
              </a:rPr>
              <a:t>   </a:t>
            </a:r>
            <a:r>
              <a:rPr lang="zh-CN" altLang="en-US" sz="2800" dirty="0">
                <a:latin typeface="Arial" panose="020B0604020202020204" pitchFamily="34" charset="0"/>
              </a:rPr>
              <a:t>知识图谱能很好的解决数据稀疏性和</a:t>
            </a:r>
            <a:r>
              <a:rPr lang="en-US" altLang="zh-CN" sz="2800" dirty="0">
                <a:latin typeface="Arial" panose="020B0604020202020204" pitchFamily="34" charset="0"/>
              </a:rPr>
              <a:t>cold start</a:t>
            </a:r>
            <a:r>
              <a:rPr lang="zh-CN" altLang="en-US" sz="2800" dirty="0">
                <a:latin typeface="Arial" panose="020B0604020202020204" pitchFamily="34" charset="0"/>
              </a:rPr>
              <a:t>问题，但是在以往的工作中，侧重于解决怎么有效的编码知识图谱中的关系，而忽略了知识图谱中的协同信号。这在</a:t>
            </a:r>
            <a:r>
              <a:rPr lang="en-US" altLang="zh-CN" sz="2800" dirty="0">
                <a:latin typeface="Arial" panose="020B0604020202020204" pitchFamily="34" charset="0"/>
              </a:rPr>
              <a:t>user-item</a:t>
            </a:r>
            <a:r>
              <a:rPr lang="zh-CN" altLang="en-US" sz="2800" dirty="0">
                <a:latin typeface="Arial" panose="020B0604020202020204" pitchFamily="34" charset="0"/>
              </a:rPr>
              <a:t>交互中是不易发现但关键的。</a:t>
            </a:r>
            <a:r>
              <a:rPr lang="zh-CN" altLang="en-US" sz="2800" dirty="0">
                <a:effectLst/>
                <a:latin typeface="Arial" panose="020B0604020202020204" pitchFamily="34" charset="0"/>
              </a:rPr>
              <a:t>这篇文章显式编码了协同信号。使用了一种异构传播机制来显式编码协同信号和知识关系，并提出一种</a:t>
            </a:r>
            <a:r>
              <a:rPr lang="en-US" altLang="zh-CN" sz="2800" dirty="0">
                <a:effectLst/>
                <a:latin typeface="Arial" panose="020B0604020202020204" pitchFamily="34" charset="0"/>
              </a:rPr>
              <a:t>knowledge-aware</a:t>
            </a:r>
            <a:r>
              <a:rPr lang="zh-CN" altLang="en-US" sz="2800" dirty="0">
                <a:effectLst/>
                <a:latin typeface="Arial" panose="020B0604020202020204" pitchFamily="34" charset="0"/>
              </a:rPr>
              <a:t>注意力机制来判断知识图谱邻居的相关性。</a:t>
            </a:r>
            <a:endParaRPr lang="en-US" altLang="zh-CN" sz="2800" dirty="0">
              <a:effectLst/>
              <a:latin typeface="Arial" panose="020B0604020202020204" pitchFamily="34" charset="0"/>
            </a:endParaRPr>
          </a:p>
        </p:txBody>
      </p:sp>
    </p:spTree>
    <p:extLst>
      <p:ext uri="{BB962C8B-B14F-4D97-AF65-F5344CB8AC3E}">
        <p14:creationId xmlns:p14="http://schemas.microsoft.com/office/powerpoint/2010/main" val="2167839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27996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Motivation</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5" name="图片 4">
            <a:extLst>
              <a:ext uri="{FF2B5EF4-FFF2-40B4-BE49-F238E27FC236}">
                <a16:creationId xmlns:a16="http://schemas.microsoft.com/office/drawing/2014/main" id="{EB125625-53C2-75A6-633D-E35DC6C03174}"/>
              </a:ext>
            </a:extLst>
          </p:cNvPr>
          <p:cNvPicPr>
            <a:picLocks noChangeAspect="1"/>
          </p:cNvPicPr>
          <p:nvPr/>
        </p:nvPicPr>
        <p:blipFill>
          <a:blip r:embed="rId4"/>
          <a:stretch>
            <a:fillRect/>
          </a:stretch>
        </p:blipFill>
        <p:spPr>
          <a:xfrm>
            <a:off x="863396" y="1348350"/>
            <a:ext cx="10036098" cy="4837495"/>
          </a:xfrm>
          <a:prstGeom prst="rect">
            <a:avLst/>
          </a:prstGeom>
        </p:spPr>
      </p:pic>
    </p:spTree>
    <p:extLst>
      <p:ext uri="{BB962C8B-B14F-4D97-AF65-F5344CB8AC3E}">
        <p14:creationId xmlns:p14="http://schemas.microsoft.com/office/powerpoint/2010/main" val="1841130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39750" y="202135"/>
            <a:ext cx="227996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Framework</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5" name="图片 4">
            <a:extLst>
              <a:ext uri="{FF2B5EF4-FFF2-40B4-BE49-F238E27FC236}">
                <a16:creationId xmlns:a16="http://schemas.microsoft.com/office/drawing/2014/main" id="{84278359-712C-FD38-17FF-D18481C6A126}"/>
              </a:ext>
            </a:extLst>
          </p:cNvPr>
          <p:cNvPicPr>
            <a:picLocks noChangeAspect="1"/>
          </p:cNvPicPr>
          <p:nvPr/>
        </p:nvPicPr>
        <p:blipFill>
          <a:blip r:embed="rId4"/>
          <a:stretch>
            <a:fillRect/>
          </a:stretch>
        </p:blipFill>
        <p:spPr>
          <a:xfrm>
            <a:off x="1651574" y="902843"/>
            <a:ext cx="8593493" cy="5734584"/>
          </a:xfrm>
          <a:prstGeom prst="rect">
            <a:avLst/>
          </a:prstGeom>
        </p:spPr>
      </p:pic>
    </p:spTree>
    <p:extLst>
      <p:ext uri="{BB962C8B-B14F-4D97-AF65-F5344CB8AC3E}">
        <p14:creationId xmlns:p14="http://schemas.microsoft.com/office/powerpoint/2010/main" val="3409998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39750" y="202135"/>
            <a:ext cx="227996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KGAT</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4" name="图片 3">
            <a:extLst>
              <a:ext uri="{FF2B5EF4-FFF2-40B4-BE49-F238E27FC236}">
                <a16:creationId xmlns:a16="http://schemas.microsoft.com/office/drawing/2014/main" id="{3582A9E0-2756-A38F-A825-0095CB46923B}"/>
              </a:ext>
            </a:extLst>
          </p:cNvPr>
          <p:cNvPicPr>
            <a:picLocks noChangeAspect="1"/>
          </p:cNvPicPr>
          <p:nvPr/>
        </p:nvPicPr>
        <p:blipFill>
          <a:blip r:embed="rId4"/>
          <a:stretch>
            <a:fillRect/>
          </a:stretch>
        </p:blipFill>
        <p:spPr>
          <a:xfrm>
            <a:off x="0" y="1409992"/>
            <a:ext cx="12192000" cy="4038016"/>
          </a:xfrm>
          <a:prstGeom prst="rect">
            <a:avLst/>
          </a:prstGeom>
        </p:spPr>
      </p:pic>
    </p:spTree>
    <p:extLst>
      <p:ext uri="{BB962C8B-B14F-4D97-AF65-F5344CB8AC3E}">
        <p14:creationId xmlns:p14="http://schemas.microsoft.com/office/powerpoint/2010/main" val="161531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3379453" y="27688"/>
            <a:ext cx="4990577" cy="1077218"/>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Heterogeneous Propagation</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1987367" y="494522"/>
            <a:ext cx="2172038"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7627434" y="494523"/>
            <a:ext cx="327206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4" name="图片 3">
            <a:extLst>
              <a:ext uri="{FF2B5EF4-FFF2-40B4-BE49-F238E27FC236}">
                <a16:creationId xmlns:a16="http://schemas.microsoft.com/office/drawing/2014/main" id="{B4135BBE-F9F7-2302-3BEC-94D0F3A65E4E}"/>
              </a:ext>
            </a:extLst>
          </p:cNvPr>
          <p:cNvPicPr>
            <a:picLocks noChangeAspect="1"/>
          </p:cNvPicPr>
          <p:nvPr/>
        </p:nvPicPr>
        <p:blipFill>
          <a:blip r:embed="rId4"/>
          <a:stretch>
            <a:fillRect/>
          </a:stretch>
        </p:blipFill>
        <p:spPr>
          <a:xfrm>
            <a:off x="3613131" y="1346585"/>
            <a:ext cx="4324085" cy="5483727"/>
          </a:xfrm>
          <a:prstGeom prst="rect">
            <a:avLst/>
          </a:prstGeom>
        </p:spPr>
      </p:pic>
      <p:pic>
        <p:nvPicPr>
          <p:cNvPr id="9" name="图片 8">
            <a:extLst>
              <a:ext uri="{FF2B5EF4-FFF2-40B4-BE49-F238E27FC236}">
                <a16:creationId xmlns:a16="http://schemas.microsoft.com/office/drawing/2014/main" id="{65DB76EA-31B3-75E7-DD70-003E99AD3148}"/>
              </a:ext>
            </a:extLst>
          </p:cNvPr>
          <p:cNvPicPr>
            <a:picLocks noChangeAspect="1"/>
          </p:cNvPicPr>
          <p:nvPr/>
        </p:nvPicPr>
        <p:blipFill>
          <a:blip r:embed="rId5"/>
          <a:stretch>
            <a:fillRect/>
          </a:stretch>
        </p:blipFill>
        <p:spPr>
          <a:xfrm>
            <a:off x="266703" y="3238057"/>
            <a:ext cx="3669678" cy="381885"/>
          </a:xfrm>
          <a:prstGeom prst="rect">
            <a:avLst/>
          </a:prstGeom>
        </p:spPr>
      </p:pic>
      <p:pic>
        <p:nvPicPr>
          <p:cNvPr id="12" name="图片 11">
            <a:extLst>
              <a:ext uri="{FF2B5EF4-FFF2-40B4-BE49-F238E27FC236}">
                <a16:creationId xmlns:a16="http://schemas.microsoft.com/office/drawing/2014/main" id="{45625581-DE82-D188-6AE1-828A16F77424}"/>
              </a:ext>
            </a:extLst>
          </p:cNvPr>
          <p:cNvPicPr>
            <a:picLocks noChangeAspect="1"/>
          </p:cNvPicPr>
          <p:nvPr/>
        </p:nvPicPr>
        <p:blipFill>
          <a:blip r:embed="rId6"/>
          <a:stretch>
            <a:fillRect/>
          </a:stretch>
        </p:blipFill>
        <p:spPr>
          <a:xfrm>
            <a:off x="170818" y="4504771"/>
            <a:ext cx="3533979" cy="329132"/>
          </a:xfrm>
          <a:prstGeom prst="rect">
            <a:avLst/>
          </a:prstGeom>
        </p:spPr>
      </p:pic>
      <p:pic>
        <p:nvPicPr>
          <p:cNvPr id="15" name="图片 14">
            <a:extLst>
              <a:ext uri="{FF2B5EF4-FFF2-40B4-BE49-F238E27FC236}">
                <a16:creationId xmlns:a16="http://schemas.microsoft.com/office/drawing/2014/main" id="{93B49B72-2773-B500-DA4E-DE77C99F395A}"/>
              </a:ext>
            </a:extLst>
          </p:cNvPr>
          <p:cNvPicPr>
            <a:picLocks noChangeAspect="1"/>
          </p:cNvPicPr>
          <p:nvPr/>
        </p:nvPicPr>
        <p:blipFill>
          <a:blip r:embed="rId7"/>
          <a:stretch>
            <a:fillRect/>
          </a:stretch>
        </p:blipFill>
        <p:spPr>
          <a:xfrm>
            <a:off x="455767" y="4778721"/>
            <a:ext cx="3063200" cy="348180"/>
          </a:xfrm>
          <a:prstGeom prst="rect">
            <a:avLst/>
          </a:prstGeom>
        </p:spPr>
      </p:pic>
      <p:sp>
        <p:nvSpPr>
          <p:cNvPr id="19" name="矩形: 圆角 18">
            <a:extLst>
              <a:ext uri="{FF2B5EF4-FFF2-40B4-BE49-F238E27FC236}">
                <a16:creationId xmlns:a16="http://schemas.microsoft.com/office/drawing/2014/main" id="{4DD6A1AE-5C17-172D-5231-26A896D9A363}"/>
              </a:ext>
            </a:extLst>
          </p:cNvPr>
          <p:cNvSpPr/>
          <p:nvPr/>
        </p:nvSpPr>
        <p:spPr>
          <a:xfrm>
            <a:off x="233883" y="3088887"/>
            <a:ext cx="3802858" cy="568899"/>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04CAD556-AD65-DEF5-85B1-5DAE7FF5656B}"/>
              </a:ext>
            </a:extLst>
          </p:cNvPr>
          <p:cNvCxnSpPr/>
          <p:nvPr/>
        </p:nvCxnSpPr>
        <p:spPr>
          <a:xfrm>
            <a:off x="4059044" y="3418019"/>
            <a:ext cx="412595" cy="62485"/>
          </a:xfrm>
          <a:prstGeom prst="straightConnector1">
            <a:avLst/>
          </a:prstGeom>
          <a:ln>
            <a:solidFill>
              <a:srgbClr val="FFC000"/>
            </a:solidFill>
            <a:tailEnd type="triangle"/>
          </a:ln>
        </p:spPr>
        <p:style>
          <a:lnRef idx="3">
            <a:schemeClr val="accent2"/>
          </a:lnRef>
          <a:fillRef idx="0">
            <a:schemeClr val="accent2"/>
          </a:fillRef>
          <a:effectRef idx="2">
            <a:schemeClr val="accent2"/>
          </a:effectRef>
          <a:fontRef idx="minor">
            <a:schemeClr val="tx1"/>
          </a:fontRef>
        </p:style>
      </p:cxnSp>
      <p:sp>
        <p:nvSpPr>
          <p:cNvPr id="22" name="矩形: 圆角 21">
            <a:extLst>
              <a:ext uri="{FF2B5EF4-FFF2-40B4-BE49-F238E27FC236}">
                <a16:creationId xmlns:a16="http://schemas.microsoft.com/office/drawing/2014/main" id="{8C6FAD56-33DC-9456-6C57-C176CDA38BD1}"/>
              </a:ext>
            </a:extLst>
          </p:cNvPr>
          <p:cNvSpPr/>
          <p:nvPr/>
        </p:nvSpPr>
        <p:spPr>
          <a:xfrm>
            <a:off x="170818" y="4315522"/>
            <a:ext cx="3533979" cy="947854"/>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a:extLst>
              <a:ext uri="{FF2B5EF4-FFF2-40B4-BE49-F238E27FC236}">
                <a16:creationId xmlns:a16="http://schemas.microsoft.com/office/drawing/2014/main" id="{1A8D4BDD-3F7B-4450-1501-06B05B2F5B1F}"/>
              </a:ext>
            </a:extLst>
          </p:cNvPr>
          <p:cNvCxnSpPr>
            <a:cxnSpLocks/>
            <a:stCxn id="22" idx="3"/>
          </p:cNvCxnSpPr>
          <p:nvPr/>
        </p:nvCxnSpPr>
        <p:spPr>
          <a:xfrm>
            <a:off x="3704797" y="4789449"/>
            <a:ext cx="666481" cy="901927"/>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pic>
        <p:nvPicPr>
          <p:cNvPr id="25" name="图片 24">
            <a:extLst>
              <a:ext uri="{FF2B5EF4-FFF2-40B4-BE49-F238E27FC236}">
                <a16:creationId xmlns:a16="http://schemas.microsoft.com/office/drawing/2014/main" id="{BD94FAA7-FE9F-CAE8-DD57-160A26E49C03}"/>
              </a:ext>
            </a:extLst>
          </p:cNvPr>
          <p:cNvPicPr>
            <a:picLocks noChangeAspect="1"/>
          </p:cNvPicPr>
          <p:nvPr/>
        </p:nvPicPr>
        <p:blipFill>
          <a:blip r:embed="rId8"/>
          <a:stretch>
            <a:fillRect/>
          </a:stretch>
        </p:blipFill>
        <p:spPr>
          <a:xfrm>
            <a:off x="8239506" y="2263976"/>
            <a:ext cx="3802859" cy="334210"/>
          </a:xfrm>
          <a:prstGeom prst="rect">
            <a:avLst/>
          </a:prstGeom>
        </p:spPr>
      </p:pic>
      <p:pic>
        <p:nvPicPr>
          <p:cNvPr id="29" name="图片 28">
            <a:extLst>
              <a:ext uri="{FF2B5EF4-FFF2-40B4-BE49-F238E27FC236}">
                <a16:creationId xmlns:a16="http://schemas.microsoft.com/office/drawing/2014/main" id="{F7585910-19A7-EEE3-5A7E-B4EFEAFC9936}"/>
              </a:ext>
            </a:extLst>
          </p:cNvPr>
          <p:cNvPicPr>
            <a:picLocks noChangeAspect="1"/>
          </p:cNvPicPr>
          <p:nvPr/>
        </p:nvPicPr>
        <p:blipFill>
          <a:blip r:embed="rId9"/>
          <a:stretch>
            <a:fillRect/>
          </a:stretch>
        </p:blipFill>
        <p:spPr>
          <a:xfrm>
            <a:off x="8189947" y="2598186"/>
            <a:ext cx="3901975" cy="307575"/>
          </a:xfrm>
          <a:prstGeom prst="rect">
            <a:avLst/>
          </a:prstGeom>
        </p:spPr>
      </p:pic>
      <p:sp>
        <p:nvSpPr>
          <p:cNvPr id="30" name="矩形: 圆角 29">
            <a:extLst>
              <a:ext uri="{FF2B5EF4-FFF2-40B4-BE49-F238E27FC236}">
                <a16:creationId xmlns:a16="http://schemas.microsoft.com/office/drawing/2014/main" id="{E1F35637-56FC-645B-24CE-F01064DB47C2}"/>
              </a:ext>
            </a:extLst>
          </p:cNvPr>
          <p:cNvSpPr/>
          <p:nvPr/>
        </p:nvSpPr>
        <p:spPr>
          <a:xfrm>
            <a:off x="8189947" y="2263976"/>
            <a:ext cx="3901974" cy="641785"/>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箭头连接符 30">
            <a:extLst>
              <a:ext uri="{FF2B5EF4-FFF2-40B4-BE49-F238E27FC236}">
                <a16:creationId xmlns:a16="http://schemas.microsoft.com/office/drawing/2014/main" id="{856E7008-596F-C362-5D5E-F65AE89A58C8}"/>
              </a:ext>
            </a:extLst>
          </p:cNvPr>
          <p:cNvCxnSpPr>
            <a:cxnSpLocks/>
            <a:stCxn id="30" idx="1"/>
          </p:cNvCxnSpPr>
          <p:nvPr/>
        </p:nvCxnSpPr>
        <p:spPr>
          <a:xfrm flipH="1">
            <a:off x="7720363" y="2584869"/>
            <a:ext cx="469584" cy="320892"/>
          </a:xfrm>
          <a:prstGeom prst="straightConnector1">
            <a:avLst/>
          </a:prstGeom>
          <a:ln>
            <a:solidFill>
              <a:srgbClr val="00B0F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983366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195783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442421" y="56396"/>
            <a:ext cx="3294501" cy="1077218"/>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Knowledge-aware attention</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10" name="图片 9">
            <a:extLst>
              <a:ext uri="{FF2B5EF4-FFF2-40B4-BE49-F238E27FC236}">
                <a16:creationId xmlns:a16="http://schemas.microsoft.com/office/drawing/2014/main" id="{55875103-FB65-2EEF-7332-A845F0A3EC3F}"/>
              </a:ext>
            </a:extLst>
          </p:cNvPr>
          <p:cNvPicPr>
            <a:picLocks noChangeAspect="1"/>
          </p:cNvPicPr>
          <p:nvPr/>
        </p:nvPicPr>
        <p:blipFill>
          <a:blip r:embed="rId4"/>
          <a:stretch>
            <a:fillRect/>
          </a:stretch>
        </p:blipFill>
        <p:spPr>
          <a:xfrm>
            <a:off x="427300" y="0"/>
            <a:ext cx="2659014" cy="6807076"/>
          </a:xfrm>
          <a:prstGeom prst="rect">
            <a:avLst/>
          </a:prstGeom>
        </p:spPr>
      </p:pic>
      <p:pic>
        <p:nvPicPr>
          <p:cNvPr id="4" name="图片 3">
            <a:extLst>
              <a:ext uri="{FF2B5EF4-FFF2-40B4-BE49-F238E27FC236}">
                <a16:creationId xmlns:a16="http://schemas.microsoft.com/office/drawing/2014/main" id="{B8AF3859-6EF2-F611-8F6C-5527B9163D7E}"/>
              </a:ext>
            </a:extLst>
          </p:cNvPr>
          <p:cNvPicPr>
            <a:picLocks noChangeAspect="1"/>
          </p:cNvPicPr>
          <p:nvPr/>
        </p:nvPicPr>
        <p:blipFill>
          <a:blip r:embed="rId5"/>
          <a:stretch>
            <a:fillRect/>
          </a:stretch>
        </p:blipFill>
        <p:spPr>
          <a:xfrm>
            <a:off x="6435327" y="1935578"/>
            <a:ext cx="1991833" cy="515082"/>
          </a:xfrm>
          <a:prstGeom prst="rect">
            <a:avLst/>
          </a:prstGeom>
        </p:spPr>
      </p:pic>
      <p:pic>
        <p:nvPicPr>
          <p:cNvPr id="9" name="图片 8">
            <a:extLst>
              <a:ext uri="{FF2B5EF4-FFF2-40B4-BE49-F238E27FC236}">
                <a16:creationId xmlns:a16="http://schemas.microsoft.com/office/drawing/2014/main" id="{813C86E6-25D2-4F45-4462-DBFEA509AC86}"/>
              </a:ext>
            </a:extLst>
          </p:cNvPr>
          <p:cNvPicPr>
            <a:picLocks noChangeAspect="1"/>
          </p:cNvPicPr>
          <p:nvPr/>
        </p:nvPicPr>
        <p:blipFill>
          <a:blip r:embed="rId6"/>
          <a:stretch>
            <a:fillRect/>
          </a:stretch>
        </p:blipFill>
        <p:spPr>
          <a:xfrm>
            <a:off x="5106215" y="2529982"/>
            <a:ext cx="4650059" cy="1017736"/>
          </a:xfrm>
          <a:prstGeom prst="rect">
            <a:avLst/>
          </a:prstGeom>
        </p:spPr>
      </p:pic>
      <p:pic>
        <p:nvPicPr>
          <p:cNvPr id="12" name="图片 11">
            <a:extLst>
              <a:ext uri="{FF2B5EF4-FFF2-40B4-BE49-F238E27FC236}">
                <a16:creationId xmlns:a16="http://schemas.microsoft.com/office/drawing/2014/main" id="{B809391B-26B4-D368-C26B-418DE35378B2}"/>
              </a:ext>
            </a:extLst>
          </p:cNvPr>
          <p:cNvPicPr>
            <a:picLocks noChangeAspect="1"/>
          </p:cNvPicPr>
          <p:nvPr/>
        </p:nvPicPr>
        <p:blipFill>
          <a:blip r:embed="rId7"/>
          <a:stretch>
            <a:fillRect/>
          </a:stretch>
        </p:blipFill>
        <p:spPr>
          <a:xfrm>
            <a:off x="5775734" y="3547718"/>
            <a:ext cx="3439680" cy="737277"/>
          </a:xfrm>
          <a:prstGeom prst="rect">
            <a:avLst/>
          </a:prstGeom>
        </p:spPr>
      </p:pic>
      <p:pic>
        <p:nvPicPr>
          <p:cNvPr id="14" name="图片 13">
            <a:extLst>
              <a:ext uri="{FF2B5EF4-FFF2-40B4-BE49-F238E27FC236}">
                <a16:creationId xmlns:a16="http://schemas.microsoft.com/office/drawing/2014/main" id="{5C196CB7-6353-CD06-EA4B-A191EDE6B0C0}"/>
              </a:ext>
            </a:extLst>
          </p:cNvPr>
          <p:cNvPicPr>
            <a:picLocks noChangeAspect="1"/>
          </p:cNvPicPr>
          <p:nvPr/>
        </p:nvPicPr>
        <p:blipFill>
          <a:blip r:embed="rId8"/>
          <a:stretch>
            <a:fillRect/>
          </a:stretch>
        </p:blipFill>
        <p:spPr>
          <a:xfrm>
            <a:off x="6093649" y="4325098"/>
            <a:ext cx="2800819" cy="803220"/>
          </a:xfrm>
          <a:prstGeom prst="rect">
            <a:avLst/>
          </a:prstGeom>
        </p:spPr>
      </p:pic>
      <p:pic>
        <p:nvPicPr>
          <p:cNvPr id="16" name="图片 15">
            <a:extLst>
              <a:ext uri="{FF2B5EF4-FFF2-40B4-BE49-F238E27FC236}">
                <a16:creationId xmlns:a16="http://schemas.microsoft.com/office/drawing/2014/main" id="{BC055EBA-8EB4-BD84-010C-A6737003EDBE}"/>
              </a:ext>
            </a:extLst>
          </p:cNvPr>
          <p:cNvPicPr>
            <a:picLocks noChangeAspect="1"/>
          </p:cNvPicPr>
          <p:nvPr/>
        </p:nvPicPr>
        <p:blipFill>
          <a:blip r:embed="rId9"/>
          <a:stretch>
            <a:fillRect/>
          </a:stretch>
        </p:blipFill>
        <p:spPr>
          <a:xfrm>
            <a:off x="3552935" y="1055429"/>
            <a:ext cx="1626638" cy="737277"/>
          </a:xfrm>
          <a:prstGeom prst="rect">
            <a:avLst/>
          </a:prstGeom>
        </p:spPr>
      </p:pic>
      <p:pic>
        <p:nvPicPr>
          <p:cNvPr id="18" name="图片 17">
            <a:extLst>
              <a:ext uri="{FF2B5EF4-FFF2-40B4-BE49-F238E27FC236}">
                <a16:creationId xmlns:a16="http://schemas.microsoft.com/office/drawing/2014/main" id="{34C9E466-2643-5042-519E-7CE6C58D3DBD}"/>
              </a:ext>
            </a:extLst>
          </p:cNvPr>
          <p:cNvPicPr>
            <a:picLocks noChangeAspect="1"/>
          </p:cNvPicPr>
          <p:nvPr/>
        </p:nvPicPr>
        <p:blipFill>
          <a:blip r:embed="rId10"/>
          <a:stretch>
            <a:fillRect/>
          </a:stretch>
        </p:blipFill>
        <p:spPr>
          <a:xfrm>
            <a:off x="3457858" y="5547313"/>
            <a:ext cx="3163758" cy="737277"/>
          </a:xfrm>
          <a:prstGeom prst="rect">
            <a:avLst/>
          </a:prstGeom>
        </p:spPr>
      </p:pic>
      <p:pic>
        <p:nvPicPr>
          <p:cNvPr id="20" name="图片 19">
            <a:extLst>
              <a:ext uri="{FF2B5EF4-FFF2-40B4-BE49-F238E27FC236}">
                <a16:creationId xmlns:a16="http://schemas.microsoft.com/office/drawing/2014/main" id="{89783C51-7E7A-4929-C6BF-668C162675D4}"/>
              </a:ext>
            </a:extLst>
          </p:cNvPr>
          <p:cNvPicPr>
            <a:picLocks noChangeAspect="1"/>
          </p:cNvPicPr>
          <p:nvPr/>
        </p:nvPicPr>
        <p:blipFill>
          <a:blip r:embed="rId11"/>
          <a:stretch>
            <a:fillRect/>
          </a:stretch>
        </p:blipFill>
        <p:spPr>
          <a:xfrm>
            <a:off x="8503651" y="5354373"/>
            <a:ext cx="3675783" cy="1123156"/>
          </a:xfrm>
          <a:prstGeom prst="rect">
            <a:avLst/>
          </a:prstGeom>
        </p:spPr>
      </p:pic>
      <p:sp>
        <p:nvSpPr>
          <p:cNvPr id="24" name="矩形: 圆角 23">
            <a:extLst>
              <a:ext uri="{FF2B5EF4-FFF2-40B4-BE49-F238E27FC236}">
                <a16:creationId xmlns:a16="http://schemas.microsoft.com/office/drawing/2014/main" id="{1B7B790E-CEE4-25E3-5C46-BCF5AEC9B22D}"/>
              </a:ext>
            </a:extLst>
          </p:cNvPr>
          <p:cNvSpPr/>
          <p:nvPr/>
        </p:nvSpPr>
        <p:spPr>
          <a:xfrm>
            <a:off x="3457858" y="1015326"/>
            <a:ext cx="1850122" cy="777380"/>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a:extLst>
              <a:ext uri="{FF2B5EF4-FFF2-40B4-BE49-F238E27FC236}">
                <a16:creationId xmlns:a16="http://schemas.microsoft.com/office/drawing/2014/main" id="{873BB147-CEA3-017D-DD99-A60714F502F8}"/>
              </a:ext>
            </a:extLst>
          </p:cNvPr>
          <p:cNvCxnSpPr>
            <a:cxnSpLocks/>
            <a:stCxn id="24" idx="1"/>
          </p:cNvCxnSpPr>
          <p:nvPr/>
        </p:nvCxnSpPr>
        <p:spPr>
          <a:xfrm flipH="1" flipV="1">
            <a:off x="2865863" y="494523"/>
            <a:ext cx="591995" cy="909493"/>
          </a:xfrm>
          <a:prstGeom prst="straightConnector1">
            <a:avLst/>
          </a:prstGeom>
          <a:ln>
            <a:solidFill>
              <a:srgbClr val="FFC000"/>
            </a:solidFill>
            <a:tailEnd type="triangle"/>
          </a:ln>
        </p:spPr>
        <p:style>
          <a:lnRef idx="3">
            <a:schemeClr val="accent2"/>
          </a:lnRef>
          <a:fillRef idx="0">
            <a:schemeClr val="accent2"/>
          </a:fillRef>
          <a:effectRef idx="2">
            <a:schemeClr val="accent2"/>
          </a:effectRef>
          <a:fontRef idx="minor">
            <a:schemeClr val="tx1"/>
          </a:fontRef>
        </p:style>
      </p:cxnSp>
      <p:sp>
        <p:nvSpPr>
          <p:cNvPr id="28" name="矩形: 圆角 27">
            <a:extLst>
              <a:ext uri="{FF2B5EF4-FFF2-40B4-BE49-F238E27FC236}">
                <a16:creationId xmlns:a16="http://schemas.microsoft.com/office/drawing/2014/main" id="{4266A205-705B-9B4A-DE7A-730156E861FD}"/>
              </a:ext>
            </a:extLst>
          </p:cNvPr>
          <p:cNvSpPr/>
          <p:nvPr/>
        </p:nvSpPr>
        <p:spPr>
          <a:xfrm>
            <a:off x="3513614" y="5547313"/>
            <a:ext cx="3186151" cy="803220"/>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a:extLst>
              <a:ext uri="{FF2B5EF4-FFF2-40B4-BE49-F238E27FC236}">
                <a16:creationId xmlns:a16="http://schemas.microsoft.com/office/drawing/2014/main" id="{1D21B6CC-2B5A-EF1E-D0AD-2A7520FD62AA}"/>
              </a:ext>
            </a:extLst>
          </p:cNvPr>
          <p:cNvCxnSpPr>
            <a:cxnSpLocks/>
            <a:stCxn id="28" idx="1"/>
          </p:cNvCxnSpPr>
          <p:nvPr/>
        </p:nvCxnSpPr>
        <p:spPr>
          <a:xfrm flipH="1">
            <a:off x="2865863" y="5948923"/>
            <a:ext cx="647751" cy="159968"/>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sp>
        <p:nvSpPr>
          <p:cNvPr id="36" name="矩形: 圆角 35">
            <a:extLst>
              <a:ext uri="{FF2B5EF4-FFF2-40B4-BE49-F238E27FC236}">
                <a16:creationId xmlns:a16="http://schemas.microsoft.com/office/drawing/2014/main" id="{0409FC14-BC9C-BCA7-2FD5-94693BB1452C}"/>
              </a:ext>
            </a:extLst>
          </p:cNvPr>
          <p:cNvSpPr/>
          <p:nvPr/>
        </p:nvSpPr>
        <p:spPr>
          <a:xfrm>
            <a:off x="5106214" y="1888197"/>
            <a:ext cx="4650059" cy="3240121"/>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箭头连接符 36">
            <a:extLst>
              <a:ext uri="{FF2B5EF4-FFF2-40B4-BE49-F238E27FC236}">
                <a16:creationId xmlns:a16="http://schemas.microsoft.com/office/drawing/2014/main" id="{F4661C58-3266-6733-3E60-BA3E1E6274EF}"/>
              </a:ext>
            </a:extLst>
          </p:cNvPr>
          <p:cNvCxnSpPr>
            <a:cxnSpLocks/>
            <a:stCxn id="36" idx="1"/>
          </p:cNvCxnSpPr>
          <p:nvPr/>
        </p:nvCxnSpPr>
        <p:spPr>
          <a:xfrm flipH="1" flipV="1">
            <a:off x="1879681" y="2092544"/>
            <a:ext cx="3226533" cy="1415714"/>
          </a:xfrm>
          <a:prstGeom prst="straightConnector1">
            <a:avLst/>
          </a:prstGeom>
          <a:ln>
            <a:solidFill>
              <a:srgbClr val="00B0F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124514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195783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442421" y="56396"/>
            <a:ext cx="3294501" cy="1077218"/>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Prediction</a:t>
            </a:r>
          </a:p>
          <a:p>
            <a:r>
              <a:rPr lang="en-US" altLang="zh-CN" dirty="0">
                <a:solidFill>
                  <a:srgbClr val="92D050"/>
                </a:solidFill>
              </a:rPr>
              <a:t>Layer</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5" name="图片 4">
            <a:extLst>
              <a:ext uri="{FF2B5EF4-FFF2-40B4-BE49-F238E27FC236}">
                <a16:creationId xmlns:a16="http://schemas.microsoft.com/office/drawing/2014/main" id="{4B7A015C-BAFC-BCBE-DE62-BB9D82E9C156}"/>
              </a:ext>
            </a:extLst>
          </p:cNvPr>
          <p:cNvPicPr>
            <a:picLocks noChangeAspect="1"/>
          </p:cNvPicPr>
          <p:nvPr/>
        </p:nvPicPr>
        <p:blipFill>
          <a:blip r:embed="rId4"/>
          <a:stretch>
            <a:fillRect/>
          </a:stretch>
        </p:blipFill>
        <p:spPr>
          <a:xfrm>
            <a:off x="552155" y="56396"/>
            <a:ext cx="2286746" cy="6801604"/>
          </a:xfrm>
          <a:prstGeom prst="rect">
            <a:avLst/>
          </a:prstGeom>
        </p:spPr>
      </p:pic>
      <p:pic>
        <p:nvPicPr>
          <p:cNvPr id="13" name="图片 12">
            <a:extLst>
              <a:ext uri="{FF2B5EF4-FFF2-40B4-BE49-F238E27FC236}">
                <a16:creationId xmlns:a16="http://schemas.microsoft.com/office/drawing/2014/main" id="{4E8ABA08-284B-24F1-9561-6DEBE4D47D70}"/>
              </a:ext>
            </a:extLst>
          </p:cNvPr>
          <p:cNvPicPr>
            <a:picLocks noChangeAspect="1"/>
          </p:cNvPicPr>
          <p:nvPr/>
        </p:nvPicPr>
        <p:blipFill>
          <a:blip r:embed="rId5"/>
          <a:stretch>
            <a:fillRect/>
          </a:stretch>
        </p:blipFill>
        <p:spPr>
          <a:xfrm>
            <a:off x="3391056" y="2200693"/>
            <a:ext cx="4864710" cy="668261"/>
          </a:xfrm>
          <a:prstGeom prst="rect">
            <a:avLst/>
          </a:prstGeom>
        </p:spPr>
      </p:pic>
      <p:pic>
        <p:nvPicPr>
          <p:cNvPr id="17" name="图片 16">
            <a:extLst>
              <a:ext uri="{FF2B5EF4-FFF2-40B4-BE49-F238E27FC236}">
                <a16:creationId xmlns:a16="http://schemas.microsoft.com/office/drawing/2014/main" id="{1022665F-C42B-19B2-9FBF-BFF0A19AD058}"/>
              </a:ext>
            </a:extLst>
          </p:cNvPr>
          <p:cNvPicPr>
            <a:picLocks noChangeAspect="1"/>
          </p:cNvPicPr>
          <p:nvPr/>
        </p:nvPicPr>
        <p:blipFill>
          <a:blip r:embed="rId6"/>
          <a:stretch>
            <a:fillRect/>
          </a:stretch>
        </p:blipFill>
        <p:spPr>
          <a:xfrm>
            <a:off x="3391056" y="2996633"/>
            <a:ext cx="5841343" cy="780569"/>
          </a:xfrm>
          <a:prstGeom prst="rect">
            <a:avLst/>
          </a:prstGeom>
        </p:spPr>
      </p:pic>
      <p:pic>
        <p:nvPicPr>
          <p:cNvPr id="22" name="图片 21">
            <a:extLst>
              <a:ext uri="{FF2B5EF4-FFF2-40B4-BE49-F238E27FC236}">
                <a16:creationId xmlns:a16="http://schemas.microsoft.com/office/drawing/2014/main" id="{1EB01732-45FD-E26F-F3E2-E063FA35733E}"/>
              </a:ext>
            </a:extLst>
          </p:cNvPr>
          <p:cNvPicPr>
            <a:picLocks noChangeAspect="1"/>
          </p:cNvPicPr>
          <p:nvPr/>
        </p:nvPicPr>
        <p:blipFill>
          <a:blip r:embed="rId7"/>
          <a:stretch>
            <a:fillRect/>
          </a:stretch>
        </p:blipFill>
        <p:spPr>
          <a:xfrm>
            <a:off x="3391056" y="1450638"/>
            <a:ext cx="3821184" cy="762269"/>
          </a:xfrm>
          <a:prstGeom prst="rect">
            <a:avLst/>
          </a:prstGeom>
        </p:spPr>
      </p:pic>
      <p:sp>
        <p:nvSpPr>
          <p:cNvPr id="31" name="矩形: 圆角 30">
            <a:extLst>
              <a:ext uri="{FF2B5EF4-FFF2-40B4-BE49-F238E27FC236}">
                <a16:creationId xmlns:a16="http://schemas.microsoft.com/office/drawing/2014/main" id="{266AC9D0-7825-EC23-18F3-36752BBC609D}"/>
              </a:ext>
            </a:extLst>
          </p:cNvPr>
          <p:cNvSpPr/>
          <p:nvPr/>
        </p:nvSpPr>
        <p:spPr>
          <a:xfrm>
            <a:off x="3391056" y="1133614"/>
            <a:ext cx="5841343" cy="2848400"/>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箭头连接符 31">
            <a:extLst>
              <a:ext uri="{FF2B5EF4-FFF2-40B4-BE49-F238E27FC236}">
                <a16:creationId xmlns:a16="http://schemas.microsoft.com/office/drawing/2014/main" id="{2CAED452-51C4-9B93-F157-185DB8EFF2A3}"/>
              </a:ext>
            </a:extLst>
          </p:cNvPr>
          <p:cNvCxnSpPr>
            <a:cxnSpLocks/>
            <a:stCxn id="31" idx="1"/>
          </p:cNvCxnSpPr>
          <p:nvPr/>
        </p:nvCxnSpPr>
        <p:spPr>
          <a:xfrm flipH="1" flipV="1">
            <a:off x="1516566" y="2529931"/>
            <a:ext cx="1874490" cy="27883"/>
          </a:xfrm>
          <a:prstGeom prst="straightConnector1">
            <a:avLst/>
          </a:prstGeom>
          <a:ln>
            <a:solidFill>
              <a:srgbClr val="00B0F0"/>
            </a:solidFill>
            <a:tailEnd type="triangle"/>
          </a:ln>
        </p:spPr>
        <p:style>
          <a:lnRef idx="3">
            <a:schemeClr val="accent2"/>
          </a:lnRef>
          <a:fillRef idx="0">
            <a:schemeClr val="accent2"/>
          </a:fillRef>
          <a:effectRef idx="2">
            <a:schemeClr val="accent2"/>
          </a:effectRef>
          <a:fontRef idx="minor">
            <a:schemeClr val="tx1"/>
          </a:fontRef>
        </p:style>
      </p:cxnSp>
      <p:pic>
        <p:nvPicPr>
          <p:cNvPr id="33" name="图片 32">
            <a:extLst>
              <a:ext uri="{FF2B5EF4-FFF2-40B4-BE49-F238E27FC236}">
                <a16:creationId xmlns:a16="http://schemas.microsoft.com/office/drawing/2014/main" id="{1C81EE05-1E15-7B9F-FE8C-8DC682014105}"/>
              </a:ext>
            </a:extLst>
          </p:cNvPr>
          <p:cNvPicPr>
            <a:picLocks noChangeAspect="1"/>
          </p:cNvPicPr>
          <p:nvPr/>
        </p:nvPicPr>
        <p:blipFill>
          <a:blip r:embed="rId8"/>
          <a:stretch>
            <a:fillRect/>
          </a:stretch>
        </p:blipFill>
        <p:spPr>
          <a:xfrm>
            <a:off x="3494103" y="5088943"/>
            <a:ext cx="2335186" cy="726031"/>
          </a:xfrm>
          <a:prstGeom prst="rect">
            <a:avLst/>
          </a:prstGeom>
        </p:spPr>
      </p:pic>
      <p:sp>
        <p:nvSpPr>
          <p:cNvPr id="38" name="矩形: 圆角 37">
            <a:extLst>
              <a:ext uri="{FF2B5EF4-FFF2-40B4-BE49-F238E27FC236}">
                <a16:creationId xmlns:a16="http://schemas.microsoft.com/office/drawing/2014/main" id="{9C129E33-7807-9077-4044-F539FC632EA4}"/>
              </a:ext>
            </a:extLst>
          </p:cNvPr>
          <p:cNvSpPr/>
          <p:nvPr/>
        </p:nvSpPr>
        <p:spPr>
          <a:xfrm>
            <a:off x="3323269" y="5124604"/>
            <a:ext cx="2506020" cy="803220"/>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箭头连接符 38">
            <a:extLst>
              <a:ext uri="{FF2B5EF4-FFF2-40B4-BE49-F238E27FC236}">
                <a16:creationId xmlns:a16="http://schemas.microsoft.com/office/drawing/2014/main" id="{8A8277BE-589D-5C83-64D1-34E1881A80CE}"/>
              </a:ext>
            </a:extLst>
          </p:cNvPr>
          <p:cNvCxnSpPr>
            <a:cxnSpLocks/>
            <a:stCxn id="38" idx="1"/>
          </p:cNvCxnSpPr>
          <p:nvPr/>
        </p:nvCxnSpPr>
        <p:spPr>
          <a:xfrm flipH="1" flipV="1">
            <a:off x="2263698" y="3419290"/>
            <a:ext cx="1059571" cy="2106924"/>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pic>
        <p:nvPicPr>
          <p:cNvPr id="42" name="图片 41">
            <a:extLst>
              <a:ext uri="{FF2B5EF4-FFF2-40B4-BE49-F238E27FC236}">
                <a16:creationId xmlns:a16="http://schemas.microsoft.com/office/drawing/2014/main" id="{95F08039-F78B-F835-F9C2-C0CA63CCFCC1}"/>
              </a:ext>
            </a:extLst>
          </p:cNvPr>
          <p:cNvPicPr>
            <a:picLocks noChangeAspect="1"/>
          </p:cNvPicPr>
          <p:nvPr/>
        </p:nvPicPr>
        <p:blipFill>
          <a:blip r:embed="rId9"/>
          <a:stretch>
            <a:fillRect/>
          </a:stretch>
        </p:blipFill>
        <p:spPr>
          <a:xfrm>
            <a:off x="6632847" y="4596159"/>
            <a:ext cx="4887000" cy="1622405"/>
          </a:xfrm>
          <a:prstGeom prst="rect">
            <a:avLst/>
          </a:prstGeom>
        </p:spPr>
      </p:pic>
    </p:spTree>
    <p:extLst>
      <p:ext uri="{BB962C8B-B14F-4D97-AF65-F5344CB8AC3E}">
        <p14:creationId xmlns:p14="http://schemas.microsoft.com/office/powerpoint/2010/main" val="1238689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36169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Dataset</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5" name="图片 4">
            <a:extLst>
              <a:ext uri="{FF2B5EF4-FFF2-40B4-BE49-F238E27FC236}">
                <a16:creationId xmlns:a16="http://schemas.microsoft.com/office/drawing/2014/main" id="{E2B5C787-2E52-14B3-2786-B9C2E08B7B1F}"/>
              </a:ext>
            </a:extLst>
          </p:cNvPr>
          <p:cNvPicPr>
            <a:picLocks noChangeAspect="1"/>
          </p:cNvPicPr>
          <p:nvPr/>
        </p:nvPicPr>
        <p:blipFill>
          <a:blip r:embed="rId4"/>
          <a:stretch>
            <a:fillRect/>
          </a:stretch>
        </p:blipFill>
        <p:spPr>
          <a:xfrm>
            <a:off x="1063179" y="1206612"/>
            <a:ext cx="10065642" cy="4617393"/>
          </a:xfrm>
          <a:prstGeom prst="rect">
            <a:avLst/>
          </a:prstGeom>
        </p:spPr>
      </p:pic>
      <p:sp>
        <p:nvSpPr>
          <p:cNvPr id="11" name="文本框 10">
            <a:extLst>
              <a:ext uri="{FF2B5EF4-FFF2-40B4-BE49-F238E27FC236}">
                <a16:creationId xmlns:a16="http://schemas.microsoft.com/office/drawing/2014/main" id="{8A758124-564A-9575-DD14-EEE29D7B14FB}"/>
              </a:ext>
            </a:extLst>
          </p:cNvPr>
          <p:cNvSpPr txBox="1"/>
          <p:nvPr/>
        </p:nvSpPr>
        <p:spPr>
          <a:xfrm>
            <a:off x="3505009" y="856359"/>
            <a:ext cx="1583474" cy="461665"/>
          </a:xfrm>
          <a:prstGeom prst="rect">
            <a:avLst/>
          </a:prstGeom>
          <a:noFill/>
        </p:spPr>
        <p:txBody>
          <a:bodyPr wrap="square" rtlCol="0">
            <a:spAutoFit/>
          </a:bodyPr>
          <a:lstStyle/>
          <a:p>
            <a:r>
              <a:rPr lang="en-US" altLang="zh-CN" sz="2400" b="1" dirty="0">
                <a:solidFill>
                  <a:srgbClr val="FF0000"/>
                </a:solidFill>
              </a:rPr>
              <a:t>Last.FM</a:t>
            </a:r>
            <a:endParaRPr lang="zh-CN" altLang="en-US" sz="2400" b="1" dirty="0">
              <a:solidFill>
                <a:srgbClr val="FF0000"/>
              </a:solidFill>
            </a:endParaRPr>
          </a:p>
        </p:txBody>
      </p:sp>
      <p:sp>
        <p:nvSpPr>
          <p:cNvPr id="17" name="文本框 16">
            <a:extLst>
              <a:ext uri="{FF2B5EF4-FFF2-40B4-BE49-F238E27FC236}">
                <a16:creationId xmlns:a16="http://schemas.microsoft.com/office/drawing/2014/main" id="{3E6275F2-F915-C15D-6410-652995932343}"/>
              </a:ext>
            </a:extLst>
          </p:cNvPr>
          <p:cNvSpPr txBox="1"/>
          <p:nvPr/>
        </p:nvSpPr>
        <p:spPr>
          <a:xfrm>
            <a:off x="3505009" y="856359"/>
            <a:ext cx="8192619" cy="461665"/>
          </a:xfrm>
          <a:prstGeom prst="rect">
            <a:avLst/>
          </a:prstGeom>
          <a:noFill/>
        </p:spPr>
        <p:txBody>
          <a:bodyPr wrap="square">
            <a:spAutoFit/>
          </a:bodyPr>
          <a:lstStyle/>
          <a:p>
            <a:r>
              <a:rPr lang="en-US" altLang="zh-CN" sz="2400" b="1" dirty="0">
                <a:solidFill>
                  <a:srgbClr val="FF0000"/>
                </a:solidFill>
              </a:rPr>
              <a:t>Last.FM  Book-Crossing  MovieLens-20M  </a:t>
            </a:r>
            <a:r>
              <a:rPr lang="en-US" altLang="zh-CN" sz="2400" b="1" dirty="0" err="1">
                <a:solidFill>
                  <a:srgbClr val="FF0000"/>
                </a:solidFill>
              </a:rPr>
              <a:t>Dianping</a:t>
            </a:r>
            <a:r>
              <a:rPr lang="en-US" altLang="zh-CN" sz="2400" b="1" dirty="0">
                <a:solidFill>
                  <a:srgbClr val="FF0000"/>
                </a:solidFill>
              </a:rPr>
              <a:t>-Food</a:t>
            </a:r>
            <a:endParaRPr lang="zh-CN" altLang="en-US" sz="2400" b="1" dirty="0">
              <a:solidFill>
                <a:srgbClr val="FF0000"/>
              </a:solidFill>
            </a:endParaRPr>
          </a:p>
        </p:txBody>
      </p:sp>
    </p:spTree>
    <p:extLst>
      <p:ext uri="{BB962C8B-B14F-4D97-AF65-F5344CB8AC3E}">
        <p14:creationId xmlns:p14="http://schemas.microsoft.com/office/powerpoint/2010/main" val="1390694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22120</TotalTime>
  <Words>869</Words>
  <Application>Microsoft Office PowerPoint</Application>
  <PresentationFormat>宽屏</PresentationFormat>
  <Paragraphs>67</Paragraphs>
  <Slides>15</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等线</vt:lpstr>
      <vt:lpstr>等线 Light</vt:lpstr>
      <vt:lpstr>楷体</vt:lpstr>
      <vt:lpstr>宋体</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梁 晋荣</dc:creator>
  <cp:lastModifiedBy>陈 倩</cp:lastModifiedBy>
  <cp:revision>832</cp:revision>
  <dcterms:created xsi:type="dcterms:W3CDTF">2018-09-05T01:18:33Z</dcterms:created>
  <dcterms:modified xsi:type="dcterms:W3CDTF">2022-05-12T06:32:13Z</dcterms:modified>
</cp:coreProperties>
</file>