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7" r:id="rId2"/>
    <p:sldId id="271" r:id="rId3"/>
    <p:sldId id="284" r:id="rId4"/>
    <p:sldId id="285" r:id="rId5"/>
    <p:sldId id="286" r:id="rId6"/>
    <p:sldId id="287" r:id="rId7"/>
    <p:sldId id="281" r:id="rId8"/>
    <p:sldId id="288" r:id="rId9"/>
    <p:sldId id="289" r:id="rId10"/>
    <p:sldId id="290" r:id="rId11"/>
    <p:sldId id="291" r:id="rId12"/>
    <p:sldId id="292" r:id="rId13"/>
    <p:sldId id="294" r:id="rId14"/>
    <p:sldId id="295" r:id="rId15"/>
    <p:sldId id="293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779B5-E688-4C02-A8FA-0A4642362005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BE9C5-FFDF-4477-A7C4-8B4B4A36E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每个意图下用户和物品的关系应该是不同的，就不能使用传统的</a:t>
            </a:r>
            <a:r>
              <a:rPr lang="en-US" altLang="zh-CN" dirty="0"/>
              <a:t>mean pooling</a:t>
            </a:r>
            <a:r>
              <a:rPr lang="zh-CN" altLang="en-US" dirty="0"/>
              <a:t>的聚合方式，如何建模用户和其邻居节点的意图下的关系呢？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BE9C5-FFDF-4477-A7C4-8B4B4A36E0E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956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BE9C5-FFDF-4477-A7C4-8B4B4A36E0E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810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考虑到上面每种意图得到的用户物品嵌入可能还存在冗余，为了使每种意图之间保持独立，作者引入了一个距离相关的函数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BE9C5-FFDF-4477-A7C4-8B4B4A36E0E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773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5" y="1346948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5" y="4299698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5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4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10059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65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1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96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32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0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5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8" y="6272786"/>
            <a:ext cx="264430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6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1" y="2506133"/>
            <a:ext cx="1188299" cy="720332"/>
          </a:xfrm>
        </p:spPr>
        <p:txBody>
          <a:bodyPr/>
          <a:lstStyle>
            <a:lvl1pPr>
              <a:defRPr sz="2800"/>
            </a:lvl1pPr>
          </a:lstStyle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7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37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07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3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E55D1AB-84CC-47BC-94D3-6A88698F66EE}"/>
              </a:ext>
            </a:extLst>
          </p:cNvPr>
          <p:cNvCxnSpPr>
            <a:cxnSpLocks/>
          </p:cNvCxnSpPr>
          <p:nvPr userDrawn="1"/>
        </p:nvCxnSpPr>
        <p:spPr>
          <a:xfrm>
            <a:off x="655019" y="732210"/>
            <a:ext cx="11296189" cy="833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D262DD-78C6-4301-9090-55E6F03CE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52" y="220089"/>
            <a:ext cx="520455" cy="5204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F1BA054-4B05-468D-BCA5-A8A3329287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6" b="32615"/>
          <a:stretch/>
        </p:blipFill>
        <p:spPr>
          <a:xfrm>
            <a:off x="11178154" y="132386"/>
            <a:ext cx="695879" cy="52970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249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1" y="2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92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1" y="2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22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6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6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6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55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副标题 16">
            <a:extLst>
              <a:ext uri="{FF2B5EF4-FFF2-40B4-BE49-F238E27FC236}">
                <a16:creationId xmlns:a16="http://schemas.microsoft.com/office/drawing/2014/main" id="{7020289E-E636-4E25-8660-E979B39DE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2776" y="4424632"/>
            <a:ext cx="2242011" cy="831480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郭志强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2022-05-05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16">
            <a:extLst>
              <a:ext uri="{FF2B5EF4-FFF2-40B4-BE49-F238E27FC236}">
                <a16:creationId xmlns:a16="http://schemas.microsoft.com/office/drawing/2014/main" id="{6F593BDF-E0C0-4500-87BB-F4703317FE6E}"/>
              </a:ext>
            </a:extLst>
          </p:cNvPr>
          <p:cNvSpPr txBox="1">
            <a:spLocks/>
          </p:cNvSpPr>
          <p:nvPr/>
        </p:nvSpPr>
        <p:spPr>
          <a:xfrm>
            <a:off x="4869645" y="1847597"/>
            <a:ext cx="2242011" cy="5468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[~2020 SIGIR~]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52ECAB-EE0B-4976-82BC-34FCDD550E6A}"/>
              </a:ext>
            </a:extLst>
          </p:cNvPr>
          <p:cNvSpPr/>
          <p:nvPr/>
        </p:nvSpPr>
        <p:spPr>
          <a:xfrm>
            <a:off x="975304" y="2560888"/>
            <a:ext cx="10030691" cy="13234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Disentangled Graph Collaborative Filtering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66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副标题 16">
            <a:extLst>
              <a:ext uri="{FF2B5EF4-FFF2-40B4-BE49-F238E27FC236}">
                <a16:creationId xmlns:a16="http://schemas.microsoft.com/office/drawing/2014/main" id="{7020289E-E636-4E25-8660-E979B39DE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2776" y="4424632"/>
            <a:ext cx="2242011" cy="831480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郭志强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2022-05-05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16">
            <a:extLst>
              <a:ext uri="{FF2B5EF4-FFF2-40B4-BE49-F238E27FC236}">
                <a16:creationId xmlns:a16="http://schemas.microsoft.com/office/drawing/2014/main" id="{6F593BDF-E0C0-4500-87BB-F4703317FE6E}"/>
              </a:ext>
            </a:extLst>
          </p:cNvPr>
          <p:cNvSpPr txBox="1">
            <a:spLocks/>
          </p:cNvSpPr>
          <p:nvPr/>
        </p:nvSpPr>
        <p:spPr>
          <a:xfrm>
            <a:off x="4869645" y="1847597"/>
            <a:ext cx="2454791" cy="713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「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~2022~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」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52ECAB-EE0B-4976-82BC-34FCDD550E6A}"/>
              </a:ext>
            </a:extLst>
          </p:cNvPr>
          <p:cNvSpPr/>
          <p:nvPr/>
        </p:nvSpPr>
        <p:spPr>
          <a:xfrm>
            <a:off x="975304" y="2560888"/>
            <a:ext cx="10080623" cy="13234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MDGCF: Multi-Dependency Graph Collaborative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146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MDGCF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E8B6E-DC8A-415A-9928-121D7CEDF008}"/>
              </a:ext>
            </a:extLst>
          </p:cNvPr>
          <p:cNvSpPr txBox="1"/>
          <p:nvPr/>
        </p:nvSpPr>
        <p:spPr>
          <a:xfrm>
            <a:off x="1014197" y="909659"/>
            <a:ext cx="5656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学习用户和物品的编码是推荐的核心任务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395206-07D2-485E-8A34-2974ED136363}"/>
              </a:ext>
            </a:extLst>
          </p:cNvPr>
          <p:cNvSpPr txBox="1"/>
          <p:nvPr/>
        </p:nvSpPr>
        <p:spPr>
          <a:xfrm>
            <a:off x="1305587" y="1237077"/>
            <a:ext cx="5842982" cy="2640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邻域级依赖</a:t>
            </a:r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现有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GCN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方法无差别聚合领域特征，无法体现不同邻域节点的贡献</a:t>
            </a:r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「邻域聚合问题」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同构级依赖</a:t>
            </a:r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除了异构的交互物品，具有相似兴趣的用户之间有可能相互借鉴。现有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GCN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方法尽管可以捕捉高阶邻居相关性，但同构节点相比异构节点的距离较远，随着消息传播其特征被稀释，且由于过平滑问题无法捕捉长距离相似节点的特征</a:t>
            </a:r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「消息传播问题」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A036E9-2356-4AA5-B6BB-7A473C30D500}"/>
              </a:ext>
            </a:extLst>
          </p:cNvPr>
          <p:cNvSpPr/>
          <p:nvPr/>
        </p:nvSpPr>
        <p:spPr>
          <a:xfrm>
            <a:off x="1305586" y="4210575"/>
            <a:ext cx="5842982" cy="2270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「邻域特征注意力」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动态挖掘邻域依赖关系，构建两个邻域依赖图，然后基于邻域依赖图进行图卷积聚合，得到</a:t>
            </a:r>
            <a:r>
              <a:rPr lang="zh-CN" altLang="en-US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「邻域级依赖特征」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600" dirty="0">
              <a:solidFill>
                <a:srgbClr val="12121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「同构特征相似性」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动态挖掘同构节点依赖关系，构建两个同构依赖图，然后基于同构依赖图进行图卷积聚合，得到</a:t>
            </a:r>
            <a:r>
              <a:rPr lang="zh-CN" altLang="en-US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「同构级依赖特征」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600" dirty="0">
              <a:solidFill>
                <a:srgbClr val="12121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C238C5-7756-4FBD-8A22-E81F2BE710E3}"/>
              </a:ext>
            </a:extLst>
          </p:cNvPr>
          <p:cNvSpPr txBox="1"/>
          <p:nvPr/>
        </p:nvSpPr>
        <p:spPr>
          <a:xfrm>
            <a:off x="1014197" y="3897538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MDGCF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基本思想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97131DA-4208-4C6B-9F0A-EA39F213DC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955"/>
          <a:stretch/>
        </p:blipFill>
        <p:spPr>
          <a:xfrm>
            <a:off x="7652392" y="1094325"/>
            <a:ext cx="3445512" cy="2615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820421-3D46-49F3-A163-3BF952A7A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018" y="3877223"/>
            <a:ext cx="3828886" cy="25754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037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MDGCF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5054F6-3DEA-490B-A494-C1C8467F771A}"/>
              </a:ext>
            </a:extLst>
          </p:cNvPr>
          <p:cNvSpPr txBox="1"/>
          <p:nvPr/>
        </p:nvSpPr>
        <p:spPr>
          <a:xfrm>
            <a:off x="782985" y="94031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模型框架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39ECEC-AB4E-4AA5-B16E-43CD52597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87" y="1392771"/>
            <a:ext cx="4834301" cy="51544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F9E82CB-AF08-48B8-BFD4-BB6E9C22E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059" y="3723011"/>
            <a:ext cx="2031821" cy="632862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7902430-EEA9-46AC-97E7-E3142A8CE3CC}"/>
              </a:ext>
            </a:extLst>
          </p:cNvPr>
          <p:cNvCxnSpPr/>
          <p:nvPr/>
        </p:nvCxnSpPr>
        <p:spPr>
          <a:xfrm>
            <a:off x="5813488" y="2558472"/>
            <a:ext cx="573578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A263994-19BC-433E-8B61-6108F1D32A1D}"/>
              </a:ext>
            </a:extLst>
          </p:cNvPr>
          <p:cNvCxnSpPr/>
          <p:nvPr/>
        </p:nvCxnSpPr>
        <p:spPr>
          <a:xfrm>
            <a:off x="5813488" y="4428836"/>
            <a:ext cx="573578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81B91736-54B6-4158-B5EE-1546B9110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5059" y="2780041"/>
            <a:ext cx="4230075" cy="64895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590B771-54AD-41A9-AF87-2841B48EEA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2826" y="3792313"/>
            <a:ext cx="3828382" cy="51829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BE5D7C9-3927-4A2B-B27C-46E1ACAEC8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1525" y="5212446"/>
            <a:ext cx="3389563" cy="7963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A8EA19C-A6E2-471C-92E8-DBF3887497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5059" y="4531906"/>
            <a:ext cx="4349036" cy="69323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403313F-A0E0-483D-A300-9C93B6A4A4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5059" y="5924148"/>
            <a:ext cx="2299675" cy="85832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F6C897C-D6A5-4F11-8DB4-9F1673E146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75059" y="1456552"/>
            <a:ext cx="3395238" cy="41904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DE8627B-60EB-452F-956B-322600B279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75059" y="1935020"/>
            <a:ext cx="3989705" cy="579701"/>
          </a:xfrm>
          <a:prstGeom prst="rect">
            <a:avLst/>
          </a:prstGeom>
        </p:spPr>
      </p:pic>
      <p:sp>
        <p:nvSpPr>
          <p:cNvPr id="26" name="箭头: 右 25">
            <a:extLst>
              <a:ext uri="{FF2B5EF4-FFF2-40B4-BE49-F238E27FC236}">
                <a16:creationId xmlns:a16="http://schemas.microsoft.com/office/drawing/2014/main" id="{4DF89028-EBA8-47E4-ADAF-91C277C6ED5C}"/>
              </a:ext>
            </a:extLst>
          </p:cNvPr>
          <p:cNvSpPr/>
          <p:nvPr/>
        </p:nvSpPr>
        <p:spPr>
          <a:xfrm>
            <a:off x="10224095" y="2839715"/>
            <a:ext cx="433343" cy="360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5D432E8-FB70-4784-9079-635405184868}"/>
              </a:ext>
            </a:extLst>
          </p:cNvPr>
          <p:cNvSpPr/>
          <p:nvPr/>
        </p:nvSpPr>
        <p:spPr>
          <a:xfrm>
            <a:off x="10776399" y="2823793"/>
            <a:ext cx="1080080" cy="360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邻域聚合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EB67BA4-C30C-4154-BAF8-76221EC9A0FB}"/>
              </a:ext>
            </a:extLst>
          </p:cNvPr>
          <p:cNvSpPr/>
          <p:nvPr/>
        </p:nvSpPr>
        <p:spPr>
          <a:xfrm>
            <a:off x="7869383" y="3447261"/>
            <a:ext cx="1623991" cy="253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点积</a:t>
            </a:r>
            <a:r>
              <a:rPr lang="en-US" altLang="zh-CN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+sigmoid</a:t>
            </a:r>
            <a:endParaRPr lang="zh-CN" altLang="en-US" sz="16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C4A2699-8266-4A68-BDCD-4EDA2707B5AD}"/>
              </a:ext>
            </a:extLst>
          </p:cNvPr>
          <p:cNvSpPr/>
          <p:nvPr/>
        </p:nvSpPr>
        <p:spPr>
          <a:xfrm>
            <a:off x="7072607" y="3723011"/>
            <a:ext cx="648993" cy="29728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DAF5C4C5-5E82-489D-B517-5BDEC0CC2C52}"/>
              </a:ext>
            </a:extLst>
          </p:cNvPr>
          <p:cNvCxnSpPr>
            <a:stCxn id="29" idx="0"/>
            <a:endCxn id="28" idx="1"/>
          </p:cNvCxnSpPr>
          <p:nvPr/>
        </p:nvCxnSpPr>
        <p:spPr>
          <a:xfrm rot="5400000" flipH="1" flipV="1">
            <a:off x="7558695" y="3412324"/>
            <a:ext cx="149097" cy="4722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ABF9831F-AB92-4360-A4BE-9C209B2A2A76}"/>
              </a:ext>
            </a:extLst>
          </p:cNvPr>
          <p:cNvSpPr/>
          <p:nvPr/>
        </p:nvSpPr>
        <p:spPr>
          <a:xfrm>
            <a:off x="9965653" y="3298166"/>
            <a:ext cx="1080080" cy="275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层连接</a:t>
            </a: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149870E4-8316-489F-B6A2-1F85F4BAED38}"/>
              </a:ext>
            </a:extLst>
          </p:cNvPr>
          <p:cNvSpPr/>
          <p:nvPr/>
        </p:nvSpPr>
        <p:spPr>
          <a:xfrm rot="16200000">
            <a:off x="10365884" y="3572812"/>
            <a:ext cx="275748" cy="360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96E0F7C0-5B65-4401-B03D-CD2090EB197B}"/>
              </a:ext>
            </a:extLst>
          </p:cNvPr>
          <p:cNvSpPr/>
          <p:nvPr/>
        </p:nvSpPr>
        <p:spPr>
          <a:xfrm>
            <a:off x="10224095" y="4634941"/>
            <a:ext cx="433343" cy="360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D08F04A-27B4-41AC-8CB3-943106831FD0}"/>
              </a:ext>
            </a:extLst>
          </p:cNvPr>
          <p:cNvSpPr/>
          <p:nvPr/>
        </p:nvSpPr>
        <p:spPr>
          <a:xfrm>
            <a:off x="10670490" y="4619019"/>
            <a:ext cx="1415601" cy="360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同构节点聚合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909CC972-4B5A-4D19-92E8-BA03BDE8E2E1}"/>
              </a:ext>
            </a:extLst>
          </p:cNvPr>
          <p:cNvSpPr/>
          <p:nvPr/>
        </p:nvSpPr>
        <p:spPr>
          <a:xfrm>
            <a:off x="9449132" y="5453863"/>
            <a:ext cx="433343" cy="360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820D40-2E32-43D6-B189-A7907250C784}"/>
              </a:ext>
            </a:extLst>
          </p:cNvPr>
          <p:cNvSpPr/>
          <p:nvPr/>
        </p:nvSpPr>
        <p:spPr>
          <a:xfrm>
            <a:off x="10017892" y="5338341"/>
            <a:ext cx="2055681" cy="557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同构节点修正的</a:t>
            </a:r>
            <a:r>
              <a:rPr lang="en-US" altLang="zh-CN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cosine</a:t>
            </a:r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相似度</a:t>
            </a: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5E4718BB-F38D-4C2E-B123-86B2E966F9D5}"/>
              </a:ext>
            </a:extLst>
          </p:cNvPr>
          <p:cNvSpPr/>
          <p:nvPr/>
        </p:nvSpPr>
        <p:spPr>
          <a:xfrm>
            <a:off x="8285874" y="6196234"/>
            <a:ext cx="433343" cy="360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44FE7E6-82E0-416F-9568-192A797FA5A0}"/>
              </a:ext>
            </a:extLst>
          </p:cNvPr>
          <p:cNvSpPr/>
          <p:nvPr/>
        </p:nvSpPr>
        <p:spPr>
          <a:xfrm>
            <a:off x="8867545" y="6190192"/>
            <a:ext cx="1573221" cy="360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节点筛选</a:t>
            </a: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42153DBE-900F-4491-9F4C-3F723FEFC95D}"/>
              </a:ext>
            </a:extLst>
          </p:cNvPr>
          <p:cNvSpPr/>
          <p:nvPr/>
        </p:nvSpPr>
        <p:spPr>
          <a:xfrm>
            <a:off x="9449132" y="1467268"/>
            <a:ext cx="433343" cy="360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C1BEC61-59C5-41DA-AE52-3EB90F687EB0}"/>
              </a:ext>
            </a:extLst>
          </p:cNvPr>
          <p:cNvSpPr/>
          <p:nvPr/>
        </p:nvSpPr>
        <p:spPr>
          <a:xfrm>
            <a:off x="10001436" y="1451346"/>
            <a:ext cx="1547834" cy="360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两种特征融合</a:t>
            </a:r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CB407E5C-E786-4F94-B518-086296429D32}"/>
              </a:ext>
            </a:extLst>
          </p:cNvPr>
          <p:cNvSpPr/>
          <p:nvPr/>
        </p:nvSpPr>
        <p:spPr>
          <a:xfrm>
            <a:off x="9926270" y="1971765"/>
            <a:ext cx="433343" cy="360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8BEA0FC-915F-48FA-ACBB-A3F88EC941A3}"/>
              </a:ext>
            </a:extLst>
          </p:cNvPr>
          <p:cNvSpPr/>
          <p:nvPr/>
        </p:nvSpPr>
        <p:spPr>
          <a:xfrm>
            <a:off x="10478574" y="1955843"/>
            <a:ext cx="1547834" cy="360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点积</a:t>
            </a:r>
            <a:r>
              <a:rPr lang="en-US" altLang="zh-CN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+BPR</a:t>
            </a:r>
            <a:endParaRPr lang="zh-CN" altLang="en-US" sz="16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437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MDGCF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5054F6-3DEA-490B-A494-C1C8467F771A}"/>
              </a:ext>
            </a:extLst>
          </p:cNvPr>
          <p:cNvSpPr txBox="1"/>
          <p:nvPr/>
        </p:nvSpPr>
        <p:spPr>
          <a:xfrm>
            <a:off x="782985" y="94031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E145F2-7B78-42E5-997D-736452EBE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197" y="1461113"/>
            <a:ext cx="10234089" cy="410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03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MDGCF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5054F6-3DEA-490B-A494-C1C8467F771A}"/>
              </a:ext>
            </a:extLst>
          </p:cNvPr>
          <p:cNvSpPr txBox="1"/>
          <p:nvPr/>
        </p:nvSpPr>
        <p:spPr>
          <a:xfrm>
            <a:off x="782985" y="94031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5ED514-8B81-4DD1-8D8E-325755CC1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254" y="1309646"/>
            <a:ext cx="5188098" cy="26758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09F24A9-5A49-476F-890A-E4C07E0DF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806" y="1272386"/>
            <a:ext cx="4475322" cy="28746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E48F57-9CE5-40FA-AE90-76409FC68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254" y="4147020"/>
            <a:ext cx="10191565" cy="26339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0895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MDGCF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5054F6-3DEA-490B-A494-C1C8467F771A}"/>
              </a:ext>
            </a:extLst>
          </p:cNvPr>
          <p:cNvSpPr txBox="1"/>
          <p:nvPr/>
        </p:nvSpPr>
        <p:spPr>
          <a:xfrm>
            <a:off x="782985" y="940314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5AFB0D-F700-43E5-9E8A-8F1D37CE3A83}"/>
              </a:ext>
            </a:extLst>
          </p:cNvPr>
          <p:cNvSpPr/>
          <p:nvPr/>
        </p:nvSpPr>
        <p:spPr>
          <a:xfrm>
            <a:off x="1323771" y="1458289"/>
            <a:ext cx="9897604" cy="2231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邻域级依赖注意力计算方式太简单，如何赋予更合理的意义？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同构节点相似性计算结果和图上的二阶邻居重复度较高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「一般重叠交互越多，相似性越高」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① 和传统图上的高阶连接性聚合的区别？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>
              <a:lnSpc>
                <a:spcPct val="200000"/>
              </a:lnSpc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② 长距离依赖关系如何在方法中体现？（案例分析）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9E61D178-A5B0-4DBA-BA17-9EFBF424E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821" y="1585396"/>
            <a:ext cx="2031821" cy="632862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id="{51A66E2C-37EB-4E68-87E1-62667820B54F}"/>
              </a:ext>
            </a:extLst>
          </p:cNvPr>
          <p:cNvSpPr/>
          <p:nvPr/>
        </p:nvSpPr>
        <p:spPr>
          <a:xfrm>
            <a:off x="9991145" y="1309646"/>
            <a:ext cx="1623991" cy="253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点积</a:t>
            </a:r>
            <a:r>
              <a:rPr lang="en-US" altLang="zh-CN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+sigmoid</a:t>
            </a:r>
            <a:endParaRPr lang="zh-CN" altLang="en-US" sz="16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F869D59-E8EB-417B-AEF0-1E7B4A8293B8}"/>
              </a:ext>
            </a:extLst>
          </p:cNvPr>
          <p:cNvSpPr/>
          <p:nvPr/>
        </p:nvSpPr>
        <p:spPr>
          <a:xfrm>
            <a:off x="9194369" y="1585396"/>
            <a:ext cx="648993" cy="29728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B29D97F1-7D2E-4103-92EA-BB305CFE08A2}"/>
              </a:ext>
            </a:extLst>
          </p:cNvPr>
          <p:cNvCxnSpPr>
            <a:stCxn id="46" idx="0"/>
            <a:endCxn id="45" idx="1"/>
          </p:cNvCxnSpPr>
          <p:nvPr/>
        </p:nvCxnSpPr>
        <p:spPr>
          <a:xfrm rot="5400000" flipH="1" flipV="1">
            <a:off x="9680457" y="1274709"/>
            <a:ext cx="149097" cy="4722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15BDED9B-6D31-4EA7-8600-AD6887B47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101" y="3795769"/>
            <a:ext cx="7120066" cy="284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85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5">
            <a:extLst>
              <a:ext uri="{FF2B5EF4-FFF2-40B4-BE49-F238E27FC236}">
                <a16:creationId xmlns:a16="http://schemas.microsoft.com/office/drawing/2014/main" id="{62194BDF-6E4F-4FCB-99B6-4281B27A8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172" y="1495356"/>
            <a:ext cx="9966960" cy="3035808"/>
          </a:xfrm>
        </p:spPr>
        <p:txBody>
          <a:bodyPr/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 谢 聆 听</a:t>
            </a:r>
          </a:p>
        </p:txBody>
      </p:sp>
      <p:sp>
        <p:nvSpPr>
          <p:cNvPr id="8" name="副标题 16">
            <a:extLst>
              <a:ext uri="{FF2B5EF4-FFF2-40B4-BE49-F238E27FC236}">
                <a16:creationId xmlns:a16="http://schemas.microsoft.com/office/drawing/2014/main" id="{2096ECAB-331D-40BA-9E8C-5A682A9BE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2776" y="4424632"/>
            <a:ext cx="2242011" cy="831480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郭志强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2022-05-05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639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DGCF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E8B6E-DC8A-415A-9928-121D7CEDF008}"/>
              </a:ext>
            </a:extLst>
          </p:cNvPr>
          <p:cNvSpPr txBox="1"/>
          <p:nvPr/>
        </p:nvSpPr>
        <p:spPr>
          <a:xfrm>
            <a:off x="1014197" y="909659"/>
            <a:ext cx="613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学习用户和物品的编码是推荐的核心任务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395206-07D2-485E-8A34-2974ED136363}"/>
              </a:ext>
            </a:extLst>
          </p:cNvPr>
          <p:cNvSpPr txBox="1"/>
          <p:nvPr/>
        </p:nvSpPr>
        <p:spPr>
          <a:xfrm>
            <a:off x="1305587" y="1237077"/>
            <a:ext cx="6222049" cy="2270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①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单个用户或物品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的编码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【MF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NeuMF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融入个人交互信息的编码（一阶连通性）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【FISM】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 利用整体交互图的编码（高阶连通性）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【NGCF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6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LightGCN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问题</a:t>
            </a:r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现有用户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物品关系建模方式不能发现用户在物品上的意图。用户与物品交互往往具有不同的意图，比如打发时间、价格实惠、送朋友礼物。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A036E9-2356-4AA5-B6BB-7A473C30D500}"/>
              </a:ext>
            </a:extLst>
          </p:cNvPr>
          <p:cNvSpPr/>
          <p:nvPr/>
        </p:nvSpPr>
        <p:spPr>
          <a:xfrm>
            <a:off x="1305588" y="4042409"/>
            <a:ext cx="4733966" cy="2270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「编码维度拆分」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</a:t>
            </a:r>
            <a:r>
              <a:rPr lang="en-US" altLang="zh-CN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个意图编码。</a:t>
            </a:r>
            <a:endParaRPr lang="en-US" altLang="zh-CN" sz="1600" dirty="0">
              <a:solidFill>
                <a:srgbClr val="12121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每个意图都对应一个</a:t>
            </a:r>
            <a:r>
              <a:rPr lang="zh-CN" altLang="en-US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「意图子图」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。在</a:t>
            </a:r>
            <a:r>
              <a:rPr lang="en-US" altLang="zh-CN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个子图上分别学习用户和物品的嵌入，最后组合起来形成最终的嵌入。</a:t>
            </a:r>
            <a:endParaRPr lang="en-US" altLang="zh-CN" sz="1600" dirty="0">
              <a:solidFill>
                <a:srgbClr val="12121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「邻居路由」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计算子图中邻居节点聚合概率。</a:t>
            </a:r>
            <a:endParaRPr lang="en-US" altLang="zh-CN" sz="1600" dirty="0">
              <a:solidFill>
                <a:srgbClr val="12121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「独立性正则项」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保证意图间的独立性。</a:t>
            </a:r>
            <a:endParaRPr lang="en-US" altLang="zh-CN" sz="1600" dirty="0">
              <a:solidFill>
                <a:srgbClr val="12121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C238C5-7756-4FBD-8A22-E81F2BE710E3}"/>
              </a:ext>
            </a:extLst>
          </p:cNvPr>
          <p:cNvSpPr txBox="1"/>
          <p:nvPr/>
        </p:nvSpPr>
        <p:spPr>
          <a:xfrm>
            <a:off x="1014197" y="3673077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DGCF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基本思想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63DB6C-CE72-4508-9636-3A50FC36C170}"/>
              </a:ext>
            </a:extLst>
          </p:cNvPr>
          <p:cNvSpPr txBox="1"/>
          <p:nvPr/>
        </p:nvSpPr>
        <p:spPr>
          <a:xfrm>
            <a:off x="904875" y="6478409"/>
            <a:ext cx="44935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Xiang Wang, et al. Disentangled Graph Collaborative Filtering. SIGIR. 2020.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97131DA-4208-4C6B-9F0A-EA39F213DC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955"/>
          <a:stretch/>
        </p:blipFill>
        <p:spPr>
          <a:xfrm>
            <a:off x="7952509" y="1019042"/>
            <a:ext cx="3358619" cy="25499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8098BE4-5885-42C2-A11C-B96E5D42C5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20"/>
          <a:stretch/>
        </p:blipFill>
        <p:spPr>
          <a:xfrm>
            <a:off x="6152447" y="3938859"/>
            <a:ext cx="5158681" cy="24779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BEFD6A2-10D1-4AD9-9C51-170E24FCF5B0}"/>
              </a:ext>
            </a:extLst>
          </p:cNvPr>
          <p:cNvSpPr txBox="1"/>
          <p:nvPr/>
        </p:nvSpPr>
        <p:spPr>
          <a:xfrm>
            <a:off x="10103412" y="909659"/>
            <a:ext cx="13093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是否交互？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B753701-F94B-42AB-812B-2B909792A6CD}"/>
              </a:ext>
            </a:extLst>
          </p:cNvPr>
          <p:cNvSpPr txBox="1"/>
          <p:nvPr/>
        </p:nvSpPr>
        <p:spPr>
          <a:xfrm>
            <a:off x="9304459" y="3815256"/>
            <a:ext cx="210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出于什么意图交互？</a:t>
            </a:r>
          </a:p>
        </p:txBody>
      </p:sp>
    </p:spTree>
    <p:extLst>
      <p:ext uri="{BB962C8B-B14F-4D97-AF65-F5344CB8AC3E}">
        <p14:creationId xmlns:p14="http://schemas.microsoft.com/office/powerpoint/2010/main" val="32176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DGCF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63DB6C-CE72-4508-9636-3A50FC36C170}"/>
              </a:ext>
            </a:extLst>
          </p:cNvPr>
          <p:cNvSpPr txBox="1"/>
          <p:nvPr/>
        </p:nvSpPr>
        <p:spPr>
          <a:xfrm>
            <a:off x="904875" y="6478409"/>
            <a:ext cx="44935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Xiang Wang, et al. Disentangled Graph Collaborative Filtering. SIGIR. 2020.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07F812-CA46-4558-90A8-AC2B2106E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73" y="2119736"/>
            <a:ext cx="11720945" cy="325764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52DF1A0-E6BB-4618-9EF5-12730FDFB5CD}"/>
              </a:ext>
            </a:extLst>
          </p:cNvPr>
          <p:cNvSpPr/>
          <p:nvPr/>
        </p:nvSpPr>
        <p:spPr>
          <a:xfrm>
            <a:off x="2516908" y="5818140"/>
            <a:ext cx="25169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① 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个意图下的编码？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454A180-5362-4497-84C9-39AA743A2CB6}"/>
              </a:ext>
            </a:extLst>
          </p:cNvPr>
          <p:cNvSpPr/>
          <p:nvPr/>
        </p:nvSpPr>
        <p:spPr>
          <a:xfrm>
            <a:off x="2811826" y="1309646"/>
            <a:ext cx="6557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② 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某个意图下的用户和其邻居（物品）的关系信号如何表示？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BBA07F-04F1-40CB-94F0-801AA3AD1890}"/>
              </a:ext>
            </a:extLst>
          </p:cNvPr>
          <p:cNvSpPr/>
          <p:nvPr/>
        </p:nvSpPr>
        <p:spPr>
          <a:xfrm>
            <a:off x="9275896" y="5413162"/>
            <a:ext cx="2355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③ 意图之间的独立性？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676413E5-52D3-43F4-BEFD-3DBA385A6A75}"/>
              </a:ext>
            </a:extLst>
          </p:cNvPr>
          <p:cNvSpPr/>
          <p:nvPr/>
        </p:nvSpPr>
        <p:spPr>
          <a:xfrm rot="11939362">
            <a:off x="4853708" y="1665887"/>
            <a:ext cx="360218" cy="4062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E153CA3F-E40B-4B97-AC79-15719C153E3E}"/>
              </a:ext>
            </a:extLst>
          </p:cNvPr>
          <p:cNvSpPr/>
          <p:nvPr/>
        </p:nvSpPr>
        <p:spPr>
          <a:xfrm rot="1991166">
            <a:off x="3501888" y="5407053"/>
            <a:ext cx="360218" cy="4062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79339957-E658-4FAF-B6A5-FE5E652996BB}"/>
              </a:ext>
            </a:extLst>
          </p:cNvPr>
          <p:cNvSpPr/>
          <p:nvPr/>
        </p:nvSpPr>
        <p:spPr>
          <a:xfrm rot="1991166">
            <a:off x="10618505" y="5064481"/>
            <a:ext cx="360218" cy="4062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EEC3E63-D7F1-4280-BF2C-A73938D39859}"/>
              </a:ext>
            </a:extLst>
          </p:cNvPr>
          <p:cNvSpPr/>
          <p:nvPr/>
        </p:nvSpPr>
        <p:spPr>
          <a:xfrm>
            <a:off x="609861" y="489829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「常规编码」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5054F6-3DEA-490B-A494-C1C8467F771A}"/>
              </a:ext>
            </a:extLst>
          </p:cNvPr>
          <p:cNvSpPr txBox="1"/>
          <p:nvPr/>
        </p:nvSpPr>
        <p:spPr>
          <a:xfrm>
            <a:off x="782985" y="94031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模型框架</a:t>
            </a:r>
          </a:p>
        </p:txBody>
      </p:sp>
    </p:spTree>
    <p:extLst>
      <p:ext uri="{BB962C8B-B14F-4D97-AF65-F5344CB8AC3E}">
        <p14:creationId xmlns:p14="http://schemas.microsoft.com/office/powerpoint/2010/main" val="147522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3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DGCF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63DB6C-CE72-4508-9636-3A50FC36C170}"/>
              </a:ext>
            </a:extLst>
          </p:cNvPr>
          <p:cNvSpPr txBox="1"/>
          <p:nvPr/>
        </p:nvSpPr>
        <p:spPr>
          <a:xfrm>
            <a:off x="904875" y="6478409"/>
            <a:ext cx="44935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Xiang Wang, et al. Disentangled Graph Collaborative Filtering. SIGIR. 2020.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07F812-CA46-4558-90A8-AC2B2106E3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18" r="79979" b="13012"/>
          <a:stretch/>
        </p:blipFill>
        <p:spPr>
          <a:xfrm>
            <a:off x="927329" y="2162684"/>
            <a:ext cx="2346682" cy="2540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65054F6-3DEA-490B-A494-C1C8467F771A}"/>
              </a:ext>
            </a:extLst>
          </p:cNvPr>
          <p:cNvSpPr txBox="1"/>
          <p:nvPr/>
        </p:nvSpPr>
        <p:spPr>
          <a:xfrm>
            <a:off x="782985" y="940314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意图编码划分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021CCEB-0B60-4636-8B21-75601C82D0FE}"/>
              </a:ext>
            </a:extLst>
          </p:cNvPr>
          <p:cNvSpPr/>
          <p:nvPr/>
        </p:nvSpPr>
        <p:spPr>
          <a:xfrm>
            <a:off x="1315840" y="482473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「常规编码」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E865670-C040-4F60-B540-DBA4558BCE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09" t="59116" r="21429"/>
          <a:stretch/>
        </p:blipFill>
        <p:spPr>
          <a:xfrm>
            <a:off x="4202079" y="2388235"/>
            <a:ext cx="6770255" cy="1331855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69CB5123-A1F4-4057-AA03-0D774CDE72E0}"/>
              </a:ext>
            </a:extLst>
          </p:cNvPr>
          <p:cNvSpPr/>
          <p:nvPr/>
        </p:nvSpPr>
        <p:spPr>
          <a:xfrm>
            <a:off x="3458879" y="3391312"/>
            <a:ext cx="535709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A13A4BB-6F04-446D-821C-2C239E1914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821" t="34165" b="57613"/>
          <a:stretch/>
        </p:blipFill>
        <p:spPr>
          <a:xfrm>
            <a:off x="6437096" y="1668707"/>
            <a:ext cx="2300220" cy="3707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416112F-5644-4216-94AC-ABBC6B36B32C}"/>
              </a:ext>
            </a:extLst>
          </p:cNvPr>
          <p:cNvSpPr txBox="1"/>
          <p:nvPr/>
        </p:nvSpPr>
        <p:spPr>
          <a:xfrm>
            <a:off x="7033208" y="13096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用户编码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3872980-D66A-4A00-96B2-70BDF9524F08}"/>
              </a:ext>
            </a:extLst>
          </p:cNvPr>
          <p:cNvGrpSpPr/>
          <p:nvPr/>
        </p:nvGrpSpPr>
        <p:grpSpPr>
          <a:xfrm>
            <a:off x="4202079" y="3774877"/>
            <a:ext cx="6770255" cy="1940021"/>
            <a:chOff x="4202079" y="3774877"/>
            <a:chExt cx="6770255" cy="1940021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847945AC-8083-49A6-A661-8F451C0E7C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0731" t="11983" r="21508" b="44003"/>
            <a:stretch/>
          </p:blipFill>
          <p:spPr>
            <a:xfrm>
              <a:off x="4202079" y="4281069"/>
              <a:ext cx="6770255" cy="1433829"/>
            </a:xfrm>
            <a:prstGeom prst="rect">
              <a:avLst/>
            </a:prstGeom>
          </p:spPr>
        </p:pic>
        <p:sp>
          <p:nvSpPr>
            <p:cNvPr id="8" name="箭头: 下 7">
              <a:extLst>
                <a:ext uri="{FF2B5EF4-FFF2-40B4-BE49-F238E27FC236}">
                  <a16:creationId xmlns:a16="http://schemas.microsoft.com/office/drawing/2014/main" id="{A9816E51-8612-4F38-B1B1-E8CD33C07552}"/>
                </a:ext>
              </a:extLst>
            </p:cNvPr>
            <p:cNvSpPr/>
            <p:nvPr/>
          </p:nvSpPr>
          <p:spPr>
            <a:xfrm>
              <a:off x="5172363" y="3774877"/>
              <a:ext cx="484632" cy="370737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下 21">
              <a:extLst>
                <a:ext uri="{FF2B5EF4-FFF2-40B4-BE49-F238E27FC236}">
                  <a16:creationId xmlns:a16="http://schemas.microsoft.com/office/drawing/2014/main" id="{5C5F02FD-5215-462E-BA2D-17A8FF41E019}"/>
                </a:ext>
              </a:extLst>
            </p:cNvPr>
            <p:cNvSpPr/>
            <p:nvPr/>
          </p:nvSpPr>
          <p:spPr>
            <a:xfrm>
              <a:off x="7385352" y="3774877"/>
              <a:ext cx="484632" cy="370737"/>
            </a:xfrm>
            <a:prstGeom prst="down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箭头: 下 22">
              <a:extLst>
                <a:ext uri="{FF2B5EF4-FFF2-40B4-BE49-F238E27FC236}">
                  <a16:creationId xmlns:a16="http://schemas.microsoft.com/office/drawing/2014/main" id="{150C3A0F-3E28-4DD5-B564-6BE45AE7A9E2}"/>
                </a:ext>
              </a:extLst>
            </p:cNvPr>
            <p:cNvSpPr/>
            <p:nvPr/>
          </p:nvSpPr>
          <p:spPr>
            <a:xfrm>
              <a:off x="9689825" y="3774877"/>
              <a:ext cx="484632" cy="370737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999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DGCF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63DB6C-CE72-4508-9636-3A50FC36C170}"/>
              </a:ext>
            </a:extLst>
          </p:cNvPr>
          <p:cNvSpPr txBox="1"/>
          <p:nvPr/>
        </p:nvSpPr>
        <p:spPr>
          <a:xfrm>
            <a:off x="904875" y="6478409"/>
            <a:ext cx="44935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Xiang Wang, et al. Disentangled Graph Collaborative Filtering. SIGIR. 2020.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5054F6-3DEA-490B-A494-C1C8467F771A}"/>
              </a:ext>
            </a:extLst>
          </p:cNvPr>
          <p:cNvSpPr txBox="1"/>
          <p:nvPr/>
        </p:nvSpPr>
        <p:spPr>
          <a:xfrm>
            <a:off x="782985" y="940314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意图信号建模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7F5818-D3B1-40EF-B2F0-B8DCAF60C96E}"/>
              </a:ext>
            </a:extLst>
          </p:cNvPr>
          <p:cNvSpPr txBox="1"/>
          <p:nvPr/>
        </p:nvSpPr>
        <p:spPr>
          <a:xfrm>
            <a:off x="1118944" y="3258782"/>
            <a:ext cx="4358219" cy="115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建模目标节点和其邻居节点关系的方法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Mean/Max pooling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Attention 【GAT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及其变种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5296EEA-8EF4-4C15-AC66-F03C2F5AA7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4" t="11757" r="80875" b="40800"/>
          <a:stretch/>
        </p:blipFill>
        <p:spPr>
          <a:xfrm>
            <a:off x="1275963" y="1443468"/>
            <a:ext cx="2473492" cy="176478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CA837A1-B5E7-4D96-900B-4FAE25D95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0009" y="4673410"/>
            <a:ext cx="4013340" cy="751767"/>
          </a:xfrm>
          <a:prstGeom prst="rect">
            <a:avLst/>
          </a:prstGeom>
          <a:ln>
            <a:noFill/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3BE23E3-A44B-4A85-AA97-A73C6CB322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0009" y="5629908"/>
            <a:ext cx="4007154" cy="793172"/>
          </a:xfrm>
          <a:prstGeom prst="rect">
            <a:avLst/>
          </a:prstGeom>
          <a:ln>
            <a:noFill/>
          </a:ln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818B8E0-A37E-4D61-9BB7-D0335D571A60}"/>
              </a:ext>
            </a:extLst>
          </p:cNvPr>
          <p:cNvSpPr txBox="1"/>
          <p:nvPr/>
        </p:nvSpPr>
        <p:spPr>
          <a:xfrm>
            <a:off x="1014197" y="4474492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「</a:t>
            </a:r>
            <a:r>
              <a:rPr lang="en-US" altLang="zh-CN" dirty="0"/>
              <a:t>GAT</a:t>
            </a:r>
            <a:r>
              <a:rPr lang="zh-CN" altLang="en-US" dirty="0"/>
              <a:t>」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86C06F2-011D-4E67-9D29-F084CDB977EC}"/>
              </a:ext>
            </a:extLst>
          </p:cNvPr>
          <p:cNvSpPr txBox="1"/>
          <p:nvPr/>
        </p:nvSpPr>
        <p:spPr>
          <a:xfrm>
            <a:off x="648096" y="5385427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「 </a:t>
            </a:r>
            <a:r>
              <a:rPr lang="en-US" altLang="zh-CN" dirty="0"/>
              <a:t>GCE-GNN</a:t>
            </a:r>
            <a:r>
              <a:rPr lang="zh-CN" altLang="en-US" dirty="0"/>
              <a:t> 」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7FEACBD-9E0A-4F45-95DC-6015D24650AC}"/>
              </a:ext>
            </a:extLst>
          </p:cNvPr>
          <p:cNvCxnSpPr>
            <a:cxnSpLocks/>
          </p:cNvCxnSpPr>
          <p:nvPr/>
        </p:nvCxnSpPr>
        <p:spPr>
          <a:xfrm>
            <a:off x="5566075" y="1016000"/>
            <a:ext cx="46181" cy="5716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6AE643D0-65D9-4B9A-8425-BC7C015DBC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4982" y="1314754"/>
            <a:ext cx="6149365" cy="1764787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89422B84-F426-49EC-93B1-E5E1026EEF65}"/>
              </a:ext>
            </a:extLst>
          </p:cNvPr>
          <p:cNvSpPr/>
          <p:nvPr/>
        </p:nvSpPr>
        <p:spPr>
          <a:xfrm>
            <a:off x="5612256" y="940314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邻居路由</a:t>
            </a: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C74A799-2EE5-4F60-A930-15DA21A1C7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1658" y="6048413"/>
            <a:ext cx="3755239" cy="50270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491071A1-7700-4C48-BB56-9A5439D117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0268" y="3544918"/>
            <a:ext cx="2873754" cy="850812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56D7AB21-489F-406F-9D6F-B494307BEF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90980" y="4569699"/>
            <a:ext cx="2502115" cy="681509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AB21298C-BA10-448A-9341-42935470C8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43121" y="4358595"/>
            <a:ext cx="2742640" cy="1066582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4B8998FC-AD6D-4125-8961-1ADC02E7698A}"/>
              </a:ext>
            </a:extLst>
          </p:cNvPr>
          <p:cNvSpPr/>
          <p:nvPr/>
        </p:nvSpPr>
        <p:spPr>
          <a:xfrm>
            <a:off x="5718719" y="3258782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跨意图编码传播：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86677DE-50B2-4EBB-B2FF-609CA04FEB95}"/>
              </a:ext>
            </a:extLst>
          </p:cNvPr>
          <p:cNvSpPr/>
          <p:nvPr/>
        </p:nvSpPr>
        <p:spPr>
          <a:xfrm>
            <a:off x="5718719" y="5445167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意图子图更新：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2DB5B95-B2CB-4D6A-9F0F-646F409C2456}"/>
              </a:ext>
            </a:extLst>
          </p:cNvPr>
          <p:cNvSpPr/>
          <p:nvPr/>
        </p:nvSpPr>
        <p:spPr>
          <a:xfrm>
            <a:off x="8844371" y="3544918"/>
            <a:ext cx="752211" cy="36933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C0D7E24-2B81-47E1-8AC6-45578D8D0519}"/>
              </a:ext>
            </a:extLst>
          </p:cNvPr>
          <p:cNvSpPr/>
          <p:nvPr/>
        </p:nvSpPr>
        <p:spPr>
          <a:xfrm>
            <a:off x="9874426" y="3127607"/>
            <a:ext cx="1664941" cy="527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子图下节点关系，初始为</a:t>
            </a:r>
            <a:r>
              <a:rPr lang="en-US" altLang="zh-CN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endParaRPr lang="zh-CN" altLang="en-US" sz="16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37B16FA3-1243-4B90-87C3-20534882C0D6}"/>
              </a:ext>
            </a:extLst>
          </p:cNvPr>
          <p:cNvCxnSpPr>
            <a:cxnSpLocks/>
            <a:stCxn id="35" idx="0"/>
            <a:endCxn id="36" idx="1"/>
          </p:cNvCxnSpPr>
          <p:nvPr/>
        </p:nvCxnSpPr>
        <p:spPr>
          <a:xfrm rot="5400000" flipH="1" flipV="1">
            <a:off x="9470572" y="3141065"/>
            <a:ext cx="153759" cy="65394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B6A67875-3195-41F6-BF42-5FDD8C224536}"/>
              </a:ext>
            </a:extLst>
          </p:cNvPr>
          <p:cNvSpPr/>
          <p:nvPr/>
        </p:nvSpPr>
        <p:spPr>
          <a:xfrm>
            <a:off x="7426202" y="4601970"/>
            <a:ext cx="1266893" cy="46879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7F30DBB-0F97-4B54-8BC8-264B50553B18}"/>
              </a:ext>
            </a:extLst>
          </p:cNvPr>
          <p:cNvSpPr/>
          <p:nvPr/>
        </p:nvSpPr>
        <p:spPr>
          <a:xfrm>
            <a:off x="5899072" y="4196579"/>
            <a:ext cx="1078794" cy="286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邻居聚合</a:t>
            </a:r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8F744B2D-CBE2-479A-913D-1ADDC37EC0E3}"/>
              </a:ext>
            </a:extLst>
          </p:cNvPr>
          <p:cNvCxnSpPr>
            <a:cxnSpLocks/>
            <a:stCxn id="39" idx="0"/>
            <a:endCxn id="40" idx="3"/>
          </p:cNvCxnSpPr>
          <p:nvPr/>
        </p:nvCxnSpPr>
        <p:spPr>
          <a:xfrm rot="16200000" flipV="1">
            <a:off x="7387597" y="3929917"/>
            <a:ext cx="262323" cy="10817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680AC24-3CB5-4AA5-A2F1-E8C27AB7D9BA}"/>
              </a:ext>
            </a:extLst>
          </p:cNvPr>
          <p:cNvSpPr/>
          <p:nvPr/>
        </p:nvSpPr>
        <p:spPr>
          <a:xfrm>
            <a:off x="11152314" y="4956383"/>
            <a:ext cx="633447" cy="4290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30CC811-03F7-4171-B84D-6093BC7D1466}"/>
              </a:ext>
            </a:extLst>
          </p:cNvPr>
          <p:cNvSpPr/>
          <p:nvPr/>
        </p:nvSpPr>
        <p:spPr>
          <a:xfrm>
            <a:off x="10721990" y="4000668"/>
            <a:ext cx="1078794" cy="286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节点的度</a:t>
            </a:r>
          </a:p>
        </p:txBody>
      </p: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C7A92899-0D55-4028-8BBE-E8A3914A277B}"/>
              </a:ext>
            </a:extLst>
          </p:cNvPr>
          <p:cNvCxnSpPr>
            <a:cxnSpLocks/>
            <a:stCxn id="44" idx="3"/>
            <a:endCxn id="45" idx="3"/>
          </p:cNvCxnSpPr>
          <p:nvPr/>
        </p:nvCxnSpPr>
        <p:spPr>
          <a:xfrm flipV="1">
            <a:off x="11785761" y="4143736"/>
            <a:ext cx="15023" cy="1027169"/>
          </a:xfrm>
          <a:prstGeom prst="curvedConnector3">
            <a:avLst>
              <a:gd name="adj1" fmla="val 1621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062B6EFE-A721-4E4C-B88D-AF8A474F7139}"/>
              </a:ext>
            </a:extLst>
          </p:cNvPr>
          <p:cNvSpPr/>
          <p:nvPr/>
        </p:nvSpPr>
        <p:spPr>
          <a:xfrm>
            <a:off x="9256073" y="6035730"/>
            <a:ext cx="1404643" cy="468794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1E34017-ECB8-4FB4-AD8C-A723E4D7AEC8}"/>
              </a:ext>
            </a:extLst>
          </p:cNvPr>
          <p:cNvSpPr/>
          <p:nvPr/>
        </p:nvSpPr>
        <p:spPr>
          <a:xfrm>
            <a:off x="8340800" y="5457448"/>
            <a:ext cx="1404642" cy="2861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亲和力关系</a:t>
            </a:r>
          </a:p>
        </p:txBody>
      </p: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88CC6EDB-B72B-426D-BDDA-1673B136DB71}"/>
              </a:ext>
            </a:extLst>
          </p:cNvPr>
          <p:cNvCxnSpPr>
            <a:cxnSpLocks/>
            <a:stCxn id="49" idx="0"/>
            <a:endCxn id="50" idx="3"/>
          </p:cNvCxnSpPr>
          <p:nvPr/>
        </p:nvCxnSpPr>
        <p:spPr>
          <a:xfrm rot="16200000" flipV="1">
            <a:off x="9634312" y="5711646"/>
            <a:ext cx="435214" cy="212953"/>
          </a:xfrm>
          <a:prstGeom prst="curved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025B51B7-FA96-497F-AE82-1B54400ED879}"/>
              </a:ext>
            </a:extLst>
          </p:cNvPr>
          <p:cNvSpPr/>
          <p:nvPr/>
        </p:nvSpPr>
        <p:spPr>
          <a:xfrm>
            <a:off x="10520218" y="949241"/>
            <a:ext cx="1199799" cy="2861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迭代更新</a:t>
            </a: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292C4AC2-E58E-4275-9BEB-46B9D0E844C5}"/>
              </a:ext>
            </a:extLst>
          </p:cNvPr>
          <p:cNvCxnSpPr>
            <a:cxnSpLocks/>
            <a:stCxn id="26" idx="0"/>
            <a:endCxn id="59" idx="1"/>
          </p:cNvCxnSpPr>
          <p:nvPr/>
        </p:nvCxnSpPr>
        <p:spPr>
          <a:xfrm rot="5400000" flipH="1" flipV="1">
            <a:off x="9533719" y="328256"/>
            <a:ext cx="222445" cy="1750553"/>
          </a:xfrm>
          <a:prstGeom prst="curvedConnector2">
            <a:avLst/>
          </a:prstGeom>
          <a:ln w="158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6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/>
      <p:bldP spid="28" grpId="0"/>
      <p:bldP spid="33" grpId="0"/>
      <p:bldP spid="34" grpId="0"/>
      <p:bldP spid="35" grpId="0" animBg="1"/>
      <p:bldP spid="36" grpId="0" animBg="1"/>
      <p:bldP spid="39" grpId="0" animBg="1"/>
      <p:bldP spid="40" grpId="0" animBg="1"/>
      <p:bldP spid="44" grpId="0" animBg="1"/>
      <p:bldP spid="45" grpId="0" animBg="1"/>
      <p:bldP spid="49" grpId="0" animBg="1"/>
      <p:bldP spid="50" grpId="0" animBg="1"/>
      <p:bldP spid="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DGCF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63DB6C-CE72-4508-9636-3A50FC36C170}"/>
              </a:ext>
            </a:extLst>
          </p:cNvPr>
          <p:cNvSpPr txBox="1"/>
          <p:nvPr/>
        </p:nvSpPr>
        <p:spPr>
          <a:xfrm>
            <a:off x="904875" y="6478409"/>
            <a:ext cx="44935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Xiang Wang, et al. Disentangled Graph Collaborative Filtering. SIGIR. 2020.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5054F6-3DEA-490B-A494-C1C8467F771A}"/>
              </a:ext>
            </a:extLst>
          </p:cNvPr>
          <p:cNvSpPr txBox="1"/>
          <p:nvPr/>
        </p:nvSpPr>
        <p:spPr>
          <a:xfrm>
            <a:off x="782985" y="940314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独立建模模块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5C649B92-0860-496F-B802-A7A6CC2C41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702" t="14029" b="13481"/>
          <a:stretch/>
        </p:blipFill>
        <p:spPr>
          <a:xfrm>
            <a:off x="1302648" y="1589102"/>
            <a:ext cx="1675889" cy="236146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FA426C0-CF78-406C-B73E-CBB38ADCC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9844" y="1915049"/>
            <a:ext cx="3206641" cy="9514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6A76499-A24B-489B-8DA3-5DAEA8829E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9625" y="3089648"/>
            <a:ext cx="4362614" cy="8609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B4DD60C-DB23-49DA-9CA4-7C0CD013BD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3904" y="2200962"/>
            <a:ext cx="4706961" cy="379594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175385DC-52EE-4656-BD26-3F21DF13AE12}"/>
              </a:ext>
            </a:extLst>
          </p:cNvPr>
          <p:cNvSpPr/>
          <p:nvPr/>
        </p:nvSpPr>
        <p:spPr>
          <a:xfrm>
            <a:off x="5438879" y="2138227"/>
            <a:ext cx="1377606" cy="46879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291AF50-9F9F-4A9F-82D7-6D158FF9E91B}"/>
              </a:ext>
            </a:extLst>
          </p:cNvPr>
          <p:cNvSpPr/>
          <p:nvPr/>
        </p:nvSpPr>
        <p:spPr>
          <a:xfrm>
            <a:off x="6819732" y="1559761"/>
            <a:ext cx="2120082" cy="286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距离相关性度量函数</a:t>
            </a:r>
          </a:p>
        </p:txBody>
      </p: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699D44A0-6396-4574-BD12-65D0CDF7C250}"/>
              </a:ext>
            </a:extLst>
          </p:cNvPr>
          <p:cNvCxnSpPr>
            <a:cxnSpLocks/>
            <a:stCxn id="42" idx="0"/>
            <a:endCxn id="43" idx="1"/>
          </p:cNvCxnSpPr>
          <p:nvPr/>
        </p:nvCxnSpPr>
        <p:spPr>
          <a:xfrm rot="5400000" flipH="1" flipV="1">
            <a:off x="6256008" y="1574503"/>
            <a:ext cx="435398" cy="6920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877E8E8B-2580-4A15-8A22-DB8CADEC4D86}"/>
              </a:ext>
            </a:extLst>
          </p:cNvPr>
          <p:cNvSpPr/>
          <p:nvPr/>
        </p:nvSpPr>
        <p:spPr>
          <a:xfrm>
            <a:off x="5786297" y="3116113"/>
            <a:ext cx="1546657" cy="37959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B8A876F-5562-403F-ADB7-3896CCD84C06}"/>
              </a:ext>
            </a:extLst>
          </p:cNvPr>
          <p:cNvSpPr/>
          <p:nvPr/>
        </p:nvSpPr>
        <p:spPr>
          <a:xfrm>
            <a:off x="7487037" y="2767648"/>
            <a:ext cx="2120082" cy="286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矩阵间的距离协方差</a:t>
            </a:r>
          </a:p>
        </p:txBody>
      </p: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6770AA9E-9F5D-4432-A0EA-6352745BCE17}"/>
              </a:ext>
            </a:extLst>
          </p:cNvPr>
          <p:cNvCxnSpPr>
            <a:cxnSpLocks/>
            <a:stCxn id="48" idx="0"/>
            <a:endCxn id="52" idx="1"/>
          </p:cNvCxnSpPr>
          <p:nvPr/>
        </p:nvCxnSpPr>
        <p:spPr>
          <a:xfrm rot="5400000" flipH="1" flipV="1">
            <a:off x="6920633" y="2549710"/>
            <a:ext cx="205397" cy="9274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C4CD39D8-636D-431B-9936-825433FB3F23}"/>
              </a:ext>
            </a:extLst>
          </p:cNvPr>
          <p:cNvSpPr/>
          <p:nvPr/>
        </p:nvSpPr>
        <p:spPr>
          <a:xfrm>
            <a:off x="8547078" y="3613486"/>
            <a:ext cx="2120082" cy="286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矩阵的距离方差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9CF4D63-33A4-4C26-99DF-218CB7C8F4D2}"/>
              </a:ext>
            </a:extLst>
          </p:cNvPr>
          <p:cNvSpPr/>
          <p:nvPr/>
        </p:nvSpPr>
        <p:spPr>
          <a:xfrm>
            <a:off x="6713708" y="3606835"/>
            <a:ext cx="1116397" cy="32445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DB9CF4E1-EF4B-4F5B-8840-83C5E22CF2C2}"/>
              </a:ext>
            </a:extLst>
          </p:cNvPr>
          <p:cNvCxnSpPr>
            <a:cxnSpLocks/>
            <a:stCxn id="55" idx="3"/>
            <a:endCxn id="54" idx="1"/>
          </p:cNvCxnSpPr>
          <p:nvPr/>
        </p:nvCxnSpPr>
        <p:spPr>
          <a:xfrm flipV="1">
            <a:off x="7830105" y="3756554"/>
            <a:ext cx="716973" cy="125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箭头: 下 22">
            <a:extLst>
              <a:ext uri="{FF2B5EF4-FFF2-40B4-BE49-F238E27FC236}">
                <a16:creationId xmlns:a16="http://schemas.microsoft.com/office/drawing/2014/main" id="{6D3A239F-25FA-4247-BB18-FD88C2359443}"/>
              </a:ext>
            </a:extLst>
          </p:cNvPr>
          <p:cNvSpPr/>
          <p:nvPr/>
        </p:nvSpPr>
        <p:spPr>
          <a:xfrm>
            <a:off x="3338660" y="1987437"/>
            <a:ext cx="250838" cy="92327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B2E514C-D223-4F52-BE0F-24ECC723A9FA}"/>
              </a:ext>
            </a:extLst>
          </p:cNvPr>
          <p:cNvSpPr/>
          <p:nvPr/>
        </p:nvSpPr>
        <p:spPr>
          <a:xfrm>
            <a:off x="3160568" y="1646339"/>
            <a:ext cx="605172" cy="286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越小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79D9DEA8-D811-44D4-B537-DD6E54D375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0592" y="4650655"/>
            <a:ext cx="4924965" cy="549742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CA05B336-9D7C-45DF-A153-073F4D0C5928}"/>
              </a:ext>
            </a:extLst>
          </p:cNvPr>
          <p:cNvSpPr txBox="1"/>
          <p:nvPr/>
        </p:nvSpPr>
        <p:spPr>
          <a:xfrm>
            <a:off x="782985" y="4230019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预测与模型优化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29C8A494-358D-4886-AAC9-0573ADB26B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97449" y="5794872"/>
            <a:ext cx="4405438" cy="621206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8F202BC6-47F6-4809-BFCD-2322199772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97449" y="5314534"/>
            <a:ext cx="2202097" cy="375968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E3635DAC-C38D-4C1D-A062-A331C725EA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27695" y="5320396"/>
            <a:ext cx="1917204" cy="364244"/>
          </a:xfrm>
          <a:prstGeom prst="rect">
            <a:avLst/>
          </a:prstGeom>
        </p:spPr>
      </p:pic>
      <p:sp>
        <p:nvSpPr>
          <p:cNvPr id="64" name="箭头: 右 63">
            <a:extLst>
              <a:ext uri="{FF2B5EF4-FFF2-40B4-BE49-F238E27FC236}">
                <a16:creationId xmlns:a16="http://schemas.microsoft.com/office/drawing/2014/main" id="{B5DDBB13-68A9-42F9-AF7E-0FBAEEA2AA3D}"/>
              </a:ext>
            </a:extLst>
          </p:cNvPr>
          <p:cNvSpPr/>
          <p:nvPr/>
        </p:nvSpPr>
        <p:spPr>
          <a:xfrm>
            <a:off x="7271906" y="4743859"/>
            <a:ext cx="858506" cy="36387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6AB79FF-EEAD-4F54-A241-5E99CD184E36}"/>
              </a:ext>
            </a:extLst>
          </p:cNvPr>
          <p:cNvSpPr/>
          <p:nvPr/>
        </p:nvSpPr>
        <p:spPr>
          <a:xfrm>
            <a:off x="8319220" y="4782458"/>
            <a:ext cx="2015627" cy="286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单个意图表征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188FEB9-CE83-48EC-8B17-8B98C5EA6E54}"/>
              </a:ext>
            </a:extLst>
          </p:cNvPr>
          <p:cNvSpPr/>
          <p:nvPr/>
        </p:nvSpPr>
        <p:spPr>
          <a:xfrm>
            <a:off x="8319219" y="5359450"/>
            <a:ext cx="2015627" cy="286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多个意图表征拼接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4ED19E6-2383-4C5A-A6CA-CD8434D7E06E}"/>
              </a:ext>
            </a:extLst>
          </p:cNvPr>
          <p:cNvSpPr/>
          <p:nvPr/>
        </p:nvSpPr>
        <p:spPr>
          <a:xfrm>
            <a:off x="8319219" y="5962190"/>
            <a:ext cx="2015627" cy="286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点积</a:t>
            </a:r>
            <a:r>
              <a:rPr lang="en-US" altLang="zh-CN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+BPR</a:t>
            </a:r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损失</a:t>
            </a:r>
          </a:p>
        </p:txBody>
      </p:sp>
      <p:sp>
        <p:nvSpPr>
          <p:cNvPr id="69" name="箭头: 右 68">
            <a:extLst>
              <a:ext uri="{FF2B5EF4-FFF2-40B4-BE49-F238E27FC236}">
                <a16:creationId xmlns:a16="http://schemas.microsoft.com/office/drawing/2014/main" id="{E3994F58-28CC-4F87-9940-CE860630CFBD}"/>
              </a:ext>
            </a:extLst>
          </p:cNvPr>
          <p:cNvSpPr/>
          <p:nvPr/>
        </p:nvSpPr>
        <p:spPr>
          <a:xfrm>
            <a:off x="7263203" y="5314534"/>
            <a:ext cx="858506" cy="36387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箭头: 右 69">
            <a:extLst>
              <a:ext uri="{FF2B5EF4-FFF2-40B4-BE49-F238E27FC236}">
                <a16:creationId xmlns:a16="http://schemas.microsoft.com/office/drawing/2014/main" id="{937F9895-5A7E-4A18-BBF5-27EB37F4691D}"/>
              </a:ext>
            </a:extLst>
          </p:cNvPr>
          <p:cNvSpPr/>
          <p:nvPr/>
        </p:nvSpPr>
        <p:spPr>
          <a:xfrm>
            <a:off x="7271906" y="5923319"/>
            <a:ext cx="858506" cy="36387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28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8" grpId="0" animBg="1"/>
      <p:bldP spid="52" grpId="0" animBg="1"/>
      <p:bldP spid="54" grpId="0" animBg="1"/>
      <p:bldP spid="55" grpId="0" animBg="1"/>
      <p:bldP spid="23" grpId="0" animBg="1"/>
      <p:bldP spid="58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FEE3803-7546-4A4F-B27F-F5AE104CE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186" y="1197977"/>
            <a:ext cx="5611950" cy="1579787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DGCF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E57DC-C81E-4C1F-B818-E4DFE542851F}"/>
              </a:ext>
            </a:extLst>
          </p:cNvPr>
          <p:cNvSpPr txBox="1"/>
          <p:nvPr/>
        </p:nvSpPr>
        <p:spPr>
          <a:xfrm>
            <a:off x="904875" y="920836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实验分析（对比实验）</a:t>
            </a:r>
            <a:endParaRPr lang="zh-CN" altLang="en-US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9B3E8F-EC4E-4B77-99C5-7A1A98CBE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318" y="2962714"/>
            <a:ext cx="8339686" cy="389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0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DGCF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E57DC-C81E-4C1F-B818-E4DFE542851F}"/>
              </a:ext>
            </a:extLst>
          </p:cNvPr>
          <p:cNvSpPr txBox="1"/>
          <p:nvPr/>
        </p:nvSpPr>
        <p:spPr>
          <a:xfrm>
            <a:off x="904875" y="920836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实验分析（消融实验）</a:t>
            </a:r>
            <a:endParaRPr lang="zh-CN" altLang="en-US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825B0B-4ACF-4C3C-9944-4D62D767A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1644137"/>
            <a:ext cx="5038725" cy="41725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F33C36-D219-445B-8561-959BBC34D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97057"/>
            <a:ext cx="5720179" cy="366666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987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DGCF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E57DC-C81E-4C1F-B818-E4DFE542851F}"/>
              </a:ext>
            </a:extLst>
          </p:cNvPr>
          <p:cNvSpPr txBox="1"/>
          <p:nvPr/>
        </p:nvSpPr>
        <p:spPr>
          <a:xfrm>
            <a:off x="904875" y="920836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实验分析（深度分析）</a:t>
            </a:r>
            <a:endParaRPr lang="zh-CN" altLang="en-US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ECE57A-041D-49AE-A296-02A50EDA6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855" y="3825299"/>
            <a:ext cx="9975273" cy="30327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5AF6D0-625A-440D-99B3-BE4817E08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640" y="1290168"/>
            <a:ext cx="5760347" cy="24275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55B625CE-37AE-4924-85C6-C64BA1717E44}"/>
              </a:ext>
            </a:extLst>
          </p:cNvPr>
          <p:cNvSpPr/>
          <p:nvPr/>
        </p:nvSpPr>
        <p:spPr>
          <a:xfrm>
            <a:off x="8055987" y="1754910"/>
            <a:ext cx="5523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763881-D968-4F79-A311-3EED96389E30}"/>
              </a:ext>
            </a:extLst>
          </p:cNvPr>
          <p:cNvSpPr/>
          <p:nvPr/>
        </p:nvSpPr>
        <p:spPr>
          <a:xfrm>
            <a:off x="8635101" y="1670239"/>
            <a:ext cx="2781531" cy="653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固定其它意图不变，改变某一意图子图的邻接矩阵：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DCD0CC1-1EE7-4616-9FCC-85A57C8C1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8352" y="2431826"/>
            <a:ext cx="895162" cy="50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5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1661</TotalTime>
  <Words>816</Words>
  <Application>Microsoft Office PowerPoint</Application>
  <PresentationFormat>宽屏</PresentationFormat>
  <Paragraphs>118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等线</vt:lpstr>
      <vt:lpstr>方正姚体</vt:lpstr>
      <vt:lpstr>微软雅黑</vt:lpstr>
      <vt:lpstr>Abadi</vt:lpstr>
      <vt:lpstr>Arial</vt:lpstr>
      <vt:lpstr>Rockwell</vt:lpstr>
      <vt:lpstr>Rockwell Condensed</vt:lpstr>
      <vt:lpstr>Times New Roman</vt:lpstr>
      <vt:lpstr>Wingdings</vt:lpstr>
      <vt:lpstr>木活字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 谢 聆 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郭志强</dc:creator>
  <cp:lastModifiedBy>郭志强</cp:lastModifiedBy>
  <cp:revision>404</cp:revision>
  <dcterms:created xsi:type="dcterms:W3CDTF">2022-02-20T07:47:20Z</dcterms:created>
  <dcterms:modified xsi:type="dcterms:W3CDTF">2022-05-05T05:15:46Z</dcterms:modified>
</cp:coreProperties>
</file>