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91" r:id="rId3"/>
    <p:sldId id="267" r:id="rId4"/>
    <p:sldId id="290" r:id="rId5"/>
    <p:sldId id="292" r:id="rId6"/>
    <p:sldId id="293" r:id="rId7"/>
    <p:sldId id="281" r:id="rId8"/>
    <p:sldId id="294" r:id="rId9"/>
    <p:sldId id="295" r:id="rId10"/>
    <p:sldId id="296" r:id="rId11"/>
    <p:sldId id="297" r:id="rId12"/>
    <p:sldId id="298"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1"/>
    <a:srgbClr val="284B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2"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7966E6-A8DB-4B18-8AB9-0A7B7C6122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593564-AA5C-4476-8A79-F4CC0132EF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780DDC-C412-4622-9F01-FED9A7186D41}" type="datetimeFigureOut">
              <a:rPr lang="zh-CN" altLang="en-US" smtClean="0"/>
              <a:t>2022/2/21</a:t>
            </a:fld>
            <a:endParaRPr lang="zh-CN" altLang="en-US"/>
          </a:p>
        </p:txBody>
      </p:sp>
      <p:sp>
        <p:nvSpPr>
          <p:cNvPr id="4" name="页脚占位符 3">
            <a:extLst>
              <a:ext uri="{FF2B5EF4-FFF2-40B4-BE49-F238E27FC236}">
                <a16:creationId xmlns:a16="http://schemas.microsoft.com/office/drawing/2014/main" id="{A05E95BD-5C24-448B-8154-0BFAFC28AA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C9E46F8-82A9-441D-B2A6-F6BAF62EC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715F2-192B-445F-981E-817722C99090}" type="slidenum">
              <a:rPr lang="zh-CN" altLang="en-US" smtClean="0"/>
              <a:t>‹#›</a:t>
            </a:fld>
            <a:endParaRPr lang="zh-CN" altLang="en-US"/>
          </a:p>
        </p:txBody>
      </p:sp>
    </p:spTree>
    <p:extLst>
      <p:ext uri="{BB962C8B-B14F-4D97-AF65-F5344CB8AC3E}">
        <p14:creationId xmlns:p14="http://schemas.microsoft.com/office/powerpoint/2010/main" val="4051338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9144-CB1F-4413-8792-09E1637CF7C1}" type="datetimeFigureOut">
              <a:rPr lang="zh-CN" altLang="en-US" smtClean="0"/>
              <a:t>2022/2/21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04313-268C-4098-841A-72B5E8BD190B}" type="slidenum">
              <a:rPr lang="zh-CN" altLang="en-US" smtClean="0"/>
              <a:t>‹#›</a:t>
            </a:fld>
            <a:endParaRPr lang="zh-CN" altLang="en-US"/>
          </a:p>
        </p:txBody>
      </p:sp>
    </p:spTree>
    <p:extLst>
      <p:ext uri="{BB962C8B-B14F-4D97-AF65-F5344CB8AC3E}">
        <p14:creationId xmlns:p14="http://schemas.microsoft.com/office/powerpoint/2010/main" val="27672987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比如，用户对视频的评分使显性反馈，用户观看视频的记录是隐形反馈。</a:t>
            </a:r>
            <a:endParaRPr lang="en-US" altLang="zh-CN" dirty="0"/>
          </a:p>
          <a:p>
            <a:r>
              <a:rPr lang="zh-CN" altLang="en-US" dirty="0"/>
              <a:t>，</a:t>
            </a:r>
            <a:r>
              <a:rPr lang="en-US" altLang="zh-CN" dirty="0" err="1"/>
              <a:t>Yui</a:t>
            </a:r>
            <a:r>
              <a:rPr lang="zh-CN" altLang="en-US" dirty="0"/>
              <a:t>为</a:t>
            </a:r>
            <a:r>
              <a:rPr lang="en-US" altLang="zh-CN" dirty="0"/>
              <a:t>1</a:t>
            </a:r>
            <a:r>
              <a:rPr lang="zh-CN" altLang="en-US" dirty="0"/>
              <a:t>仅代表二者有交互记录，并不代表用户</a:t>
            </a:r>
            <a:r>
              <a:rPr lang="en-US" altLang="zh-CN" dirty="0"/>
              <a:t>u</a:t>
            </a:r>
            <a:r>
              <a:rPr lang="zh-CN" altLang="en-US" dirty="0"/>
              <a:t>真的喜欢项目</a:t>
            </a:r>
            <a:r>
              <a:rPr lang="en-US" altLang="zh-CN" dirty="0" err="1"/>
              <a:t>i</a:t>
            </a:r>
            <a:r>
              <a:rPr lang="zh-CN" altLang="en-US" dirty="0"/>
              <a:t>，同理，</a:t>
            </a:r>
            <a:r>
              <a:rPr lang="en-US" altLang="zh-CN" dirty="0"/>
              <a:t>u</a:t>
            </a:r>
            <a:r>
              <a:rPr lang="zh-CN" altLang="en-US" dirty="0"/>
              <a:t>和</a:t>
            </a:r>
            <a:r>
              <a:rPr lang="en-US" altLang="zh-CN" dirty="0" err="1"/>
              <a:t>i</a:t>
            </a:r>
            <a:r>
              <a:rPr lang="zh-CN" altLang="en-US" dirty="0"/>
              <a:t>没有交互记录也不能代表</a:t>
            </a:r>
            <a:r>
              <a:rPr lang="en-US" altLang="zh-CN" dirty="0"/>
              <a:t>u</a:t>
            </a:r>
            <a:r>
              <a:rPr lang="zh-CN" altLang="en-US" dirty="0"/>
              <a:t>不喜欢</a:t>
            </a:r>
            <a:r>
              <a:rPr lang="en-US" altLang="zh-CN" dirty="0" err="1"/>
              <a:t>i</a:t>
            </a:r>
            <a:r>
              <a:rPr lang="zh-CN" altLang="en-US" dirty="0"/>
              <a:t>。这对隐性反馈的学习提出了挑战，因为它提供了关于用户偏好的噪声信号。虽然观察到的条目至少反映了用户对项目的兴趣，但是未查看的条目可能只是丢失数据，并且这其中存在自然稀疏的负反馈。</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3</a:t>
            </a:fld>
            <a:endParaRPr lang="zh-CN" altLang="en-US"/>
          </a:p>
        </p:txBody>
      </p:sp>
    </p:spTree>
    <p:extLst>
      <p:ext uri="{BB962C8B-B14F-4D97-AF65-F5344CB8AC3E}">
        <p14:creationId xmlns:p14="http://schemas.microsoft.com/office/powerpoint/2010/main" val="302732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NeuMF</a:t>
            </a:r>
            <a:r>
              <a:rPr lang="zh-CN" altLang="en-US" dirty="0"/>
              <a:t>融合了</a:t>
            </a:r>
            <a:r>
              <a:rPr lang="en-US" altLang="zh-CN" dirty="0"/>
              <a:t>GMF</a:t>
            </a:r>
            <a:r>
              <a:rPr lang="zh-CN" altLang="en-US" dirty="0"/>
              <a:t>（广义特征分解）和</a:t>
            </a:r>
            <a:r>
              <a:rPr lang="en-US" altLang="zh-CN" dirty="0"/>
              <a:t>MLP</a:t>
            </a:r>
            <a:r>
              <a:rPr lang="zh-CN" altLang="en-US" dirty="0"/>
              <a:t>（多层感知器），将一个用户和条目作为输入特征，将其转换为一个</a:t>
            </a:r>
            <a:r>
              <a:rPr lang="en-US" altLang="zh-CN" dirty="0"/>
              <a:t>one-hot</a:t>
            </a:r>
            <a:r>
              <a:rPr lang="zh-CN" altLang="en-US" dirty="0"/>
              <a:t>编码的二值化稀疏向量，</a:t>
            </a:r>
            <a:r>
              <a:rPr lang="en-US" altLang="zh-CN" dirty="0"/>
              <a:t>Embedding</a:t>
            </a:r>
            <a:r>
              <a:rPr lang="zh-CN" altLang="en-US" dirty="0"/>
              <a:t>层是一个全连接层，将稀疏向量投影到稠密向量上，得到的向量可以看作是用户、条目的隐向量。为了给融合模型提供最大的灵活性，允许</a:t>
            </a:r>
            <a:r>
              <a:rPr lang="en-US" altLang="zh-CN" dirty="0"/>
              <a:t>GMF</a:t>
            </a:r>
            <a:r>
              <a:rPr lang="zh-CN" altLang="en-US" dirty="0"/>
              <a:t>和</a:t>
            </a:r>
            <a:r>
              <a:rPr lang="en-US" altLang="zh-CN" dirty="0"/>
              <a:t>MLP</a:t>
            </a:r>
            <a:r>
              <a:rPr lang="zh-CN" altLang="en-US" dirty="0"/>
              <a:t>学习独立的</a:t>
            </a:r>
            <a:r>
              <a:rPr lang="en-US" altLang="zh-CN" dirty="0"/>
              <a:t>Embedding</a:t>
            </a:r>
            <a:r>
              <a:rPr lang="zh-CN" altLang="en-US" dirty="0"/>
              <a:t>层，</a:t>
            </a:r>
            <a:r>
              <a:rPr lang="en-US" altLang="zh-CN" dirty="0"/>
              <a:t>GMF</a:t>
            </a:r>
            <a:r>
              <a:rPr lang="zh-CN" altLang="en-US" dirty="0"/>
              <a:t>采用线性核函数对潜在特征交互进行建模，</a:t>
            </a:r>
            <a:r>
              <a:rPr lang="en-US" altLang="zh-CN" dirty="0"/>
              <a:t>MLP</a:t>
            </a:r>
            <a:r>
              <a:rPr lang="zh-CN" altLang="en-US" dirty="0"/>
              <a:t>采用非线性核函数学习用户和条目之间的潜在特征的交互。</a:t>
            </a:r>
            <a:r>
              <a:rPr lang="en-US" altLang="zh-CN" dirty="0"/>
              <a:t>GMF</a:t>
            </a:r>
            <a:r>
              <a:rPr lang="zh-CN" altLang="en-US" dirty="0"/>
              <a:t>中将用户和条目的隐向量进行元素乘，使用的</a:t>
            </a:r>
            <a:r>
              <a:rPr lang="en-US" altLang="zh-CN" dirty="0"/>
              <a:t>sigmoid</a:t>
            </a:r>
            <a:r>
              <a:rPr lang="zh-CN" altLang="en-US" dirty="0"/>
              <a:t>作为激活函数，并用</a:t>
            </a:r>
            <a:r>
              <a:rPr lang="en-US" altLang="zh-CN" dirty="0"/>
              <a:t>log loss</a:t>
            </a:r>
            <a:r>
              <a:rPr lang="zh-CN" altLang="en-US" dirty="0"/>
              <a:t>函数学习权重</a:t>
            </a:r>
            <a:r>
              <a:rPr lang="en-US" altLang="zh-CN" dirty="0"/>
              <a:t>h</a:t>
            </a:r>
            <a:r>
              <a:rPr lang="zh-CN" altLang="en-US" dirty="0"/>
              <a:t>，在</a:t>
            </a:r>
            <a:r>
              <a:rPr lang="en-US" altLang="zh-CN" dirty="0"/>
              <a:t>MLP</a:t>
            </a:r>
            <a:r>
              <a:rPr lang="zh-CN" altLang="en-US" dirty="0"/>
              <a:t>中使用</a:t>
            </a:r>
            <a:r>
              <a:rPr lang="en-US" altLang="zh-CN" dirty="0" err="1"/>
              <a:t>ReLU</a:t>
            </a:r>
            <a:r>
              <a:rPr lang="zh-CN" altLang="en-US" dirty="0"/>
              <a:t>作为激活函数。</a:t>
            </a:r>
            <a:r>
              <a:rPr lang="en-US" altLang="zh-CN" dirty="0" err="1"/>
              <a:t>NeuMF</a:t>
            </a:r>
            <a:r>
              <a:rPr lang="zh-CN" altLang="en-US" dirty="0"/>
              <a:t>通过连接</a:t>
            </a:r>
            <a:r>
              <a:rPr lang="en-US" altLang="zh-CN" dirty="0"/>
              <a:t>GMF</a:t>
            </a:r>
            <a:r>
              <a:rPr lang="zh-CN" altLang="en-US" dirty="0"/>
              <a:t>和</a:t>
            </a:r>
            <a:r>
              <a:rPr lang="en-US" altLang="zh-CN" dirty="0"/>
              <a:t>MLP</a:t>
            </a:r>
            <a:r>
              <a:rPr lang="zh-CN" altLang="en-US" dirty="0"/>
              <a:t>的最后一个隐藏层来组合这两个模型，在最顶层中同样使用</a:t>
            </a:r>
            <a:r>
              <a:rPr lang="en-US" altLang="zh-CN" dirty="0"/>
              <a:t>sigmoid</a:t>
            </a:r>
            <a:r>
              <a:rPr lang="zh-CN" altLang="en-US" dirty="0"/>
              <a:t>作为几乎函数，</a:t>
            </a:r>
            <a:r>
              <a:rPr lang="en-US" altLang="zh-CN" dirty="0"/>
              <a:t>log loss</a:t>
            </a:r>
            <a:r>
              <a:rPr lang="zh-CN" altLang="en-US" dirty="0"/>
              <a:t>作为损失函数。</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4</a:t>
            </a:fld>
            <a:endParaRPr lang="zh-CN" altLang="en-US"/>
          </a:p>
        </p:txBody>
      </p:sp>
    </p:spTree>
    <p:extLst>
      <p:ext uri="{BB962C8B-B14F-4D97-AF65-F5344CB8AC3E}">
        <p14:creationId xmlns:p14="http://schemas.microsoft.com/office/powerpoint/2010/main" val="242464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5</a:t>
            </a:fld>
            <a:endParaRPr lang="zh-CN" altLang="en-US"/>
          </a:p>
        </p:txBody>
      </p:sp>
    </p:spTree>
    <p:extLst>
      <p:ext uri="{BB962C8B-B14F-4D97-AF65-F5344CB8AC3E}">
        <p14:creationId xmlns:p14="http://schemas.microsoft.com/office/powerpoint/2010/main" val="4224691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DMF</a:t>
            </a:r>
            <a:r>
              <a:rPr lang="zh-CN" altLang="en-US" dirty="0"/>
              <a:t>模型以用户</a:t>
            </a:r>
            <a:r>
              <a:rPr lang="en-US" altLang="zh-CN" dirty="0"/>
              <a:t>-</a:t>
            </a:r>
            <a:r>
              <a:rPr lang="zh-CN" altLang="en-US" dirty="0"/>
              <a:t>条目交互矩阵的第</a:t>
            </a:r>
            <a:r>
              <a:rPr lang="en-US" altLang="zh-CN" dirty="0" err="1"/>
              <a:t>i</a:t>
            </a:r>
            <a:r>
              <a:rPr lang="zh-CN" altLang="en-US" dirty="0"/>
              <a:t>行和第</a:t>
            </a:r>
            <a:r>
              <a:rPr lang="en-US" altLang="zh-CN" dirty="0"/>
              <a:t>j</a:t>
            </a:r>
            <a:r>
              <a:rPr lang="zh-CN" altLang="en-US" dirty="0"/>
              <a:t>列作为输入，然后通过两组神经网络将用户和物品的特征提取到一个低维空间。第</a:t>
            </a:r>
            <a:r>
              <a:rPr lang="en-US" altLang="zh-CN" dirty="0" err="1"/>
              <a:t>i</a:t>
            </a:r>
            <a:r>
              <a:rPr lang="zh-CN" altLang="en-US" dirty="0"/>
              <a:t>行代表用户对所有物品的评分。它可以在某种程度上表明用户的全局偏好。第</a:t>
            </a:r>
            <a:r>
              <a:rPr lang="en-US" altLang="zh-CN" dirty="0"/>
              <a:t>j</a:t>
            </a:r>
            <a:r>
              <a:rPr lang="zh-CN" altLang="en-US" dirty="0"/>
              <a:t>列代表了一个物品上所有用户评价。它可以在某种程度上表明一个物品的概要。论文中认为用户和项目的这些表示对于最终的低维表示非常有用。第</a:t>
            </a:r>
            <a:r>
              <a:rPr lang="en-US" altLang="zh-CN" dirty="0" err="1"/>
              <a:t>i</a:t>
            </a:r>
            <a:r>
              <a:rPr lang="zh-CN" altLang="en-US" dirty="0"/>
              <a:t>行和第</a:t>
            </a:r>
            <a:r>
              <a:rPr lang="en-US" altLang="zh-CN" dirty="0"/>
              <a:t>j</a:t>
            </a:r>
            <a:r>
              <a:rPr lang="zh-CN" altLang="en-US" dirty="0"/>
              <a:t>列经过两个多层神经网络得到向量</a:t>
            </a:r>
            <a:r>
              <a:rPr lang="en-US" altLang="zh-CN" dirty="0"/>
              <a:t>pi</a:t>
            </a:r>
            <a:r>
              <a:rPr lang="zh-CN" altLang="en-US" dirty="0"/>
              <a:t>和</a:t>
            </a:r>
            <a:r>
              <a:rPr lang="en-US" altLang="zh-CN" dirty="0" err="1"/>
              <a:t>pj</a:t>
            </a:r>
            <a:r>
              <a:rPr lang="zh-CN" altLang="en-US" dirty="0"/>
              <a:t>，通过</a:t>
            </a:r>
            <a:r>
              <a:rPr lang="en-US" altLang="zh-CN" dirty="0"/>
              <a:t>pi</a:t>
            </a:r>
            <a:r>
              <a:rPr lang="zh-CN" altLang="en-US" dirty="0"/>
              <a:t>和</a:t>
            </a:r>
            <a:r>
              <a:rPr lang="en-US" altLang="zh-CN" dirty="0" err="1"/>
              <a:t>qj</a:t>
            </a:r>
            <a:r>
              <a:rPr lang="zh-CN" altLang="en-US" dirty="0"/>
              <a:t>的余弦距离得到预测评分，然后通过设计的新损失函数进行反向学习。</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6</a:t>
            </a:fld>
            <a:endParaRPr lang="zh-CN" altLang="en-US"/>
          </a:p>
        </p:txBody>
      </p:sp>
    </p:spTree>
    <p:extLst>
      <p:ext uri="{BB962C8B-B14F-4D97-AF65-F5344CB8AC3E}">
        <p14:creationId xmlns:p14="http://schemas.microsoft.com/office/powerpoint/2010/main" val="3225937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从结构上看，</a:t>
            </a:r>
            <a:r>
              <a:rPr lang="en-US" altLang="zh-CN" dirty="0" err="1"/>
              <a:t>CFNet</a:t>
            </a:r>
            <a:r>
              <a:rPr lang="zh-CN" altLang="en-US" dirty="0"/>
              <a:t>像是一个使用</a:t>
            </a:r>
            <a:r>
              <a:rPr lang="en-US" altLang="zh-CN" dirty="0"/>
              <a:t>DMF</a:t>
            </a:r>
            <a:r>
              <a:rPr lang="zh-CN" altLang="en-US" dirty="0"/>
              <a:t>去替代</a:t>
            </a:r>
            <a:r>
              <a:rPr lang="en-US" altLang="zh-CN" dirty="0" err="1"/>
              <a:t>NeuMF</a:t>
            </a:r>
            <a:r>
              <a:rPr lang="zh-CN" altLang="en-US" dirty="0"/>
              <a:t>的</a:t>
            </a:r>
            <a:r>
              <a:rPr lang="en-US" altLang="zh-CN" dirty="0"/>
              <a:t>GMF</a:t>
            </a:r>
            <a:r>
              <a:rPr lang="zh-CN" altLang="en-US" dirty="0"/>
              <a:t>部分的</a:t>
            </a:r>
            <a:r>
              <a:rPr lang="en-US" altLang="zh-CN" dirty="0" err="1"/>
              <a:t>NeuMF</a:t>
            </a:r>
            <a:r>
              <a:rPr lang="zh-CN" altLang="en-US" dirty="0"/>
              <a:t>变体。模型的左半部分是一个基于表示学习的模型，右半部分是一个基于匹配函数的模型。在</a:t>
            </a:r>
            <a:r>
              <a:rPr lang="en-US" altLang="zh-CN" dirty="0"/>
              <a:t>DMF</a:t>
            </a:r>
            <a:r>
              <a:rPr lang="zh-CN" altLang="en-US" dirty="0"/>
              <a:t>中，仍然使用点积计算（也就是余弦相似度）去进行分数预测，在</a:t>
            </a:r>
            <a:r>
              <a:rPr lang="en-US" altLang="zh-CN" dirty="0" err="1"/>
              <a:t>CFNet</a:t>
            </a:r>
            <a:r>
              <a:rPr lang="zh-CN" altLang="en-US" dirty="0"/>
              <a:t>中，为了解决内积的表现力有限这个缺陷，使用</a:t>
            </a:r>
            <a:r>
              <a:rPr lang="zh-CN" altLang="en-US" b="0" i="0" dirty="0">
                <a:solidFill>
                  <a:srgbClr val="4D4D4D"/>
                </a:solidFill>
                <a:effectLst/>
                <a:latin typeface="-apple-system"/>
              </a:rPr>
              <a:t>含有参数的神经网络替代余弦相似度来进行分数预测，替代之后的左半部分模型仍然专注于捕捉用户和条目之间的低秩关系。</a:t>
            </a:r>
            <a:r>
              <a:rPr lang="en-US" altLang="zh-CN" b="0" i="0" dirty="0" err="1">
                <a:solidFill>
                  <a:srgbClr val="4D4D4D"/>
                </a:solidFill>
                <a:effectLst/>
                <a:latin typeface="-apple-system"/>
              </a:rPr>
              <a:t>CFNet</a:t>
            </a:r>
            <a:r>
              <a:rPr lang="zh-CN" altLang="en-US" b="0" i="0" dirty="0">
                <a:solidFill>
                  <a:srgbClr val="4D4D4D"/>
                </a:solidFill>
                <a:effectLst/>
                <a:latin typeface="-apple-system"/>
              </a:rPr>
              <a:t>结合了基于表示学习和匹配方程学习，并抛弃了传统的深</a:t>
            </a:r>
            <a:r>
              <a:rPr lang="en-US" altLang="zh-CN" b="0" i="0" dirty="0">
                <a:solidFill>
                  <a:srgbClr val="4D4D4D"/>
                </a:solidFill>
                <a:effectLst/>
                <a:latin typeface="-apple-system"/>
              </a:rPr>
              <a:t>+</a:t>
            </a:r>
            <a:r>
              <a:rPr lang="zh-CN" altLang="en-US" b="0" i="0" dirty="0">
                <a:solidFill>
                  <a:srgbClr val="4D4D4D"/>
                </a:solidFill>
                <a:effectLst/>
                <a:latin typeface="-apple-system"/>
              </a:rPr>
              <a:t>浅模型，只使用深度模型。</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8</a:t>
            </a:fld>
            <a:endParaRPr lang="zh-CN" altLang="en-US"/>
          </a:p>
        </p:txBody>
      </p:sp>
    </p:spTree>
    <p:extLst>
      <p:ext uri="{BB962C8B-B14F-4D97-AF65-F5344CB8AC3E}">
        <p14:creationId xmlns:p14="http://schemas.microsoft.com/office/powerpoint/2010/main" val="177651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9</a:t>
            </a:fld>
            <a:endParaRPr lang="zh-CN" altLang="en-US"/>
          </a:p>
        </p:txBody>
      </p:sp>
    </p:spTree>
    <p:extLst>
      <p:ext uri="{BB962C8B-B14F-4D97-AF65-F5344CB8AC3E}">
        <p14:creationId xmlns:p14="http://schemas.microsoft.com/office/powerpoint/2010/main" val="190234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10</a:t>
            </a:fld>
            <a:endParaRPr lang="zh-CN" altLang="en-US"/>
          </a:p>
        </p:txBody>
      </p:sp>
    </p:spTree>
    <p:extLst>
      <p:ext uri="{BB962C8B-B14F-4D97-AF65-F5344CB8AC3E}">
        <p14:creationId xmlns:p14="http://schemas.microsoft.com/office/powerpoint/2010/main" val="36161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为激活函数</a:t>
            </a:r>
            <a:r>
              <a:rPr lang="en-US" altLang="zh-CN" dirty="0"/>
              <a:t>RELU</a:t>
            </a:r>
            <a:r>
              <a:rPr lang="zh-CN" altLang="en-US" dirty="0"/>
              <a:t>，最后的预测函数将</a:t>
            </a:r>
            <a:r>
              <a:rPr lang="en-US" altLang="zh-CN" dirty="0"/>
              <a:t>p</a:t>
            </a:r>
            <a:r>
              <a:rPr lang="zh-CN" altLang="en-US" dirty="0"/>
              <a:t>和</a:t>
            </a:r>
            <a:r>
              <a:rPr lang="en-US" altLang="zh-CN" dirty="0"/>
              <a:t>q</a:t>
            </a:r>
            <a:r>
              <a:rPr lang="zh-CN" altLang="en-US" dirty="0"/>
              <a:t>进行元素乘，解决</a:t>
            </a:r>
            <a:r>
              <a:rPr lang="en-US" altLang="zh-CN" dirty="0"/>
              <a:t>DMF</a:t>
            </a:r>
            <a:r>
              <a:rPr lang="zh-CN" altLang="en-US" dirty="0"/>
              <a:t>中内积的表现力有限这个缺陷。</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11</a:t>
            </a:fld>
            <a:endParaRPr lang="zh-CN" altLang="en-US"/>
          </a:p>
        </p:txBody>
      </p:sp>
    </p:spTree>
    <p:extLst>
      <p:ext uri="{BB962C8B-B14F-4D97-AF65-F5344CB8AC3E}">
        <p14:creationId xmlns:p14="http://schemas.microsoft.com/office/powerpoint/2010/main" val="211320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和</a:t>
            </a:r>
            <a:r>
              <a:rPr lang="en-US" altLang="zh-CN" dirty="0"/>
              <a:t>Q</a:t>
            </a:r>
            <a:r>
              <a:rPr lang="zh-CN" altLang="en-US" dirty="0"/>
              <a:t>是线性嵌入层的参数矩阵，</a:t>
            </a:r>
            <a:r>
              <a:rPr lang="en-US" altLang="zh-CN" dirty="0"/>
              <a:t>a</a:t>
            </a:r>
            <a:r>
              <a:rPr lang="zh-CN" altLang="en-US" dirty="0"/>
              <a:t>为激活函数</a:t>
            </a:r>
            <a:r>
              <a:rPr lang="en-US" altLang="zh-CN" dirty="0"/>
              <a:t>RELU</a:t>
            </a:r>
            <a:r>
              <a:rPr lang="zh-CN" altLang="en-US" dirty="0"/>
              <a:t>。最后的预测是将表示学习和匹配方程学习拼接起来，放入一个全连接层中，使用的激活函数是</a:t>
            </a:r>
            <a:r>
              <a:rPr lang="en-US" altLang="zh-CN" dirty="0"/>
              <a:t>sigmoid</a:t>
            </a:r>
            <a:r>
              <a:rPr lang="zh-CN" altLang="en-US" dirty="0"/>
              <a:t>。</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12</a:t>
            </a:fld>
            <a:endParaRPr lang="zh-CN" altLang="en-US"/>
          </a:p>
        </p:txBody>
      </p:sp>
    </p:spTree>
    <p:extLst>
      <p:ext uri="{BB962C8B-B14F-4D97-AF65-F5344CB8AC3E}">
        <p14:creationId xmlns:p14="http://schemas.microsoft.com/office/powerpoint/2010/main" val="413637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0132-A73C-4D2B-A9ED-F46E5BB8FD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03D317-7889-4FD6-A450-CD401A181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8B0D0B-D5CA-4F66-A786-C11FF930A9E1}"/>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5" name="页脚占位符 4">
            <a:extLst>
              <a:ext uri="{FF2B5EF4-FFF2-40B4-BE49-F238E27FC236}">
                <a16:creationId xmlns:a16="http://schemas.microsoft.com/office/drawing/2014/main" id="{26C97F51-6BB9-497B-9F04-EC5ED47E1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CC87E7-0A91-4ACB-87AA-98ABEE990F86}"/>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03716738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6AFFB-647C-486B-9796-C073DDA52A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7E6B2B-43B9-444F-88B7-526D6FD8EC5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F1AC43-E62F-4EFE-BC58-25D3311FE7F3}"/>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5" name="页脚占位符 4">
            <a:extLst>
              <a:ext uri="{FF2B5EF4-FFF2-40B4-BE49-F238E27FC236}">
                <a16:creationId xmlns:a16="http://schemas.microsoft.com/office/drawing/2014/main" id="{53B95422-F23C-43E3-9A50-176848AD5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B755C-D1CC-4114-8E2D-D051D968D63C}"/>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35549859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95E9F5-78E5-4769-AFBF-9955C04390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06790C-5C42-413D-B188-A9624D3D0E0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A73804-3EB2-4C2B-BA2B-E3624CC8EF7F}"/>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5" name="页脚占位符 4">
            <a:extLst>
              <a:ext uri="{FF2B5EF4-FFF2-40B4-BE49-F238E27FC236}">
                <a16:creationId xmlns:a16="http://schemas.microsoft.com/office/drawing/2014/main" id="{28AACE21-6EC7-4D52-913B-74162E2A95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1D77B0-FFAB-4590-80D5-16564BD9528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4649687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02C94-CC9D-4FA6-A1FB-64C2AD103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3BE774-B9D6-4BF6-828D-8DB2D17467D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374F25-F917-4593-A62B-BD069C639403}"/>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5" name="页脚占位符 4">
            <a:extLst>
              <a:ext uri="{FF2B5EF4-FFF2-40B4-BE49-F238E27FC236}">
                <a16:creationId xmlns:a16="http://schemas.microsoft.com/office/drawing/2014/main" id="{55C5B5D5-D3DD-46A9-B8BF-0D1C9FD7B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42EAF2-1495-4969-AE0D-EFAC2A24DFBF}"/>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5787627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A1932-49A9-46BA-9A0F-A5C6F6840C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A4DF00-0353-449C-A663-52F861B26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025F86B-DC58-4482-B38F-A57BC147904E}"/>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5" name="页脚占位符 4">
            <a:extLst>
              <a:ext uri="{FF2B5EF4-FFF2-40B4-BE49-F238E27FC236}">
                <a16:creationId xmlns:a16="http://schemas.microsoft.com/office/drawing/2014/main" id="{BF00AC88-9E47-4E12-BF0E-204BC5ECA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33665B-2BD9-403C-A659-CE52448950B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4395206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A97F3-7F18-44FD-B806-84E7F41BD5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055814-81F1-4C57-B6CB-AACADAE1A7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499B944-B4BC-4FB3-9C1F-13A046DB19D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ECCDF1-4EF0-4E04-A45D-5794F1C7AF12}"/>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6" name="页脚占位符 5">
            <a:extLst>
              <a:ext uri="{FF2B5EF4-FFF2-40B4-BE49-F238E27FC236}">
                <a16:creationId xmlns:a16="http://schemas.microsoft.com/office/drawing/2014/main" id="{B08370C7-EC8C-4ED9-815D-8E6134ED5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A86B7F-411B-4226-A649-52697441CDC9}"/>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63677357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5941D-537F-47C7-8AA3-A3E700334A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2B4AF2-3B00-471A-8A9D-0C5AB601C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1E4B53-A2CC-4D34-B834-B973E97E7A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EE54F3B-6864-4FA4-AD05-5A525775E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AE3B5E9-7D2B-4DDB-948B-6D9BFF848D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C7175FF-39DD-49E2-AEF8-454C0DA36C85}"/>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8" name="页脚占位符 7">
            <a:extLst>
              <a:ext uri="{FF2B5EF4-FFF2-40B4-BE49-F238E27FC236}">
                <a16:creationId xmlns:a16="http://schemas.microsoft.com/office/drawing/2014/main" id="{3C6501DA-DE22-45B5-83F2-C300DAA52A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6B2ECD-ECAD-47EC-B03C-929306D1C67D}"/>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1780826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EA4AC-D8C4-4667-8D70-38856A8C98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7F57FF-7BA5-4FF8-B2CF-18D07AD85970}"/>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4" name="页脚占位符 3">
            <a:extLst>
              <a:ext uri="{FF2B5EF4-FFF2-40B4-BE49-F238E27FC236}">
                <a16:creationId xmlns:a16="http://schemas.microsoft.com/office/drawing/2014/main" id="{EA19CB0E-7C9E-450B-90B7-57316301D7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FAC50D-CF3E-491F-8757-AC707A19BA2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14073626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74D189-AADA-4114-B377-5ABCAC847E83}"/>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3" name="页脚占位符 2">
            <a:extLst>
              <a:ext uri="{FF2B5EF4-FFF2-40B4-BE49-F238E27FC236}">
                <a16:creationId xmlns:a16="http://schemas.microsoft.com/office/drawing/2014/main" id="{D0A0EFD4-02A3-44A4-ACA6-78854BD43B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2FDB42-9C7E-443A-B363-BB474086FE0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56147630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58C51-AB38-4666-BA76-D476E73E40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2EF6B2-D686-4D39-94DE-B50690356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0E2300A-0BBE-4396-9E5D-8B2BB860F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75F636-D7CD-41D7-BD57-F7E996633838}"/>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6" name="页脚占位符 5">
            <a:extLst>
              <a:ext uri="{FF2B5EF4-FFF2-40B4-BE49-F238E27FC236}">
                <a16:creationId xmlns:a16="http://schemas.microsoft.com/office/drawing/2014/main" id="{AC35EEA2-6B73-47C6-A822-93C5C6BFBF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63D015-1845-435D-8F0B-FAB38DAABED8}"/>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33273045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B9307-06DA-4B20-ACF9-F2BFD9EC83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46C051-D0E1-44CF-8B53-81978E26C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D8507F-CEF2-45B4-8F5C-A4310DEA1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F4E548-DC32-45BB-9142-A7415AD3F505}"/>
              </a:ext>
            </a:extLst>
          </p:cNvPr>
          <p:cNvSpPr>
            <a:spLocks noGrp="1"/>
          </p:cNvSpPr>
          <p:nvPr>
            <p:ph type="dt" sz="half" idx="10"/>
          </p:nvPr>
        </p:nvSpPr>
        <p:spPr/>
        <p:txBody>
          <a:bodyPr/>
          <a:lstStyle/>
          <a:p>
            <a:fld id="{AF0E063E-786F-40F4-9248-D85769E553BF}" type="datetimeFigureOut">
              <a:rPr lang="zh-CN" altLang="en-US" smtClean="0"/>
              <a:t>2022/2/21</a:t>
            </a:fld>
            <a:endParaRPr lang="zh-CN" altLang="en-US"/>
          </a:p>
        </p:txBody>
      </p:sp>
      <p:sp>
        <p:nvSpPr>
          <p:cNvPr id="6" name="页脚占位符 5">
            <a:extLst>
              <a:ext uri="{FF2B5EF4-FFF2-40B4-BE49-F238E27FC236}">
                <a16:creationId xmlns:a16="http://schemas.microsoft.com/office/drawing/2014/main" id="{6541145D-6977-4F29-827D-0E93AC5E28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B75A9E-6916-4186-B000-D43A64A967D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20043778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74F313-A33C-485A-B026-57DE0483F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38A56F-7080-4A1B-BCC9-462A467F5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42AB64-9E33-47DC-896B-4B8DFB5CE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E063E-786F-40F4-9248-D85769E553BF}" type="datetimeFigureOut">
              <a:rPr lang="zh-CN" altLang="en-US" smtClean="0"/>
              <a:t>2022/2/21</a:t>
            </a:fld>
            <a:endParaRPr lang="zh-CN" altLang="en-US"/>
          </a:p>
        </p:txBody>
      </p:sp>
      <p:sp>
        <p:nvSpPr>
          <p:cNvPr id="5" name="页脚占位符 4">
            <a:extLst>
              <a:ext uri="{FF2B5EF4-FFF2-40B4-BE49-F238E27FC236}">
                <a16:creationId xmlns:a16="http://schemas.microsoft.com/office/drawing/2014/main" id="{992BACFA-08AE-4F11-99BE-D5C39F013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96CDA3-5867-4BF0-8131-45D137320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412735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2">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3" name="标题 1">
            <a:extLst>
              <a:ext uri="{FF2B5EF4-FFF2-40B4-BE49-F238E27FC236}">
                <a16:creationId xmlns:a16="http://schemas.microsoft.com/office/drawing/2014/main" id="{321AE0ED-2875-40FC-902B-43276E04D27A}"/>
              </a:ext>
            </a:extLst>
          </p:cNvPr>
          <p:cNvSpPr txBox="1">
            <a:spLocks/>
          </p:cNvSpPr>
          <p:nvPr/>
        </p:nvSpPr>
        <p:spPr>
          <a:xfrm>
            <a:off x="8991601" y="5489706"/>
            <a:ext cx="2448559" cy="378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5" name="标题 1">
            <a:extLst>
              <a:ext uri="{FF2B5EF4-FFF2-40B4-BE49-F238E27FC236}">
                <a16:creationId xmlns:a16="http://schemas.microsoft.com/office/drawing/2014/main" id="{9C2574E0-D5CE-46F3-9221-8338938B26FF}"/>
              </a:ext>
            </a:extLst>
          </p:cNvPr>
          <p:cNvSpPr txBox="1">
            <a:spLocks/>
          </p:cNvSpPr>
          <p:nvPr/>
        </p:nvSpPr>
        <p:spPr>
          <a:xfrm>
            <a:off x="2318103" y="1402080"/>
            <a:ext cx="7385977" cy="28447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dirty="0">
                <a:solidFill>
                  <a:srgbClr val="00B0F0"/>
                </a:solidFill>
                <a:latin typeface="微软雅黑" panose="020B0503020204020204" pitchFamily="34" charset="-122"/>
                <a:ea typeface="微软雅黑" panose="020B0503020204020204" pitchFamily="34" charset="-122"/>
              </a:rPr>
              <a:t>“</a:t>
            </a:r>
            <a:r>
              <a:rPr lang="en-US" altLang="zh-CN" sz="2800" dirty="0" err="1">
                <a:solidFill>
                  <a:srgbClr val="00B0F0"/>
                </a:solidFill>
                <a:latin typeface="微软雅黑" panose="020B0503020204020204" pitchFamily="34" charset="-122"/>
                <a:ea typeface="微软雅黑" panose="020B0503020204020204" pitchFamily="34" charset="-122"/>
              </a:rPr>
              <a:t>DeepCF</a:t>
            </a:r>
            <a:r>
              <a:rPr lang="en-US" altLang="zh-CN" sz="2800" dirty="0">
                <a:solidFill>
                  <a:srgbClr val="00B0F0"/>
                </a:solidFill>
                <a:latin typeface="微软雅黑" panose="020B0503020204020204" pitchFamily="34" charset="-122"/>
                <a:ea typeface="微软雅黑" panose="020B0503020204020204" pitchFamily="34" charset="-122"/>
              </a:rPr>
              <a:t>: A Unified Framework of Representation Learning and Matching Function Learning in Recommender System.”</a:t>
            </a:r>
            <a:r>
              <a:rPr lang="zh-CN" altLang="en-US" sz="2800" dirty="0">
                <a:solidFill>
                  <a:srgbClr val="00B0F0"/>
                </a:solidFill>
                <a:latin typeface="微软雅黑" panose="020B0503020204020204" pitchFamily="34" charset="-122"/>
                <a:ea typeface="微软雅黑" panose="020B0503020204020204" pitchFamily="34" charset="-122"/>
              </a:rPr>
              <a:t>论文研读</a:t>
            </a:r>
            <a:endParaRPr lang="en-US" altLang="zh-CN" sz="2800" dirty="0">
              <a:solidFill>
                <a:srgbClr val="00B0F0"/>
              </a:solidFill>
              <a:latin typeface="微软雅黑" panose="020B0503020204020204" pitchFamily="34" charset="-122"/>
              <a:ea typeface="微软雅黑" panose="020B0503020204020204" pitchFamily="34" charset="-122"/>
            </a:endParaRPr>
          </a:p>
          <a:p>
            <a:endParaRPr lang="en-US" altLang="zh-CN" sz="4400" dirty="0">
              <a:solidFill>
                <a:srgbClr val="00B0F0"/>
              </a:solidFill>
              <a:latin typeface="微软雅黑" panose="020B0503020204020204" pitchFamily="34" charset="-122"/>
              <a:ea typeface="微软雅黑" panose="020B0503020204020204" pitchFamily="34" charset="-122"/>
            </a:endParaRPr>
          </a:p>
        </p:txBody>
      </p:sp>
      <p:sp>
        <p:nvSpPr>
          <p:cNvPr id="16" name="标题 1">
            <a:extLst>
              <a:ext uri="{FF2B5EF4-FFF2-40B4-BE49-F238E27FC236}">
                <a16:creationId xmlns:a16="http://schemas.microsoft.com/office/drawing/2014/main" id="{835B19BD-E7B3-4937-B4AD-3BA8239DB072}"/>
              </a:ext>
            </a:extLst>
          </p:cNvPr>
          <p:cNvSpPr txBox="1">
            <a:spLocks/>
          </p:cNvSpPr>
          <p:nvPr/>
        </p:nvSpPr>
        <p:spPr>
          <a:xfrm>
            <a:off x="8991601" y="4998903"/>
            <a:ext cx="2448559" cy="378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2000" dirty="0">
                <a:solidFill>
                  <a:schemeClr val="bg2">
                    <a:lumMod val="25000"/>
                  </a:schemeClr>
                </a:solidFill>
                <a:latin typeface="微软雅黑" panose="020B0503020204020204" pitchFamily="34" charset="-122"/>
                <a:ea typeface="微软雅黑" panose="020B0503020204020204" pitchFamily="34" charset="-122"/>
              </a:rPr>
              <a:t>汇报人：陈倩</a:t>
            </a:r>
          </a:p>
        </p:txBody>
      </p:sp>
    </p:spTree>
    <p:extLst>
      <p:ext uri="{BB962C8B-B14F-4D97-AF65-F5344CB8AC3E}">
        <p14:creationId xmlns:p14="http://schemas.microsoft.com/office/powerpoint/2010/main" val="2178762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err="1">
                <a:solidFill>
                  <a:srgbClr val="92D050"/>
                </a:solidFill>
              </a:rPr>
              <a:t>DeepCF</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16" name="文本框 15">
            <a:extLst>
              <a:ext uri="{FF2B5EF4-FFF2-40B4-BE49-F238E27FC236}">
                <a16:creationId xmlns:a16="http://schemas.microsoft.com/office/drawing/2014/main" id="{00F123AA-A7CA-4D07-B9A6-7B555DE7BE18}"/>
              </a:ext>
            </a:extLst>
          </p:cNvPr>
          <p:cNvSpPr txBox="1"/>
          <p:nvPr/>
        </p:nvSpPr>
        <p:spPr>
          <a:xfrm>
            <a:off x="711887" y="1095504"/>
            <a:ext cx="11224299" cy="4832092"/>
          </a:xfrm>
          <a:prstGeom prst="rect">
            <a:avLst/>
          </a:prstGeom>
          <a:noFill/>
        </p:spPr>
        <p:txBody>
          <a:bodyPr wrap="square" rtlCol="0">
            <a:spAutoFit/>
          </a:bodyPr>
          <a:lstStyle/>
          <a:p>
            <a:r>
              <a:rPr lang="zh-CN" altLang="en-US" sz="2800" b="1" dirty="0">
                <a:solidFill>
                  <a:srgbClr val="00B0F0"/>
                </a:solidFill>
              </a:rPr>
              <a:t>目标函数</a:t>
            </a:r>
            <a:r>
              <a:rPr lang="en-US" altLang="zh-CN" sz="2800" dirty="0"/>
              <a:t> </a:t>
            </a:r>
            <a:r>
              <a:rPr lang="zh-CN" altLang="en-US" sz="2800" dirty="0"/>
              <a:t> 定义似然函数为</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en-US" altLang="zh-CN" sz="2800" dirty="0"/>
              <a:t>	        </a:t>
            </a:r>
            <a:r>
              <a:rPr lang="zh-CN" altLang="en-US" sz="2800" dirty="0"/>
              <a:t>取负对数得到目标函数</a:t>
            </a:r>
            <a:endParaRPr lang="en-US" altLang="zh-CN" sz="2800" dirty="0"/>
          </a:p>
          <a:p>
            <a:endParaRPr lang="en-US" altLang="zh-CN" sz="2800" dirty="0"/>
          </a:p>
          <a:p>
            <a:endParaRPr lang="en-US" altLang="zh-CN" sz="2800" dirty="0"/>
          </a:p>
          <a:p>
            <a:endParaRPr lang="en-US" altLang="zh-CN" sz="2800" dirty="0"/>
          </a:p>
          <a:p>
            <a:endParaRPr lang="en-US" altLang="zh-CN" sz="2800" dirty="0"/>
          </a:p>
        </p:txBody>
      </p:sp>
      <p:pic>
        <p:nvPicPr>
          <p:cNvPr id="4" name="图片 3">
            <a:extLst>
              <a:ext uri="{FF2B5EF4-FFF2-40B4-BE49-F238E27FC236}">
                <a16:creationId xmlns:a16="http://schemas.microsoft.com/office/drawing/2014/main" id="{08C2B664-7F02-4A5B-AD9A-55A7456569D5}"/>
              </a:ext>
            </a:extLst>
          </p:cNvPr>
          <p:cNvPicPr>
            <a:picLocks noChangeAspect="1"/>
          </p:cNvPicPr>
          <p:nvPr/>
        </p:nvPicPr>
        <p:blipFill>
          <a:blip r:embed="rId4"/>
          <a:stretch>
            <a:fillRect/>
          </a:stretch>
        </p:blipFill>
        <p:spPr>
          <a:xfrm>
            <a:off x="2966601" y="1771991"/>
            <a:ext cx="6258798" cy="1743318"/>
          </a:xfrm>
          <a:prstGeom prst="rect">
            <a:avLst/>
          </a:prstGeom>
        </p:spPr>
      </p:pic>
      <p:pic>
        <p:nvPicPr>
          <p:cNvPr id="12" name="图片 11">
            <a:extLst>
              <a:ext uri="{FF2B5EF4-FFF2-40B4-BE49-F238E27FC236}">
                <a16:creationId xmlns:a16="http://schemas.microsoft.com/office/drawing/2014/main" id="{ED664F58-DA0F-487B-A066-C928BF0E0EC3}"/>
              </a:ext>
            </a:extLst>
          </p:cNvPr>
          <p:cNvPicPr>
            <a:picLocks noChangeAspect="1"/>
          </p:cNvPicPr>
          <p:nvPr/>
        </p:nvPicPr>
        <p:blipFill>
          <a:blip r:embed="rId5"/>
          <a:stretch>
            <a:fillRect/>
          </a:stretch>
        </p:blipFill>
        <p:spPr>
          <a:xfrm>
            <a:off x="2423600" y="4496637"/>
            <a:ext cx="7344800" cy="1438476"/>
          </a:xfrm>
          <a:prstGeom prst="rect">
            <a:avLst/>
          </a:prstGeom>
        </p:spPr>
      </p:pic>
    </p:spTree>
    <p:extLst>
      <p:ext uri="{BB962C8B-B14F-4D97-AF65-F5344CB8AC3E}">
        <p14:creationId xmlns:p14="http://schemas.microsoft.com/office/powerpoint/2010/main" val="122113570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err="1">
                <a:solidFill>
                  <a:srgbClr val="92D050"/>
                </a:solidFill>
              </a:rPr>
              <a:t>DeepCF</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00F123AA-A7CA-4D07-B9A6-7B555DE7BE18}"/>
                  </a:ext>
                </a:extLst>
              </p:cNvPr>
              <p:cNvSpPr txBox="1"/>
              <p:nvPr/>
            </p:nvSpPr>
            <p:spPr>
              <a:xfrm>
                <a:off x="711887" y="1095504"/>
                <a:ext cx="11224299" cy="4401205"/>
              </a:xfrm>
              <a:prstGeom prst="rect">
                <a:avLst/>
              </a:prstGeom>
              <a:noFill/>
            </p:spPr>
            <p:txBody>
              <a:bodyPr wrap="square" rtlCol="0">
                <a:spAutoFit/>
              </a:bodyPr>
              <a:lstStyle/>
              <a:p>
                <a:r>
                  <a:rPr lang="zh-CN" altLang="en-US" sz="2800" b="1" dirty="0">
                    <a:solidFill>
                      <a:srgbClr val="00B0F0"/>
                    </a:solidFill>
                  </a:rPr>
                  <a:t>表示学习</a:t>
                </a:r>
                <a:r>
                  <a:rPr lang="en-US" altLang="zh-CN" sz="2800" dirty="0"/>
                  <a:t> </a:t>
                </a:r>
                <a:r>
                  <a:rPr lang="zh-CN" altLang="en-US" sz="2800" dirty="0"/>
                  <a:t> 类似于</a:t>
                </a:r>
                <a:r>
                  <a:rPr lang="en-US" altLang="zh-CN" sz="2800" dirty="0"/>
                  <a:t>DMF</a:t>
                </a:r>
                <a:r>
                  <a:rPr lang="zh-CN" altLang="en-US" sz="2800" dirty="0"/>
                  <a:t>，把交互矩阵的行和列当作输入，用户</a:t>
                </a:r>
                <a:r>
                  <a:rPr lang="en-US" altLang="zh-CN" sz="2800" dirty="0"/>
                  <a:t>u</a:t>
                </a:r>
                <a:r>
                  <a:rPr lang="zh-CN" altLang="en-US" sz="2800" dirty="0"/>
                  <a:t>的学习过程可以写成：</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条目</a:t>
                </a:r>
                <a:r>
                  <a:rPr lang="en-US" altLang="zh-CN" sz="2800" dirty="0" err="1"/>
                  <a:t>i</a:t>
                </a:r>
                <a:r>
                  <a:rPr lang="zh-CN" altLang="en-US" sz="2800" dirty="0"/>
                  <a:t>的学习过程同理，最后得到</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smtClean="0">
                            <a:latin typeface="Cambria Math" panose="02040503050406030204" pitchFamily="18" charset="0"/>
                          </a:rPr>
                          <m:t>q</m:t>
                        </m:r>
                      </m:e>
                      <m:sub>
                        <m:r>
                          <m:rPr>
                            <m:sty m:val="p"/>
                          </m:rPr>
                          <a:rPr lang="en-US" altLang="zh-CN" sz="2800" i="1">
                            <a:latin typeface="Cambria Math" panose="02040503050406030204" pitchFamily="18" charset="0"/>
                          </a:rPr>
                          <m:t>i</m:t>
                        </m:r>
                      </m:sub>
                    </m:sSub>
                  </m:oMath>
                </a14:m>
                <a:r>
                  <a:rPr lang="zh-CN" altLang="en-US" sz="2800" dirty="0"/>
                  <a:t>，最后的预测函数为</a:t>
                </a:r>
                <a:endParaRPr lang="en-US" altLang="zh-CN" sz="2800" dirty="0"/>
              </a:p>
              <a:p>
                <a:endParaRPr lang="en-US" altLang="zh-CN" sz="2800" dirty="0"/>
              </a:p>
              <a:p>
                <a:endParaRPr lang="en-US" altLang="zh-CN" sz="2800" dirty="0"/>
              </a:p>
            </p:txBody>
          </p:sp>
        </mc:Choice>
        <mc:Fallback>
          <p:sp>
            <p:nvSpPr>
              <p:cNvPr id="16" name="文本框 15">
                <a:extLst>
                  <a:ext uri="{FF2B5EF4-FFF2-40B4-BE49-F238E27FC236}">
                    <a16:creationId xmlns:a16="http://schemas.microsoft.com/office/drawing/2014/main" id="{00F123AA-A7CA-4D07-B9A6-7B555DE7BE18}"/>
                  </a:ext>
                </a:extLst>
              </p:cNvPr>
              <p:cNvSpPr txBox="1">
                <a:spLocks noRot="1" noChangeAspect="1" noMove="1" noResize="1" noEditPoints="1" noAdjustHandles="1" noChangeArrowheads="1" noChangeShapeType="1" noTextEdit="1"/>
              </p:cNvSpPr>
              <p:nvPr/>
            </p:nvSpPr>
            <p:spPr>
              <a:xfrm>
                <a:off x="711887" y="1095504"/>
                <a:ext cx="11224299" cy="4401205"/>
              </a:xfrm>
              <a:prstGeom prst="rect">
                <a:avLst/>
              </a:prstGeom>
              <a:blipFill>
                <a:blip r:embed="rId4"/>
                <a:stretch>
                  <a:fillRect l="-1141" t="-166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EE59E6F-034B-43F5-A77E-A5DF82A046BA}"/>
              </a:ext>
            </a:extLst>
          </p:cNvPr>
          <p:cNvPicPr>
            <a:picLocks noChangeAspect="1"/>
          </p:cNvPicPr>
          <p:nvPr/>
        </p:nvPicPr>
        <p:blipFill>
          <a:blip r:embed="rId5"/>
          <a:stretch>
            <a:fillRect/>
          </a:stretch>
        </p:blipFill>
        <p:spPr>
          <a:xfrm>
            <a:off x="2573360" y="2008117"/>
            <a:ext cx="6163535" cy="1914792"/>
          </a:xfrm>
          <a:prstGeom prst="rect">
            <a:avLst/>
          </a:prstGeom>
        </p:spPr>
      </p:pic>
      <p:pic>
        <p:nvPicPr>
          <p:cNvPr id="17" name="图片 16">
            <a:extLst>
              <a:ext uri="{FF2B5EF4-FFF2-40B4-BE49-F238E27FC236}">
                <a16:creationId xmlns:a16="http://schemas.microsoft.com/office/drawing/2014/main" id="{F6A41690-D433-4170-955B-75238CF28963}"/>
              </a:ext>
            </a:extLst>
          </p:cNvPr>
          <p:cNvPicPr>
            <a:picLocks noChangeAspect="1"/>
          </p:cNvPicPr>
          <p:nvPr/>
        </p:nvPicPr>
        <p:blipFill>
          <a:blip r:embed="rId6"/>
          <a:stretch>
            <a:fillRect/>
          </a:stretch>
        </p:blipFill>
        <p:spPr>
          <a:xfrm>
            <a:off x="3907045" y="4835522"/>
            <a:ext cx="3496163" cy="523948"/>
          </a:xfrm>
          <a:prstGeom prst="rect">
            <a:avLst/>
          </a:prstGeom>
        </p:spPr>
      </p:pic>
    </p:spTree>
    <p:extLst>
      <p:ext uri="{BB962C8B-B14F-4D97-AF65-F5344CB8AC3E}">
        <p14:creationId xmlns:p14="http://schemas.microsoft.com/office/powerpoint/2010/main" val="261926225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err="1">
                <a:solidFill>
                  <a:srgbClr val="92D050"/>
                </a:solidFill>
              </a:rPr>
              <a:t>DeepCF</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16" name="文本框 15">
            <a:extLst>
              <a:ext uri="{FF2B5EF4-FFF2-40B4-BE49-F238E27FC236}">
                <a16:creationId xmlns:a16="http://schemas.microsoft.com/office/drawing/2014/main" id="{00F123AA-A7CA-4D07-B9A6-7B555DE7BE18}"/>
              </a:ext>
            </a:extLst>
          </p:cNvPr>
          <p:cNvSpPr txBox="1"/>
          <p:nvPr/>
        </p:nvSpPr>
        <p:spPr>
          <a:xfrm>
            <a:off x="711887" y="1095504"/>
            <a:ext cx="11224299" cy="5693866"/>
          </a:xfrm>
          <a:prstGeom prst="rect">
            <a:avLst/>
          </a:prstGeom>
          <a:noFill/>
        </p:spPr>
        <p:txBody>
          <a:bodyPr wrap="square" rtlCol="0">
            <a:spAutoFit/>
          </a:bodyPr>
          <a:lstStyle/>
          <a:p>
            <a:r>
              <a:rPr lang="zh-CN" altLang="en-US" sz="2800" b="1" dirty="0">
                <a:solidFill>
                  <a:srgbClr val="00B0F0"/>
                </a:solidFill>
              </a:rPr>
              <a:t>匹配方程学习</a:t>
            </a:r>
            <a:r>
              <a:rPr lang="en-US" altLang="zh-CN" sz="2800" dirty="0"/>
              <a:t> </a:t>
            </a:r>
            <a:r>
              <a:rPr lang="zh-CN" altLang="en-US" sz="2800" dirty="0"/>
              <a:t> 输入采用线性嵌入层获取的用户</a:t>
            </a:r>
            <a:r>
              <a:rPr lang="en-US" altLang="zh-CN" sz="2800" dirty="0"/>
              <a:t>-</a:t>
            </a:r>
            <a:r>
              <a:rPr lang="zh-CN" altLang="en-US" sz="2800" dirty="0"/>
              <a:t>条目对的隐藏表示，匹配方程学习过程可以表示为：</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b="1" dirty="0">
                <a:solidFill>
                  <a:srgbClr val="00B0F0"/>
                </a:solidFill>
              </a:rPr>
              <a:t>预测  </a:t>
            </a:r>
            <a:endParaRPr lang="en-US" altLang="zh-CN" sz="2800" dirty="0"/>
          </a:p>
          <a:p>
            <a:endParaRPr lang="en-US" altLang="zh-CN" sz="2800" dirty="0"/>
          </a:p>
          <a:p>
            <a:endParaRPr lang="en-US" altLang="zh-CN" sz="2800" dirty="0"/>
          </a:p>
        </p:txBody>
      </p:sp>
      <p:pic>
        <p:nvPicPr>
          <p:cNvPr id="4" name="图片 3">
            <a:extLst>
              <a:ext uri="{FF2B5EF4-FFF2-40B4-BE49-F238E27FC236}">
                <a16:creationId xmlns:a16="http://schemas.microsoft.com/office/drawing/2014/main" id="{8C67C535-BEF9-4F15-A290-C83829783C34}"/>
              </a:ext>
            </a:extLst>
          </p:cNvPr>
          <p:cNvPicPr>
            <a:picLocks noChangeAspect="1"/>
          </p:cNvPicPr>
          <p:nvPr/>
        </p:nvPicPr>
        <p:blipFill>
          <a:blip r:embed="rId4"/>
          <a:stretch>
            <a:fillRect/>
          </a:stretch>
        </p:blipFill>
        <p:spPr>
          <a:xfrm>
            <a:off x="4047839" y="2199676"/>
            <a:ext cx="3303064" cy="3095662"/>
          </a:xfrm>
          <a:prstGeom prst="rect">
            <a:avLst/>
          </a:prstGeom>
        </p:spPr>
      </p:pic>
      <p:pic>
        <p:nvPicPr>
          <p:cNvPr id="12" name="图片 11">
            <a:extLst>
              <a:ext uri="{FF2B5EF4-FFF2-40B4-BE49-F238E27FC236}">
                <a16:creationId xmlns:a16="http://schemas.microsoft.com/office/drawing/2014/main" id="{A8D541E3-3183-444A-BAAD-00B6DC3EACBC}"/>
              </a:ext>
            </a:extLst>
          </p:cNvPr>
          <p:cNvPicPr>
            <a:picLocks noChangeAspect="1"/>
          </p:cNvPicPr>
          <p:nvPr/>
        </p:nvPicPr>
        <p:blipFill>
          <a:blip r:embed="rId5"/>
          <a:stretch>
            <a:fillRect/>
          </a:stretch>
        </p:blipFill>
        <p:spPr>
          <a:xfrm>
            <a:off x="3792026" y="5203079"/>
            <a:ext cx="3477110" cy="905001"/>
          </a:xfrm>
          <a:prstGeom prst="rect">
            <a:avLst/>
          </a:prstGeom>
        </p:spPr>
      </p:pic>
    </p:spTree>
    <p:extLst>
      <p:ext uri="{BB962C8B-B14F-4D97-AF65-F5344CB8AC3E}">
        <p14:creationId xmlns:p14="http://schemas.microsoft.com/office/powerpoint/2010/main" val="94043428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2">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pic>
        <p:nvPicPr>
          <p:cNvPr id="11" name="图片 10">
            <a:extLst>
              <a:ext uri="{FF2B5EF4-FFF2-40B4-BE49-F238E27FC236}">
                <a16:creationId xmlns:a16="http://schemas.microsoft.com/office/drawing/2014/main" id="{5A5C6EFE-A93A-42C1-B6C0-B23270C03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371" y="1488081"/>
            <a:ext cx="3877258" cy="3877258"/>
          </a:xfrm>
          <a:prstGeom prst="rect">
            <a:avLst/>
          </a:prstGeom>
        </p:spPr>
      </p:pic>
      <p:sp>
        <p:nvSpPr>
          <p:cNvPr id="12" name="文本框 11">
            <a:extLst>
              <a:ext uri="{FF2B5EF4-FFF2-40B4-BE49-F238E27FC236}">
                <a16:creationId xmlns:a16="http://schemas.microsoft.com/office/drawing/2014/main" id="{ED53EB2D-2458-441D-BF45-D2BCD47ED81E}"/>
              </a:ext>
            </a:extLst>
          </p:cNvPr>
          <p:cNvSpPr txBox="1"/>
          <p:nvPr/>
        </p:nvSpPr>
        <p:spPr>
          <a:xfrm>
            <a:off x="5209590" y="2827175"/>
            <a:ext cx="2170924" cy="1015663"/>
          </a:xfrm>
          <a:prstGeom prst="rect">
            <a:avLst/>
          </a:prstGeom>
          <a:noFill/>
        </p:spPr>
        <p:txBody>
          <a:bodyPr wrap="square" rtlCol="0">
            <a:spAutoFit/>
          </a:bodyPr>
          <a:lstStyle/>
          <a:p>
            <a:r>
              <a:rPr lang="zh-CN" altLang="en-US" sz="6000" dirty="0">
                <a:solidFill>
                  <a:srgbClr val="00B0F0"/>
                </a:solidFill>
                <a:latin typeface="宋体" panose="02010600030101010101" pitchFamily="2" charset="-122"/>
                <a:ea typeface="宋体" panose="02010600030101010101" pitchFamily="2" charset="-122"/>
              </a:rPr>
              <a:t>谢谢</a:t>
            </a:r>
          </a:p>
        </p:txBody>
      </p:sp>
    </p:spTree>
    <p:extLst>
      <p:ext uri="{BB962C8B-B14F-4D97-AF65-F5344CB8AC3E}">
        <p14:creationId xmlns:p14="http://schemas.microsoft.com/office/powerpoint/2010/main" val="390022783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2">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8" name="文本框 17">
            <a:extLst>
              <a:ext uri="{FF2B5EF4-FFF2-40B4-BE49-F238E27FC236}">
                <a16:creationId xmlns:a16="http://schemas.microsoft.com/office/drawing/2014/main" id="{784138A0-8DBD-48AD-B979-BABFB89325E4}"/>
              </a:ext>
            </a:extLst>
          </p:cNvPr>
          <p:cNvSpPr txBox="1"/>
          <p:nvPr/>
        </p:nvSpPr>
        <p:spPr>
          <a:xfrm>
            <a:off x="7195550" y="1519778"/>
            <a:ext cx="1930536" cy="584775"/>
          </a:xfrm>
          <a:prstGeom prst="rect">
            <a:avLst/>
          </a:prstGeom>
          <a:noFill/>
        </p:spPr>
        <p:txBody>
          <a:bodyPr wrap="square" rtlCol="0">
            <a:spAutoFit/>
          </a:bodyPr>
          <a:lstStyle/>
          <a:p>
            <a:r>
              <a:rPr lang="en-US" altLang="zh-CN" sz="3200" dirty="0">
                <a:solidFill>
                  <a:srgbClr val="92D050"/>
                </a:solidFill>
                <a:latin typeface="微软雅黑" panose="020B0503020204020204" pitchFamily="34" charset="-122"/>
                <a:ea typeface="微软雅黑" panose="020B0503020204020204" pitchFamily="34" charset="-122"/>
              </a:rPr>
              <a:t>NCF</a:t>
            </a:r>
            <a:endParaRPr lang="zh-CN" altLang="en-US" sz="3200" dirty="0">
              <a:solidFill>
                <a:srgbClr val="92D050"/>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C551152C-EAB6-4767-939A-7509799C97C3}"/>
              </a:ext>
            </a:extLst>
          </p:cNvPr>
          <p:cNvSpPr txBox="1"/>
          <p:nvPr/>
        </p:nvSpPr>
        <p:spPr>
          <a:xfrm>
            <a:off x="7195550" y="4729853"/>
            <a:ext cx="2296159" cy="584775"/>
          </a:xfrm>
          <a:prstGeom prst="rect">
            <a:avLst/>
          </a:prstGeom>
          <a:noFill/>
        </p:spPr>
        <p:txBody>
          <a:bodyPr wrap="square" rtlCol="0">
            <a:spAutoFit/>
          </a:bodyPr>
          <a:lstStyle/>
          <a:p>
            <a:r>
              <a:rPr lang="en-US" altLang="zh-CN" sz="3200" dirty="0" err="1">
                <a:solidFill>
                  <a:srgbClr val="00B0F0"/>
                </a:solidFill>
                <a:latin typeface="微软雅黑" panose="020B0503020204020204" pitchFamily="34" charset="-122"/>
                <a:ea typeface="微软雅黑" panose="020B0503020204020204" pitchFamily="34" charset="-122"/>
              </a:rPr>
              <a:t>DeepCF</a:t>
            </a:r>
            <a:endParaRPr lang="zh-CN" altLang="en-US" sz="3200" dirty="0">
              <a:solidFill>
                <a:srgbClr val="00B0F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6DCB5A5D-8A90-40F2-81E1-ED9DAEB5BDB0}"/>
              </a:ext>
            </a:extLst>
          </p:cNvPr>
          <p:cNvSpPr txBox="1"/>
          <p:nvPr/>
        </p:nvSpPr>
        <p:spPr>
          <a:xfrm>
            <a:off x="7195550" y="3239189"/>
            <a:ext cx="3438520" cy="584775"/>
          </a:xfrm>
          <a:prstGeom prst="rect">
            <a:avLst/>
          </a:prstGeom>
          <a:noFill/>
        </p:spPr>
        <p:txBody>
          <a:bodyPr wrap="square" rtlCol="0">
            <a:spAutoFit/>
          </a:bodyPr>
          <a:lstStyle/>
          <a:p>
            <a:r>
              <a:rPr lang="en-US" altLang="zh-CN" sz="3200" dirty="0">
                <a:solidFill>
                  <a:srgbClr val="FFC000"/>
                </a:solidFill>
                <a:latin typeface="微软雅黑" panose="020B0503020204020204" pitchFamily="34" charset="-122"/>
                <a:ea typeface="微软雅黑" panose="020B0503020204020204" pitchFamily="34" charset="-122"/>
              </a:rPr>
              <a:t>DMF</a:t>
            </a:r>
          </a:p>
        </p:txBody>
      </p:sp>
      <p:pic>
        <p:nvPicPr>
          <p:cNvPr id="27" name="图片 26">
            <a:extLst>
              <a:ext uri="{FF2B5EF4-FFF2-40B4-BE49-F238E27FC236}">
                <a16:creationId xmlns:a16="http://schemas.microsoft.com/office/drawing/2014/main" id="{9B9BF00F-630F-4E97-93BC-0F44CCAD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758" y="2904679"/>
            <a:ext cx="1951871" cy="2387776"/>
          </a:xfrm>
          <a:prstGeom prst="rect">
            <a:avLst/>
          </a:prstGeom>
        </p:spPr>
      </p:pic>
      <p:sp>
        <p:nvSpPr>
          <p:cNvPr id="28" name="矩形: 剪去单角 27">
            <a:extLst>
              <a:ext uri="{FF2B5EF4-FFF2-40B4-BE49-F238E27FC236}">
                <a16:creationId xmlns:a16="http://schemas.microsoft.com/office/drawing/2014/main" id="{348F6C4C-3AEF-4028-8C49-34AF5EAFB563}"/>
              </a:ext>
            </a:extLst>
          </p:cNvPr>
          <p:cNvSpPr/>
          <p:nvPr/>
        </p:nvSpPr>
        <p:spPr>
          <a:xfrm>
            <a:off x="6720171" y="1135428"/>
            <a:ext cx="4170985" cy="4736286"/>
          </a:xfrm>
          <a:prstGeom prst="snip1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C2C5EADF-3B96-4B0E-AFA0-1872078BFF07}"/>
              </a:ext>
            </a:extLst>
          </p:cNvPr>
          <p:cNvCxnSpPr/>
          <p:nvPr/>
        </p:nvCxnSpPr>
        <p:spPr>
          <a:xfrm>
            <a:off x="7128870" y="2247195"/>
            <a:ext cx="2296160"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5E5E05A-2C59-4D36-97A7-1B9945760A1E}"/>
              </a:ext>
            </a:extLst>
          </p:cNvPr>
          <p:cNvCxnSpPr/>
          <p:nvPr/>
        </p:nvCxnSpPr>
        <p:spPr>
          <a:xfrm>
            <a:off x="7086363" y="3737859"/>
            <a:ext cx="2296160"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15AA752-A3BA-4C32-BACA-735099154699}"/>
              </a:ext>
            </a:extLst>
          </p:cNvPr>
          <p:cNvCxnSpPr/>
          <p:nvPr/>
        </p:nvCxnSpPr>
        <p:spPr>
          <a:xfrm>
            <a:off x="7086363" y="5457271"/>
            <a:ext cx="2296160"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C55AF60E-AC19-47A1-AAFF-5B7A4C782AC6}"/>
              </a:ext>
            </a:extLst>
          </p:cNvPr>
          <p:cNvCxnSpPr/>
          <p:nvPr/>
        </p:nvCxnSpPr>
        <p:spPr>
          <a:xfrm>
            <a:off x="4817279" y="1055674"/>
            <a:ext cx="0" cy="4985084"/>
          </a:xfrm>
          <a:prstGeom prst="line">
            <a:avLst/>
          </a:prstGeom>
          <a:ln w="381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0E3D92B4-AAA5-411E-9DCC-DB6759A0DAF8}"/>
              </a:ext>
            </a:extLst>
          </p:cNvPr>
          <p:cNvSpPr txBox="1"/>
          <p:nvPr/>
        </p:nvSpPr>
        <p:spPr>
          <a:xfrm>
            <a:off x="1966628" y="1838322"/>
            <a:ext cx="1454130" cy="830997"/>
          </a:xfrm>
          <a:prstGeom prst="rect">
            <a:avLst/>
          </a:prstGeom>
          <a:noFill/>
        </p:spPr>
        <p:txBody>
          <a:bodyPr wrap="square" rtlCol="0">
            <a:spAutoFit/>
          </a:bodyPr>
          <a:lstStyle/>
          <a:p>
            <a:r>
              <a:rPr lang="zh-CN" altLang="en-US" sz="4800" dirty="0">
                <a:solidFill>
                  <a:srgbClr val="00B0F0"/>
                </a:solidFill>
                <a:latin typeface="Times New Roman" panose="02020603050405020304" pitchFamily="18" charset="0"/>
                <a:cs typeface="Times New Roman" panose="02020603050405020304" pitchFamily="18" charset="0"/>
              </a:rPr>
              <a:t>目录</a:t>
            </a:r>
          </a:p>
        </p:txBody>
      </p:sp>
    </p:spTree>
    <p:extLst>
      <p:ext uri="{BB962C8B-B14F-4D97-AF65-F5344CB8AC3E}">
        <p14:creationId xmlns:p14="http://schemas.microsoft.com/office/powerpoint/2010/main" val="4170577658"/>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NCF</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28" name="文本框 27">
            <a:extLst>
              <a:ext uri="{FF2B5EF4-FFF2-40B4-BE49-F238E27FC236}">
                <a16:creationId xmlns:a16="http://schemas.microsoft.com/office/drawing/2014/main" id="{0376AFEE-CD13-46F1-B0DB-F8031C0B09D3}"/>
              </a:ext>
            </a:extLst>
          </p:cNvPr>
          <p:cNvSpPr txBox="1"/>
          <p:nvPr/>
        </p:nvSpPr>
        <p:spPr>
          <a:xfrm>
            <a:off x="711887" y="1095504"/>
            <a:ext cx="11224299" cy="2677656"/>
          </a:xfrm>
          <a:prstGeom prst="rect">
            <a:avLst/>
          </a:prstGeom>
          <a:noFill/>
        </p:spPr>
        <p:txBody>
          <a:bodyPr wrap="square" rtlCol="0">
            <a:spAutoFit/>
          </a:bodyPr>
          <a:lstStyle/>
          <a:p>
            <a:r>
              <a:rPr lang="zh-CN" altLang="en-US" sz="2800" b="1" dirty="0">
                <a:solidFill>
                  <a:srgbClr val="00B0F0"/>
                </a:solidFill>
              </a:rPr>
              <a:t>背景</a:t>
            </a:r>
            <a:r>
              <a:rPr lang="en-US" altLang="zh-CN" sz="2800" dirty="0"/>
              <a:t> </a:t>
            </a:r>
            <a:r>
              <a:rPr lang="zh-CN" altLang="en-US" sz="2800" dirty="0"/>
              <a:t> 显性反馈行为是指用户明确表示对物品喜好的行为；隐形反馈是指那些不能明确反应用户喜好的行为。在很多场景，并没有显性反馈的存在，大部分用户都是沉默的用户。根据隐性反馈数据，将用户</a:t>
            </a:r>
            <a:r>
              <a:rPr lang="en-US" altLang="zh-CN" sz="2800" dirty="0"/>
              <a:t>-</a:t>
            </a:r>
            <a:r>
              <a:rPr lang="zh-CN" altLang="en-US" sz="2800" dirty="0"/>
              <a:t>条目交互矩阵</a:t>
            </a:r>
            <a:r>
              <a:rPr lang="en-US" altLang="zh-CN" sz="2800" dirty="0"/>
              <a:t>Y</a:t>
            </a:r>
            <a:r>
              <a:rPr lang="zh-CN" altLang="en-US" sz="2800" dirty="0"/>
              <a:t>定义为：</a:t>
            </a:r>
            <a:endParaRPr lang="en-US" altLang="zh-CN" sz="2800" dirty="0"/>
          </a:p>
          <a:p>
            <a:endParaRPr lang="en-US" altLang="zh-CN" sz="2800" dirty="0"/>
          </a:p>
          <a:p>
            <a:endParaRPr lang="en-US" altLang="zh-CN" sz="2800" dirty="0"/>
          </a:p>
        </p:txBody>
      </p:sp>
      <p:sp>
        <p:nvSpPr>
          <p:cNvPr id="29" name="文本框 28">
            <a:extLst>
              <a:ext uri="{FF2B5EF4-FFF2-40B4-BE49-F238E27FC236}">
                <a16:creationId xmlns:a16="http://schemas.microsoft.com/office/drawing/2014/main" id="{8C515DE8-F0BC-4311-A666-806937CD560A}"/>
              </a:ext>
            </a:extLst>
          </p:cNvPr>
          <p:cNvSpPr txBox="1"/>
          <p:nvPr/>
        </p:nvSpPr>
        <p:spPr>
          <a:xfrm>
            <a:off x="711887" y="3962630"/>
            <a:ext cx="11224299" cy="954107"/>
          </a:xfrm>
          <a:prstGeom prst="rect">
            <a:avLst/>
          </a:prstGeom>
          <a:noFill/>
        </p:spPr>
        <p:txBody>
          <a:bodyPr wrap="square" rtlCol="0">
            <a:spAutoFit/>
          </a:bodyPr>
          <a:lstStyle/>
          <a:p>
            <a:r>
              <a:rPr lang="zh-CN" altLang="en-US" sz="2800" b="1" dirty="0">
                <a:solidFill>
                  <a:srgbClr val="00B0F0"/>
                </a:solidFill>
              </a:rPr>
              <a:t>为解决的问题</a:t>
            </a:r>
            <a:r>
              <a:rPr lang="en-US" altLang="zh-CN" sz="2800" b="1" dirty="0">
                <a:solidFill>
                  <a:srgbClr val="00B0F0"/>
                </a:solidFill>
              </a:rPr>
              <a:t>  </a:t>
            </a:r>
            <a:r>
              <a:rPr lang="zh-CN" altLang="en-US" sz="2800" dirty="0"/>
              <a:t>传统的解决方法矩阵分解（</a:t>
            </a:r>
            <a:r>
              <a:rPr lang="en-US" altLang="zh-CN" sz="2800" dirty="0"/>
              <a:t>MF</a:t>
            </a:r>
            <a:r>
              <a:rPr lang="zh-CN" altLang="en-US" sz="2800" dirty="0"/>
              <a:t>）因为使用了一个和固定的内积，会导致很大的排名误差。</a:t>
            </a:r>
          </a:p>
        </p:txBody>
      </p:sp>
      <p:pic>
        <p:nvPicPr>
          <p:cNvPr id="12" name="图片 11">
            <a:extLst>
              <a:ext uri="{FF2B5EF4-FFF2-40B4-BE49-F238E27FC236}">
                <a16:creationId xmlns:a16="http://schemas.microsoft.com/office/drawing/2014/main" id="{58DE218D-5B39-4A5B-B871-AB08E15BB3C4}"/>
              </a:ext>
            </a:extLst>
          </p:cNvPr>
          <p:cNvPicPr>
            <a:picLocks noChangeAspect="1"/>
          </p:cNvPicPr>
          <p:nvPr/>
        </p:nvPicPr>
        <p:blipFill>
          <a:blip r:embed="rId4"/>
          <a:stretch>
            <a:fillRect/>
          </a:stretch>
        </p:blipFill>
        <p:spPr>
          <a:xfrm>
            <a:off x="3184458" y="2929850"/>
            <a:ext cx="5511830" cy="852592"/>
          </a:xfrm>
          <a:prstGeom prst="rect">
            <a:avLst/>
          </a:prstGeom>
        </p:spPr>
      </p:pic>
      <p:sp>
        <p:nvSpPr>
          <p:cNvPr id="30" name="文本框 29">
            <a:extLst>
              <a:ext uri="{FF2B5EF4-FFF2-40B4-BE49-F238E27FC236}">
                <a16:creationId xmlns:a16="http://schemas.microsoft.com/office/drawing/2014/main" id="{8CACC5B4-8B9B-4F5C-AE02-FB73ABABA0B4}"/>
              </a:ext>
            </a:extLst>
          </p:cNvPr>
          <p:cNvSpPr txBox="1"/>
          <p:nvPr/>
        </p:nvSpPr>
        <p:spPr>
          <a:xfrm>
            <a:off x="711887" y="5139734"/>
            <a:ext cx="11224299" cy="954107"/>
          </a:xfrm>
          <a:prstGeom prst="rect">
            <a:avLst/>
          </a:prstGeom>
          <a:noFill/>
        </p:spPr>
        <p:txBody>
          <a:bodyPr wrap="square" rtlCol="0">
            <a:spAutoFit/>
          </a:bodyPr>
          <a:lstStyle/>
          <a:p>
            <a:r>
              <a:rPr lang="zh-CN" altLang="en-US" sz="2800" b="1" dirty="0">
                <a:solidFill>
                  <a:srgbClr val="00B0F0"/>
                </a:solidFill>
              </a:rPr>
              <a:t>解决方法</a:t>
            </a:r>
            <a:r>
              <a:rPr lang="en-US" altLang="zh-CN" sz="2800" b="1" dirty="0">
                <a:solidFill>
                  <a:srgbClr val="00B0F0"/>
                </a:solidFill>
              </a:rPr>
              <a:t>  </a:t>
            </a:r>
            <a:r>
              <a:rPr lang="zh-CN" altLang="en-US" sz="2800" dirty="0"/>
              <a:t>将内积运算替换为可以从数据中学习任意函数的神经体系结构</a:t>
            </a:r>
          </a:p>
        </p:txBody>
      </p:sp>
      <p:sp>
        <p:nvSpPr>
          <p:cNvPr id="13" name="对话气泡: 矩形 12">
            <a:extLst>
              <a:ext uri="{FF2B5EF4-FFF2-40B4-BE49-F238E27FC236}">
                <a16:creationId xmlns:a16="http://schemas.microsoft.com/office/drawing/2014/main" id="{CD0B65C2-C862-4C44-B249-5B277C6565BE}"/>
              </a:ext>
            </a:extLst>
          </p:cNvPr>
          <p:cNvSpPr/>
          <p:nvPr/>
        </p:nvSpPr>
        <p:spPr>
          <a:xfrm>
            <a:off x="6248401" y="851993"/>
            <a:ext cx="4651094" cy="284566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A6E19AC5-5B5B-4DF8-B6BE-A673F9C921D1}"/>
              </a:ext>
            </a:extLst>
          </p:cNvPr>
          <p:cNvSpPr txBox="1"/>
          <p:nvPr/>
        </p:nvSpPr>
        <p:spPr>
          <a:xfrm>
            <a:off x="6421120" y="1178560"/>
            <a:ext cx="4396644" cy="2308324"/>
          </a:xfrm>
          <a:prstGeom prst="rect">
            <a:avLst/>
          </a:prstGeom>
          <a:noFill/>
        </p:spPr>
        <p:txBody>
          <a:bodyPr wrap="square" rtlCol="0">
            <a:spAutoFit/>
          </a:bodyPr>
          <a:lstStyle/>
          <a:p>
            <a:r>
              <a:rPr lang="zh-CN" altLang="en-US" dirty="0">
                <a:solidFill>
                  <a:schemeClr val="bg1"/>
                </a:solidFill>
              </a:rPr>
              <a:t>矩阵分解：将</a:t>
            </a:r>
            <a:r>
              <a:rPr lang="en-US" altLang="zh-CN" dirty="0">
                <a:solidFill>
                  <a:schemeClr val="bg1"/>
                </a:solidFill>
              </a:rPr>
              <a:t>n</a:t>
            </a:r>
            <a:r>
              <a:rPr lang="zh-CN" altLang="en-US" dirty="0">
                <a:solidFill>
                  <a:schemeClr val="bg1"/>
                </a:solidFill>
              </a:rPr>
              <a:t>个用户，</a:t>
            </a:r>
            <a:r>
              <a:rPr lang="en-US" altLang="zh-CN" dirty="0" err="1">
                <a:solidFill>
                  <a:schemeClr val="bg1"/>
                </a:solidFill>
              </a:rPr>
              <a:t>i</a:t>
            </a:r>
            <a:r>
              <a:rPr lang="zh-CN" altLang="en-US" dirty="0">
                <a:solidFill>
                  <a:schemeClr val="bg1"/>
                </a:solidFill>
              </a:rPr>
              <a:t>个项目的用户</a:t>
            </a:r>
            <a:r>
              <a:rPr lang="en-US" altLang="zh-CN" dirty="0">
                <a:solidFill>
                  <a:schemeClr val="bg1"/>
                </a:solidFill>
              </a:rPr>
              <a:t>-</a:t>
            </a:r>
            <a:r>
              <a:rPr lang="zh-CN" altLang="en-US" dirty="0">
                <a:solidFill>
                  <a:schemeClr val="bg1"/>
                </a:solidFill>
              </a:rPr>
              <a:t>条目交互矩阵分解为</a:t>
            </a:r>
            <a:r>
              <a:rPr lang="en-US" altLang="zh-CN" dirty="0">
                <a:solidFill>
                  <a:schemeClr val="bg1"/>
                </a:solidFill>
              </a:rPr>
              <a:t>n*k</a:t>
            </a:r>
            <a:r>
              <a:rPr lang="zh-CN" altLang="en-US" dirty="0">
                <a:solidFill>
                  <a:schemeClr val="bg1"/>
                </a:solidFill>
              </a:rPr>
              <a:t>个用户矩阵和</a:t>
            </a:r>
            <a:r>
              <a:rPr lang="en-US" altLang="zh-CN" dirty="0">
                <a:solidFill>
                  <a:schemeClr val="bg1"/>
                </a:solidFill>
              </a:rPr>
              <a:t>k*</a:t>
            </a:r>
            <a:r>
              <a:rPr lang="en-US" altLang="zh-CN" dirty="0" err="1">
                <a:solidFill>
                  <a:schemeClr val="bg1"/>
                </a:solidFill>
              </a:rPr>
              <a:t>i</a:t>
            </a:r>
            <a:r>
              <a:rPr lang="zh-CN" altLang="en-US" dirty="0">
                <a:solidFill>
                  <a:schemeClr val="bg1"/>
                </a:solidFill>
              </a:rPr>
              <a:t>个条目矩阵的内积，以此来对未打分的条目进行预测。</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         e.g.</a:t>
            </a:r>
          </a:p>
          <a:p>
            <a:endParaRPr lang="zh-CN" altLang="en-US" dirty="0">
              <a:solidFill>
                <a:schemeClr val="bg1"/>
              </a:solidFill>
            </a:endParaRPr>
          </a:p>
        </p:txBody>
      </p:sp>
      <p:pic>
        <p:nvPicPr>
          <p:cNvPr id="19" name="图片 18">
            <a:extLst>
              <a:ext uri="{FF2B5EF4-FFF2-40B4-BE49-F238E27FC236}">
                <a16:creationId xmlns:a16="http://schemas.microsoft.com/office/drawing/2014/main" id="{724D478A-7AE8-4F4E-B791-9662070D62E9}"/>
              </a:ext>
            </a:extLst>
          </p:cNvPr>
          <p:cNvPicPr>
            <a:picLocks noChangeAspect="1"/>
          </p:cNvPicPr>
          <p:nvPr/>
        </p:nvPicPr>
        <p:blipFill>
          <a:blip r:embed="rId5"/>
          <a:stretch>
            <a:fillRect/>
          </a:stretch>
        </p:blipFill>
        <p:spPr>
          <a:xfrm>
            <a:off x="7583861" y="2180556"/>
            <a:ext cx="3233903" cy="1322739"/>
          </a:xfrm>
          <a:prstGeom prst="rect">
            <a:avLst/>
          </a:prstGeom>
        </p:spPr>
      </p:pic>
    </p:spTree>
    <p:extLst>
      <p:ext uri="{BB962C8B-B14F-4D97-AF65-F5344CB8AC3E}">
        <p14:creationId xmlns:p14="http://schemas.microsoft.com/office/powerpoint/2010/main" val="216783913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13"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NCF</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52F262AA-35F3-4473-9E6D-72376FDF7EAD}"/>
              </a:ext>
            </a:extLst>
          </p:cNvPr>
          <p:cNvPicPr>
            <a:picLocks noChangeAspect="1"/>
          </p:cNvPicPr>
          <p:nvPr/>
        </p:nvPicPr>
        <p:blipFill>
          <a:blip r:embed="rId4"/>
          <a:stretch>
            <a:fillRect/>
          </a:stretch>
        </p:blipFill>
        <p:spPr>
          <a:xfrm>
            <a:off x="2267338" y="1189534"/>
            <a:ext cx="7270486" cy="4651548"/>
          </a:xfrm>
          <a:prstGeom prst="rect">
            <a:avLst/>
          </a:prstGeom>
        </p:spPr>
      </p:pic>
      <p:pic>
        <p:nvPicPr>
          <p:cNvPr id="11" name="图片 10">
            <a:extLst>
              <a:ext uri="{FF2B5EF4-FFF2-40B4-BE49-F238E27FC236}">
                <a16:creationId xmlns:a16="http://schemas.microsoft.com/office/drawing/2014/main" id="{D54CB067-4CEA-4A82-A007-0590F3E27D3C}"/>
              </a:ext>
            </a:extLst>
          </p:cNvPr>
          <p:cNvPicPr>
            <a:picLocks noChangeAspect="1"/>
          </p:cNvPicPr>
          <p:nvPr/>
        </p:nvPicPr>
        <p:blipFill>
          <a:blip r:embed="rId5"/>
          <a:stretch>
            <a:fillRect/>
          </a:stretch>
        </p:blipFill>
        <p:spPr>
          <a:xfrm>
            <a:off x="1017725" y="2109744"/>
            <a:ext cx="2107436" cy="503615"/>
          </a:xfrm>
          <a:prstGeom prst="rect">
            <a:avLst/>
          </a:prstGeom>
        </p:spPr>
      </p:pic>
      <p:cxnSp>
        <p:nvCxnSpPr>
          <p:cNvPr id="13" name="直接箭头连接符 12">
            <a:extLst>
              <a:ext uri="{FF2B5EF4-FFF2-40B4-BE49-F238E27FC236}">
                <a16:creationId xmlns:a16="http://schemas.microsoft.com/office/drawing/2014/main" id="{4699A9D1-A6DA-49D4-8570-74587A89FB50}"/>
              </a:ext>
            </a:extLst>
          </p:cNvPr>
          <p:cNvCxnSpPr>
            <a:cxnSpLocks/>
          </p:cNvCxnSpPr>
          <p:nvPr/>
        </p:nvCxnSpPr>
        <p:spPr>
          <a:xfrm>
            <a:off x="2741637" y="2400300"/>
            <a:ext cx="1106463" cy="56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62179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DMF</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15" name="文本框 14">
            <a:extLst>
              <a:ext uri="{FF2B5EF4-FFF2-40B4-BE49-F238E27FC236}">
                <a16:creationId xmlns:a16="http://schemas.microsoft.com/office/drawing/2014/main" id="{B48ECDC0-6E48-443B-9522-D6E72E8BE1D2}"/>
              </a:ext>
            </a:extLst>
          </p:cNvPr>
          <p:cNvSpPr txBox="1"/>
          <p:nvPr/>
        </p:nvSpPr>
        <p:spPr>
          <a:xfrm>
            <a:off x="683312" y="1272229"/>
            <a:ext cx="11224299" cy="4832092"/>
          </a:xfrm>
          <a:prstGeom prst="rect">
            <a:avLst/>
          </a:prstGeom>
          <a:noFill/>
        </p:spPr>
        <p:txBody>
          <a:bodyPr wrap="square" rtlCol="0">
            <a:spAutoFit/>
          </a:bodyPr>
          <a:lstStyle/>
          <a:p>
            <a:r>
              <a:rPr lang="zh-CN" altLang="en-US" sz="2800" b="1" dirty="0">
                <a:solidFill>
                  <a:srgbClr val="00B0F0"/>
                </a:solidFill>
              </a:rPr>
              <a:t>新颖之处</a:t>
            </a:r>
            <a:endParaRPr lang="en-US" altLang="zh-CN" sz="2800" b="1" dirty="0">
              <a:solidFill>
                <a:srgbClr val="00B0F0"/>
              </a:solidFill>
            </a:endParaRPr>
          </a:p>
          <a:p>
            <a:pPr marL="514350" indent="-514350">
              <a:buAutoNum type="arabicPeriod"/>
            </a:pPr>
            <a:r>
              <a:rPr lang="zh-CN" altLang="en-US" sz="2800" dirty="0"/>
              <a:t>构造了一个具有显示评级和隐式反馈的用户</a:t>
            </a:r>
            <a:r>
              <a:rPr lang="en-US" altLang="zh-CN" sz="2800" dirty="0"/>
              <a:t>-</a:t>
            </a:r>
            <a:r>
              <a:rPr lang="zh-CN" altLang="en-US" sz="2800" dirty="0"/>
              <a:t>条目矩阵，即：</a:t>
            </a:r>
            <a:endParaRPr lang="en-US" altLang="zh-CN" sz="2800" dirty="0"/>
          </a:p>
          <a:p>
            <a:pPr marL="514350" indent="-514350">
              <a:buAutoNum type="arabicPeriod"/>
            </a:pPr>
            <a:endParaRPr lang="en-US" altLang="zh-CN" sz="2800" dirty="0"/>
          </a:p>
          <a:p>
            <a:pPr marL="514350" indent="-514350">
              <a:buAutoNum type="arabicPeriod"/>
            </a:pPr>
            <a:endParaRPr lang="en-US" altLang="zh-CN" sz="2800" dirty="0"/>
          </a:p>
          <a:p>
            <a:pPr marL="514350" indent="-514350">
              <a:buAutoNum type="arabicPeriod"/>
            </a:pPr>
            <a:endParaRPr lang="en-US" altLang="zh-CN" sz="2800" dirty="0"/>
          </a:p>
          <a:p>
            <a:pPr marL="514350" indent="-514350">
              <a:buAutoNum type="arabicPeriod"/>
            </a:pPr>
            <a:r>
              <a:rPr lang="zh-CN" altLang="en-US" sz="2800" dirty="0"/>
              <a:t>以上述矩阵作为输入，提出了一个深层学习架构。</a:t>
            </a:r>
            <a:endParaRPr lang="en-US" altLang="zh-CN" sz="2800" dirty="0"/>
          </a:p>
          <a:p>
            <a:pPr marL="514350" indent="-514350">
              <a:buAutoNum type="arabicPeriod"/>
            </a:pPr>
            <a:r>
              <a:rPr lang="zh-CN" altLang="en-US" sz="2800" dirty="0"/>
              <a:t>基于对显示评级和隐式反馈的考虑，设计了一种基于二元交叉熵的新损失函数：</a:t>
            </a:r>
            <a:endParaRPr lang="en-US" altLang="zh-CN" sz="2800" dirty="0"/>
          </a:p>
          <a:p>
            <a:pPr marL="514350" indent="-514350">
              <a:buAutoNum type="arabicPeriod"/>
            </a:pPr>
            <a:endParaRPr lang="en-US" altLang="zh-CN" sz="2800" dirty="0"/>
          </a:p>
          <a:p>
            <a:pPr marL="514350" indent="-514350">
              <a:buAutoNum type="arabicPeriod"/>
            </a:pPr>
            <a:endParaRPr lang="en-US" altLang="zh-CN" sz="2800" dirty="0"/>
          </a:p>
          <a:p>
            <a:pPr marL="514350" indent="-514350">
              <a:buAutoNum type="arabicPeriod"/>
            </a:pPr>
            <a:endParaRPr lang="en-US" altLang="zh-CN" sz="2800" dirty="0"/>
          </a:p>
        </p:txBody>
      </p:sp>
      <p:pic>
        <p:nvPicPr>
          <p:cNvPr id="5" name="图片 4">
            <a:extLst>
              <a:ext uri="{FF2B5EF4-FFF2-40B4-BE49-F238E27FC236}">
                <a16:creationId xmlns:a16="http://schemas.microsoft.com/office/drawing/2014/main" id="{32091C1D-3CC2-48CB-9655-9C092ABAE0D6}"/>
              </a:ext>
            </a:extLst>
          </p:cNvPr>
          <p:cNvPicPr>
            <a:picLocks noChangeAspect="1"/>
          </p:cNvPicPr>
          <p:nvPr/>
        </p:nvPicPr>
        <p:blipFill>
          <a:blip r:embed="rId4"/>
          <a:stretch>
            <a:fillRect/>
          </a:stretch>
        </p:blipFill>
        <p:spPr>
          <a:xfrm>
            <a:off x="4032958" y="2344560"/>
            <a:ext cx="4196642" cy="976504"/>
          </a:xfrm>
          <a:prstGeom prst="rect">
            <a:avLst/>
          </a:prstGeom>
        </p:spPr>
      </p:pic>
      <p:pic>
        <p:nvPicPr>
          <p:cNvPr id="16" name="图片 15">
            <a:extLst>
              <a:ext uri="{FF2B5EF4-FFF2-40B4-BE49-F238E27FC236}">
                <a16:creationId xmlns:a16="http://schemas.microsoft.com/office/drawing/2014/main" id="{68ACDEB9-BF8D-46C5-BA53-C34924DDB001}"/>
              </a:ext>
            </a:extLst>
          </p:cNvPr>
          <p:cNvPicPr>
            <a:picLocks noChangeAspect="1"/>
          </p:cNvPicPr>
          <p:nvPr/>
        </p:nvPicPr>
        <p:blipFill>
          <a:blip r:embed="rId5"/>
          <a:stretch>
            <a:fillRect/>
          </a:stretch>
        </p:blipFill>
        <p:spPr>
          <a:xfrm>
            <a:off x="3254912" y="4889118"/>
            <a:ext cx="6963747" cy="1000265"/>
          </a:xfrm>
          <a:prstGeom prst="rect">
            <a:avLst/>
          </a:prstGeom>
        </p:spPr>
      </p:pic>
      <p:sp>
        <p:nvSpPr>
          <p:cNvPr id="17" name="对话气泡: 矩形 16">
            <a:extLst>
              <a:ext uri="{FF2B5EF4-FFF2-40B4-BE49-F238E27FC236}">
                <a16:creationId xmlns:a16="http://schemas.microsoft.com/office/drawing/2014/main" id="{6C4CF7B7-DDD0-4D8B-828D-04F92CFAC1EC}"/>
              </a:ext>
            </a:extLst>
          </p:cNvPr>
          <p:cNvSpPr/>
          <p:nvPr/>
        </p:nvSpPr>
        <p:spPr>
          <a:xfrm>
            <a:off x="5400675" y="2273834"/>
            <a:ext cx="5657850" cy="240155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D3692ED-02E0-4992-9BBE-73FCACA111DA}"/>
              </a:ext>
            </a:extLst>
          </p:cNvPr>
          <p:cNvSpPr txBox="1"/>
          <p:nvPr/>
        </p:nvSpPr>
        <p:spPr>
          <a:xfrm>
            <a:off x="5562599" y="2430336"/>
            <a:ext cx="5495925" cy="2308324"/>
          </a:xfrm>
          <a:prstGeom prst="rect">
            <a:avLst/>
          </a:prstGeom>
          <a:noFill/>
        </p:spPr>
        <p:txBody>
          <a:bodyPr wrap="square" rtlCol="0">
            <a:spAutoFit/>
          </a:bodyPr>
          <a:lstStyle/>
          <a:p>
            <a:r>
              <a:rPr lang="zh-CN" altLang="en-US" dirty="0">
                <a:solidFill>
                  <a:schemeClr val="bg1"/>
                </a:solidFill>
              </a:rPr>
              <a:t>二元交叉熵是常用的二分类损失函数，</a:t>
            </a:r>
            <a:r>
              <a:rPr lang="en-US" altLang="zh-CN" dirty="0">
                <a:solidFill>
                  <a:schemeClr val="bg1"/>
                </a:solidFill>
              </a:rPr>
              <a:t>y</a:t>
            </a:r>
            <a:r>
              <a:rPr lang="zh-CN" altLang="en-US" dirty="0">
                <a:solidFill>
                  <a:schemeClr val="bg1"/>
                </a:solidFill>
              </a:rPr>
              <a:t>表示准确值，</a:t>
            </a:r>
            <a:r>
              <a:rPr lang="en-US" altLang="zh-CN" dirty="0">
                <a:solidFill>
                  <a:schemeClr val="bg1"/>
                </a:solidFill>
              </a:rPr>
              <a:t>a</a:t>
            </a:r>
            <a:r>
              <a:rPr lang="zh-CN" altLang="en-US" dirty="0">
                <a:solidFill>
                  <a:schemeClr val="bg1"/>
                </a:solidFill>
              </a:rPr>
              <a:t>表示预测值，交叉熵越小，表示结果越准确。更关注隐式反馈。</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相较于二元交叉熵，</a:t>
            </a:r>
            <a:r>
              <a:rPr lang="en-US" altLang="zh-CN" dirty="0">
                <a:solidFill>
                  <a:schemeClr val="bg1"/>
                </a:solidFill>
              </a:rPr>
              <a:t>DMF</a:t>
            </a:r>
            <a:r>
              <a:rPr lang="zh-CN" altLang="en-US" dirty="0">
                <a:solidFill>
                  <a:schemeClr val="bg1"/>
                </a:solidFill>
              </a:rPr>
              <a:t>中提出的新损失函数只是将</a:t>
            </a:r>
            <a:r>
              <a:rPr lang="en-US" altLang="zh-CN" dirty="0" err="1">
                <a:solidFill>
                  <a:schemeClr val="bg1"/>
                </a:solidFill>
              </a:rPr>
              <a:t>Yij</a:t>
            </a:r>
            <a:r>
              <a:rPr lang="en-US" altLang="zh-CN" dirty="0">
                <a:solidFill>
                  <a:schemeClr val="bg1"/>
                </a:solidFill>
              </a:rPr>
              <a:t>/max(R)</a:t>
            </a:r>
            <a:r>
              <a:rPr lang="zh-CN" altLang="en-US" dirty="0">
                <a:solidFill>
                  <a:schemeClr val="bg1"/>
                </a:solidFill>
              </a:rPr>
              <a:t>来将准确值限制在</a:t>
            </a:r>
            <a:r>
              <a:rPr lang="en-US" altLang="zh-CN" dirty="0">
                <a:solidFill>
                  <a:schemeClr val="bg1"/>
                </a:solidFill>
              </a:rPr>
              <a:t>[0,1]</a:t>
            </a:r>
            <a:r>
              <a:rPr lang="zh-CN" altLang="en-US" dirty="0">
                <a:solidFill>
                  <a:schemeClr val="bg1"/>
                </a:solidFill>
              </a:rPr>
              <a:t>范围内。从而将显示评分合并到交叉熵中。</a:t>
            </a:r>
          </a:p>
        </p:txBody>
      </p:sp>
      <p:pic>
        <p:nvPicPr>
          <p:cNvPr id="20" name="图片 19">
            <a:extLst>
              <a:ext uri="{FF2B5EF4-FFF2-40B4-BE49-F238E27FC236}">
                <a16:creationId xmlns:a16="http://schemas.microsoft.com/office/drawing/2014/main" id="{7745F9DC-7649-4B47-9B80-578362552C81}"/>
              </a:ext>
            </a:extLst>
          </p:cNvPr>
          <p:cNvPicPr>
            <a:picLocks noChangeAspect="1"/>
          </p:cNvPicPr>
          <p:nvPr/>
        </p:nvPicPr>
        <p:blipFill>
          <a:blip r:embed="rId6"/>
          <a:stretch>
            <a:fillRect/>
          </a:stretch>
        </p:blipFill>
        <p:spPr>
          <a:xfrm>
            <a:off x="7064465" y="3135071"/>
            <a:ext cx="2492191" cy="513438"/>
          </a:xfrm>
          <a:prstGeom prst="rect">
            <a:avLst/>
          </a:prstGeom>
        </p:spPr>
      </p:pic>
    </p:spTree>
    <p:extLst>
      <p:ext uri="{BB962C8B-B14F-4D97-AF65-F5344CB8AC3E}">
        <p14:creationId xmlns:p14="http://schemas.microsoft.com/office/powerpoint/2010/main" val="340999848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DMF</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1026" name="Picture 2">
            <a:extLst>
              <a:ext uri="{FF2B5EF4-FFF2-40B4-BE49-F238E27FC236}">
                <a16:creationId xmlns:a16="http://schemas.microsoft.com/office/drawing/2014/main" id="{4C2EEACD-7268-4A3C-A31E-5244C3730B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77" y="892771"/>
            <a:ext cx="6522461" cy="579297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4CDA650B-91E6-4D2D-9476-E600E5247426}"/>
              </a:ext>
            </a:extLst>
          </p:cNvPr>
          <p:cNvPicPr>
            <a:picLocks noChangeAspect="1"/>
          </p:cNvPicPr>
          <p:nvPr/>
        </p:nvPicPr>
        <p:blipFill>
          <a:blip r:embed="rId5"/>
          <a:stretch>
            <a:fillRect/>
          </a:stretch>
        </p:blipFill>
        <p:spPr>
          <a:xfrm>
            <a:off x="6956416" y="2668663"/>
            <a:ext cx="5162815" cy="863644"/>
          </a:xfrm>
          <a:prstGeom prst="rect">
            <a:avLst/>
          </a:prstGeom>
        </p:spPr>
      </p:pic>
      <p:sp>
        <p:nvSpPr>
          <p:cNvPr id="12" name="文本框 11">
            <a:extLst>
              <a:ext uri="{FF2B5EF4-FFF2-40B4-BE49-F238E27FC236}">
                <a16:creationId xmlns:a16="http://schemas.microsoft.com/office/drawing/2014/main" id="{B9DA5C55-200C-4489-9524-F23E43CDC394}"/>
              </a:ext>
            </a:extLst>
          </p:cNvPr>
          <p:cNvSpPr txBox="1"/>
          <p:nvPr/>
        </p:nvSpPr>
        <p:spPr>
          <a:xfrm>
            <a:off x="8593493" y="3467618"/>
            <a:ext cx="2693535" cy="369332"/>
          </a:xfrm>
          <a:prstGeom prst="rect">
            <a:avLst/>
          </a:prstGeom>
          <a:noFill/>
        </p:spPr>
        <p:txBody>
          <a:bodyPr wrap="square" rtlCol="0">
            <a:spAutoFit/>
          </a:bodyPr>
          <a:lstStyle/>
          <a:p>
            <a:r>
              <a:rPr lang="zh-CN" altLang="en-US" dirty="0"/>
              <a:t>余弦距离公式</a:t>
            </a:r>
          </a:p>
        </p:txBody>
      </p:sp>
    </p:spTree>
    <p:extLst>
      <p:ext uri="{BB962C8B-B14F-4D97-AF65-F5344CB8AC3E}">
        <p14:creationId xmlns:p14="http://schemas.microsoft.com/office/powerpoint/2010/main" val="225979066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2">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err="1">
                <a:solidFill>
                  <a:srgbClr val="92D050"/>
                </a:solidFill>
              </a:rPr>
              <a:t>DeepCF</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15" name="文本框 14">
            <a:extLst>
              <a:ext uri="{FF2B5EF4-FFF2-40B4-BE49-F238E27FC236}">
                <a16:creationId xmlns:a16="http://schemas.microsoft.com/office/drawing/2014/main" id="{4BCDEE83-4EB4-4336-BE45-98935CFC0D4D}"/>
              </a:ext>
            </a:extLst>
          </p:cNvPr>
          <p:cNvSpPr txBox="1"/>
          <p:nvPr/>
        </p:nvSpPr>
        <p:spPr>
          <a:xfrm>
            <a:off x="711887" y="1095504"/>
            <a:ext cx="11224299" cy="4832092"/>
          </a:xfrm>
          <a:prstGeom prst="rect">
            <a:avLst/>
          </a:prstGeom>
          <a:noFill/>
        </p:spPr>
        <p:txBody>
          <a:bodyPr wrap="square" rtlCol="0">
            <a:spAutoFit/>
          </a:bodyPr>
          <a:lstStyle/>
          <a:p>
            <a:r>
              <a:rPr lang="zh-CN" altLang="en-US" sz="2800" b="1" dirty="0">
                <a:solidFill>
                  <a:srgbClr val="00B0F0"/>
                </a:solidFill>
              </a:rPr>
              <a:t>背景</a:t>
            </a:r>
            <a:r>
              <a:rPr lang="en-US" altLang="zh-CN" sz="2800" dirty="0"/>
              <a:t> </a:t>
            </a:r>
            <a:r>
              <a:rPr lang="zh-CN" altLang="en-US" sz="2800" dirty="0"/>
              <a:t> 为了解决推荐系统的匹配问题，主要使用两大类方法：基于表示学习的</a:t>
            </a:r>
            <a:r>
              <a:rPr lang="en-US" altLang="zh-CN" sz="2800" dirty="0"/>
              <a:t>CF</a:t>
            </a:r>
            <a:r>
              <a:rPr lang="zh-CN" altLang="en-US" sz="2800" dirty="0"/>
              <a:t>方法和基于匹配函数学习的</a:t>
            </a:r>
            <a:r>
              <a:rPr lang="en-US" altLang="zh-CN" sz="2800" dirty="0"/>
              <a:t>CF</a:t>
            </a:r>
            <a:r>
              <a:rPr lang="zh-CN" altLang="en-US" sz="2800" dirty="0"/>
              <a:t>方法。基于表示学习的</a:t>
            </a:r>
            <a:r>
              <a:rPr lang="en-US" altLang="zh-CN" sz="2800" dirty="0"/>
              <a:t>CF</a:t>
            </a:r>
            <a:r>
              <a:rPr lang="zh-CN" altLang="en-US" sz="2800" dirty="0"/>
              <a:t>方法尝试把用户和物品放入相同的表示空间，在这种情况下，用户、物品的表示越像，表示它们的匹配度越高，</a:t>
            </a:r>
            <a:r>
              <a:rPr lang="en-US" altLang="zh-CN" sz="2800" dirty="0"/>
              <a:t>DMF</a:t>
            </a:r>
            <a:r>
              <a:rPr lang="zh-CN" altLang="en-US" sz="2800" dirty="0"/>
              <a:t>就是一个基于表示学习的模型。基于匹配函数学习的</a:t>
            </a:r>
            <a:r>
              <a:rPr lang="en-US" altLang="zh-CN" sz="2800" dirty="0"/>
              <a:t>CF</a:t>
            </a:r>
            <a:r>
              <a:rPr lang="zh-CN" altLang="en-US" sz="2800" dirty="0"/>
              <a:t>方法试图直接学习将用户</a:t>
            </a:r>
            <a:r>
              <a:rPr lang="en-US" altLang="zh-CN" sz="2800" dirty="0"/>
              <a:t>-</a:t>
            </a:r>
            <a:r>
              <a:rPr lang="zh-CN" altLang="en-US" sz="2800" dirty="0"/>
              <a:t>物品对映射到匹配分数的复杂匹配函数中，</a:t>
            </a:r>
            <a:r>
              <a:rPr lang="en-US" altLang="zh-CN" sz="2800" dirty="0" err="1"/>
              <a:t>NeuMF</a:t>
            </a:r>
            <a:r>
              <a:rPr lang="zh-CN" altLang="en-US" sz="2800" dirty="0"/>
              <a:t>是一个基于匹配函数模型的代表。即使这两类方法都有很好的发展，但是它们都有两个根本缺陷：内积的表现力有限、在获取低阶关系方面较弱。</a:t>
            </a:r>
            <a:endParaRPr lang="en-US" altLang="zh-CN" sz="2800" dirty="0"/>
          </a:p>
          <a:p>
            <a:endParaRPr lang="en-US" altLang="zh-CN" sz="2800" dirty="0"/>
          </a:p>
          <a:p>
            <a:r>
              <a:rPr lang="zh-CN" altLang="en-US" sz="2800" b="1" dirty="0">
                <a:solidFill>
                  <a:srgbClr val="00B0F0"/>
                </a:solidFill>
              </a:rPr>
              <a:t>贡献  </a:t>
            </a:r>
            <a:r>
              <a:rPr lang="zh-CN" altLang="en-US" sz="2800" dirty="0"/>
              <a:t>提出一个名叫</a:t>
            </a:r>
            <a:r>
              <a:rPr lang="en-US" altLang="zh-CN" sz="2800" dirty="0" err="1"/>
              <a:t>CFNet</a:t>
            </a:r>
            <a:r>
              <a:rPr lang="zh-CN" altLang="en-US" sz="2800" dirty="0"/>
              <a:t>的模型，结合了表示学习和匹配函数学习两种方法的优点并解决了上述两个缺陷。</a:t>
            </a:r>
          </a:p>
        </p:txBody>
      </p:sp>
    </p:spTree>
    <p:extLst>
      <p:ext uri="{BB962C8B-B14F-4D97-AF65-F5344CB8AC3E}">
        <p14:creationId xmlns:p14="http://schemas.microsoft.com/office/powerpoint/2010/main" val="1450462598"/>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err="1">
                <a:solidFill>
                  <a:srgbClr val="92D050"/>
                </a:solidFill>
              </a:rPr>
              <a:t>DeepCF</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C5EE4882-9C2F-421F-A0FA-4A2136A8DE89}"/>
              </a:ext>
            </a:extLst>
          </p:cNvPr>
          <p:cNvPicPr>
            <a:picLocks noChangeAspect="1"/>
          </p:cNvPicPr>
          <p:nvPr/>
        </p:nvPicPr>
        <p:blipFill>
          <a:blip r:embed="rId4"/>
          <a:stretch>
            <a:fillRect/>
          </a:stretch>
        </p:blipFill>
        <p:spPr>
          <a:xfrm>
            <a:off x="2683924" y="965232"/>
            <a:ext cx="6824151" cy="5632771"/>
          </a:xfrm>
          <a:prstGeom prst="rect">
            <a:avLst/>
          </a:prstGeom>
        </p:spPr>
      </p:pic>
    </p:spTree>
    <p:extLst>
      <p:ext uri="{BB962C8B-B14F-4D97-AF65-F5344CB8AC3E}">
        <p14:creationId xmlns:p14="http://schemas.microsoft.com/office/powerpoint/2010/main" val="286757251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err="1">
                <a:solidFill>
                  <a:srgbClr val="92D050"/>
                </a:solidFill>
              </a:rPr>
              <a:t>DeepCF</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00F123AA-A7CA-4D07-B9A6-7B555DE7BE18}"/>
                  </a:ext>
                </a:extLst>
              </p:cNvPr>
              <p:cNvSpPr txBox="1"/>
              <p:nvPr/>
            </p:nvSpPr>
            <p:spPr>
              <a:xfrm>
                <a:off x="711887" y="1095504"/>
                <a:ext cx="11224299" cy="4401205"/>
              </a:xfrm>
              <a:prstGeom prst="rect">
                <a:avLst/>
              </a:prstGeom>
              <a:noFill/>
            </p:spPr>
            <p:txBody>
              <a:bodyPr wrap="square" rtlCol="0">
                <a:spAutoFit/>
              </a:bodyPr>
              <a:lstStyle/>
              <a:p>
                <a:r>
                  <a:rPr lang="zh-CN" altLang="en-US" sz="2800" b="1" dirty="0">
                    <a:solidFill>
                      <a:srgbClr val="00B0F0"/>
                    </a:solidFill>
                  </a:rPr>
                  <a:t>交互矩阵</a:t>
                </a:r>
                <a:r>
                  <a:rPr lang="en-US" altLang="zh-CN" sz="2800" dirty="0"/>
                  <a:t> </a:t>
                </a:r>
                <a:r>
                  <a:rPr lang="zh-CN" altLang="en-US" sz="2800" dirty="0"/>
                  <a:t> 通过用户隐式反馈构建交互矩阵，隐式反馈不能精准的描述用户对条目的喜爱程度，缺乏实际的负反馈，</a:t>
                </a:r>
                <a:r>
                  <a:rPr lang="en-US" altLang="zh-CN" sz="2800" dirty="0" err="1"/>
                  <a:t>DeepCF</a:t>
                </a:r>
                <a:r>
                  <a:rPr lang="zh-CN" altLang="en-US" sz="2800" dirty="0"/>
                  <a:t>从未观察到的交互中采样一些作为负实例。</a:t>
                </a:r>
                <a:endParaRPr lang="en-US" altLang="zh-CN" sz="2800" dirty="0"/>
              </a:p>
              <a:p>
                <a:endParaRPr lang="en-US" altLang="zh-CN" sz="2800" dirty="0"/>
              </a:p>
              <a:p>
                <a:endParaRPr lang="en-US" altLang="zh-CN" sz="2800" dirty="0"/>
              </a:p>
              <a:p>
                <a:endParaRPr lang="en-US" altLang="zh-CN" sz="2800" dirty="0"/>
              </a:p>
              <a:p>
                <a:r>
                  <a:rPr lang="zh-CN" altLang="en-US" sz="2800" b="1" dirty="0">
                    <a:solidFill>
                      <a:srgbClr val="00B0F0"/>
                    </a:solidFill>
                  </a:rPr>
                  <a:t>目标函数  </a:t>
                </a:r>
                <a:r>
                  <a:rPr lang="zh-CN" altLang="en-US" sz="2800" dirty="0"/>
                  <a:t>隐式数据的离散化以及二值性使得其不能直接效仿显性反馈中的解决方法，在</a:t>
                </a:r>
                <a:r>
                  <a:rPr lang="en-US" altLang="zh-CN" sz="2800" dirty="0" err="1"/>
                  <a:t>DeepCF</a:t>
                </a:r>
                <a:r>
                  <a:rPr lang="zh-CN" altLang="en-US" sz="2800" dirty="0"/>
                  <a:t>中，假设</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𝑦</m:t>
                        </m:r>
                      </m:e>
                      <m:sub>
                        <m:r>
                          <m:rPr>
                            <m:sty m:val="p"/>
                          </m:rPr>
                          <a:rPr lang="en-US" altLang="zh-CN" sz="2800" i="1">
                            <a:latin typeface="Cambria Math" panose="02040503050406030204" pitchFamily="18" charset="0"/>
                          </a:rPr>
                          <m:t>ui</m:t>
                        </m:r>
                      </m:sub>
                    </m:sSub>
                  </m:oMath>
                </a14:m>
                <a:r>
                  <a:rPr lang="zh-CN" altLang="en-US" sz="2800" dirty="0"/>
                  <a:t>服从伯努利分布</a:t>
                </a:r>
                <a:endParaRPr lang="en-US" altLang="zh-CN" sz="2800" dirty="0"/>
              </a:p>
              <a:p>
                <a:endParaRPr lang="en-US" altLang="zh-CN" sz="2800" dirty="0"/>
              </a:p>
              <a:p>
                <a:endParaRPr lang="zh-CN" altLang="en-US" sz="2800" dirty="0"/>
              </a:p>
            </p:txBody>
          </p:sp>
        </mc:Choice>
        <mc:Fallback>
          <p:sp>
            <p:nvSpPr>
              <p:cNvPr id="16" name="文本框 15">
                <a:extLst>
                  <a:ext uri="{FF2B5EF4-FFF2-40B4-BE49-F238E27FC236}">
                    <a16:creationId xmlns:a16="http://schemas.microsoft.com/office/drawing/2014/main" id="{00F123AA-A7CA-4D07-B9A6-7B555DE7BE18}"/>
                  </a:ext>
                </a:extLst>
              </p:cNvPr>
              <p:cNvSpPr txBox="1">
                <a:spLocks noRot="1" noChangeAspect="1" noMove="1" noResize="1" noEditPoints="1" noAdjustHandles="1" noChangeArrowheads="1" noChangeShapeType="1" noTextEdit="1"/>
              </p:cNvSpPr>
              <p:nvPr/>
            </p:nvSpPr>
            <p:spPr>
              <a:xfrm>
                <a:off x="711887" y="1095504"/>
                <a:ext cx="11224299" cy="4401205"/>
              </a:xfrm>
              <a:prstGeom prst="rect">
                <a:avLst/>
              </a:prstGeom>
              <a:blipFill>
                <a:blip r:embed="rId4"/>
                <a:stretch>
                  <a:fillRect l="-1141" t="-1662"/>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E8F3D4DB-44B1-4AF9-80C7-5E215D00183E}"/>
              </a:ext>
            </a:extLst>
          </p:cNvPr>
          <p:cNvPicPr>
            <a:picLocks noChangeAspect="1"/>
          </p:cNvPicPr>
          <p:nvPr/>
        </p:nvPicPr>
        <p:blipFill>
          <a:blip r:embed="rId5"/>
          <a:stretch>
            <a:fillRect/>
          </a:stretch>
        </p:blipFill>
        <p:spPr>
          <a:xfrm>
            <a:off x="2465281" y="2600209"/>
            <a:ext cx="7154273" cy="828791"/>
          </a:xfrm>
          <a:prstGeom prst="rect">
            <a:avLst/>
          </a:prstGeom>
        </p:spPr>
      </p:pic>
      <p:pic>
        <p:nvPicPr>
          <p:cNvPr id="18" name="图片 17">
            <a:extLst>
              <a:ext uri="{FF2B5EF4-FFF2-40B4-BE49-F238E27FC236}">
                <a16:creationId xmlns:a16="http://schemas.microsoft.com/office/drawing/2014/main" id="{2990A4BB-7E9F-4B4E-9FA5-CDD9DD4F4E78}"/>
              </a:ext>
            </a:extLst>
          </p:cNvPr>
          <p:cNvPicPr>
            <a:picLocks noChangeAspect="1"/>
          </p:cNvPicPr>
          <p:nvPr/>
        </p:nvPicPr>
        <p:blipFill>
          <a:blip r:embed="rId6"/>
          <a:stretch>
            <a:fillRect/>
          </a:stretch>
        </p:blipFill>
        <p:spPr>
          <a:xfrm>
            <a:off x="3119022" y="4777441"/>
            <a:ext cx="5953956" cy="1581371"/>
          </a:xfrm>
          <a:prstGeom prst="rect">
            <a:avLst/>
          </a:prstGeom>
        </p:spPr>
      </p:pic>
    </p:spTree>
    <p:extLst>
      <p:ext uri="{BB962C8B-B14F-4D97-AF65-F5344CB8AC3E}">
        <p14:creationId xmlns:p14="http://schemas.microsoft.com/office/powerpoint/2010/main" val="216948465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5269</TotalTime>
  <Words>1322</Words>
  <Application>Microsoft Office PowerPoint</Application>
  <PresentationFormat>宽屏</PresentationFormat>
  <Paragraphs>87</Paragraphs>
  <Slides>13</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-apple-system</vt:lpstr>
      <vt:lpstr>等线</vt:lpstr>
      <vt:lpstr>等线 Light</vt:lpstr>
      <vt:lpstr>楷体</vt:lpstr>
      <vt:lpstr>宋体</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晋荣</dc:creator>
  <cp:lastModifiedBy>陈 倩</cp:lastModifiedBy>
  <cp:revision>426</cp:revision>
  <dcterms:created xsi:type="dcterms:W3CDTF">2018-09-05T01:18:33Z</dcterms:created>
  <dcterms:modified xsi:type="dcterms:W3CDTF">2022-02-25T03:59:41Z</dcterms:modified>
</cp:coreProperties>
</file>