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301" r:id="rId3"/>
    <p:sldId id="292" r:id="rId4"/>
    <p:sldId id="267" r:id="rId5"/>
    <p:sldId id="302" r:id="rId6"/>
    <p:sldId id="299" r:id="rId7"/>
    <p:sldId id="300" r:id="rId8"/>
    <p:sldId id="293" r:id="rId9"/>
    <p:sldId id="281" r:id="rId10"/>
    <p:sldId id="294" r:id="rId11"/>
    <p:sldId id="295" r:id="rId12"/>
    <p:sldId id="296" r:id="rId13"/>
    <p:sldId id="297" r:id="rId14"/>
    <p:sldId id="303" r:id="rId15"/>
    <p:sldId id="304" r:id="rId16"/>
    <p:sldId id="27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001"/>
    <a:srgbClr val="284B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832" autoAdjust="0"/>
  </p:normalViewPr>
  <p:slideViewPr>
    <p:cSldViewPr snapToGrid="0">
      <p:cViewPr varScale="1">
        <p:scale>
          <a:sx n="57" d="100"/>
          <a:sy n="57" d="100"/>
        </p:scale>
        <p:origin x="99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B7966E6-A8DB-4B18-8AB9-0A7B7C6122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77593564-AA5C-4476-8A79-F4CC0132EF7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780DDC-C412-4622-9F01-FED9A7186D41}" type="datetimeFigureOut">
              <a:rPr lang="zh-CN" altLang="en-US" smtClean="0"/>
              <a:t>2022/3/8</a:t>
            </a:fld>
            <a:endParaRPr lang="zh-CN" altLang="en-US"/>
          </a:p>
        </p:txBody>
      </p:sp>
      <p:sp>
        <p:nvSpPr>
          <p:cNvPr id="4" name="页脚占位符 3">
            <a:extLst>
              <a:ext uri="{FF2B5EF4-FFF2-40B4-BE49-F238E27FC236}">
                <a16:creationId xmlns:a16="http://schemas.microsoft.com/office/drawing/2014/main" id="{A05E95BD-5C24-448B-8154-0BFAFC28AA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3C9E46F8-82A9-441D-B2A6-F6BAF62EC8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C715F2-192B-445F-981E-817722C99090}" type="slidenum">
              <a:rPr lang="zh-CN" altLang="en-US" smtClean="0"/>
              <a:t>‹#›</a:t>
            </a:fld>
            <a:endParaRPr lang="zh-CN" altLang="en-US"/>
          </a:p>
        </p:txBody>
      </p:sp>
    </p:spTree>
    <p:extLst>
      <p:ext uri="{BB962C8B-B14F-4D97-AF65-F5344CB8AC3E}">
        <p14:creationId xmlns:p14="http://schemas.microsoft.com/office/powerpoint/2010/main" val="40513387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CC9144-CB1F-4413-8792-09E1637CF7C1}" type="datetimeFigureOut">
              <a:rPr lang="zh-CN" altLang="en-US" smtClean="0"/>
              <a:t>2022/3/8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204313-268C-4098-841A-72B5E8BD190B}" type="slidenum">
              <a:rPr lang="zh-CN" altLang="en-US" smtClean="0"/>
              <a:t>‹#›</a:t>
            </a:fld>
            <a:endParaRPr lang="zh-CN" altLang="en-US"/>
          </a:p>
        </p:txBody>
      </p:sp>
    </p:spTree>
    <p:extLst>
      <p:ext uri="{BB962C8B-B14F-4D97-AF65-F5344CB8AC3E}">
        <p14:creationId xmlns:p14="http://schemas.microsoft.com/office/powerpoint/2010/main" val="276729879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这三篇都是</a:t>
            </a:r>
            <a:r>
              <a:rPr lang="en-US" altLang="zh-CN" dirty="0"/>
              <a:t>session-based recommendation</a:t>
            </a:r>
            <a:r>
              <a:rPr lang="zh-CN" altLang="en-US" dirty="0"/>
              <a:t>方面的文章，第一篇发表在</a:t>
            </a:r>
            <a:r>
              <a:rPr lang="en-US" altLang="zh-CN" dirty="0"/>
              <a:t>2019IJCAI</a:t>
            </a:r>
            <a:r>
              <a:rPr lang="zh-CN" altLang="en-US" dirty="0"/>
              <a:t>上，是基于图神经的网络的</a:t>
            </a:r>
            <a:r>
              <a:rPr lang="en-US" altLang="zh-CN" dirty="0"/>
              <a:t>single-session-based recommendation</a:t>
            </a:r>
            <a:r>
              <a:rPr lang="zh-CN" altLang="en-US" dirty="0"/>
              <a:t>，第二篇发表在</a:t>
            </a:r>
            <a:r>
              <a:rPr lang="en-US" altLang="zh-CN" dirty="0"/>
              <a:t>2020SIGIR</a:t>
            </a:r>
            <a:r>
              <a:rPr lang="zh-CN" altLang="en-US" dirty="0"/>
              <a:t>上，是一篇基于图神经网络的</a:t>
            </a:r>
            <a:r>
              <a:rPr lang="en-US" altLang="zh-CN" dirty="0"/>
              <a:t>multi-session-based recommendation</a:t>
            </a:r>
            <a:r>
              <a:rPr lang="zh-CN" altLang="en-US" dirty="0"/>
              <a:t>，使用了其他的</a:t>
            </a:r>
            <a:r>
              <a:rPr lang="en-US" altLang="zh-CN" dirty="0"/>
              <a:t>session</a:t>
            </a:r>
            <a:r>
              <a:rPr lang="zh-CN" altLang="en-US" dirty="0"/>
              <a:t>来为当前的</a:t>
            </a:r>
            <a:r>
              <a:rPr lang="en-US" altLang="zh-CN" dirty="0"/>
              <a:t>session</a:t>
            </a:r>
            <a:r>
              <a:rPr lang="zh-CN" altLang="en-US" dirty="0"/>
              <a:t>做补充；第三篇发表在</a:t>
            </a:r>
            <a:r>
              <a:rPr lang="en-US" altLang="zh-CN" dirty="0"/>
              <a:t>2021Recsys</a:t>
            </a:r>
            <a:r>
              <a:rPr lang="zh-CN" altLang="en-US" dirty="0"/>
              <a:t>上，这篇是针对</a:t>
            </a:r>
            <a:r>
              <a:rPr lang="en-US" altLang="zh-CN" dirty="0"/>
              <a:t>short session</a:t>
            </a:r>
            <a:r>
              <a:rPr lang="zh-CN" altLang="en-US" dirty="0"/>
              <a:t>的</a:t>
            </a:r>
            <a:r>
              <a:rPr lang="en-US" altLang="zh-CN" dirty="0"/>
              <a:t>multi-session-based recommendation</a:t>
            </a:r>
            <a:r>
              <a:rPr lang="zh-CN" altLang="en-US" dirty="0"/>
              <a:t>，使用了当前用户的</a:t>
            </a:r>
            <a:r>
              <a:rPr lang="en-US" altLang="zh-CN" dirty="0"/>
              <a:t>historical session</a:t>
            </a:r>
            <a:r>
              <a:rPr lang="zh-CN" altLang="en-US" dirty="0"/>
              <a:t>以及与当前的用户兴趣相似的其他用户的</a:t>
            </a:r>
            <a:r>
              <a:rPr lang="en-US" altLang="zh-CN" dirty="0"/>
              <a:t>session</a:t>
            </a:r>
            <a:r>
              <a:rPr lang="zh-CN" altLang="en-US" dirty="0"/>
              <a:t>来作为补充。</a:t>
            </a:r>
          </a:p>
        </p:txBody>
      </p:sp>
      <p:sp>
        <p:nvSpPr>
          <p:cNvPr id="4" name="灯片编号占位符 3"/>
          <p:cNvSpPr>
            <a:spLocks noGrp="1"/>
          </p:cNvSpPr>
          <p:nvPr>
            <p:ph type="sldNum" sz="quarter" idx="5"/>
          </p:nvPr>
        </p:nvSpPr>
        <p:spPr/>
        <p:txBody>
          <a:bodyPr/>
          <a:lstStyle/>
          <a:p>
            <a:fld id="{C7204313-268C-4098-841A-72B5E8BD190B}" type="slidenum">
              <a:rPr lang="zh-CN" altLang="en-US" smtClean="0"/>
              <a:t>1</a:t>
            </a:fld>
            <a:endParaRPr lang="zh-CN" altLang="en-US"/>
          </a:p>
        </p:txBody>
      </p:sp>
    </p:spTree>
    <p:extLst>
      <p:ext uri="{BB962C8B-B14F-4D97-AF65-F5344CB8AC3E}">
        <p14:creationId xmlns:p14="http://schemas.microsoft.com/office/powerpoint/2010/main" val="3373603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第三篇文章的</a:t>
            </a:r>
            <a:r>
              <a:rPr lang="en-US" altLang="zh-CN" dirty="0"/>
              <a:t>motivation</a:t>
            </a:r>
            <a:r>
              <a:rPr lang="zh-CN" altLang="en-US" dirty="0"/>
              <a:t>是作者发现在以往的</a:t>
            </a:r>
            <a:r>
              <a:rPr lang="en-US" altLang="zh-CN" dirty="0"/>
              <a:t>SBR</a:t>
            </a:r>
            <a:r>
              <a:rPr lang="zh-CN" altLang="en-US" dirty="0"/>
              <a:t>中，大家在做实验的时候都在预处理阶段把短的</a:t>
            </a:r>
            <a:r>
              <a:rPr lang="en-US" altLang="zh-CN" dirty="0"/>
              <a:t>session</a:t>
            </a:r>
            <a:r>
              <a:rPr lang="zh-CN" altLang="en-US" dirty="0"/>
              <a:t>抛弃掉，但在现实世界中，有很多短的</a:t>
            </a:r>
            <a:r>
              <a:rPr lang="en-US" altLang="zh-CN" dirty="0"/>
              <a:t>session</a:t>
            </a:r>
            <a:r>
              <a:rPr lang="zh-CN" altLang="en-US" dirty="0"/>
              <a:t>，因此作者认为以往的</a:t>
            </a:r>
            <a:r>
              <a:rPr lang="en-US" altLang="zh-CN" dirty="0"/>
              <a:t>SBR</a:t>
            </a:r>
            <a:r>
              <a:rPr lang="zh-CN" altLang="en-US" dirty="0"/>
              <a:t>缺乏现实意义，并且受到</a:t>
            </a:r>
            <a:r>
              <a:rPr lang="en-US" altLang="zh-CN" dirty="0"/>
              <a:t>few-shot learning</a:t>
            </a:r>
            <a:r>
              <a:rPr lang="zh-CN" altLang="en-US" dirty="0"/>
              <a:t>的启发（</a:t>
            </a:r>
            <a:r>
              <a:rPr lang="zh-CN" altLang="en-US" b="0" i="0" dirty="0">
                <a:solidFill>
                  <a:srgbClr val="121212"/>
                </a:solidFill>
                <a:effectLst/>
                <a:latin typeface="-apple-system"/>
              </a:rPr>
              <a:t>研究人员希望机器学习模型在学习了一定类别的大量数据后，对于新的类别，只需要少量的样本就能快速学习，这就是 </a:t>
            </a:r>
            <a:r>
              <a:rPr lang="en-US" altLang="zh-CN" b="0" i="0" dirty="0">
                <a:solidFill>
                  <a:srgbClr val="121212"/>
                </a:solidFill>
                <a:effectLst/>
                <a:latin typeface="-apple-system"/>
              </a:rPr>
              <a:t>Few-shot Learning </a:t>
            </a:r>
            <a:r>
              <a:rPr lang="zh-CN" altLang="en-US" b="0" i="0" dirty="0">
                <a:solidFill>
                  <a:srgbClr val="121212"/>
                </a:solidFill>
                <a:effectLst/>
                <a:latin typeface="-apple-system"/>
              </a:rPr>
              <a:t>要解决的问题。</a:t>
            </a:r>
            <a:r>
              <a:rPr lang="zh-CN" altLang="en-US" dirty="0"/>
              <a:t>），作者提出了</a:t>
            </a:r>
            <a:r>
              <a:rPr lang="en-US" altLang="zh-CN" dirty="0"/>
              <a:t>INSERT</a:t>
            </a:r>
            <a:r>
              <a:rPr lang="zh-CN" altLang="en-US" dirty="0"/>
              <a:t>这个针对</a:t>
            </a:r>
            <a:r>
              <a:rPr lang="en-US" altLang="zh-CN" dirty="0"/>
              <a:t>short session</a:t>
            </a:r>
            <a:r>
              <a:rPr lang="zh-CN" altLang="en-US" dirty="0"/>
              <a:t>的</a:t>
            </a:r>
            <a:r>
              <a:rPr lang="en-US" altLang="zh-CN" dirty="0"/>
              <a:t>SBR</a:t>
            </a:r>
            <a:r>
              <a:rPr lang="zh-CN" altLang="en-US" dirty="0"/>
              <a:t>模型。</a:t>
            </a:r>
            <a:endParaRPr lang="en-US" altLang="zh-CN" dirty="0"/>
          </a:p>
          <a:p>
            <a:r>
              <a:rPr lang="en-US" altLang="zh-CN" dirty="0"/>
              <a:t>INSERT</a:t>
            </a:r>
            <a:r>
              <a:rPr lang="zh-CN" altLang="en-US" dirty="0"/>
              <a:t>模型在学习</a:t>
            </a:r>
            <a:r>
              <a:rPr lang="en-US" altLang="zh-CN" dirty="0"/>
              <a:t>session</a:t>
            </a:r>
            <a:r>
              <a:rPr lang="zh-CN" altLang="en-US" dirty="0"/>
              <a:t>的</a:t>
            </a:r>
            <a:r>
              <a:rPr lang="en-US" altLang="zh-CN" dirty="0"/>
              <a:t>embedding</a:t>
            </a:r>
            <a:r>
              <a:rPr lang="zh-CN" altLang="en-US" dirty="0"/>
              <a:t>的时候被分成两个模块，一个是</a:t>
            </a:r>
            <a:r>
              <a:rPr lang="en-US" altLang="zh-CN" dirty="0"/>
              <a:t>local</a:t>
            </a:r>
            <a:r>
              <a:rPr lang="zh-CN" altLang="en-US" dirty="0"/>
              <a:t>模块，一个是</a:t>
            </a:r>
            <a:r>
              <a:rPr lang="en-US" altLang="zh-CN" dirty="0"/>
              <a:t>global</a:t>
            </a:r>
            <a:r>
              <a:rPr lang="zh-CN" altLang="en-US" dirty="0"/>
              <a:t>模块。在</a:t>
            </a:r>
            <a:r>
              <a:rPr lang="en-US" altLang="zh-CN" dirty="0"/>
              <a:t>local</a:t>
            </a:r>
            <a:r>
              <a:rPr lang="zh-CN" altLang="en-US" dirty="0"/>
              <a:t>模块中，使用</a:t>
            </a:r>
            <a:r>
              <a:rPr lang="en-US" altLang="zh-CN" dirty="0"/>
              <a:t>RNN</a:t>
            </a:r>
            <a:r>
              <a:rPr lang="zh-CN" altLang="en-US" dirty="0"/>
              <a:t>的变体</a:t>
            </a:r>
            <a:r>
              <a:rPr lang="en-US" altLang="zh-CN" dirty="0"/>
              <a:t>GRU</a:t>
            </a:r>
            <a:r>
              <a:rPr lang="zh-CN" altLang="en-US" dirty="0"/>
              <a:t>来编码每个</a:t>
            </a:r>
            <a:r>
              <a:rPr lang="en-US" altLang="zh-CN" dirty="0" err="1"/>
              <a:t>item,Cia</a:t>
            </a:r>
            <a:r>
              <a:rPr lang="zh-CN" altLang="en-US" dirty="0"/>
              <a:t>是指当前</a:t>
            </a:r>
            <a:r>
              <a:rPr lang="en-US" altLang="zh-CN" dirty="0"/>
              <a:t>session</a:t>
            </a:r>
            <a:r>
              <a:rPr lang="zh-CN" altLang="en-US" dirty="0"/>
              <a:t>，</a:t>
            </a:r>
            <a:r>
              <a:rPr lang="en-US" altLang="zh-CN" dirty="0" err="1"/>
              <a:t>cia</a:t>
            </a:r>
            <a:r>
              <a:rPr lang="zh-CN" altLang="en-US" dirty="0"/>
              <a:t>的模指当前</a:t>
            </a:r>
            <a:r>
              <a:rPr lang="en-US" altLang="zh-CN" dirty="0"/>
              <a:t>session</a:t>
            </a:r>
            <a:r>
              <a:rPr lang="zh-CN" altLang="en-US" dirty="0"/>
              <a:t>的长度。</a:t>
            </a:r>
            <a:r>
              <a:rPr lang="en-US" altLang="zh-CN" dirty="0"/>
              <a:t>RNN</a:t>
            </a:r>
            <a:r>
              <a:rPr lang="zh-CN" altLang="en-US" dirty="0"/>
              <a:t>对短的</a:t>
            </a:r>
            <a:r>
              <a:rPr lang="en-US" altLang="zh-CN" dirty="0"/>
              <a:t>session</a:t>
            </a:r>
            <a:r>
              <a:rPr lang="zh-CN" altLang="en-US" dirty="0"/>
              <a:t>的效果很好，所以这里选用</a:t>
            </a:r>
            <a:r>
              <a:rPr lang="en-US" altLang="zh-CN" dirty="0"/>
              <a:t>RNN</a:t>
            </a:r>
            <a:r>
              <a:rPr lang="zh-CN" altLang="en-US" dirty="0"/>
              <a:t>，</a:t>
            </a:r>
            <a:r>
              <a:rPr lang="en-US" altLang="zh-CN" dirty="0"/>
              <a:t>RNN</a:t>
            </a:r>
            <a:r>
              <a:rPr lang="zh-CN" altLang="en-US" dirty="0"/>
              <a:t>还可以保留序列中的顺序模式。把最后一个</a:t>
            </a:r>
            <a:r>
              <a:rPr lang="en-US" altLang="zh-CN" dirty="0"/>
              <a:t>item</a:t>
            </a:r>
            <a:r>
              <a:rPr lang="zh-CN" altLang="en-US" dirty="0"/>
              <a:t>的</a:t>
            </a:r>
            <a:r>
              <a:rPr lang="en-US" altLang="zh-CN" dirty="0"/>
              <a:t>embedding</a:t>
            </a:r>
            <a:r>
              <a:rPr lang="zh-CN" altLang="en-US" dirty="0"/>
              <a:t>当作当前</a:t>
            </a:r>
            <a:r>
              <a:rPr lang="en-US" altLang="zh-CN" dirty="0"/>
              <a:t>session</a:t>
            </a:r>
            <a:r>
              <a:rPr lang="zh-CN" altLang="en-US" dirty="0"/>
              <a:t>的</a:t>
            </a:r>
            <a:r>
              <a:rPr lang="en-US" altLang="zh-CN" dirty="0"/>
              <a:t>embedding</a:t>
            </a:r>
            <a:r>
              <a:rPr lang="zh-CN" altLang="en-US" dirty="0"/>
              <a:t>。</a:t>
            </a:r>
            <a:endParaRPr lang="en-US" altLang="zh-CN" dirty="0"/>
          </a:p>
          <a:p>
            <a:r>
              <a:rPr lang="zh-CN" altLang="en-US" dirty="0"/>
              <a:t>为了降低模型的计算复杂度，在</a:t>
            </a:r>
            <a:r>
              <a:rPr lang="en-US" altLang="zh-CN" dirty="0"/>
              <a:t>global</a:t>
            </a:r>
            <a:r>
              <a:rPr lang="zh-CN" altLang="en-US" dirty="0"/>
              <a:t>模块中，使用当前用户的历史</a:t>
            </a:r>
            <a:r>
              <a:rPr lang="en-US" altLang="zh-CN" dirty="0"/>
              <a:t>session</a:t>
            </a:r>
            <a:r>
              <a:rPr lang="zh-CN" altLang="en-US" dirty="0"/>
              <a:t>以及与当前用户偏好相似的用户的历史</a:t>
            </a:r>
            <a:r>
              <a:rPr lang="en-US" altLang="zh-CN" dirty="0"/>
              <a:t>session</a:t>
            </a:r>
            <a:r>
              <a:rPr lang="zh-CN" altLang="en-US" dirty="0"/>
              <a:t>来补充当前</a:t>
            </a:r>
            <a:r>
              <a:rPr lang="en-US" altLang="zh-CN" dirty="0"/>
              <a:t>session</a:t>
            </a:r>
            <a:r>
              <a:rPr lang="zh-CN" altLang="en-US" dirty="0"/>
              <a:t>。使用这个公式来计算任意两个用户之间的相似度，这个</a:t>
            </a:r>
            <a:r>
              <a:rPr lang="en-US" altLang="zh-CN" dirty="0"/>
              <a:t>Ω</a:t>
            </a:r>
            <a:r>
              <a:rPr lang="zh-CN" altLang="en-US" dirty="0"/>
              <a:t>代表用户点击过的</a:t>
            </a:r>
            <a:r>
              <a:rPr lang="en-US" altLang="zh-CN" dirty="0"/>
              <a:t>item</a:t>
            </a:r>
            <a:r>
              <a:rPr lang="zh-CN" altLang="en-US" dirty="0"/>
              <a:t>集合，然后取相似度排在前</a:t>
            </a:r>
            <a:r>
              <a:rPr lang="en-US" altLang="zh-CN" dirty="0"/>
              <a:t>N</a:t>
            </a:r>
            <a:r>
              <a:rPr lang="zh-CN" altLang="en-US" dirty="0"/>
              <a:t>的用户作为当前用户的相似用户。</a:t>
            </a:r>
            <a:endParaRPr lang="en-US" altLang="zh-CN" dirty="0"/>
          </a:p>
          <a:p>
            <a:r>
              <a:rPr lang="zh-CN" altLang="en-US" dirty="0"/>
              <a:t>在这两个模块中的结构是相同的，都是由一个</a:t>
            </a:r>
            <a:r>
              <a:rPr lang="en-US" altLang="zh-CN" dirty="0"/>
              <a:t>SSRN</a:t>
            </a:r>
            <a:r>
              <a:rPr lang="zh-CN" altLang="en-US" dirty="0"/>
              <a:t>和一个</a:t>
            </a:r>
            <a:r>
              <a:rPr lang="en-US" altLang="zh-CN" dirty="0"/>
              <a:t>session encoder</a:t>
            </a:r>
            <a:r>
              <a:rPr lang="zh-CN" altLang="en-US" dirty="0"/>
              <a:t>组成，引入其他用户以前当前用户的历史</a:t>
            </a:r>
            <a:r>
              <a:rPr lang="en-US" altLang="zh-CN" dirty="0"/>
              <a:t>session</a:t>
            </a:r>
            <a:r>
              <a:rPr lang="zh-CN" altLang="en-US" dirty="0"/>
              <a:t>会增加引入噪声的风险，所以引入这个</a:t>
            </a:r>
            <a:r>
              <a:rPr lang="en-US" altLang="zh-CN" dirty="0"/>
              <a:t>SSRN</a:t>
            </a:r>
            <a:r>
              <a:rPr lang="zh-CN" altLang="en-US" dirty="0"/>
              <a:t>（</a:t>
            </a:r>
            <a:r>
              <a:rPr lang="en-US" altLang="zh-CN" dirty="0"/>
              <a:t>Similar Sessions Retrieval Network </a:t>
            </a:r>
            <a:r>
              <a:rPr lang="zh-CN" altLang="en-US" dirty="0"/>
              <a:t>）来计算两个</a:t>
            </a:r>
            <a:r>
              <a:rPr lang="en-US" altLang="zh-CN" dirty="0"/>
              <a:t>session</a:t>
            </a:r>
            <a:r>
              <a:rPr lang="zh-CN" altLang="en-US" dirty="0"/>
              <a:t>之间的相似度。以往的计算两个</a:t>
            </a:r>
            <a:r>
              <a:rPr lang="en-US" altLang="zh-CN" dirty="0"/>
              <a:t>session</a:t>
            </a:r>
            <a:r>
              <a:rPr lang="zh-CN" altLang="en-US" dirty="0"/>
              <a:t>相关度的方法是，将</a:t>
            </a:r>
            <a:r>
              <a:rPr lang="en-US" altLang="zh-CN" dirty="0"/>
              <a:t>session</a:t>
            </a:r>
            <a:r>
              <a:rPr lang="zh-CN" altLang="en-US" dirty="0"/>
              <a:t>中所有</a:t>
            </a:r>
            <a:r>
              <a:rPr lang="en-US" altLang="zh-CN" dirty="0"/>
              <a:t>item</a:t>
            </a:r>
            <a:r>
              <a:rPr lang="zh-CN" altLang="en-US" dirty="0"/>
              <a:t>的</a:t>
            </a:r>
            <a:r>
              <a:rPr lang="en-US" altLang="zh-CN" dirty="0"/>
              <a:t>embedding</a:t>
            </a:r>
            <a:r>
              <a:rPr lang="zh-CN" altLang="en-US" dirty="0"/>
              <a:t>相加取平均值得到</a:t>
            </a:r>
            <a:r>
              <a:rPr lang="en-US" altLang="zh-CN" dirty="0"/>
              <a:t>session</a:t>
            </a:r>
            <a:r>
              <a:rPr lang="zh-CN" altLang="en-US" dirty="0"/>
              <a:t>的向量，然后再将两个</a:t>
            </a:r>
            <a:r>
              <a:rPr lang="en-US" altLang="zh-CN" dirty="0"/>
              <a:t>session</a:t>
            </a:r>
            <a:r>
              <a:rPr lang="zh-CN" altLang="en-US" dirty="0"/>
              <a:t>点乘来计算两个</a:t>
            </a:r>
            <a:r>
              <a:rPr lang="en-US" altLang="zh-CN" dirty="0"/>
              <a:t>session</a:t>
            </a:r>
            <a:r>
              <a:rPr lang="zh-CN" altLang="en-US" dirty="0"/>
              <a:t>的相关度。作者认为用这种方法忽略了</a:t>
            </a:r>
            <a:r>
              <a:rPr lang="en-US" altLang="zh-CN" dirty="0"/>
              <a:t>item</a:t>
            </a:r>
            <a:r>
              <a:rPr lang="zh-CN" altLang="en-US" dirty="0"/>
              <a:t>之间的顺序关系，不能准确的保留</a:t>
            </a:r>
            <a:r>
              <a:rPr lang="en-US" altLang="zh-CN" dirty="0"/>
              <a:t>session</a:t>
            </a:r>
            <a:r>
              <a:rPr lang="zh-CN" altLang="en-US" dirty="0"/>
              <a:t>的全部信息。因此，这篇文章提出的</a:t>
            </a:r>
            <a:r>
              <a:rPr lang="en-US" altLang="zh-CN" dirty="0"/>
              <a:t>SSRN</a:t>
            </a:r>
            <a:r>
              <a:rPr lang="zh-CN" altLang="en-US" dirty="0"/>
              <a:t>计算经过</a:t>
            </a:r>
            <a:r>
              <a:rPr lang="en-US" altLang="zh-CN" dirty="0"/>
              <a:t>GRU</a:t>
            </a:r>
            <a:r>
              <a:rPr lang="zh-CN" altLang="en-US" dirty="0"/>
              <a:t>的每个</a:t>
            </a:r>
            <a:r>
              <a:rPr lang="en-US" altLang="zh-CN" dirty="0"/>
              <a:t>item</a:t>
            </a:r>
            <a:r>
              <a:rPr lang="zh-CN" altLang="en-US" dirty="0"/>
              <a:t>的</a:t>
            </a:r>
            <a:r>
              <a:rPr lang="en-US" altLang="zh-CN" dirty="0"/>
              <a:t>embedding</a:t>
            </a:r>
            <a:r>
              <a:rPr lang="zh-CN" altLang="en-US" dirty="0"/>
              <a:t>与</a:t>
            </a:r>
            <a:r>
              <a:rPr lang="en-US" altLang="zh-CN" dirty="0" err="1"/>
              <a:t>hc</a:t>
            </a:r>
            <a:r>
              <a:rPr lang="zh-CN" altLang="en-US" dirty="0"/>
              <a:t>之间的距离，取最小距离作为两个</a:t>
            </a:r>
            <a:r>
              <a:rPr lang="en-US" altLang="zh-CN" dirty="0"/>
              <a:t>session</a:t>
            </a:r>
            <a:r>
              <a:rPr lang="zh-CN" altLang="en-US" dirty="0"/>
              <a:t>之间的相关度。</a:t>
            </a:r>
            <a:endParaRPr lang="en-US" altLang="zh-CN" dirty="0"/>
          </a:p>
          <a:p>
            <a:r>
              <a:rPr lang="zh-CN" altLang="en-US" dirty="0"/>
              <a:t>这个</a:t>
            </a:r>
            <a:r>
              <a:rPr lang="en-US" altLang="zh-CN" dirty="0"/>
              <a:t>session encoder</a:t>
            </a:r>
            <a:r>
              <a:rPr lang="zh-CN" altLang="en-US" dirty="0"/>
              <a:t>是一个</a:t>
            </a:r>
            <a:r>
              <a:rPr lang="en-US" altLang="zh-CN" dirty="0"/>
              <a:t>attention based session encoder</a:t>
            </a:r>
            <a:r>
              <a:rPr lang="zh-CN" altLang="en-US" dirty="0"/>
              <a:t>，</a:t>
            </a:r>
            <a:r>
              <a:rPr lang="en-US" altLang="zh-CN" dirty="0"/>
              <a:t>xi</a:t>
            </a:r>
            <a:r>
              <a:rPr lang="zh-CN" altLang="en-US" dirty="0"/>
              <a:t>代表</a:t>
            </a:r>
            <a:r>
              <a:rPr lang="en-US" altLang="zh-CN" dirty="0"/>
              <a:t>session</a:t>
            </a:r>
            <a:r>
              <a:rPr lang="zh-CN" altLang="en-US" dirty="0"/>
              <a:t>中第</a:t>
            </a:r>
            <a:r>
              <a:rPr lang="en-US" altLang="zh-CN" dirty="0" err="1"/>
              <a:t>i</a:t>
            </a:r>
            <a:r>
              <a:rPr lang="zh-CN" altLang="en-US" dirty="0"/>
              <a:t>个</a:t>
            </a:r>
            <a:r>
              <a:rPr lang="en-US" altLang="zh-CN" dirty="0"/>
              <a:t>item</a:t>
            </a:r>
            <a:r>
              <a:rPr lang="zh-CN" altLang="en-US" dirty="0"/>
              <a:t>的</a:t>
            </a:r>
            <a:r>
              <a:rPr lang="en-US" altLang="zh-CN" dirty="0" err="1"/>
              <a:t>embedding,o</a:t>
            </a:r>
            <a:r>
              <a:rPr lang="zh-CN" altLang="en-US" dirty="0"/>
              <a:t>表示用户偏好的</a:t>
            </a:r>
            <a:r>
              <a:rPr lang="en-US" altLang="zh-CN" dirty="0"/>
              <a:t>embedding</a:t>
            </a:r>
            <a:r>
              <a:rPr lang="zh-CN" altLang="en-US" dirty="0"/>
              <a:t>（但是论文中没有讲这两个</a:t>
            </a:r>
            <a:r>
              <a:rPr lang="en-US" altLang="zh-CN" dirty="0"/>
              <a:t>embedding</a:t>
            </a:r>
            <a:r>
              <a:rPr lang="zh-CN" altLang="en-US" dirty="0"/>
              <a:t>是怎么生成的），</a:t>
            </a:r>
            <a:r>
              <a:rPr lang="en-US" altLang="zh-CN" dirty="0"/>
              <a:t>n</a:t>
            </a:r>
            <a:r>
              <a:rPr lang="zh-CN" altLang="en-US" dirty="0"/>
              <a:t>是一个标准化因子，将没有</a:t>
            </a:r>
            <a:r>
              <a:rPr lang="en-US" altLang="zh-CN" dirty="0"/>
              <a:t>item</a:t>
            </a:r>
            <a:r>
              <a:rPr lang="zh-CN" altLang="en-US" dirty="0"/>
              <a:t>的</a:t>
            </a:r>
            <a:r>
              <a:rPr lang="en-US" altLang="zh-CN" dirty="0"/>
              <a:t>embedding</a:t>
            </a:r>
            <a:r>
              <a:rPr lang="zh-CN" altLang="en-US" dirty="0"/>
              <a:t>加权相加得到整个</a:t>
            </a:r>
            <a:r>
              <a:rPr lang="en-US" altLang="zh-CN" dirty="0"/>
              <a:t>candidate session</a:t>
            </a:r>
            <a:r>
              <a:rPr lang="zh-CN" altLang="en-US" dirty="0"/>
              <a:t>的</a:t>
            </a:r>
            <a:r>
              <a:rPr lang="en-US" altLang="zh-CN" dirty="0"/>
              <a:t>embedding.</a:t>
            </a:r>
          </a:p>
          <a:p>
            <a:r>
              <a:rPr lang="zh-CN" altLang="en-US" dirty="0"/>
              <a:t>将每个</a:t>
            </a:r>
            <a:r>
              <a:rPr lang="en-US" altLang="zh-CN" dirty="0"/>
              <a:t>session</a:t>
            </a:r>
            <a:r>
              <a:rPr lang="zh-CN" altLang="en-US" dirty="0"/>
              <a:t>的</a:t>
            </a:r>
            <a:r>
              <a:rPr lang="en-US" altLang="zh-CN" dirty="0"/>
              <a:t>embedding</a:t>
            </a:r>
            <a:r>
              <a:rPr lang="zh-CN" altLang="en-US" dirty="0"/>
              <a:t>和相关度相乘再相加，然后输入一个</a:t>
            </a:r>
            <a:r>
              <a:rPr lang="en-US" altLang="zh-CN" dirty="0"/>
              <a:t>MLP</a:t>
            </a:r>
            <a:r>
              <a:rPr lang="zh-CN" altLang="en-US" dirty="0"/>
              <a:t>层中。分别得到当前用户历史</a:t>
            </a:r>
            <a:r>
              <a:rPr lang="en-US" altLang="zh-CN" dirty="0"/>
              <a:t>session</a:t>
            </a:r>
            <a:r>
              <a:rPr lang="zh-CN" altLang="en-US" dirty="0"/>
              <a:t>的表达以及与当前用户相似的用户的向量表达，然后将</a:t>
            </a:r>
            <a:r>
              <a:rPr lang="en-US" altLang="zh-CN" dirty="0"/>
              <a:t>local</a:t>
            </a:r>
            <a:r>
              <a:rPr lang="zh-CN" altLang="en-US" dirty="0"/>
              <a:t>模块计算出的</a:t>
            </a:r>
            <a:r>
              <a:rPr lang="en-US" altLang="zh-CN" dirty="0" err="1"/>
              <a:t>hc</a:t>
            </a:r>
            <a:r>
              <a:rPr lang="zh-CN" altLang="en-US" dirty="0"/>
              <a:t>与</a:t>
            </a:r>
            <a:r>
              <a:rPr lang="en-US" altLang="zh-CN" dirty="0"/>
              <a:t>global</a:t>
            </a:r>
            <a:r>
              <a:rPr lang="zh-CN" altLang="en-US" dirty="0"/>
              <a:t>模块计算的</a:t>
            </a:r>
            <a:r>
              <a:rPr lang="en-US" altLang="zh-CN" dirty="0"/>
              <a:t>b(H)</a:t>
            </a:r>
            <a:r>
              <a:rPr lang="zh-CN" altLang="en-US" dirty="0"/>
              <a:t>和</a:t>
            </a:r>
            <a:r>
              <a:rPr lang="en-US" altLang="zh-CN" dirty="0"/>
              <a:t>b(S)</a:t>
            </a:r>
            <a:r>
              <a:rPr lang="zh-CN" altLang="en-US" dirty="0"/>
              <a:t>相加，通过一个</a:t>
            </a:r>
            <a:r>
              <a:rPr lang="en-US" altLang="zh-CN" dirty="0"/>
              <a:t>MLP</a:t>
            </a:r>
            <a:r>
              <a:rPr lang="zh-CN" altLang="en-US" dirty="0"/>
              <a:t>层和一个</a:t>
            </a:r>
            <a:r>
              <a:rPr lang="en-US" altLang="zh-CN" dirty="0" err="1"/>
              <a:t>softmax</a:t>
            </a:r>
            <a:r>
              <a:rPr lang="zh-CN" altLang="en-US" dirty="0"/>
              <a:t>层，得到每个</a:t>
            </a:r>
            <a:r>
              <a:rPr lang="en-US" altLang="zh-CN" dirty="0"/>
              <a:t>candidate item</a:t>
            </a:r>
            <a:r>
              <a:rPr lang="zh-CN" altLang="en-US" dirty="0"/>
              <a:t>的概率。使用交叉熵作为</a:t>
            </a:r>
            <a:r>
              <a:rPr lang="en-US" altLang="zh-CN" dirty="0"/>
              <a:t>loss function</a:t>
            </a:r>
            <a:r>
              <a:rPr lang="zh-CN" altLang="en-US"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7204313-268C-4098-841A-72B5E8BD190B}" type="slidenum">
              <a:rPr lang="zh-CN" altLang="en-US" smtClean="0"/>
              <a:t>10</a:t>
            </a:fld>
            <a:endParaRPr lang="zh-CN" altLang="en-US"/>
          </a:p>
        </p:txBody>
      </p:sp>
    </p:spTree>
    <p:extLst>
      <p:ext uri="{BB962C8B-B14F-4D97-AF65-F5344CB8AC3E}">
        <p14:creationId xmlns:p14="http://schemas.microsoft.com/office/powerpoint/2010/main" val="1776514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比如说 在这两个数据上，长度为</a:t>
            </a:r>
            <a:r>
              <a:rPr lang="en-US" altLang="zh-CN" dirty="0"/>
              <a:t>5</a:t>
            </a:r>
            <a:r>
              <a:rPr lang="zh-CN" altLang="en-US" dirty="0"/>
              <a:t>以下的</a:t>
            </a:r>
            <a:r>
              <a:rPr lang="en-US" altLang="zh-CN" dirty="0"/>
              <a:t>short session</a:t>
            </a:r>
            <a:r>
              <a:rPr lang="zh-CN" altLang="en-US" dirty="0"/>
              <a:t>占了绝大部分</a:t>
            </a:r>
          </a:p>
        </p:txBody>
      </p:sp>
      <p:sp>
        <p:nvSpPr>
          <p:cNvPr id="4" name="灯片编号占位符 3"/>
          <p:cNvSpPr>
            <a:spLocks noGrp="1"/>
          </p:cNvSpPr>
          <p:nvPr>
            <p:ph type="sldNum" sz="quarter" idx="5"/>
          </p:nvPr>
        </p:nvSpPr>
        <p:spPr/>
        <p:txBody>
          <a:bodyPr/>
          <a:lstStyle/>
          <a:p>
            <a:fld id="{C7204313-268C-4098-841A-72B5E8BD190B}" type="slidenum">
              <a:rPr lang="zh-CN" altLang="en-US" smtClean="0"/>
              <a:t>11</a:t>
            </a:fld>
            <a:endParaRPr lang="zh-CN" altLang="en-US"/>
          </a:p>
        </p:txBody>
      </p:sp>
    </p:spTree>
    <p:extLst>
      <p:ext uri="{BB962C8B-B14F-4D97-AF65-F5344CB8AC3E}">
        <p14:creationId xmlns:p14="http://schemas.microsoft.com/office/powerpoint/2010/main" val="1902346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C7204313-268C-4098-841A-72B5E8BD190B}" type="slidenum">
              <a:rPr lang="zh-CN" altLang="en-US" smtClean="0"/>
              <a:t>12</a:t>
            </a:fld>
            <a:endParaRPr lang="zh-CN" altLang="en-US"/>
          </a:p>
        </p:txBody>
      </p:sp>
    </p:spTree>
    <p:extLst>
      <p:ext uri="{BB962C8B-B14F-4D97-AF65-F5344CB8AC3E}">
        <p14:creationId xmlns:p14="http://schemas.microsoft.com/office/powerpoint/2010/main" val="361616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实验数据是</a:t>
            </a:r>
            <a:r>
              <a:rPr lang="en-US" altLang="zh-CN" dirty="0"/>
              <a:t>D</a:t>
            </a:r>
            <a:r>
              <a:rPr lang="zh-CN" altLang="en-US" dirty="0"/>
              <a:t>和</a:t>
            </a:r>
            <a:r>
              <a:rPr lang="en-US" altLang="zh-CN" dirty="0"/>
              <a:t>R</a:t>
            </a:r>
            <a:r>
              <a:rPr lang="zh-CN" altLang="en-US" dirty="0"/>
              <a:t>，这两个数据集的</a:t>
            </a:r>
            <a:r>
              <a:rPr lang="en-US" altLang="zh-CN" dirty="0"/>
              <a:t>session</a:t>
            </a:r>
            <a:r>
              <a:rPr lang="zh-CN" altLang="en-US" dirty="0"/>
              <a:t>的平均长度分别是</a:t>
            </a:r>
            <a:r>
              <a:rPr lang="en-US" altLang="zh-CN" dirty="0"/>
              <a:t>5.6</a:t>
            </a:r>
            <a:r>
              <a:rPr lang="zh-CN" altLang="en-US" dirty="0"/>
              <a:t>和</a:t>
            </a:r>
            <a:r>
              <a:rPr lang="en-US" altLang="zh-CN" dirty="0"/>
              <a:t>2.6</a:t>
            </a:r>
            <a:r>
              <a:rPr lang="zh-CN" altLang="en-US" dirty="0"/>
              <a:t>，在性能测试上，</a:t>
            </a:r>
            <a:r>
              <a:rPr lang="en-US" altLang="zh-CN" dirty="0"/>
              <a:t>INSERT</a:t>
            </a:r>
            <a:r>
              <a:rPr lang="zh-CN" altLang="en-US" dirty="0"/>
              <a:t>在</a:t>
            </a:r>
            <a:r>
              <a:rPr lang="en-US" altLang="zh-CN" dirty="0"/>
              <a:t>Reddit</a:t>
            </a:r>
            <a:r>
              <a:rPr lang="zh-CN" altLang="en-US" dirty="0"/>
              <a:t>上，以</a:t>
            </a:r>
            <a:r>
              <a:rPr lang="en-US" altLang="zh-CN" dirty="0"/>
              <a:t>Recall</a:t>
            </a:r>
            <a:r>
              <a:rPr lang="zh-CN" altLang="en-US" dirty="0"/>
              <a:t>作为评估指标，性能总是不如</a:t>
            </a:r>
            <a:r>
              <a:rPr lang="en-US" altLang="zh-CN" dirty="0"/>
              <a:t>BERT4Rec</a:t>
            </a:r>
            <a:r>
              <a:rPr lang="zh-CN" altLang="en-US" dirty="0"/>
              <a:t>好，包括在不同的</a:t>
            </a:r>
            <a:r>
              <a:rPr lang="en-US" altLang="zh-CN" dirty="0"/>
              <a:t>session</a:t>
            </a:r>
            <a:r>
              <a:rPr lang="zh-CN" altLang="en-US" dirty="0"/>
              <a:t>长度上测试也是一样，</a:t>
            </a:r>
            <a:r>
              <a:rPr lang="en-US" altLang="zh-CN" dirty="0"/>
              <a:t>BERT4Rec</a:t>
            </a:r>
            <a:r>
              <a:rPr lang="zh-CN" altLang="en-US" dirty="0">
                <a:effectLst/>
                <a:latin typeface="Arial" panose="020B0604020202020204" pitchFamily="34" charset="0"/>
              </a:rPr>
              <a:t>根据</a:t>
            </a:r>
            <a:r>
              <a:rPr lang="en-US" altLang="zh-CN" dirty="0">
                <a:effectLst/>
                <a:latin typeface="Arial" panose="020B0604020202020204" pitchFamily="34" charset="0"/>
              </a:rPr>
              <a:t>session</a:t>
            </a:r>
            <a:r>
              <a:rPr lang="zh-CN" altLang="en-US" dirty="0">
                <a:effectLst/>
                <a:latin typeface="Arial" panose="020B0604020202020204" pitchFamily="34" charset="0"/>
              </a:rPr>
              <a:t>发生的时间，将用户的所有</a:t>
            </a:r>
            <a:r>
              <a:rPr lang="en-US" altLang="zh-CN" dirty="0">
                <a:effectLst/>
                <a:latin typeface="Arial" panose="020B0604020202020204" pitchFamily="34" charset="0"/>
              </a:rPr>
              <a:t>session</a:t>
            </a:r>
            <a:r>
              <a:rPr lang="zh-CN" altLang="en-US" dirty="0">
                <a:effectLst/>
                <a:latin typeface="Arial" panose="020B0604020202020204" pitchFamily="34" charset="0"/>
              </a:rPr>
              <a:t>连接起来，以用户的</a:t>
            </a:r>
            <a:r>
              <a:rPr lang="en-US" altLang="zh-CN" dirty="0">
                <a:effectLst/>
                <a:latin typeface="Arial" panose="020B0604020202020204" pitchFamily="34" charset="0"/>
              </a:rPr>
              <a:t>item</a:t>
            </a:r>
            <a:r>
              <a:rPr lang="zh-CN" altLang="en-US" dirty="0">
                <a:effectLst/>
                <a:latin typeface="Arial" panose="020B0604020202020204" pitchFamily="34" charset="0"/>
              </a:rPr>
              <a:t>序列补充当前</a:t>
            </a:r>
            <a:r>
              <a:rPr lang="en-US" altLang="zh-CN" dirty="0">
                <a:effectLst/>
                <a:latin typeface="Arial" panose="020B0604020202020204" pitchFamily="34" charset="0"/>
              </a:rPr>
              <a:t>session</a:t>
            </a:r>
            <a:r>
              <a:rPr lang="zh-CN" altLang="en-US" dirty="0">
                <a:effectLst/>
                <a:latin typeface="Arial" panose="020B0604020202020204" pitchFamily="34" charset="0"/>
              </a:rPr>
              <a:t>的上下文信息。作者解释说出现这种情况的原因可能是因为</a:t>
            </a:r>
            <a:r>
              <a:rPr lang="en-US" altLang="zh-CN" dirty="0">
                <a:effectLst/>
                <a:latin typeface="Arial" panose="020B0604020202020204" pitchFamily="34" charset="0"/>
              </a:rPr>
              <a:t>Reddit</a:t>
            </a:r>
            <a:r>
              <a:rPr lang="zh-CN" altLang="en-US" dirty="0">
                <a:effectLst/>
                <a:latin typeface="Arial" panose="020B0604020202020204" pitchFamily="34" charset="0"/>
              </a:rPr>
              <a:t>上的用户经常会在一段时间内访问几个主题，所以相同的</a:t>
            </a:r>
            <a:r>
              <a:rPr lang="en-US" altLang="zh-CN" dirty="0">
                <a:effectLst/>
                <a:latin typeface="Arial" panose="020B0604020202020204" pitchFamily="34" charset="0"/>
              </a:rPr>
              <a:t>item(</a:t>
            </a:r>
            <a:r>
              <a:rPr lang="zh-CN" altLang="en-US" dirty="0">
                <a:effectLst/>
                <a:latin typeface="Arial" panose="020B0604020202020204" pitchFamily="34" charset="0"/>
              </a:rPr>
              <a:t>主题</a:t>
            </a:r>
            <a:r>
              <a:rPr lang="en-US" altLang="zh-CN" dirty="0">
                <a:effectLst/>
                <a:latin typeface="Arial" panose="020B0604020202020204" pitchFamily="34" charset="0"/>
              </a:rPr>
              <a:t>)</a:t>
            </a:r>
            <a:r>
              <a:rPr lang="zh-CN" altLang="en-US" dirty="0">
                <a:effectLst/>
                <a:latin typeface="Arial" panose="020B0604020202020204" pitchFamily="34" charset="0"/>
              </a:rPr>
              <a:t>经常会在用户</a:t>
            </a:r>
            <a:r>
              <a:rPr lang="en-US" altLang="zh-CN" dirty="0">
                <a:effectLst/>
                <a:latin typeface="Arial" panose="020B0604020202020204" pitchFamily="34" charset="0"/>
              </a:rPr>
              <a:t>session</a:t>
            </a:r>
            <a:r>
              <a:rPr lang="zh-CN" altLang="en-US" dirty="0">
                <a:effectLst/>
                <a:latin typeface="Arial" panose="020B0604020202020204" pitchFamily="34" charset="0"/>
              </a:rPr>
              <a:t>中重复出现。</a:t>
            </a:r>
          </a:p>
          <a:p>
            <a:endParaRPr lang="zh-CN" altLang="en-US" dirty="0"/>
          </a:p>
        </p:txBody>
      </p:sp>
      <p:sp>
        <p:nvSpPr>
          <p:cNvPr id="4" name="灯片编号占位符 3"/>
          <p:cNvSpPr>
            <a:spLocks noGrp="1"/>
          </p:cNvSpPr>
          <p:nvPr>
            <p:ph type="sldNum" sz="quarter" idx="5"/>
          </p:nvPr>
        </p:nvSpPr>
        <p:spPr/>
        <p:txBody>
          <a:bodyPr/>
          <a:lstStyle/>
          <a:p>
            <a:fld id="{C7204313-268C-4098-841A-72B5E8BD190B}" type="slidenum">
              <a:rPr lang="zh-CN" altLang="en-US" smtClean="0"/>
              <a:t>13</a:t>
            </a:fld>
            <a:endParaRPr lang="zh-CN" altLang="en-US"/>
          </a:p>
        </p:txBody>
      </p:sp>
    </p:spTree>
    <p:extLst>
      <p:ext uri="{BB962C8B-B14F-4D97-AF65-F5344CB8AC3E}">
        <p14:creationId xmlns:p14="http://schemas.microsoft.com/office/powerpoint/2010/main" val="2113203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在这个图中，可以发现</a:t>
            </a:r>
            <a:r>
              <a:rPr lang="en-US" altLang="zh-CN" dirty="0"/>
              <a:t>INSERT</a:t>
            </a:r>
            <a:r>
              <a:rPr lang="zh-CN" altLang="en-US" dirty="0"/>
              <a:t>在长度为</a:t>
            </a:r>
            <a:r>
              <a:rPr lang="en-US" altLang="zh-CN" dirty="0"/>
              <a:t>5</a:t>
            </a:r>
            <a:r>
              <a:rPr lang="zh-CN" altLang="en-US" dirty="0"/>
              <a:t>以下的</a:t>
            </a:r>
            <a:r>
              <a:rPr lang="en-US" altLang="zh-CN" dirty="0"/>
              <a:t>session</a:t>
            </a:r>
            <a:r>
              <a:rPr lang="zh-CN" altLang="en-US" dirty="0"/>
              <a:t>中表现确实是比较好的，尤其是在</a:t>
            </a:r>
            <a:r>
              <a:rPr lang="en-US" altLang="zh-CN" dirty="0"/>
              <a:t>D</a:t>
            </a:r>
            <a:r>
              <a:rPr lang="zh-CN" altLang="en-US" dirty="0"/>
              <a:t>数据集上。</a:t>
            </a:r>
          </a:p>
        </p:txBody>
      </p:sp>
      <p:sp>
        <p:nvSpPr>
          <p:cNvPr id="4" name="灯片编号占位符 3"/>
          <p:cNvSpPr>
            <a:spLocks noGrp="1"/>
          </p:cNvSpPr>
          <p:nvPr>
            <p:ph type="sldNum" sz="quarter" idx="5"/>
          </p:nvPr>
        </p:nvSpPr>
        <p:spPr/>
        <p:txBody>
          <a:bodyPr/>
          <a:lstStyle/>
          <a:p>
            <a:fld id="{C7204313-268C-4098-841A-72B5E8BD190B}" type="slidenum">
              <a:rPr lang="zh-CN" altLang="en-US" smtClean="0"/>
              <a:t>14</a:t>
            </a:fld>
            <a:endParaRPr lang="zh-CN" altLang="en-US"/>
          </a:p>
        </p:txBody>
      </p:sp>
    </p:spTree>
    <p:extLst>
      <p:ext uri="{BB962C8B-B14F-4D97-AF65-F5344CB8AC3E}">
        <p14:creationId xmlns:p14="http://schemas.microsoft.com/office/powerpoint/2010/main" val="852391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另外，这篇文章还做了一些对比实验来证明</a:t>
            </a:r>
            <a:r>
              <a:rPr lang="en-US" altLang="zh-CN" dirty="0"/>
              <a:t>INSERT</a:t>
            </a:r>
            <a:r>
              <a:rPr lang="zh-CN" altLang="en-US" dirty="0"/>
              <a:t>采用的方法的有效性。</a:t>
            </a:r>
            <a:r>
              <a:rPr lang="en-US" altLang="zh-CN" dirty="0"/>
              <a:t>INSERT-C</a:t>
            </a:r>
            <a:r>
              <a:rPr lang="zh-CN" altLang="en-US" dirty="0"/>
              <a:t>表示移除了</a:t>
            </a:r>
            <a:r>
              <a:rPr lang="en-US" altLang="zh-CN" dirty="0"/>
              <a:t>global</a:t>
            </a:r>
            <a:r>
              <a:rPr lang="zh-CN" altLang="en-US" dirty="0"/>
              <a:t>模块的模型，</a:t>
            </a:r>
            <a:r>
              <a:rPr lang="en-US" altLang="zh-CN" dirty="0"/>
              <a:t>h</a:t>
            </a:r>
            <a:r>
              <a:rPr lang="zh-CN" altLang="en-US" dirty="0"/>
              <a:t>表示只保留</a:t>
            </a:r>
            <a:r>
              <a:rPr lang="en-US" altLang="zh-CN" dirty="0"/>
              <a:t>global</a:t>
            </a:r>
            <a:r>
              <a:rPr lang="zh-CN" altLang="en-US" dirty="0"/>
              <a:t>模块中的当前用户的历史</a:t>
            </a:r>
            <a:r>
              <a:rPr lang="en-US" altLang="zh-CN" dirty="0"/>
              <a:t>session</a:t>
            </a:r>
            <a:r>
              <a:rPr lang="zh-CN" altLang="en-US" dirty="0"/>
              <a:t>，移除其他相似用户的</a:t>
            </a:r>
            <a:r>
              <a:rPr lang="en-US" altLang="zh-CN" dirty="0"/>
              <a:t>session</a:t>
            </a:r>
            <a:r>
              <a:rPr lang="zh-CN" altLang="en-US" dirty="0"/>
              <a:t>；</a:t>
            </a:r>
            <a:r>
              <a:rPr lang="en-US" altLang="zh-CN" dirty="0"/>
              <a:t>o</a:t>
            </a:r>
            <a:r>
              <a:rPr lang="zh-CN" altLang="en-US" dirty="0"/>
              <a:t>相反，移除当前用户的历史</a:t>
            </a:r>
            <a:r>
              <a:rPr lang="en-US" altLang="zh-CN" dirty="0"/>
              <a:t>session</a:t>
            </a:r>
            <a:r>
              <a:rPr lang="zh-CN" altLang="en-US" dirty="0"/>
              <a:t>，保留其他相似用户的</a:t>
            </a:r>
            <a:r>
              <a:rPr lang="en-US" altLang="zh-CN" dirty="0"/>
              <a:t>session</a:t>
            </a:r>
            <a:r>
              <a:rPr lang="zh-CN" altLang="en-US" dirty="0"/>
              <a:t>。</a:t>
            </a:r>
            <a:r>
              <a:rPr lang="en-US" altLang="zh-CN" dirty="0"/>
              <a:t>INSERT-a</a:t>
            </a:r>
            <a:r>
              <a:rPr lang="zh-CN" altLang="en-US" dirty="0"/>
              <a:t>表示将</a:t>
            </a:r>
            <a:r>
              <a:rPr lang="en-US" altLang="zh-CN" dirty="0"/>
              <a:t>SSRN</a:t>
            </a:r>
            <a:r>
              <a:rPr lang="zh-CN" altLang="en-US" dirty="0"/>
              <a:t>中计算两个</a:t>
            </a:r>
            <a:r>
              <a:rPr lang="en-US" altLang="zh-CN" dirty="0"/>
              <a:t>session</a:t>
            </a:r>
            <a:r>
              <a:rPr lang="zh-CN" altLang="en-US" dirty="0"/>
              <a:t>相似度的方法替代为普通的计算方法，即计算两个</a:t>
            </a:r>
            <a:r>
              <a:rPr lang="en-US" altLang="zh-CN" dirty="0"/>
              <a:t>session</a:t>
            </a:r>
            <a:r>
              <a:rPr lang="zh-CN" altLang="en-US" dirty="0"/>
              <a:t>中的</a:t>
            </a:r>
            <a:r>
              <a:rPr lang="en-US" altLang="zh-CN" dirty="0"/>
              <a:t>item embedding</a:t>
            </a:r>
            <a:r>
              <a:rPr lang="zh-CN" altLang="en-US" dirty="0"/>
              <a:t>的平均值，然后点乘。结果表示</a:t>
            </a:r>
            <a:r>
              <a:rPr lang="en-US" altLang="zh-CN" dirty="0"/>
              <a:t>INSERT</a:t>
            </a:r>
            <a:r>
              <a:rPr lang="zh-CN" altLang="en-US" dirty="0"/>
              <a:t>中设计的每一个模块都是有效的。</a:t>
            </a:r>
          </a:p>
        </p:txBody>
      </p:sp>
      <p:sp>
        <p:nvSpPr>
          <p:cNvPr id="4" name="灯片编号占位符 3"/>
          <p:cNvSpPr>
            <a:spLocks noGrp="1"/>
          </p:cNvSpPr>
          <p:nvPr>
            <p:ph type="sldNum" sz="quarter" idx="5"/>
          </p:nvPr>
        </p:nvSpPr>
        <p:spPr/>
        <p:txBody>
          <a:bodyPr/>
          <a:lstStyle/>
          <a:p>
            <a:fld id="{C7204313-268C-4098-841A-72B5E8BD190B}" type="slidenum">
              <a:rPr lang="zh-CN" altLang="en-US" smtClean="0"/>
              <a:t>15</a:t>
            </a:fld>
            <a:endParaRPr lang="zh-CN" altLang="en-US"/>
          </a:p>
        </p:txBody>
      </p:sp>
    </p:spTree>
    <p:extLst>
      <p:ext uri="{BB962C8B-B14F-4D97-AF65-F5344CB8AC3E}">
        <p14:creationId xmlns:p14="http://schemas.microsoft.com/office/powerpoint/2010/main" val="1045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第一篇论文的</a:t>
            </a:r>
            <a:r>
              <a:rPr lang="en-US" altLang="zh-CN" dirty="0"/>
              <a:t>motivation</a:t>
            </a:r>
            <a:r>
              <a:rPr lang="zh-CN" altLang="en-US" dirty="0"/>
              <a:t>是</a:t>
            </a:r>
            <a:r>
              <a:rPr lang="en-US" altLang="zh-CN" dirty="0"/>
              <a:t>self attention network</a:t>
            </a:r>
            <a:r>
              <a:rPr lang="zh-CN" altLang="en-US" dirty="0"/>
              <a:t>在序列模型上取得了很大的成功，所以作者就想把它用到</a:t>
            </a:r>
            <a:r>
              <a:rPr lang="en-US" altLang="zh-CN" dirty="0"/>
              <a:t>SBR</a:t>
            </a:r>
            <a:r>
              <a:rPr lang="zh-CN" altLang="en-US" dirty="0"/>
              <a:t>上，但因为自注意机制</a:t>
            </a:r>
            <a:r>
              <a:rPr lang="zh-CN" altLang="en-US" dirty="0">
                <a:effectLst/>
                <a:latin typeface="Arial" panose="020B0604020202020204" pitchFamily="34" charset="0"/>
              </a:rPr>
              <a:t>缺乏存在于相邻项上的本地依赖关系，限制了它学习序列中项的上下文化表示的能力。又因为</a:t>
            </a:r>
            <a:r>
              <a:rPr lang="en-US" altLang="zh-CN" dirty="0">
                <a:effectLst/>
                <a:latin typeface="Arial" panose="020B0604020202020204" pitchFamily="34" charset="0"/>
              </a:rPr>
              <a:t>GNN</a:t>
            </a:r>
            <a:r>
              <a:rPr lang="zh-CN" altLang="en-US" dirty="0">
                <a:effectLst/>
                <a:latin typeface="Arial" panose="020B0604020202020204" pitchFamily="34" charset="0"/>
              </a:rPr>
              <a:t>能够有效的抓取本地依赖，因此这篇文章将</a:t>
            </a:r>
            <a:r>
              <a:rPr lang="en-US" altLang="zh-CN" dirty="0">
                <a:effectLst/>
                <a:latin typeface="Arial" panose="020B0604020202020204" pitchFamily="34" charset="0"/>
              </a:rPr>
              <a:t>GNN</a:t>
            </a:r>
            <a:r>
              <a:rPr lang="zh-CN" altLang="en-US" dirty="0">
                <a:effectLst/>
                <a:latin typeface="Arial" panose="020B0604020202020204" pitchFamily="34" charset="0"/>
              </a:rPr>
              <a:t>和自注意机制结合在一起，用</a:t>
            </a:r>
            <a:r>
              <a:rPr lang="en-US" altLang="zh-CN" dirty="0">
                <a:effectLst/>
                <a:latin typeface="Arial" panose="020B0604020202020204" pitchFamily="34" charset="0"/>
              </a:rPr>
              <a:t>GNN</a:t>
            </a:r>
            <a:r>
              <a:rPr lang="zh-CN" altLang="en-US" dirty="0">
                <a:effectLst/>
                <a:latin typeface="Arial" panose="020B0604020202020204" pitchFamily="34" charset="0"/>
              </a:rPr>
              <a:t>来抓取局部的上下文依赖，用自注意机制来学习长期依赖。这篇文章的模型图叫</a:t>
            </a:r>
            <a:r>
              <a:rPr lang="en-US" altLang="zh-CN" dirty="0">
                <a:effectLst/>
                <a:latin typeface="Arial" panose="020B0604020202020204" pitchFamily="34" charset="0"/>
              </a:rPr>
              <a:t>GC-SAN</a:t>
            </a:r>
            <a:r>
              <a:rPr lang="zh-CN" altLang="en-US" dirty="0">
                <a:effectLst/>
                <a:latin typeface="Arial" panose="020B0604020202020204" pitchFamily="34" charset="0"/>
              </a:rPr>
              <a:t>，先将所有的</a:t>
            </a:r>
            <a:r>
              <a:rPr lang="en-US" altLang="zh-CN" dirty="0">
                <a:effectLst/>
                <a:latin typeface="Arial" panose="020B0604020202020204" pitchFamily="34" charset="0"/>
              </a:rPr>
              <a:t>session</a:t>
            </a:r>
            <a:r>
              <a:rPr lang="zh-CN" altLang="en-US" dirty="0">
                <a:effectLst/>
                <a:latin typeface="Arial" panose="020B0604020202020204" pitchFamily="34" charset="0"/>
              </a:rPr>
              <a:t>构建成一张大的有向图，每个序列是一个子图，将每个子图依次输入门控图神经网络中，这个</a:t>
            </a:r>
            <a:r>
              <a:rPr lang="en-US" altLang="zh-CN" dirty="0">
                <a:effectLst/>
                <a:latin typeface="Arial" panose="020B0604020202020204" pitchFamily="34" charset="0"/>
              </a:rPr>
              <a:t>MT</a:t>
            </a:r>
            <a:r>
              <a:rPr lang="zh-CN" altLang="en-US" dirty="0">
                <a:effectLst/>
                <a:latin typeface="Arial" panose="020B0604020202020204" pitchFamily="34" charset="0"/>
              </a:rPr>
              <a:t>和</a:t>
            </a:r>
            <a:r>
              <a:rPr lang="en-US" altLang="zh-CN" dirty="0">
                <a:effectLst/>
                <a:latin typeface="Arial" panose="020B0604020202020204" pitchFamily="34" charset="0"/>
              </a:rPr>
              <a:t>MO</a:t>
            </a:r>
            <a:r>
              <a:rPr lang="zh-CN" altLang="en-US" dirty="0">
                <a:effectLst/>
                <a:latin typeface="Arial" panose="020B0604020202020204" pitchFamily="34" charset="0"/>
              </a:rPr>
              <a:t>代表子图的入度矩阵和出度矩阵，下标</a:t>
            </a:r>
            <a:r>
              <a:rPr lang="en-US" altLang="zh-CN" dirty="0">
                <a:effectLst/>
                <a:latin typeface="Arial" panose="020B0604020202020204" pitchFamily="34" charset="0"/>
              </a:rPr>
              <a:t>t</a:t>
            </a:r>
            <a:r>
              <a:rPr lang="zh-CN" altLang="en-US" dirty="0">
                <a:effectLst/>
                <a:latin typeface="Arial" panose="020B0604020202020204" pitchFamily="34" charset="0"/>
              </a:rPr>
              <a:t>代表这个矩阵的第</a:t>
            </a:r>
            <a:r>
              <a:rPr lang="en-US" altLang="zh-CN" dirty="0">
                <a:effectLst/>
                <a:latin typeface="Arial" panose="020B0604020202020204" pitchFamily="34" charset="0"/>
              </a:rPr>
              <a:t>t</a:t>
            </a:r>
            <a:r>
              <a:rPr lang="zh-CN" altLang="en-US" dirty="0">
                <a:effectLst/>
                <a:latin typeface="Arial" panose="020B0604020202020204" pitchFamily="34" charset="0"/>
              </a:rPr>
              <a:t>行，</a:t>
            </a:r>
            <a:r>
              <a:rPr lang="en-US" altLang="zh-CN" dirty="0">
                <a:effectLst/>
                <a:latin typeface="Arial" panose="020B0604020202020204" pitchFamily="34" charset="0"/>
              </a:rPr>
              <a:t>s1</a:t>
            </a:r>
            <a:r>
              <a:rPr lang="zh-CN" altLang="en-US" dirty="0">
                <a:effectLst/>
                <a:latin typeface="Arial" panose="020B0604020202020204" pitchFamily="34" charset="0"/>
              </a:rPr>
              <a:t>。。。</a:t>
            </a:r>
            <a:r>
              <a:rPr lang="en-US" altLang="zh-CN" dirty="0">
                <a:effectLst/>
                <a:latin typeface="Arial" panose="020B0604020202020204" pitchFamily="34" charset="0"/>
              </a:rPr>
              <a:t>Sn</a:t>
            </a:r>
            <a:r>
              <a:rPr lang="zh-CN" altLang="en-US" dirty="0">
                <a:effectLst/>
                <a:latin typeface="Arial" panose="020B0604020202020204" pitchFamily="34" charset="0"/>
              </a:rPr>
              <a:t>代表节点的初始</a:t>
            </a:r>
            <a:r>
              <a:rPr lang="en-US" altLang="zh-CN" dirty="0">
                <a:effectLst/>
                <a:latin typeface="Arial" panose="020B0604020202020204" pitchFamily="34" charset="0"/>
              </a:rPr>
              <a:t>embedding</a:t>
            </a:r>
            <a:r>
              <a:rPr lang="zh-CN" altLang="en-US" dirty="0">
                <a:effectLst/>
                <a:latin typeface="Arial" panose="020B0604020202020204" pitchFamily="34" charset="0"/>
              </a:rPr>
              <a:t>，</a:t>
            </a:r>
            <a:r>
              <a:rPr lang="en-US" altLang="zh-CN" dirty="0">
                <a:effectLst/>
                <a:latin typeface="Arial" panose="020B0604020202020204" pitchFamily="34" charset="0"/>
              </a:rPr>
              <a:t>at</a:t>
            </a:r>
            <a:r>
              <a:rPr lang="zh-CN" altLang="en-US" dirty="0">
                <a:effectLst/>
                <a:latin typeface="Arial" panose="020B0604020202020204" pitchFamily="34" charset="0"/>
              </a:rPr>
              <a:t>提取了节点</a:t>
            </a:r>
            <a:r>
              <a:rPr lang="en-US" altLang="zh-CN" dirty="0" err="1">
                <a:effectLst/>
                <a:latin typeface="Arial" panose="020B0604020202020204" pitchFamily="34" charset="0"/>
              </a:rPr>
              <a:t>st</a:t>
            </a:r>
            <a:r>
              <a:rPr lang="zh-CN" altLang="en-US" dirty="0">
                <a:effectLst/>
                <a:latin typeface="Arial" panose="020B0604020202020204" pitchFamily="34" charset="0"/>
              </a:rPr>
              <a:t>的上下文信息，</a:t>
            </a:r>
            <a:r>
              <a:rPr lang="en-US" altLang="zh-CN" dirty="0" err="1">
                <a:effectLst/>
                <a:latin typeface="Arial" panose="020B0604020202020204" pitchFamily="34" charset="0"/>
              </a:rPr>
              <a:t>zt</a:t>
            </a:r>
            <a:r>
              <a:rPr lang="zh-CN" altLang="en-US" dirty="0">
                <a:effectLst/>
                <a:latin typeface="Arial" panose="020B0604020202020204" pitchFamily="34" charset="0"/>
              </a:rPr>
              <a:t>代表</a:t>
            </a:r>
            <a:r>
              <a:rPr lang="en-US" altLang="zh-CN" dirty="0">
                <a:effectLst/>
                <a:latin typeface="Arial" panose="020B0604020202020204" pitchFamily="34" charset="0"/>
              </a:rPr>
              <a:t>update </a:t>
            </a:r>
            <a:r>
              <a:rPr lang="en-US" altLang="zh-CN" dirty="0" err="1">
                <a:effectLst/>
                <a:latin typeface="Arial" panose="020B0604020202020204" pitchFamily="34" charset="0"/>
              </a:rPr>
              <a:t>gate,rt</a:t>
            </a:r>
            <a:r>
              <a:rPr lang="zh-CN" altLang="en-US" dirty="0">
                <a:effectLst/>
                <a:latin typeface="Arial" panose="020B0604020202020204" pitchFamily="34" charset="0"/>
              </a:rPr>
              <a:t>代表</a:t>
            </a:r>
            <a:r>
              <a:rPr lang="en-US" altLang="zh-CN" dirty="0">
                <a:effectLst/>
                <a:latin typeface="Arial" panose="020B0604020202020204" pitchFamily="34" charset="0"/>
              </a:rPr>
              <a:t>reset gate</a:t>
            </a:r>
            <a:r>
              <a:rPr lang="zh-CN" altLang="en-US" dirty="0">
                <a:effectLst/>
                <a:latin typeface="Arial" panose="020B0604020202020204" pitchFamily="34" charset="0"/>
              </a:rPr>
              <a:t>，通过两个门来更新节点的</a:t>
            </a:r>
            <a:r>
              <a:rPr lang="en-US" altLang="zh-CN" dirty="0">
                <a:effectLst/>
                <a:latin typeface="Arial" panose="020B0604020202020204" pitchFamily="34" charset="0"/>
              </a:rPr>
              <a:t>embedding</a:t>
            </a:r>
            <a:r>
              <a:rPr lang="zh-CN" altLang="en-US" dirty="0">
                <a:effectLst/>
                <a:latin typeface="Arial" panose="020B0604020202020204" pitchFamily="34" charset="0"/>
              </a:rPr>
              <a:t>。以此得到</a:t>
            </a:r>
            <a:r>
              <a:rPr lang="en-US" altLang="zh-CN" dirty="0">
                <a:effectLst/>
                <a:latin typeface="Arial" panose="020B0604020202020204" pitchFamily="34" charset="0"/>
              </a:rPr>
              <a:t>session</a:t>
            </a:r>
            <a:r>
              <a:rPr lang="zh-CN" altLang="en-US" dirty="0">
                <a:effectLst/>
                <a:latin typeface="Arial" panose="020B0604020202020204" pitchFamily="34" charset="0"/>
              </a:rPr>
              <a:t>中每个</a:t>
            </a:r>
            <a:r>
              <a:rPr lang="en-US" altLang="zh-CN" dirty="0">
                <a:effectLst/>
                <a:latin typeface="Arial" panose="020B0604020202020204" pitchFamily="34" charset="0"/>
              </a:rPr>
              <a:t>item</a:t>
            </a:r>
            <a:r>
              <a:rPr lang="zh-CN" altLang="en-US" dirty="0">
                <a:effectLst/>
                <a:latin typeface="Arial" panose="020B0604020202020204" pitchFamily="34" charset="0"/>
              </a:rPr>
              <a:t>的</a:t>
            </a:r>
            <a:r>
              <a:rPr lang="en-US" altLang="zh-CN" dirty="0">
                <a:effectLst/>
                <a:latin typeface="Arial" panose="020B0604020202020204" pitchFamily="34" charset="0"/>
              </a:rPr>
              <a:t>embedding</a:t>
            </a:r>
            <a:r>
              <a:rPr lang="zh-CN" altLang="en-US" dirty="0">
                <a:effectLst/>
                <a:latin typeface="Arial" panose="020B0604020202020204" pitchFamily="34" charset="0"/>
              </a:rPr>
              <a:t>，然后将</a:t>
            </a:r>
            <a:r>
              <a:rPr lang="en-US" altLang="zh-CN" dirty="0">
                <a:effectLst/>
                <a:latin typeface="Arial" panose="020B0604020202020204" pitchFamily="34" charset="0"/>
              </a:rPr>
              <a:t>session</a:t>
            </a:r>
            <a:r>
              <a:rPr lang="zh-CN" altLang="en-US" dirty="0">
                <a:effectLst/>
                <a:latin typeface="Arial" panose="020B0604020202020204" pitchFamily="34" charset="0"/>
              </a:rPr>
              <a:t>中所有</a:t>
            </a:r>
            <a:r>
              <a:rPr lang="en-US" altLang="zh-CN" dirty="0">
                <a:effectLst/>
                <a:latin typeface="Arial" panose="020B0604020202020204" pitchFamily="34" charset="0"/>
              </a:rPr>
              <a:t>item</a:t>
            </a:r>
            <a:r>
              <a:rPr lang="zh-CN" altLang="en-US" dirty="0">
                <a:effectLst/>
                <a:latin typeface="Arial" panose="020B0604020202020204" pitchFamily="34" charset="0"/>
              </a:rPr>
              <a:t>的</a:t>
            </a:r>
            <a:r>
              <a:rPr lang="en-US" altLang="zh-CN" dirty="0">
                <a:effectLst/>
                <a:latin typeface="Arial" panose="020B0604020202020204" pitchFamily="34" charset="0"/>
              </a:rPr>
              <a:t>embedding</a:t>
            </a:r>
            <a:r>
              <a:rPr lang="zh-CN" altLang="en-US" dirty="0">
                <a:effectLst/>
                <a:latin typeface="Arial" panose="020B0604020202020204" pitchFamily="34" charset="0"/>
              </a:rPr>
              <a:t>输入</a:t>
            </a:r>
            <a:r>
              <a:rPr lang="en-US" altLang="zh-CN" dirty="0">
                <a:effectLst/>
                <a:latin typeface="Arial" panose="020B0604020202020204" pitchFamily="34" charset="0"/>
              </a:rPr>
              <a:t>k</a:t>
            </a:r>
            <a:r>
              <a:rPr lang="zh-CN" altLang="en-US" dirty="0">
                <a:effectLst/>
                <a:latin typeface="Arial" panose="020B0604020202020204" pitchFamily="34" charset="0"/>
              </a:rPr>
              <a:t>层</a:t>
            </a:r>
            <a:r>
              <a:rPr lang="en-US" altLang="zh-CN" dirty="0">
                <a:effectLst/>
                <a:latin typeface="Arial" panose="020B0604020202020204" pitchFamily="34" charset="0"/>
              </a:rPr>
              <a:t>self attention layer</a:t>
            </a:r>
            <a:r>
              <a:rPr lang="zh-CN" altLang="en-US" dirty="0">
                <a:effectLst/>
                <a:latin typeface="Arial" panose="020B0604020202020204" pitchFamily="34" charset="0"/>
              </a:rPr>
              <a:t>中，得到的多维矩阵的最后一维作为</a:t>
            </a:r>
            <a:r>
              <a:rPr lang="en-US" altLang="zh-CN" dirty="0">
                <a:effectLst/>
                <a:latin typeface="Arial" panose="020B0604020202020204" pitchFamily="34" charset="0"/>
              </a:rPr>
              <a:t>global embedding,</a:t>
            </a:r>
            <a:r>
              <a:rPr lang="zh-CN" altLang="en-US" dirty="0">
                <a:effectLst/>
                <a:latin typeface="Arial" panose="020B0604020202020204" pitchFamily="34" charset="0"/>
              </a:rPr>
              <a:t>最后一个点击的</a:t>
            </a:r>
            <a:r>
              <a:rPr lang="en-US" altLang="zh-CN" dirty="0">
                <a:effectLst/>
                <a:latin typeface="Arial" panose="020B0604020202020204" pitchFamily="34" charset="0"/>
              </a:rPr>
              <a:t>item</a:t>
            </a:r>
            <a:r>
              <a:rPr lang="zh-CN" altLang="en-US" dirty="0">
                <a:effectLst/>
                <a:latin typeface="Arial" panose="020B0604020202020204" pitchFamily="34" charset="0"/>
              </a:rPr>
              <a:t>的</a:t>
            </a:r>
            <a:r>
              <a:rPr lang="en-US" altLang="zh-CN" dirty="0">
                <a:effectLst/>
                <a:latin typeface="Arial" panose="020B0604020202020204" pitchFamily="34" charset="0"/>
              </a:rPr>
              <a:t>embedding</a:t>
            </a:r>
            <a:r>
              <a:rPr lang="zh-CN" altLang="en-US" dirty="0">
                <a:effectLst/>
                <a:latin typeface="Arial" panose="020B0604020202020204" pitchFamily="34" charset="0"/>
              </a:rPr>
              <a:t>作为</a:t>
            </a:r>
            <a:r>
              <a:rPr lang="en-US" altLang="zh-CN" dirty="0">
                <a:effectLst/>
                <a:latin typeface="Arial" panose="020B0604020202020204" pitchFamily="34" charset="0"/>
              </a:rPr>
              <a:t>local embedding,</a:t>
            </a:r>
            <a:r>
              <a:rPr lang="zh-CN" altLang="en-US" dirty="0">
                <a:effectLst/>
                <a:latin typeface="Arial" panose="020B0604020202020204" pitchFamily="34" charset="0"/>
              </a:rPr>
              <a:t>将两个</a:t>
            </a:r>
            <a:r>
              <a:rPr lang="en-US" altLang="zh-CN" dirty="0">
                <a:effectLst/>
                <a:latin typeface="Arial" panose="020B0604020202020204" pitchFamily="34" charset="0"/>
              </a:rPr>
              <a:t>embedding</a:t>
            </a:r>
            <a:r>
              <a:rPr lang="zh-CN" altLang="en-US" dirty="0">
                <a:effectLst/>
                <a:latin typeface="Arial" panose="020B0604020202020204" pitchFamily="34" charset="0"/>
              </a:rPr>
              <a:t>结合起来输入一个</a:t>
            </a:r>
            <a:r>
              <a:rPr lang="en-US" altLang="zh-CN" dirty="0" err="1">
                <a:effectLst/>
                <a:latin typeface="Arial" panose="020B0604020202020204" pitchFamily="34" charset="0"/>
              </a:rPr>
              <a:t>softmax</a:t>
            </a:r>
            <a:r>
              <a:rPr lang="zh-CN" altLang="en-US" dirty="0">
                <a:effectLst/>
                <a:latin typeface="Arial" panose="020B0604020202020204" pitchFamily="34" charset="0"/>
              </a:rPr>
              <a:t>层得到每个</a:t>
            </a:r>
            <a:r>
              <a:rPr lang="en-US" altLang="zh-CN" dirty="0">
                <a:effectLst/>
                <a:latin typeface="Arial" panose="020B0604020202020204" pitchFamily="34" charset="0"/>
              </a:rPr>
              <a:t>candidate</a:t>
            </a:r>
            <a:r>
              <a:rPr lang="zh-CN" altLang="en-US" dirty="0">
                <a:effectLst/>
                <a:latin typeface="Arial" panose="020B0604020202020204" pitchFamily="34" charset="0"/>
              </a:rPr>
              <a:t>的概率。损失函数为二元交叉熵。这个模型和我上周讲的</a:t>
            </a:r>
            <a:r>
              <a:rPr lang="en-US" altLang="zh-CN" dirty="0">
                <a:effectLst/>
                <a:latin typeface="Arial" panose="020B0604020202020204" pitchFamily="34" charset="0"/>
              </a:rPr>
              <a:t>SR-GNN</a:t>
            </a:r>
            <a:r>
              <a:rPr lang="zh-CN" altLang="en-US" dirty="0">
                <a:effectLst/>
                <a:latin typeface="Arial" panose="020B0604020202020204" pitchFamily="34" charset="0"/>
              </a:rPr>
              <a:t>，就是第一个将</a:t>
            </a:r>
            <a:r>
              <a:rPr lang="en-US" altLang="zh-CN" dirty="0">
                <a:effectLst/>
                <a:latin typeface="Arial" panose="020B0604020202020204" pitchFamily="34" charset="0"/>
              </a:rPr>
              <a:t>GNN</a:t>
            </a:r>
            <a:r>
              <a:rPr lang="zh-CN" altLang="en-US" dirty="0">
                <a:effectLst/>
                <a:latin typeface="Arial" panose="020B0604020202020204" pitchFamily="34" charset="0"/>
              </a:rPr>
              <a:t>引入</a:t>
            </a:r>
            <a:r>
              <a:rPr lang="en-US" altLang="zh-CN" dirty="0">
                <a:effectLst/>
                <a:latin typeface="Arial" panose="020B0604020202020204" pitchFamily="34" charset="0"/>
              </a:rPr>
              <a:t>SBR</a:t>
            </a:r>
            <a:r>
              <a:rPr lang="zh-CN" altLang="en-US" dirty="0">
                <a:effectLst/>
                <a:latin typeface="Arial" panose="020B0604020202020204" pitchFamily="34" charset="0"/>
              </a:rPr>
              <a:t>的模型非常像，只是把</a:t>
            </a:r>
            <a:r>
              <a:rPr lang="en-US" altLang="zh-CN" dirty="0">
                <a:effectLst/>
                <a:latin typeface="Arial" panose="020B0604020202020204" pitchFamily="34" charset="0"/>
              </a:rPr>
              <a:t>attention network</a:t>
            </a:r>
            <a:r>
              <a:rPr lang="zh-CN" altLang="en-US" dirty="0">
                <a:effectLst/>
                <a:latin typeface="Arial" panose="020B0604020202020204" pitchFamily="34" charset="0"/>
              </a:rPr>
              <a:t>换成了</a:t>
            </a:r>
            <a:r>
              <a:rPr lang="en-US" altLang="zh-CN" dirty="0">
                <a:effectLst/>
                <a:latin typeface="Arial" panose="020B0604020202020204" pitchFamily="34" charset="0"/>
              </a:rPr>
              <a:t>Self-attention network</a:t>
            </a:r>
            <a:r>
              <a:rPr lang="zh-CN" altLang="en-US" dirty="0">
                <a:effectLst/>
                <a:latin typeface="Arial" panose="020B0604020202020204" pitchFamily="34" charset="0"/>
              </a:rPr>
              <a:t>。这篇文章应该参考了</a:t>
            </a:r>
            <a:r>
              <a:rPr lang="en-US" altLang="zh-CN" dirty="0">
                <a:effectLst/>
                <a:latin typeface="Arial" panose="020B0604020202020204" pitchFamily="34" charset="0"/>
              </a:rPr>
              <a:t>SR-GNN</a:t>
            </a:r>
            <a:r>
              <a:rPr lang="zh-CN" altLang="en-US" dirty="0">
                <a:effectLst/>
                <a:latin typeface="Arial" panose="020B0604020202020204" pitchFamily="34" charset="0"/>
              </a:rPr>
              <a:t>，因为后面他有把</a:t>
            </a:r>
            <a:r>
              <a:rPr lang="en-US" altLang="zh-CN" dirty="0">
                <a:effectLst/>
                <a:latin typeface="Arial" panose="020B0604020202020204" pitchFamily="34" charset="0"/>
              </a:rPr>
              <a:t>SR-GNN</a:t>
            </a:r>
            <a:r>
              <a:rPr lang="zh-CN" altLang="en-US" dirty="0">
                <a:effectLst/>
                <a:latin typeface="Arial" panose="020B0604020202020204" pitchFamily="34" charset="0"/>
              </a:rPr>
              <a:t>作为</a:t>
            </a:r>
            <a:r>
              <a:rPr lang="en-US" altLang="zh-CN" dirty="0">
                <a:effectLst/>
                <a:latin typeface="Arial" panose="020B0604020202020204" pitchFamily="34" charset="0"/>
              </a:rPr>
              <a:t>baseline</a:t>
            </a:r>
            <a:r>
              <a:rPr lang="zh-CN" altLang="en-US" dirty="0">
                <a:effectLst/>
                <a:latin typeface="Arial" panose="020B0604020202020204" pitchFamily="34" charset="0"/>
              </a:rPr>
              <a:t>，而且两篇的行文结构也很像。</a:t>
            </a:r>
            <a:endParaRPr lang="zh-CN" altLang="en-US" dirty="0"/>
          </a:p>
        </p:txBody>
      </p:sp>
      <p:sp>
        <p:nvSpPr>
          <p:cNvPr id="4" name="灯片编号占位符 3"/>
          <p:cNvSpPr>
            <a:spLocks noGrp="1"/>
          </p:cNvSpPr>
          <p:nvPr>
            <p:ph type="sldNum" sz="quarter" idx="5"/>
          </p:nvPr>
        </p:nvSpPr>
        <p:spPr/>
        <p:txBody>
          <a:bodyPr/>
          <a:lstStyle/>
          <a:p>
            <a:fld id="{C7204313-268C-4098-841A-72B5E8BD190B}" type="slidenum">
              <a:rPr lang="zh-CN" altLang="en-US" smtClean="0"/>
              <a:t>2</a:t>
            </a:fld>
            <a:endParaRPr lang="zh-CN" altLang="en-US"/>
          </a:p>
        </p:txBody>
      </p:sp>
    </p:spTree>
    <p:extLst>
      <p:ext uri="{BB962C8B-B14F-4D97-AF65-F5344CB8AC3E}">
        <p14:creationId xmlns:p14="http://schemas.microsoft.com/office/powerpoint/2010/main" val="3813888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这个图是</a:t>
            </a:r>
            <a:r>
              <a:rPr lang="en-US" altLang="zh-CN" dirty="0"/>
              <a:t>SR-GNN</a:t>
            </a:r>
            <a:r>
              <a:rPr lang="zh-CN" altLang="en-US" dirty="0"/>
              <a:t>的工作流程图。首先，所有的会话序列被建模成了有向图，每个会话序列可以被看做一个子图。然后依次对每个会话序列进行处理，通过门控图神经网络得到每个会话图中所有物品的潜向量。</a:t>
            </a:r>
            <a:r>
              <a:rPr lang="en-US" altLang="zh-CN" dirty="0"/>
              <a:t>SR-GNN</a:t>
            </a:r>
            <a:r>
              <a:rPr lang="zh-CN" altLang="en-US" dirty="0"/>
              <a:t>策划将会话的长期偏好和当前兴趣结合起来，并将这种组合作为</a:t>
            </a:r>
            <a:r>
              <a:rPr lang="en-US" altLang="zh-CN" dirty="0"/>
              <a:t>session embedding</a:t>
            </a:r>
            <a:r>
              <a:rPr lang="zh-CN" altLang="en-US" dirty="0"/>
              <a:t>，其中当前兴趣</a:t>
            </a:r>
            <a:r>
              <a:rPr lang="en-US" altLang="zh-CN" dirty="0" err="1"/>
              <a:t>sl</a:t>
            </a:r>
            <a:r>
              <a:rPr lang="zh-CN" altLang="en-US" dirty="0"/>
              <a:t>直接用会话中的最后一次点击的潜向量表示，长期偏好</a:t>
            </a:r>
            <a:r>
              <a:rPr lang="en-US" altLang="zh-CN" dirty="0"/>
              <a:t>sg</a:t>
            </a:r>
            <a:r>
              <a:rPr lang="zh-CN" altLang="en-US" dirty="0"/>
              <a:t>通过将所有物品潜向量聚合后，输入一个</a:t>
            </a:r>
            <a:r>
              <a:rPr lang="en-US" altLang="zh-CN" dirty="0"/>
              <a:t>Attention Network</a:t>
            </a:r>
            <a:r>
              <a:rPr lang="zh-CN" altLang="en-US" dirty="0"/>
              <a:t>得到，然后</a:t>
            </a:r>
            <a:r>
              <a:rPr lang="zh-CN" altLang="en-US" dirty="0">
                <a:effectLst/>
                <a:latin typeface="Arial" panose="020B0604020202020204" pitchFamily="34" charset="0"/>
              </a:rPr>
              <a:t>通过对局部嵌入向量</a:t>
            </a:r>
            <a:r>
              <a:rPr lang="en-US" altLang="zh-CN" dirty="0" err="1">
                <a:effectLst/>
                <a:latin typeface="Arial" panose="020B0604020202020204" pitchFamily="34" charset="0"/>
              </a:rPr>
              <a:t>sl</a:t>
            </a:r>
            <a:r>
              <a:rPr lang="zh-CN" altLang="en-US" dirty="0">
                <a:effectLst/>
                <a:latin typeface="Arial" panose="020B0604020202020204" pitchFamily="34" charset="0"/>
              </a:rPr>
              <a:t>和全局嵌入向量</a:t>
            </a:r>
            <a:r>
              <a:rPr lang="en-US" altLang="zh-CN" dirty="0">
                <a:effectLst/>
                <a:latin typeface="Arial" panose="020B0604020202020204" pitchFamily="34" charset="0"/>
              </a:rPr>
              <a:t>sg</a:t>
            </a:r>
            <a:r>
              <a:rPr lang="zh-CN" altLang="en-US" dirty="0">
                <a:effectLst/>
                <a:latin typeface="Arial" panose="020B0604020202020204" pitchFamily="34" charset="0"/>
              </a:rPr>
              <a:t>的拼接进行线性变换，计算出混合嵌入</a:t>
            </a:r>
            <a:r>
              <a:rPr lang="en-US" altLang="zh-CN" dirty="0" err="1">
                <a:effectLst/>
                <a:latin typeface="Arial" panose="020B0604020202020204" pitchFamily="34" charset="0"/>
              </a:rPr>
              <a:t>sh</a:t>
            </a:r>
            <a:r>
              <a:rPr lang="zh-CN" altLang="en-US" dirty="0">
                <a:effectLst/>
                <a:latin typeface="Arial" panose="020B0604020202020204" pitchFamily="34" charset="0"/>
              </a:rPr>
              <a:t>，最后将每个候选物品的潜向量与</a:t>
            </a:r>
            <a:r>
              <a:rPr lang="en-US" altLang="zh-CN" dirty="0" err="1">
                <a:effectLst/>
                <a:latin typeface="Arial" panose="020B0604020202020204" pitchFamily="34" charset="0"/>
              </a:rPr>
              <a:t>sh</a:t>
            </a:r>
            <a:r>
              <a:rPr lang="zh-CN" altLang="en-US" dirty="0">
                <a:effectLst/>
                <a:latin typeface="Arial" panose="020B0604020202020204" pitchFamily="34" charset="0"/>
              </a:rPr>
              <a:t>相乘，然后通过一个</a:t>
            </a:r>
            <a:r>
              <a:rPr lang="en-US" altLang="zh-CN" dirty="0" err="1">
                <a:effectLst/>
                <a:latin typeface="Arial" panose="020B0604020202020204" pitchFamily="34" charset="0"/>
              </a:rPr>
              <a:t>softmax</a:t>
            </a:r>
            <a:r>
              <a:rPr lang="zh-CN" altLang="en-US" dirty="0">
                <a:effectLst/>
                <a:latin typeface="Arial" panose="020B0604020202020204" pitchFamily="34" charset="0"/>
              </a:rPr>
              <a:t>层输出每个候选物品的点击概率。损失函数为二元交叉熵，其中</a:t>
            </a:r>
            <a:r>
              <a:rPr lang="en-US" altLang="zh-CN" dirty="0" err="1">
                <a:effectLst/>
                <a:latin typeface="Arial" panose="020B0604020202020204" pitchFamily="34" charset="0"/>
              </a:rPr>
              <a:t>yi</a:t>
            </a:r>
            <a:r>
              <a:rPr lang="zh-CN" altLang="en-US" dirty="0">
                <a:effectLst/>
                <a:latin typeface="Arial" panose="020B0604020202020204" pitchFamily="34" charset="0"/>
              </a:rPr>
              <a:t>为真正的被点击物品的</a:t>
            </a:r>
            <a:r>
              <a:rPr lang="en-US" altLang="zh-CN" dirty="0">
                <a:effectLst/>
                <a:latin typeface="Arial" panose="020B0604020202020204" pitchFamily="34" charset="0"/>
              </a:rPr>
              <a:t>one-hot</a:t>
            </a:r>
            <a:r>
              <a:rPr lang="zh-CN" altLang="en-US" dirty="0">
                <a:effectLst/>
                <a:latin typeface="Arial" panose="020B0604020202020204" pitchFamily="34" charset="0"/>
              </a:rPr>
              <a:t>编码，</a:t>
            </a:r>
            <a:r>
              <a:rPr lang="en-US" altLang="zh-CN" dirty="0" err="1">
                <a:effectLst/>
                <a:latin typeface="Arial" panose="020B0604020202020204" pitchFamily="34" charset="0"/>
              </a:rPr>
              <a:t>yi</a:t>
            </a:r>
            <a:r>
              <a:rPr lang="en-US" altLang="zh-CN" dirty="0">
                <a:effectLst/>
                <a:latin typeface="Arial" panose="020B0604020202020204" pitchFamily="34" charset="0"/>
              </a:rPr>
              <a:t>^</a:t>
            </a:r>
            <a:r>
              <a:rPr lang="zh-CN" altLang="en-US" dirty="0">
                <a:effectLst/>
                <a:latin typeface="Arial" panose="020B0604020202020204" pitchFamily="34" charset="0"/>
              </a:rPr>
              <a:t>为模型输出。</a:t>
            </a:r>
            <a:endParaRPr lang="zh-CN" altLang="en-US" dirty="0"/>
          </a:p>
        </p:txBody>
      </p:sp>
      <p:sp>
        <p:nvSpPr>
          <p:cNvPr id="4" name="灯片编号占位符 3"/>
          <p:cNvSpPr>
            <a:spLocks noGrp="1"/>
          </p:cNvSpPr>
          <p:nvPr>
            <p:ph type="sldNum" sz="quarter" idx="5"/>
          </p:nvPr>
        </p:nvSpPr>
        <p:spPr/>
        <p:txBody>
          <a:bodyPr/>
          <a:lstStyle/>
          <a:p>
            <a:fld id="{C7204313-268C-4098-841A-72B5E8BD190B}" type="slidenum">
              <a:rPr lang="zh-CN" altLang="en-US" smtClean="0"/>
              <a:t>3</a:t>
            </a:fld>
            <a:endParaRPr lang="zh-CN" altLang="en-US"/>
          </a:p>
        </p:txBody>
      </p:sp>
    </p:spTree>
    <p:extLst>
      <p:ext uri="{BB962C8B-B14F-4D97-AF65-F5344CB8AC3E}">
        <p14:creationId xmlns:p14="http://schemas.microsoft.com/office/powerpoint/2010/main" val="4224691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204313-268C-4098-841A-72B5E8BD190B}" type="slidenum">
              <a:rPr lang="zh-CN" altLang="en-US" smtClean="0"/>
              <a:t>4</a:t>
            </a:fld>
            <a:endParaRPr lang="zh-CN" altLang="en-US"/>
          </a:p>
        </p:txBody>
      </p:sp>
    </p:spTree>
    <p:extLst>
      <p:ext uri="{BB962C8B-B14F-4D97-AF65-F5344CB8AC3E}">
        <p14:creationId xmlns:p14="http://schemas.microsoft.com/office/powerpoint/2010/main" val="3027320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设置超参数</a:t>
            </a:r>
            <a:endParaRPr lang="en-US" altLang="zh-CN" dirty="0"/>
          </a:p>
          <a:p>
            <a:r>
              <a:rPr lang="zh-CN" altLang="en-US" dirty="0"/>
              <a:t>另外，作者还设置了一个判断</a:t>
            </a:r>
            <a:r>
              <a:rPr lang="en-US" altLang="zh-CN" dirty="0"/>
              <a:t>GNN</a:t>
            </a:r>
            <a:r>
              <a:rPr lang="zh-CN" altLang="en-US" dirty="0"/>
              <a:t>作用的实验，将去掉</a:t>
            </a:r>
            <a:r>
              <a:rPr lang="en-US" altLang="zh-CN" dirty="0"/>
              <a:t>GNN</a:t>
            </a:r>
            <a:r>
              <a:rPr lang="zh-CN" altLang="en-US" dirty="0"/>
              <a:t>的模型性能与保留</a:t>
            </a:r>
            <a:r>
              <a:rPr lang="en-US" altLang="zh-CN" dirty="0"/>
              <a:t>GNN</a:t>
            </a:r>
            <a:r>
              <a:rPr lang="zh-CN" altLang="en-US" dirty="0"/>
              <a:t>的模型性能对比。</a:t>
            </a:r>
          </a:p>
        </p:txBody>
      </p:sp>
      <p:sp>
        <p:nvSpPr>
          <p:cNvPr id="4" name="灯片编号占位符 3"/>
          <p:cNvSpPr>
            <a:spLocks noGrp="1"/>
          </p:cNvSpPr>
          <p:nvPr>
            <p:ph type="sldNum" sz="quarter" idx="5"/>
          </p:nvPr>
        </p:nvSpPr>
        <p:spPr/>
        <p:txBody>
          <a:bodyPr/>
          <a:lstStyle/>
          <a:p>
            <a:fld id="{C7204313-268C-4098-841A-72B5E8BD190B}" type="slidenum">
              <a:rPr lang="zh-CN" altLang="en-US" smtClean="0"/>
              <a:t>5</a:t>
            </a:fld>
            <a:endParaRPr lang="zh-CN" altLang="en-US"/>
          </a:p>
        </p:txBody>
      </p:sp>
    </p:spTree>
    <p:extLst>
      <p:ext uri="{BB962C8B-B14F-4D97-AF65-F5344CB8AC3E}">
        <p14:creationId xmlns:p14="http://schemas.microsoft.com/office/powerpoint/2010/main" val="2584644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第二篇文章的</a:t>
            </a:r>
            <a:r>
              <a:rPr lang="en-US" altLang="zh-CN" dirty="0"/>
              <a:t>motivation</a:t>
            </a:r>
            <a:r>
              <a:rPr lang="zh-CN" altLang="en-US" dirty="0"/>
              <a:t>是作者发现</a:t>
            </a:r>
            <a:r>
              <a:rPr lang="zh-CN" altLang="en-US" dirty="0">
                <a:effectLst/>
                <a:latin typeface="Arial" panose="020B0604020202020204" pitchFamily="34" charset="0"/>
              </a:rPr>
              <a:t>几乎所有现有的</a:t>
            </a:r>
            <a:r>
              <a:rPr lang="en-US" altLang="zh-CN" dirty="0">
                <a:effectLst/>
                <a:latin typeface="Arial" panose="020B0604020202020204" pitchFamily="34" charset="0"/>
              </a:rPr>
              <a:t>SBR</a:t>
            </a:r>
            <a:r>
              <a:rPr lang="zh-CN" altLang="en-US" dirty="0">
                <a:effectLst/>
                <a:latin typeface="Arial" panose="020B0604020202020204" pitchFamily="34" charset="0"/>
              </a:rPr>
              <a:t>解决方案都只基于当前</a:t>
            </a:r>
            <a:r>
              <a:rPr lang="en-US" altLang="zh-CN" dirty="0">
                <a:effectLst/>
                <a:latin typeface="Arial" panose="020B0604020202020204" pitchFamily="34" charset="0"/>
              </a:rPr>
              <a:t>session</a:t>
            </a:r>
            <a:r>
              <a:rPr lang="zh-CN" altLang="en-US" dirty="0">
                <a:effectLst/>
                <a:latin typeface="Arial" panose="020B0604020202020204" pitchFamily="34" charset="0"/>
              </a:rPr>
              <a:t>建模用户偏好，而没有利用其他</a:t>
            </a:r>
            <a:r>
              <a:rPr lang="en-US" altLang="zh-CN" dirty="0">
                <a:effectLst/>
                <a:latin typeface="Arial" panose="020B0604020202020204" pitchFamily="34" charset="0"/>
              </a:rPr>
              <a:t>session</a:t>
            </a:r>
            <a:r>
              <a:rPr lang="zh-CN" altLang="en-US" dirty="0">
                <a:effectLst/>
                <a:latin typeface="Arial" panose="020B0604020202020204" pitchFamily="34" charset="0"/>
              </a:rPr>
              <a:t>，在这篇文章之前只有一个叫</a:t>
            </a:r>
            <a:r>
              <a:rPr lang="en-US" altLang="zh-CN" dirty="0">
                <a:effectLst/>
                <a:latin typeface="Arial" panose="020B0604020202020204" pitchFamily="34" charset="0"/>
              </a:rPr>
              <a:t>CSRM</a:t>
            </a:r>
            <a:r>
              <a:rPr lang="zh-CN" altLang="en-US" dirty="0">
                <a:effectLst/>
                <a:latin typeface="Arial" panose="020B0604020202020204" pitchFamily="34" charset="0"/>
              </a:rPr>
              <a:t>的模型使用了其他</a:t>
            </a:r>
            <a:r>
              <a:rPr lang="en-US" altLang="zh-CN" dirty="0">
                <a:effectLst/>
                <a:latin typeface="Arial" panose="020B0604020202020204" pitchFamily="34" charset="0"/>
              </a:rPr>
              <a:t>session</a:t>
            </a:r>
            <a:r>
              <a:rPr lang="zh-CN" altLang="en-US" dirty="0">
                <a:effectLst/>
                <a:latin typeface="Arial" panose="020B0604020202020204" pitchFamily="34" charset="0"/>
              </a:rPr>
              <a:t>的信息来补充当前</a:t>
            </a:r>
            <a:r>
              <a:rPr lang="en-US" altLang="zh-CN" dirty="0">
                <a:effectLst/>
                <a:latin typeface="Arial" panose="020B0604020202020204" pitchFamily="34" charset="0"/>
              </a:rPr>
              <a:t>session</a:t>
            </a:r>
            <a:r>
              <a:rPr lang="zh-CN" altLang="en-US" dirty="0">
                <a:effectLst/>
                <a:latin typeface="Arial" panose="020B0604020202020204" pitchFamily="34" charset="0"/>
              </a:rPr>
              <a:t>，但是</a:t>
            </a:r>
            <a:r>
              <a:rPr lang="en-US" altLang="zh-CN" dirty="0">
                <a:effectLst/>
                <a:latin typeface="Arial" panose="020B0604020202020204" pitchFamily="34" charset="0"/>
              </a:rPr>
              <a:t>CSRM</a:t>
            </a:r>
            <a:r>
              <a:rPr lang="zh-CN" altLang="en-US" dirty="0">
                <a:effectLst/>
                <a:latin typeface="Arial" panose="020B0604020202020204" pitchFamily="34" charset="0"/>
              </a:rPr>
              <a:t>把</a:t>
            </a:r>
            <a:r>
              <a:rPr lang="en-US" altLang="zh-CN" dirty="0">
                <a:effectLst/>
                <a:latin typeface="Arial" panose="020B0604020202020204" pitchFamily="34" charset="0"/>
              </a:rPr>
              <a:t>session</a:t>
            </a:r>
            <a:r>
              <a:rPr lang="zh-CN" altLang="en-US" dirty="0">
                <a:effectLst/>
                <a:latin typeface="Arial" panose="020B0604020202020204" pitchFamily="34" charset="0"/>
              </a:rPr>
              <a:t>作为最小粒度，从与当前</a:t>
            </a:r>
            <a:r>
              <a:rPr lang="en-US" altLang="zh-CN" dirty="0">
                <a:effectLst/>
                <a:latin typeface="Arial" panose="020B0604020202020204" pitchFamily="34" charset="0"/>
              </a:rPr>
              <a:t>session</a:t>
            </a:r>
            <a:r>
              <a:rPr lang="zh-CN" altLang="en-US" dirty="0">
                <a:effectLst/>
                <a:latin typeface="Arial" panose="020B0604020202020204" pitchFamily="34" charset="0"/>
              </a:rPr>
              <a:t>最相近的</a:t>
            </a:r>
            <a:r>
              <a:rPr lang="en-US" altLang="zh-CN" dirty="0">
                <a:effectLst/>
                <a:latin typeface="Arial" panose="020B0604020202020204" pitchFamily="34" charset="0"/>
              </a:rPr>
              <a:t>m</a:t>
            </a:r>
            <a:r>
              <a:rPr lang="zh-CN" altLang="en-US" dirty="0">
                <a:effectLst/>
                <a:latin typeface="Arial" panose="020B0604020202020204" pitchFamily="34" charset="0"/>
              </a:rPr>
              <a:t>个</a:t>
            </a:r>
            <a:r>
              <a:rPr lang="en-US" altLang="zh-CN" dirty="0">
                <a:effectLst/>
                <a:latin typeface="Arial" panose="020B0604020202020204" pitchFamily="34" charset="0"/>
              </a:rPr>
              <a:t>session</a:t>
            </a:r>
            <a:r>
              <a:rPr lang="zh-CN" altLang="en-US" dirty="0">
                <a:effectLst/>
                <a:latin typeface="Arial" panose="020B0604020202020204" pitchFamily="34" charset="0"/>
              </a:rPr>
              <a:t>中提取协作信息。这篇文章的作者认为这样可能会将其他</a:t>
            </a:r>
            <a:r>
              <a:rPr lang="en-US" altLang="zh-CN" dirty="0">
                <a:effectLst/>
                <a:latin typeface="Arial" panose="020B0604020202020204" pitchFamily="34" charset="0"/>
              </a:rPr>
              <a:t>session</a:t>
            </a:r>
            <a:r>
              <a:rPr lang="zh-CN" altLang="en-US" dirty="0">
                <a:effectLst/>
                <a:latin typeface="Arial" panose="020B0604020202020204" pitchFamily="34" charset="0"/>
              </a:rPr>
              <a:t>中不相关的信息也编码到当前的</a:t>
            </a:r>
            <a:r>
              <a:rPr lang="en-US" altLang="zh-CN" dirty="0">
                <a:effectLst/>
                <a:latin typeface="Arial" panose="020B0604020202020204" pitchFamily="34" charset="0"/>
              </a:rPr>
              <a:t>session</a:t>
            </a:r>
            <a:r>
              <a:rPr lang="zh-CN" altLang="en-US" dirty="0">
                <a:effectLst/>
                <a:latin typeface="Arial" panose="020B0604020202020204" pitchFamily="34" charset="0"/>
              </a:rPr>
              <a:t>中，反而会让模型的效果变差。因此这篇文章提出了</a:t>
            </a:r>
            <a:r>
              <a:rPr lang="en-US" altLang="zh-CN" dirty="0">
                <a:effectLst/>
                <a:latin typeface="Arial" panose="020B0604020202020204" pitchFamily="34" charset="0"/>
              </a:rPr>
              <a:t>GCE-GNN</a:t>
            </a:r>
            <a:r>
              <a:rPr lang="zh-CN" altLang="en-US" dirty="0">
                <a:effectLst/>
                <a:latin typeface="Arial" panose="020B0604020202020204" pitchFamily="34" charset="0"/>
              </a:rPr>
              <a:t>这个模型。首先构建两种图，一种叫</a:t>
            </a:r>
            <a:r>
              <a:rPr lang="en-US" altLang="zh-CN" dirty="0">
                <a:effectLst/>
                <a:latin typeface="Arial" panose="020B0604020202020204" pitchFamily="34" charset="0"/>
              </a:rPr>
              <a:t>session graph</a:t>
            </a:r>
            <a:r>
              <a:rPr lang="zh-CN" altLang="en-US" dirty="0">
                <a:effectLst/>
                <a:latin typeface="Arial" panose="020B0604020202020204" pitchFamily="34" charset="0"/>
              </a:rPr>
              <a:t>，一种叫</a:t>
            </a:r>
            <a:r>
              <a:rPr lang="en-US" altLang="zh-CN" dirty="0">
                <a:effectLst/>
                <a:latin typeface="Arial" panose="020B0604020202020204" pitchFamily="34" charset="0"/>
              </a:rPr>
              <a:t>global </a:t>
            </a:r>
            <a:r>
              <a:rPr lang="en-US" altLang="zh-CN" dirty="0" err="1">
                <a:effectLst/>
                <a:latin typeface="Arial" panose="020B0604020202020204" pitchFamily="34" charset="0"/>
              </a:rPr>
              <a:t>graph,GCE</a:t>
            </a:r>
            <a:r>
              <a:rPr lang="en-US" altLang="zh-CN" dirty="0">
                <a:effectLst/>
                <a:latin typeface="Arial" panose="020B0604020202020204" pitchFamily="34" charset="0"/>
              </a:rPr>
              <a:t>-GNN</a:t>
            </a:r>
            <a:r>
              <a:rPr lang="zh-CN" altLang="en-US" dirty="0">
                <a:effectLst/>
                <a:latin typeface="Arial" panose="020B0604020202020204" pitchFamily="34" charset="0"/>
              </a:rPr>
              <a:t>分别从这两种图中学习两种层次的</a:t>
            </a:r>
            <a:r>
              <a:rPr lang="en-US" altLang="zh-CN" dirty="0">
                <a:effectLst/>
                <a:latin typeface="Arial" panose="020B0604020202020204" pitchFamily="34" charset="0"/>
              </a:rPr>
              <a:t>item embedding. Session graph</a:t>
            </a:r>
            <a:r>
              <a:rPr lang="zh-CN" altLang="en-US" dirty="0">
                <a:effectLst/>
                <a:latin typeface="Arial" panose="020B0604020202020204" pitchFamily="34" charset="0"/>
              </a:rPr>
              <a:t>将当前的</a:t>
            </a:r>
            <a:r>
              <a:rPr lang="en-US" altLang="zh-CN" dirty="0">
                <a:effectLst/>
                <a:latin typeface="Arial" panose="020B0604020202020204" pitchFamily="34" charset="0"/>
              </a:rPr>
              <a:t>session</a:t>
            </a:r>
            <a:r>
              <a:rPr lang="zh-CN" altLang="en-US" dirty="0">
                <a:effectLst/>
                <a:latin typeface="Arial" panose="020B0604020202020204" pitchFamily="34" charset="0"/>
              </a:rPr>
              <a:t>构建成一个有向图，将边分为四类：出边、入边、双向边以及环边。然后将</a:t>
            </a:r>
            <a:r>
              <a:rPr lang="en-US" altLang="zh-CN" dirty="0">
                <a:effectLst/>
                <a:latin typeface="Arial" panose="020B0604020202020204" pitchFamily="34" charset="0"/>
              </a:rPr>
              <a:t>session graph</a:t>
            </a:r>
            <a:r>
              <a:rPr lang="zh-CN" altLang="en-US" dirty="0">
                <a:effectLst/>
                <a:latin typeface="Arial" panose="020B0604020202020204" pitchFamily="34" charset="0"/>
              </a:rPr>
              <a:t>输入</a:t>
            </a:r>
            <a:r>
              <a:rPr lang="en-US" altLang="zh-CN" dirty="0">
                <a:effectLst/>
                <a:latin typeface="Arial" panose="020B0604020202020204" pitchFamily="34" charset="0"/>
              </a:rPr>
              <a:t>session level item </a:t>
            </a:r>
            <a:r>
              <a:rPr lang="en-US" altLang="zh-CN" dirty="0" err="1">
                <a:effectLst/>
                <a:latin typeface="Arial" panose="020B0604020202020204" pitchFamily="34" charset="0"/>
              </a:rPr>
              <a:t>repretention</a:t>
            </a:r>
            <a:r>
              <a:rPr lang="en-US" altLang="zh-CN" dirty="0">
                <a:effectLst/>
                <a:latin typeface="Arial" panose="020B0604020202020204" pitchFamily="34" charset="0"/>
              </a:rPr>
              <a:t> learning layer</a:t>
            </a:r>
            <a:r>
              <a:rPr lang="zh-CN" altLang="en-US" dirty="0">
                <a:effectLst/>
                <a:latin typeface="Arial" panose="020B0604020202020204" pitchFamily="34" charset="0"/>
              </a:rPr>
              <a:t>中，</a:t>
            </a:r>
            <a:r>
              <a:rPr lang="en-US" altLang="zh-CN" dirty="0" err="1">
                <a:effectLst/>
                <a:latin typeface="Arial" panose="020B0604020202020204" pitchFamily="34" charset="0"/>
              </a:rPr>
              <a:t>arij</a:t>
            </a:r>
            <a:r>
              <a:rPr lang="zh-CN" altLang="en-US" dirty="0">
                <a:effectLst/>
                <a:latin typeface="Arial" panose="020B0604020202020204" pitchFamily="34" charset="0"/>
              </a:rPr>
              <a:t>中的</a:t>
            </a:r>
            <a:r>
              <a:rPr lang="en-US" altLang="zh-CN" dirty="0" err="1">
                <a:effectLst/>
                <a:latin typeface="Arial" panose="020B0604020202020204" pitchFamily="34" charset="0"/>
              </a:rPr>
              <a:t>rij</a:t>
            </a:r>
            <a:r>
              <a:rPr lang="zh-CN" altLang="en-US" dirty="0">
                <a:effectLst/>
                <a:latin typeface="Arial" panose="020B0604020202020204" pitchFamily="34" charset="0"/>
              </a:rPr>
              <a:t>表示</a:t>
            </a:r>
            <a:r>
              <a:rPr lang="en-US" altLang="zh-CN" dirty="0">
                <a:effectLst/>
                <a:latin typeface="Arial" panose="020B0604020202020204" pitchFamily="34" charset="0"/>
              </a:rPr>
              <a:t>vi-》</a:t>
            </a:r>
            <a:r>
              <a:rPr lang="en-US" altLang="zh-CN" dirty="0" err="1">
                <a:effectLst/>
                <a:latin typeface="Arial" panose="020B0604020202020204" pitchFamily="34" charset="0"/>
              </a:rPr>
              <a:t>vj</a:t>
            </a:r>
            <a:r>
              <a:rPr lang="zh-CN" altLang="en-US" dirty="0">
                <a:effectLst/>
                <a:latin typeface="Arial" panose="020B0604020202020204" pitchFamily="34" charset="0"/>
              </a:rPr>
              <a:t>的边的类型，</a:t>
            </a:r>
            <a:r>
              <a:rPr lang="en-US" altLang="zh-CN" dirty="0" err="1">
                <a:effectLst/>
                <a:latin typeface="Arial" panose="020B0604020202020204" pitchFamily="34" charset="0"/>
              </a:rPr>
              <a:t>arij</a:t>
            </a:r>
            <a:r>
              <a:rPr lang="zh-CN" altLang="en-US" dirty="0">
                <a:effectLst/>
                <a:latin typeface="Arial" panose="020B0604020202020204" pitchFamily="34" charset="0"/>
              </a:rPr>
              <a:t>是一个参数矩阵，一共需要训练四个这样的参数矩阵，</a:t>
            </a:r>
            <a:r>
              <a:rPr lang="en-US" altLang="zh-CN" dirty="0" err="1">
                <a:effectLst/>
                <a:latin typeface="Arial" panose="020B0604020202020204" pitchFamily="34" charset="0"/>
              </a:rPr>
              <a:t>eij</a:t>
            </a:r>
            <a:r>
              <a:rPr lang="zh-CN" altLang="en-US" dirty="0">
                <a:effectLst/>
                <a:latin typeface="Arial" panose="020B0604020202020204" pitchFamily="34" charset="0"/>
              </a:rPr>
              <a:t>表示</a:t>
            </a:r>
            <a:r>
              <a:rPr lang="en-US" altLang="zh-CN" dirty="0" err="1">
                <a:effectLst/>
                <a:latin typeface="Arial" panose="020B0604020202020204" pitchFamily="34" charset="0"/>
              </a:rPr>
              <a:t>vj</a:t>
            </a:r>
            <a:r>
              <a:rPr lang="zh-CN" altLang="en-US" dirty="0">
                <a:effectLst/>
                <a:latin typeface="Arial" panose="020B0604020202020204" pitchFamily="34" charset="0"/>
              </a:rPr>
              <a:t>中的特征在</a:t>
            </a:r>
            <a:r>
              <a:rPr lang="en-US" altLang="zh-CN" dirty="0">
                <a:effectLst/>
                <a:latin typeface="Arial" panose="020B0604020202020204" pitchFamily="34" charset="0"/>
              </a:rPr>
              <a:t>vi</a:t>
            </a:r>
            <a:r>
              <a:rPr lang="zh-CN" altLang="en-US" dirty="0">
                <a:effectLst/>
                <a:latin typeface="Arial" panose="020B0604020202020204" pitchFamily="34" charset="0"/>
              </a:rPr>
              <a:t>中的重要程度，然后将其通过一个</a:t>
            </a:r>
            <a:r>
              <a:rPr lang="en-US" altLang="zh-CN" dirty="0" err="1">
                <a:effectLst/>
                <a:latin typeface="Arial" panose="020B0604020202020204" pitchFamily="34" charset="0"/>
              </a:rPr>
              <a:t>softmax</a:t>
            </a:r>
            <a:r>
              <a:rPr lang="zh-CN" altLang="en-US" dirty="0">
                <a:effectLst/>
                <a:latin typeface="Arial" panose="020B0604020202020204" pitchFamily="34" charset="0"/>
              </a:rPr>
              <a:t>函数标准化，然后通过注意力机制将</a:t>
            </a:r>
            <a:r>
              <a:rPr lang="en-US" altLang="zh-CN" dirty="0">
                <a:effectLst/>
                <a:latin typeface="Arial" panose="020B0604020202020204" pitchFamily="34" charset="0"/>
              </a:rPr>
              <a:t>item</a:t>
            </a:r>
            <a:r>
              <a:rPr lang="zh-CN" altLang="en-US" dirty="0">
                <a:effectLst/>
                <a:latin typeface="Arial" panose="020B0604020202020204" pitchFamily="34" charset="0"/>
              </a:rPr>
              <a:t>本身以及</a:t>
            </a:r>
            <a:r>
              <a:rPr lang="en-US" altLang="zh-CN" dirty="0">
                <a:effectLst/>
                <a:latin typeface="Arial" panose="020B0604020202020204" pitchFamily="34" charset="0"/>
              </a:rPr>
              <a:t>item</a:t>
            </a:r>
            <a:r>
              <a:rPr lang="zh-CN" altLang="en-US" dirty="0">
                <a:effectLst/>
                <a:latin typeface="Arial" panose="020B0604020202020204" pitchFamily="34" charset="0"/>
              </a:rPr>
              <a:t>的邻居进行聚合得到</a:t>
            </a:r>
            <a:r>
              <a:rPr lang="en-US" altLang="zh-CN" dirty="0">
                <a:effectLst/>
                <a:latin typeface="Arial" panose="020B0604020202020204" pitchFamily="34" charset="0"/>
              </a:rPr>
              <a:t>item</a:t>
            </a:r>
            <a:r>
              <a:rPr lang="zh-CN" altLang="en-US" dirty="0">
                <a:effectLst/>
                <a:latin typeface="Arial" panose="020B0604020202020204" pitchFamily="34" charset="0"/>
              </a:rPr>
              <a:t>在</a:t>
            </a:r>
            <a:r>
              <a:rPr lang="en-US" altLang="zh-CN" dirty="0">
                <a:effectLst/>
                <a:latin typeface="Arial" panose="020B0604020202020204" pitchFamily="34" charset="0"/>
              </a:rPr>
              <a:t>session graph</a:t>
            </a:r>
            <a:r>
              <a:rPr lang="zh-CN" altLang="en-US" dirty="0">
                <a:effectLst/>
                <a:latin typeface="Arial" panose="020B0604020202020204" pitchFamily="34" charset="0"/>
              </a:rPr>
              <a:t>上的</a:t>
            </a:r>
            <a:r>
              <a:rPr lang="en-US" altLang="zh-CN" dirty="0">
                <a:effectLst/>
                <a:latin typeface="Arial" panose="020B0604020202020204" pitchFamily="34" charset="0"/>
              </a:rPr>
              <a:t>embedding</a:t>
            </a:r>
            <a:r>
              <a:rPr lang="zh-CN" altLang="en-US" dirty="0">
                <a:effectLst/>
                <a:latin typeface="Arial" panose="020B0604020202020204" pitchFamily="34" charset="0"/>
              </a:rPr>
              <a:t>，通过注意力机制降低了噪声的影响。</a:t>
            </a:r>
            <a:endParaRPr lang="en-US" altLang="zh-CN" dirty="0">
              <a:effectLst/>
              <a:latin typeface="Arial" panose="020B0604020202020204" pitchFamily="34" charset="0"/>
            </a:endParaRPr>
          </a:p>
          <a:p>
            <a:r>
              <a:rPr lang="zh-CN" altLang="en-US" dirty="0"/>
              <a:t>构建好</a:t>
            </a:r>
            <a:r>
              <a:rPr lang="en-US" altLang="zh-CN" dirty="0"/>
              <a:t>global session</a:t>
            </a:r>
            <a:r>
              <a:rPr lang="zh-CN" altLang="en-US" dirty="0"/>
              <a:t>后，将其输入</a:t>
            </a:r>
            <a:r>
              <a:rPr lang="en-US" altLang="zh-CN" dirty="0">
                <a:effectLst/>
                <a:latin typeface="Arial" panose="020B0604020202020204" pitchFamily="34" charset="0"/>
              </a:rPr>
              <a:t>global level item </a:t>
            </a:r>
            <a:r>
              <a:rPr lang="en-US" altLang="zh-CN" dirty="0" err="1">
                <a:effectLst/>
                <a:latin typeface="Arial" panose="020B0604020202020204" pitchFamily="34" charset="0"/>
              </a:rPr>
              <a:t>repretention</a:t>
            </a:r>
            <a:r>
              <a:rPr lang="en-US" altLang="zh-CN" dirty="0">
                <a:effectLst/>
                <a:latin typeface="Arial" panose="020B0604020202020204" pitchFamily="34" charset="0"/>
              </a:rPr>
              <a:t> learning layer</a:t>
            </a:r>
            <a:r>
              <a:rPr lang="zh-CN" altLang="en-US" dirty="0">
                <a:effectLst/>
                <a:latin typeface="Arial" panose="020B0604020202020204" pitchFamily="34" charset="0"/>
              </a:rPr>
              <a:t>中，这个</a:t>
            </a:r>
            <a:r>
              <a:rPr lang="en-US" altLang="zh-CN" dirty="0">
                <a:effectLst/>
                <a:latin typeface="Arial" panose="020B0604020202020204" pitchFamily="34" charset="0"/>
              </a:rPr>
              <a:t>layer</a:t>
            </a:r>
            <a:r>
              <a:rPr lang="zh-CN" altLang="en-US" dirty="0">
                <a:effectLst/>
                <a:latin typeface="Arial" panose="020B0604020202020204" pitchFamily="34" charset="0"/>
              </a:rPr>
              <a:t>是基于图卷积网络搭建的，由于不是所有的</a:t>
            </a:r>
            <a:r>
              <a:rPr lang="en-US" altLang="zh-CN" dirty="0">
                <a:effectLst/>
                <a:latin typeface="Arial" panose="020B0604020202020204" pitchFamily="34" charset="0"/>
              </a:rPr>
              <a:t>e</a:t>
            </a:r>
            <a:r>
              <a:rPr lang="zh-CN" altLang="en-US" dirty="0">
                <a:effectLst/>
                <a:latin typeface="Arial" panose="020B0604020202020204" pitchFamily="34" charset="0"/>
              </a:rPr>
              <a:t>跳邻居都是与节点相关的，所以这篇文章使用一个叫</a:t>
            </a:r>
            <a:r>
              <a:rPr lang="en-US" altLang="zh-CN" dirty="0">
                <a:effectLst/>
                <a:latin typeface="Arial" panose="020B0604020202020204" pitchFamily="34" charset="0"/>
              </a:rPr>
              <a:t>session-aware attention</a:t>
            </a:r>
            <a:r>
              <a:rPr lang="zh-CN" altLang="en-US" dirty="0">
                <a:effectLst/>
                <a:latin typeface="Arial" panose="020B0604020202020204" pitchFamily="34" charset="0"/>
              </a:rPr>
              <a:t>的机制来计算</a:t>
            </a:r>
            <a:r>
              <a:rPr lang="en-US" altLang="zh-CN" dirty="0">
                <a:effectLst/>
                <a:latin typeface="Arial" panose="020B0604020202020204" pitchFamily="34" charset="0"/>
              </a:rPr>
              <a:t>vi</a:t>
            </a:r>
            <a:r>
              <a:rPr lang="zh-CN" altLang="en-US" dirty="0">
                <a:effectLst/>
                <a:latin typeface="Arial" panose="020B0604020202020204" pitchFamily="34" charset="0"/>
              </a:rPr>
              <a:t>的</a:t>
            </a:r>
            <a:r>
              <a:rPr lang="en-US" altLang="zh-CN" dirty="0">
                <a:effectLst/>
                <a:latin typeface="Arial" panose="020B0604020202020204" pitchFamily="34" charset="0"/>
              </a:rPr>
              <a:t>e</a:t>
            </a:r>
            <a:r>
              <a:rPr lang="zh-CN" altLang="en-US" dirty="0">
                <a:effectLst/>
                <a:latin typeface="Arial" panose="020B0604020202020204" pitchFamily="34" charset="0"/>
              </a:rPr>
              <a:t>跳邻居中的的节点对</a:t>
            </a:r>
            <a:r>
              <a:rPr lang="en-US" altLang="zh-CN" dirty="0">
                <a:effectLst/>
                <a:latin typeface="Arial" panose="020B0604020202020204" pitchFamily="34" charset="0"/>
              </a:rPr>
              <a:t>vi</a:t>
            </a:r>
            <a:r>
              <a:rPr lang="zh-CN" altLang="en-US" dirty="0">
                <a:effectLst/>
                <a:latin typeface="Arial" panose="020B0604020202020204" pitchFamily="34" charset="0"/>
              </a:rPr>
              <a:t>的重要程度，然后再将</a:t>
            </a:r>
            <a:r>
              <a:rPr lang="en-US" altLang="zh-CN" dirty="0">
                <a:effectLst/>
                <a:latin typeface="Arial" panose="020B0604020202020204" pitchFamily="34" charset="0"/>
              </a:rPr>
              <a:t>e</a:t>
            </a:r>
            <a:r>
              <a:rPr lang="zh-CN" altLang="en-US" dirty="0">
                <a:effectLst/>
                <a:latin typeface="Arial" panose="020B0604020202020204" pitchFamily="34" charset="0"/>
              </a:rPr>
              <a:t>跳邻居带权线性相加得到</a:t>
            </a:r>
            <a:r>
              <a:rPr lang="en-US" altLang="zh-CN" dirty="0" err="1">
                <a:effectLst/>
                <a:latin typeface="Arial" panose="020B0604020202020204" pitchFamily="34" charset="0"/>
              </a:rPr>
              <a:t>hN</a:t>
            </a:r>
            <a:r>
              <a:rPr lang="zh-CN" altLang="en-US" dirty="0">
                <a:effectLst/>
                <a:latin typeface="Arial" panose="020B0604020202020204" pitchFamily="34" charset="0"/>
              </a:rPr>
              <a:t>，将</a:t>
            </a:r>
            <a:r>
              <a:rPr lang="en-US" altLang="zh-CN" dirty="0" err="1">
                <a:effectLst/>
                <a:latin typeface="Arial" panose="020B0604020202020204" pitchFamily="34" charset="0"/>
              </a:rPr>
              <a:t>hN</a:t>
            </a:r>
            <a:r>
              <a:rPr lang="zh-CN" altLang="en-US" dirty="0">
                <a:effectLst/>
                <a:latin typeface="Arial" panose="020B0604020202020204" pitchFamily="34" charset="0"/>
              </a:rPr>
              <a:t>和</a:t>
            </a:r>
            <a:r>
              <a:rPr lang="en-US" altLang="zh-CN" dirty="0">
                <a:effectLst/>
                <a:latin typeface="Arial" panose="020B0604020202020204" pitchFamily="34" charset="0"/>
              </a:rPr>
              <a:t>hv </a:t>
            </a:r>
            <a:r>
              <a:rPr lang="en-US" altLang="zh-CN" dirty="0" err="1">
                <a:effectLst/>
                <a:latin typeface="Arial" panose="020B0604020202020204" pitchFamily="34" charset="0"/>
              </a:rPr>
              <a:t>concat</a:t>
            </a:r>
            <a:r>
              <a:rPr lang="zh-CN" altLang="en-US" dirty="0">
                <a:effectLst/>
                <a:latin typeface="Arial" panose="020B0604020202020204" pitchFamily="34" charset="0"/>
              </a:rPr>
              <a:t>起来，使用</a:t>
            </a:r>
            <a:r>
              <a:rPr lang="en-US" altLang="zh-CN" dirty="0" err="1">
                <a:effectLst/>
                <a:latin typeface="Arial" panose="020B0604020202020204" pitchFamily="34" charset="0"/>
              </a:rPr>
              <a:t>relu</a:t>
            </a:r>
            <a:r>
              <a:rPr lang="zh-CN" altLang="en-US" dirty="0">
                <a:effectLst/>
                <a:latin typeface="Arial" panose="020B0604020202020204" pitchFamily="34" charset="0"/>
              </a:rPr>
              <a:t>函数得到</a:t>
            </a:r>
            <a:r>
              <a:rPr lang="en-US" altLang="zh-CN" dirty="0">
                <a:effectLst/>
                <a:latin typeface="Arial" panose="020B0604020202020204" pitchFamily="34" charset="0"/>
              </a:rPr>
              <a:t>item v</a:t>
            </a:r>
            <a:r>
              <a:rPr lang="zh-CN" altLang="en-US" dirty="0">
                <a:effectLst/>
                <a:latin typeface="Arial" panose="020B0604020202020204" pitchFamily="34" charset="0"/>
              </a:rPr>
              <a:t>的</a:t>
            </a:r>
            <a:r>
              <a:rPr lang="en-US" altLang="zh-CN" dirty="0">
                <a:effectLst/>
                <a:latin typeface="Arial" panose="020B0604020202020204" pitchFamily="34" charset="0"/>
              </a:rPr>
              <a:t>global</a:t>
            </a:r>
            <a:r>
              <a:rPr lang="zh-CN" altLang="en-US" dirty="0">
                <a:effectLst/>
                <a:latin typeface="Arial" panose="020B0604020202020204" pitchFamily="34" charset="0"/>
              </a:rPr>
              <a:t>表示。将整个过程看成一个聚合过程，一次聚合得到的</a:t>
            </a:r>
            <a:r>
              <a:rPr lang="en-US" altLang="zh-CN" dirty="0">
                <a:effectLst/>
                <a:latin typeface="Arial" panose="020B0604020202020204" pitchFamily="34" charset="0"/>
              </a:rPr>
              <a:t>item v</a:t>
            </a:r>
            <a:r>
              <a:rPr lang="zh-CN" altLang="en-US" dirty="0">
                <a:effectLst/>
                <a:latin typeface="Arial" panose="020B0604020202020204" pitchFamily="34" charset="0"/>
              </a:rPr>
              <a:t>的</a:t>
            </a:r>
            <a:r>
              <a:rPr lang="en-US" altLang="zh-CN" dirty="0" err="1">
                <a:effectLst/>
                <a:latin typeface="Arial" panose="020B0604020202020204" pitchFamily="34" charset="0"/>
              </a:rPr>
              <a:t>embeding</a:t>
            </a:r>
            <a:r>
              <a:rPr lang="zh-CN" altLang="en-US" dirty="0">
                <a:effectLst/>
                <a:latin typeface="Arial" panose="020B0604020202020204" pitchFamily="34" charset="0"/>
              </a:rPr>
              <a:t>依赖于</a:t>
            </a:r>
            <a:r>
              <a:rPr lang="en-US" altLang="zh-CN" dirty="0">
                <a:effectLst/>
                <a:latin typeface="Arial" panose="020B0604020202020204" pitchFamily="34" charset="0"/>
              </a:rPr>
              <a:t>v</a:t>
            </a:r>
            <a:r>
              <a:rPr lang="zh-CN" altLang="en-US" dirty="0">
                <a:effectLst/>
                <a:latin typeface="Arial" panose="020B0604020202020204" pitchFamily="34" charset="0"/>
              </a:rPr>
              <a:t>本身以及它的直接</a:t>
            </a:r>
            <a:r>
              <a:rPr lang="en-US" altLang="zh-CN" dirty="0">
                <a:effectLst/>
                <a:latin typeface="Arial" panose="020B0604020202020204" pitchFamily="34" charset="0"/>
              </a:rPr>
              <a:t>e</a:t>
            </a:r>
            <a:r>
              <a:rPr lang="zh-CN" altLang="en-US" dirty="0">
                <a:effectLst/>
                <a:latin typeface="Arial" panose="020B0604020202020204" pitchFamily="34" charset="0"/>
              </a:rPr>
              <a:t>跳邻居，可以聚合多次，也就是搭建多层这样的</a:t>
            </a:r>
            <a:r>
              <a:rPr lang="en-US" altLang="zh-CN" dirty="0">
                <a:effectLst/>
                <a:latin typeface="Arial" panose="020B0604020202020204" pitchFamily="34" charset="0"/>
              </a:rPr>
              <a:t>layer</a:t>
            </a:r>
            <a:r>
              <a:rPr lang="zh-CN" altLang="en-US" dirty="0">
                <a:effectLst/>
                <a:latin typeface="Arial" panose="020B0604020202020204" pitchFamily="34" charset="0"/>
              </a:rPr>
              <a:t>，来得到更高阶的信息。得到</a:t>
            </a:r>
            <a:r>
              <a:rPr lang="en-US" altLang="zh-CN" dirty="0">
                <a:effectLst/>
                <a:latin typeface="Arial" panose="020B0604020202020204" pitchFamily="34" charset="0"/>
              </a:rPr>
              <a:t>k</a:t>
            </a:r>
            <a:r>
              <a:rPr lang="zh-CN" altLang="en-US" dirty="0">
                <a:effectLst/>
                <a:latin typeface="Arial" panose="020B0604020202020204" pitchFamily="34" charset="0"/>
              </a:rPr>
              <a:t>次聚合后的</a:t>
            </a:r>
            <a:r>
              <a:rPr lang="en-US" altLang="zh-CN" dirty="0">
                <a:effectLst/>
                <a:latin typeface="Arial" panose="020B0604020202020204" pitchFamily="34" charset="0"/>
              </a:rPr>
              <a:t>item</a:t>
            </a:r>
            <a:r>
              <a:rPr lang="zh-CN" altLang="en-US" dirty="0">
                <a:effectLst/>
                <a:latin typeface="Arial" panose="020B0604020202020204" pitchFamily="34" charset="0"/>
              </a:rPr>
              <a:t>的</a:t>
            </a:r>
            <a:r>
              <a:rPr lang="en-US" altLang="zh-CN" dirty="0">
                <a:effectLst/>
                <a:latin typeface="Arial" panose="020B0604020202020204" pitchFamily="34" charset="0"/>
              </a:rPr>
              <a:t>global</a:t>
            </a:r>
            <a:r>
              <a:rPr lang="zh-CN" altLang="en-US" dirty="0">
                <a:effectLst/>
                <a:latin typeface="Arial" panose="020B0604020202020204" pitchFamily="34" charset="0"/>
              </a:rPr>
              <a:t>表示后，先将它进行一个</a:t>
            </a:r>
            <a:r>
              <a:rPr lang="en-US" altLang="zh-CN" dirty="0">
                <a:effectLst/>
                <a:latin typeface="Arial" panose="020B0604020202020204" pitchFamily="34" charset="0"/>
              </a:rPr>
              <a:t>dropout</a:t>
            </a:r>
            <a:r>
              <a:rPr lang="zh-CN" altLang="en-US" dirty="0">
                <a:effectLst/>
                <a:latin typeface="Arial" panose="020B0604020202020204" pitchFamily="34" charset="0"/>
              </a:rPr>
              <a:t>防止过拟合，然后将</a:t>
            </a:r>
            <a:r>
              <a:rPr lang="en-US" altLang="zh-CN" dirty="0">
                <a:effectLst/>
                <a:latin typeface="Arial" panose="020B0604020202020204" pitchFamily="34" charset="0"/>
              </a:rPr>
              <a:t>item</a:t>
            </a:r>
            <a:r>
              <a:rPr lang="zh-CN" altLang="en-US" dirty="0">
                <a:effectLst/>
                <a:latin typeface="Arial" panose="020B0604020202020204" pitchFamily="34" charset="0"/>
              </a:rPr>
              <a:t>的</a:t>
            </a:r>
            <a:r>
              <a:rPr lang="en-US" altLang="zh-CN" dirty="0">
                <a:effectLst/>
                <a:latin typeface="Arial" panose="020B0604020202020204" pitchFamily="34" charset="0"/>
              </a:rPr>
              <a:t>global</a:t>
            </a:r>
            <a:r>
              <a:rPr lang="zh-CN" altLang="en-US" dirty="0">
                <a:effectLst/>
                <a:latin typeface="Arial" panose="020B0604020202020204" pitchFamily="34" charset="0"/>
              </a:rPr>
              <a:t>表示和</a:t>
            </a:r>
            <a:r>
              <a:rPr lang="en-US" altLang="zh-CN" dirty="0">
                <a:effectLst/>
                <a:latin typeface="Arial" panose="020B0604020202020204" pitchFamily="34" charset="0"/>
              </a:rPr>
              <a:t>session</a:t>
            </a:r>
            <a:r>
              <a:rPr lang="zh-CN" altLang="en-US" dirty="0">
                <a:effectLst/>
                <a:latin typeface="Arial" panose="020B0604020202020204" pitchFamily="34" charset="0"/>
              </a:rPr>
              <a:t>表示相加，得到</a:t>
            </a:r>
            <a:r>
              <a:rPr lang="en-US" altLang="zh-CN" dirty="0">
                <a:effectLst/>
                <a:latin typeface="Arial" panose="020B0604020202020204" pitchFamily="34" charset="0"/>
              </a:rPr>
              <a:t>hv’</a:t>
            </a:r>
            <a:r>
              <a:rPr lang="zh-CN" altLang="en-US" dirty="0">
                <a:effectLst/>
                <a:latin typeface="Arial" panose="020B0604020202020204" pitchFamily="34" charset="0"/>
              </a:rPr>
              <a:t>。以往学习到的会话</a:t>
            </a:r>
            <a:r>
              <a:rPr lang="en-US" altLang="zh-CN" dirty="0">
                <a:effectLst/>
                <a:latin typeface="Arial" panose="020B0604020202020204" pitchFamily="34" charset="0"/>
              </a:rPr>
              <a:t>embedding</a:t>
            </a:r>
            <a:r>
              <a:rPr lang="zh-CN" altLang="en-US" dirty="0">
                <a:effectLst/>
                <a:latin typeface="Arial" panose="020B0604020202020204" pitchFamily="34" charset="0"/>
              </a:rPr>
              <a:t>都是将最后一次点击的</a:t>
            </a:r>
            <a:r>
              <a:rPr lang="en-US" altLang="zh-CN" dirty="0">
                <a:effectLst/>
                <a:latin typeface="Arial" panose="020B0604020202020204" pitchFamily="34" charset="0"/>
              </a:rPr>
              <a:t>embedding</a:t>
            </a:r>
            <a:r>
              <a:rPr lang="zh-CN" altLang="en-US" dirty="0">
                <a:effectLst/>
                <a:latin typeface="Arial" panose="020B0604020202020204" pitchFamily="34" charset="0"/>
              </a:rPr>
              <a:t>作为用户的当前兴趣，然后将先前的</a:t>
            </a:r>
            <a:r>
              <a:rPr lang="en-US" altLang="zh-CN" dirty="0">
                <a:effectLst/>
                <a:latin typeface="Arial" panose="020B0604020202020204" pitchFamily="34" charset="0"/>
              </a:rPr>
              <a:t>item</a:t>
            </a:r>
            <a:r>
              <a:rPr lang="zh-CN" altLang="en-US" dirty="0">
                <a:effectLst/>
                <a:latin typeface="Arial" panose="020B0604020202020204" pitchFamily="34" charset="0"/>
              </a:rPr>
              <a:t>与最后一次点击的</a:t>
            </a:r>
            <a:r>
              <a:rPr lang="en-US" altLang="zh-CN" dirty="0">
                <a:effectLst/>
                <a:latin typeface="Arial" panose="020B0604020202020204" pitchFamily="34" charset="0"/>
              </a:rPr>
              <a:t>item</a:t>
            </a:r>
            <a:r>
              <a:rPr lang="zh-CN" altLang="en-US" dirty="0">
                <a:effectLst/>
                <a:latin typeface="Arial" panose="020B0604020202020204" pitchFamily="34" charset="0"/>
              </a:rPr>
              <a:t>加权相加，输入一个</a:t>
            </a:r>
            <a:r>
              <a:rPr lang="en-US" altLang="zh-CN" dirty="0">
                <a:effectLst/>
                <a:latin typeface="Arial" panose="020B0604020202020204" pitchFamily="34" charset="0"/>
              </a:rPr>
              <a:t>sigmoid</a:t>
            </a:r>
            <a:r>
              <a:rPr lang="zh-CN" altLang="en-US" dirty="0">
                <a:effectLst/>
                <a:latin typeface="Arial" panose="020B0604020202020204" pitchFamily="34" charset="0"/>
              </a:rPr>
              <a:t>函数作为权重，然后将每一个</a:t>
            </a:r>
            <a:r>
              <a:rPr lang="en-US" altLang="zh-CN" dirty="0">
                <a:effectLst/>
                <a:latin typeface="Arial" panose="020B0604020202020204" pitchFamily="34" charset="0"/>
              </a:rPr>
              <a:t>item</a:t>
            </a:r>
            <a:r>
              <a:rPr lang="zh-CN" altLang="en-US" dirty="0">
                <a:effectLst/>
                <a:latin typeface="Arial" panose="020B0604020202020204" pitchFamily="34" charset="0"/>
              </a:rPr>
              <a:t>加权相加得到整个</a:t>
            </a:r>
            <a:r>
              <a:rPr lang="en-US" altLang="zh-CN" dirty="0">
                <a:effectLst/>
                <a:latin typeface="Arial" panose="020B0604020202020204" pitchFamily="34" charset="0"/>
              </a:rPr>
              <a:t>session</a:t>
            </a:r>
            <a:r>
              <a:rPr lang="zh-CN" altLang="en-US" dirty="0">
                <a:effectLst/>
                <a:latin typeface="Arial" panose="020B0604020202020204" pitchFamily="34" charset="0"/>
              </a:rPr>
              <a:t>的</a:t>
            </a:r>
            <a:r>
              <a:rPr lang="en-US" altLang="zh-CN" dirty="0">
                <a:effectLst/>
                <a:latin typeface="Arial" panose="020B0604020202020204" pitchFamily="34" charset="0"/>
              </a:rPr>
              <a:t>embedding,</a:t>
            </a:r>
            <a:r>
              <a:rPr lang="zh-CN" altLang="en-US" dirty="0">
                <a:effectLst/>
                <a:latin typeface="Arial" panose="020B0604020202020204" pitchFamily="34" charset="0"/>
              </a:rPr>
              <a:t>作者认为这种方法太过依赖最后一项</a:t>
            </a:r>
            <a:r>
              <a:rPr lang="en-US" altLang="zh-CN" dirty="0">
                <a:effectLst/>
                <a:latin typeface="Arial" panose="020B0604020202020204" pitchFamily="34" charset="0"/>
              </a:rPr>
              <a:t>item</a:t>
            </a:r>
            <a:r>
              <a:rPr lang="zh-CN" altLang="en-US" dirty="0">
                <a:effectLst/>
                <a:latin typeface="Arial" panose="020B0604020202020204" pitchFamily="34" charset="0"/>
              </a:rPr>
              <a:t>，忽略了前面的</a:t>
            </a:r>
            <a:r>
              <a:rPr lang="en-US" altLang="zh-CN" dirty="0">
                <a:effectLst/>
                <a:latin typeface="Arial" panose="020B0604020202020204" pitchFamily="34" charset="0"/>
              </a:rPr>
              <a:t>item</a:t>
            </a:r>
            <a:r>
              <a:rPr lang="zh-CN" altLang="en-US" dirty="0">
                <a:effectLst/>
                <a:latin typeface="Arial" panose="020B0604020202020204" pitchFamily="34" charset="0"/>
              </a:rPr>
              <a:t>。这篇文章中的</a:t>
            </a:r>
            <a:r>
              <a:rPr lang="en-US" altLang="zh-CN" dirty="0">
                <a:effectLst/>
                <a:latin typeface="Arial" panose="020B0604020202020204" pitchFamily="34" charset="0"/>
              </a:rPr>
              <a:t>session embedding</a:t>
            </a:r>
            <a:r>
              <a:rPr lang="zh-CN" altLang="en-US" dirty="0">
                <a:effectLst/>
                <a:latin typeface="Arial" panose="020B0604020202020204" pitchFamily="34" charset="0"/>
              </a:rPr>
              <a:t>是基于</a:t>
            </a:r>
            <a:r>
              <a:rPr lang="en-US" altLang="zh-CN" dirty="0">
                <a:effectLst/>
                <a:latin typeface="Arial" panose="020B0604020202020204" pitchFamily="34" charset="0"/>
              </a:rPr>
              <a:t>session</a:t>
            </a:r>
            <a:r>
              <a:rPr lang="zh-CN" altLang="en-US" dirty="0">
                <a:effectLst/>
                <a:latin typeface="Arial" panose="020B0604020202020204" pitchFamily="34" charset="0"/>
              </a:rPr>
              <a:t>中的所有</a:t>
            </a:r>
            <a:r>
              <a:rPr lang="en-US" altLang="zh-CN" dirty="0">
                <a:effectLst/>
                <a:latin typeface="Arial" panose="020B0604020202020204" pitchFamily="34" charset="0"/>
              </a:rPr>
              <a:t>item</a:t>
            </a:r>
            <a:r>
              <a:rPr lang="zh-CN" altLang="en-US" dirty="0">
                <a:effectLst/>
                <a:latin typeface="Arial" panose="020B0604020202020204" pitchFamily="34" charset="0"/>
              </a:rPr>
              <a:t>构建的，作者认为越排在后面的</a:t>
            </a:r>
            <a:r>
              <a:rPr lang="en-US" altLang="zh-CN" dirty="0">
                <a:effectLst/>
                <a:latin typeface="Arial" panose="020B0604020202020204" pitchFamily="34" charset="0"/>
              </a:rPr>
              <a:t>session</a:t>
            </a:r>
            <a:r>
              <a:rPr lang="zh-CN" altLang="en-US" dirty="0">
                <a:effectLst/>
                <a:latin typeface="Arial" panose="020B0604020202020204" pitchFamily="34" charset="0"/>
              </a:rPr>
              <a:t>越能代表用户的当前兴趣。所以将</a:t>
            </a:r>
            <a:r>
              <a:rPr lang="en-US" altLang="zh-CN" dirty="0">
                <a:effectLst/>
                <a:latin typeface="Arial" panose="020B0604020202020204" pitchFamily="34" charset="0"/>
              </a:rPr>
              <a:t>hv’</a:t>
            </a:r>
            <a:r>
              <a:rPr lang="zh-CN" altLang="en-US" dirty="0">
                <a:effectLst/>
                <a:latin typeface="Arial" panose="020B0604020202020204" pitchFamily="34" charset="0"/>
              </a:rPr>
              <a:t>与一个逆序编码拼接到一起，比如第一项与最后一个位置编码拼接在一起</a:t>
            </a:r>
            <a:r>
              <a:rPr lang="en-US" altLang="zh-CN" dirty="0">
                <a:effectLst/>
                <a:latin typeface="Arial" panose="020B0604020202020204" pitchFamily="34" charset="0"/>
              </a:rPr>
              <a:t>…. </a:t>
            </a:r>
            <a:r>
              <a:rPr lang="zh-CN" altLang="en-US" dirty="0">
                <a:effectLst/>
                <a:latin typeface="Arial" panose="020B0604020202020204" pitchFamily="34" charset="0"/>
              </a:rPr>
              <a:t>然后通过一个注意力机制计算出</a:t>
            </a:r>
            <a:r>
              <a:rPr lang="en-US" altLang="zh-CN" dirty="0">
                <a:effectLst/>
                <a:latin typeface="Arial" panose="020B0604020202020204" pitchFamily="34" charset="0"/>
              </a:rPr>
              <a:t>session</a:t>
            </a:r>
            <a:r>
              <a:rPr lang="zh-CN" altLang="en-US" dirty="0">
                <a:effectLst/>
                <a:latin typeface="Arial" panose="020B0604020202020204" pitchFamily="34" charset="0"/>
              </a:rPr>
              <a:t>的</a:t>
            </a:r>
            <a:r>
              <a:rPr lang="en-US" altLang="zh-CN" dirty="0">
                <a:effectLst/>
                <a:latin typeface="Arial" panose="020B0604020202020204" pitchFamily="34" charset="0"/>
              </a:rPr>
              <a:t>embedding,</a:t>
            </a:r>
            <a:r>
              <a:rPr lang="zh-CN" altLang="en-US" dirty="0">
                <a:effectLst/>
                <a:latin typeface="Arial" panose="020B0604020202020204" pitchFamily="34" charset="0"/>
              </a:rPr>
              <a:t>将</a:t>
            </a:r>
            <a:r>
              <a:rPr lang="en-US" altLang="zh-CN" dirty="0">
                <a:effectLst/>
                <a:latin typeface="Arial" panose="020B0604020202020204" pitchFamily="34" charset="0"/>
              </a:rPr>
              <a:t>candidate</a:t>
            </a:r>
            <a:r>
              <a:rPr lang="zh-CN" altLang="en-US" dirty="0">
                <a:effectLst/>
                <a:latin typeface="Arial" panose="020B0604020202020204" pitchFamily="34" charset="0"/>
              </a:rPr>
              <a:t>与</a:t>
            </a:r>
            <a:r>
              <a:rPr lang="en-US" altLang="zh-CN" dirty="0">
                <a:effectLst/>
                <a:latin typeface="Arial" panose="020B0604020202020204" pitchFamily="34" charset="0"/>
              </a:rPr>
              <a:t>session embedding</a:t>
            </a:r>
            <a:r>
              <a:rPr lang="zh-CN" altLang="en-US" dirty="0">
                <a:effectLst/>
                <a:latin typeface="Arial" panose="020B0604020202020204" pitchFamily="34" charset="0"/>
              </a:rPr>
              <a:t>相乘，然后输入一个</a:t>
            </a:r>
            <a:r>
              <a:rPr lang="en-US" altLang="zh-CN" dirty="0" err="1">
                <a:effectLst/>
                <a:latin typeface="Arial" panose="020B0604020202020204" pitchFamily="34" charset="0"/>
              </a:rPr>
              <a:t>softmax</a:t>
            </a:r>
            <a:r>
              <a:rPr lang="zh-CN" altLang="en-US" dirty="0">
                <a:effectLst/>
                <a:latin typeface="Arial" panose="020B0604020202020204" pitchFamily="34" charset="0"/>
              </a:rPr>
              <a:t>层得到每个</a:t>
            </a:r>
            <a:r>
              <a:rPr lang="en-US" altLang="zh-CN" dirty="0">
                <a:effectLst/>
                <a:latin typeface="Arial" panose="020B0604020202020204" pitchFamily="34" charset="0"/>
              </a:rPr>
              <a:t>candidate</a:t>
            </a:r>
            <a:r>
              <a:rPr lang="zh-CN" altLang="en-US" dirty="0">
                <a:effectLst/>
                <a:latin typeface="Arial" panose="020B0604020202020204" pitchFamily="34" charset="0"/>
              </a:rPr>
              <a:t>的概率。使用二分类交叉熵作为损失函数。</a:t>
            </a:r>
            <a:endParaRPr lang="zh-CN" altLang="en-US" dirty="0"/>
          </a:p>
        </p:txBody>
      </p:sp>
      <p:sp>
        <p:nvSpPr>
          <p:cNvPr id="4" name="灯片编号占位符 3"/>
          <p:cNvSpPr>
            <a:spLocks noGrp="1"/>
          </p:cNvSpPr>
          <p:nvPr>
            <p:ph type="sldNum" sz="quarter" idx="5"/>
          </p:nvPr>
        </p:nvSpPr>
        <p:spPr/>
        <p:txBody>
          <a:bodyPr/>
          <a:lstStyle/>
          <a:p>
            <a:fld id="{C7204313-268C-4098-841A-72B5E8BD190B}" type="slidenum">
              <a:rPr lang="zh-CN" altLang="en-US" smtClean="0"/>
              <a:t>6</a:t>
            </a:fld>
            <a:endParaRPr lang="zh-CN" altLang="en-US"/>
          </a:p>
        </p:txBody>
      </p:sp>
    </p:spTree>
    <p:extLst>
      <p:ext uri="{BB962C8B-B14F-4D97-AF65-F5344CB8AC3E}">
        <p14:creationId xmlns:p14="http://schemas.microsoft.com/office/powerpoint/2010/main" val="3657841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dirty="0"/>
                  <a:t>这篇文章首先定义了一个</a:t>
                </a:r>
                <a14:m>
                  <m:oMath xmlns:m="http://schemas.openxmlformats.org/officeDocument/2006/math">
                    <m:r>
                      <a:rPr lang="zh-CN" altLang="en-US" i="1" smtClean="0">
                        <a:latin typeface="Cambria Math" panose="02040503050406030204" pitchFamily="18" charset="0"/>
                      </a:rPr>
                      <m:t>𝜀</m:t>
                    </m:r>
                  </m:oMath>
                </a14:m>
                <a:r>
                  <a:rPr lang="zh-CN" altLang="en-US" dirty="0"/>
                  <a:t>跳邻居集合，比如说，对于</a:t>
                </a:r>
                <a:r>
                  <a:rPr lang="en-US" altLang="zh-CN" dirty="0"/>
                  <a:t>session p</a:t>
                </a:r>
                <a:r>
                  <a:rPr lang="zh-CN" altLang="en-US" dirty="0"/>
                  <a:t>中的节点</a:t>
                </a:r>
                <a:r>
                  <a:rPr lang="en-US" altLang="zh-CN" dirty="0"/>
                  <a:t>vi,</a:t>
                </a:r>
                <a:r>
                  <a:rPr lang="zh-CN" altLang="en-US" dirty="0"/>
                  <a:t>找到</a:t>
                </a:r>
                <a:r>
                  <a:rPr lang="en-US" altLang="zh-CN" dirty="0"/>
                  <a:t>session q</a:t>
                </a:r>
                <a:r>
                  <a:rPr lang="zh-CN" altLang="en-US" dirty="0"/>
                  <a:t>中相同的节点</a:t>
                </a:r>
                <a:r>
                  <a:rPr lang="en-US" altLang="zh-CN" dirty="0"/>
                  <a:t>vi</a:t>
                </a:r>
                <a:r>
                  <a:rPr lang="zh-CN" altLang="en-US" dirty="0"/>
                  <a:t>，然后将</a:t>
                </a:r>
                <a:r>
                  <a:rPr lang="en-US" altLang="zh-CN" dirty="0"/>
                  <a:t>session q</a:t>
                </a:r>
                <a:r>
                  <a:rPr lang="zh-CN" altLang="en-US" dirty="0"/>
                  <a:t>中</a:t>
                </a:r>
                <a:r>
                  <a:rPr lang="en-US" altLang="zh-CN" dirty="0"/>
                  <a:t>vi</a:t>
                </a:r>
                <a:r>
                  <a:rPr lang="zh-CN" altLang="en-US" dirty="0"/>
                  <a:t>的前</a:t>
                </a:r>
                <a:r>
                  <a:rPr lang="en-US" altLang="zh-CN" dirty="0"/>
                  <a:t>e</a:t>
                </a:r>
                <a:r>
                  <a:rPr lang="zh-CN" altLang="en-US" dirty="0"/>
                  <a:t>项和后</a:t>
                </a:r>
                <a:r>
                  <a:rPr lang="en-US" altLang="zh-CN" dirty="0"/>
                  <a:t>e</a:t>
                </a:r>
                <a:r>
                  <a:rPr lang="zh-CN" altLang="en-US" dirty="0"/>
                  <a:t>项全部放进</a:t>
                </a:r>
                <a:r>
                  <a:rPr lang="en-US" altLang="zh-CN" dirty="0"/>
                  <a:t>e</a:t>
                </a:r>
                <a:r>
                  <a:rPr lang="zh-CN" altLang="en-US" dirty="0"/>
                  <a:t>跳邻居集合中。比如</a:t>
                </a:r>
                <a:r>
                  <a:rPr lang="en-US" altLang="zh-CN" dirty="0"/>
                  <a:t>…e=2</a:t>
                </a:r>
                <a:r>
                  <a:rPr lang="zh-CN" altLang="en-US" dirty="0"/>
                  <a:t>，假设要找</a:t>
                </a:r>
                <a:r>
                  <a:rPr lang="en-US" altLang="zh-CN" dirty="0"/>
                  <a:t>session 2</a:t>
                </a:r>
                <a:r>
                  <a:rPr lang="zh-CN" altLang="en-US" dirty="0"/>
                  <a:t>中节点</a:t>
                </a:r>
                <a:r>
                  <a:rPr lang="en-US" altLang="zh-CN" dirty="0"/>
                  <a:t>v2</a:t>
                </a:r>
                <a:r>
                  <a:rPr lang="zh-CN" altLang="en-US" dirty="0"/>
                  <a:t>的两跳邻居集合</a:t>
                </a:r>
                <a:r>
                  <a:rPr lang="en-US" altLang="zh-CN" dirty="0"/>
                  <a:t>,,,,</a:t>
                </a:r>
                <a:r>
                  <a:rPr lang="zh-CN" altLang="en-US" dirty="0"/>
                  <a:t>寻找每一个</a:t>
                </a:r>
                <a:r>
                  <a:rPr lang="en-US" altLang="zh-CN" dirty="0"/>
                  <a:t>session</a:t>
                </a:r>
                <a:r>
                  <a:rPr lang="zh-CN" altLang="en-US" dirty="0"/>
                  <a:t>中每一个节点的</a:t>
                </a:r>
                <a:r>
                  <a:rPr lang="en-US" altLang="zh-CN" dirty="0"/>
                  <a:t>e</a:t>
                </a:r>
                <a:r>
                  <a:rPr lang="zh-CN" altLang="en-US" dirty="0"/>
                  <a:t>跳邻居集合，就构成了一个</a:t>
                </a:r>
                <a:r>
                  <a:rPr lang="en-US" altLang="zh-CN" dirty="0"/>
                  <a:t>global</a:t>
                </a:r>
                <a:r>
                  <a:rPr lang="en-US" altLang="zh-CN" baseline="0" dirty="0"/>
                  <a:t> graph</a:t>
                </a:r>
                <a:r>
                  <a:rPr lang="zh-CN" altLang="en-US" baseline="0" dirty="0"/>
                  <a:t>，这个</a:t>
                </a:r>
                <a:r>
                  <a:rPr lang="en-US" altLang="zh-CN" baseline="0" dirty="0"/>
                  <a:t>global graph</a:t>
                </a:r>
                <a:r>
                  <a:rPr lang="zh-CN" altLang="en-US" baseline="0" dirty="0"/>
                  <a:t>是一个无向图</a:t>
                </a:r>
                <a:endParaRPr lang="zh-CN" altLang="en-US" dirty="0"/>
              </a:p>
            </p:txBody>
          </p:sp>
        </mc:Choice>
        <mc:Fallback>
          <p:sp>
            <p:nvSpPr>
              <p:cNvPr id="3" name="备注占位符 2"/>
              <p:cNvSpPr>
                <a:spLocks noGrp="1"/>
              </p:cNvSpPr>
              <p:nvPr>
                <p:ph type="body" idx="1"/>
              </p:nvPr>
            </p:nvSpPr>
            <p:spPr/>
            <p:txBody>
              <a:bodyPr/>
              <a:lstStyle/>
              <a:p>
                <a:r>
                  <a:rPr lang="zh-CN" altLang="en-US" dirty="0"/>
                  <a:t>这篇文章首先定义了一个</a:t>
                </a:r>
                <a:r>
                  <a:rPr lang="zh-CN" altLang="en-US" i="0">
                    <a:latin typeface="Cambria Math" panose="02040503050406030204" pitchFamily="18" charset="0"/>
                  </a:rPr>
                  <a:t>𝜀</a:t>
                </a:r>
                <a:r>
                  <a:rPr lang="zh-CN" altLang="en-US" dirty="0"/>
                  <a:t>跳邻居集合，比如说，对于</a:t>
                </a:r>
                <a:r>
                  <a:rPr lang="en-US" altLang="zh-CN" dirty="0"/>
                  <a:t>session p</a:t>
                </a:r>
                <a:r>
                  <a:rPr lang="zh-CN" altLang="en-US" dirty="0"/>
                  <a:t>中的节点</a:t>
                </a:r>
                <a:r>
                  <a:rPr lang="en-US" altLang="zh-CN" dirty="0"/>
                  <a:t>vi,</a:t>
                </a:r>
                <a:r>
                  <a:rPr lang="zh-CN" altLang="en-US" dirty="0"/>
                  <a:t>找到</a:t>
                </a:r>
                <a:r>
                  <a:rPr lang="en-US" altLang="zh-CN" dirty="0"/>
                  <a:t>session q</a:t>
                </a:r>
                <a:r>
                  <a:rPr lang="zh-CN" altLang="en-US" dirty="0"/>
                  <a:t>中相同的节点</a:t>
                </a:r>
                <a:r>
                  <a:rPr lang="en-US" altLang="zh-CN" dirty="0"/>
                  <a:t>vi</a:t>
                </a:r>
                <a:r>
                  <a:rPr lang="zh-CN" altLang="en-US" dirty="0"/>
                  <a:t>，然后将</a:t>
                </a:r>
                <a:r>
                  <a:rPr lang="en-US" altLang="zh-CN" dirty="0"/>
                  <a:t>session q</a:t>
                </a:r>
                <a:r>
                  <a:rPr lang="zh-CN" altLang="en-US" dirty="0"/>
                  <a:t>中</a:t>
                </a:r>
                <a:r>
                  <a:rPr lang="en-US" altLang="zh-CN" dirty="0"/>
                  <a:t>vi</a:t>
                </a:r>
                <a:r>
                  <a:rPr lang="zh-CN" altLang="en-US" dirty="0"/>
                  <a:t>的前</a:t>
                </a:r>
                <a:r>
                  <a:rPr lang="en-US" altLang="zh-CN" dirty="0"/>
                  <a:t>e</a:t>
                </a:r>
                <a:r>
                  <a:rPr lang="zh-CN" altLang="en-US" dirty="0"/>
                  <a:t>项和后</a:t>
                </a:r>
                <a:r>
                  <a:rPr lang="en-US" altLang="zh-CN" dirty="0"/>
                  <a:t>e</a:t>
                </a:r>
                <a:r>
                  <a:rPr lang="zh-CN" altLang="en-US" dirty="0"/>
                  <a:t>项全部放进</a:t>
                </a:r>
                <a:r>
                  <a:rPr lang="en-US" altLang="zh-CN" dirty="0"/>
                  <a:t>e</a:t>
                </a:r>
                <a:r>
                  <a:rPr lang="zh-CN" altLang="en-US" dirty="0"/>
                  <a:t>跳邻居集合中。比如</a:t>
                </a:r>
                <a:r>
                  <a:rPr lang="en-US" altLang="zh-CN" dirty="0"/>
                  <a:t>…e=2</a:t>
                </a:r>
                <a:r>
                  <a:rPr lang="zh-CN" altLang="en-US" dirty="0"/>
                  <a:t>，假设要找</a:t>
                </a:r>
                <a:r>
                  <a:rPr lang="en-US" altLang="zh-CN" dirty="0"/>
                  <a:t>session 2</a:t>
                </a:r>
                <a:r>
                  <a:rPr lang="zh-CN" altLang="en-US" dirty="0"/>
                  <a:t>中节点</a:t>
                </a:r>
                <a:r>
                  <a:rPr lang="en-US" altLang="zh-CN" dirty="0"/>
                  <a:t>v2</a:t>
                </a:r>
                <a:r>
                  <a:rPr lang="zh-CN" altLang="en-US" dirty="0"/>
                  <a:t>的两跳邻居集合</a:t>
                </a:r>
                <a:r>
                  <a:rPr lang="en-US" altLang="zh-CN" dirty="0"/>
                  <a:t>,,,,</a:t>
                </a:r>
                <a:r>
                  <a:rPr lang="zh-CN" altLang="en-US" dirty="0"/>
                  <a:t>寻找每一个</a:t>
                </a:r>
                <a:r>
                  <a:rPr lang="en-US" altLang="zh-CN" dirty="0"/>
                  <a:t>session</a:t>
                </a:r>
                <a:r>
                  <a:rPr lang="zh-CN" altLang="en-US" dirty="0"/>
                  <a:t>中每一个节点的</a:t>
                </a:r>
                <a:r>
                  <a:rPr lang="en-US" altLang="zh-CN" dirty="0"/>
                  <a:t>e</a:t>
                </a:r>
                <a:r>
                  <a:rPr lang="zh-CN" altLang="en-US" dirty="0"/>
                  <a:t>跳邻居集合，就构成了一个</a:t>
                </a:r>
                <a:r>
                  <a:rPr lang="en-US" altLang="zh-CN" dirty="0"/>
                  <a:t>global</a:t>
                </a:r>
                <a:r>
                  <a:rPr lang="en-US" altLang="zh-CN" baseline="0" dirty="0"/>
                  <a:t> graph</a:t>
                </a:r>
                <a:r>
                  <a:rPr lang="zh-CN" altLang="en-US" baseline="0" dirty="0"/>
                  <a:t>，这个</a:t>
                </a:r>
                <a:r>
                  <a:rPr lang="en-US" altLang="zh-CN" baseline="0" dirty="0"/>
                  <a:t>global graph</a:t>
                </a:r>
                <a:r>
                  <a:rPr lang="zh-CN" altLang="en-US" baseline="0" dirty="0"/>
                  <a:t>是一个无向图</a:t>
                </a:r>
                <a:endParaRPr lang="zh-CN" altLang="en-US" dirty="0"/>
              </a:p>
            </p:txBody>
          </p:sp>
        </mc:Fallback>
      </mc:AlternateContent>
      <p:sp>
        <p:nvSpPr>
          <p:cNvPr id="4" name="灯片编号占位符 3"/>
          <p:cNvSpPr>
            <a:spLocks noGrp="1"/>
          </p:cNvSpPr>
          <p:nvPr>
            <p:ph type="sldNum" sz="quarter" idx="5"/>
          </p:nvPr>
        </p:nvSpPr>
        <p:spPr/>
        <p:txBody>
          <a:bodyPr/>
          <a:lstStyle/>
          <a:p>
            <a:fld id="{C7204313-268C-4098-841A-72B5E8BD190B}" type="slidenum">
              <a:rPr lang="zh-CN" altLang="en-US" smtClean="0"/>
              <a:t>7</a:t>
            </a:fld>
            <a:endParaRPr lang="zh-CN" altLang="en-US"/>
          </a:p>
        </p:txBody>
      </p:sp>
    </p:spTree>
    <p:extLst>
      <p:ext uri="{BB962C8B-B14F-4D97-AF65-F5344CB8AC3E}">
        <p14:creationId xmlns:p14="http://schemas.microsoft.com/office/powerpoint/2010/main" val="1153837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p>
        </p:txBody>
      </p:sp>
      <p:sp>
        <p:nvSpPr>
          <p:cNvPr id="4" name="灯片编号占位符 3"/>
          <p:cNvSpPr>
            <a:spLocks noGrp="1"/>
          </p:cNvSpPr>
          <p:nvPr>
            <p:ph type="sldNum" sz="quarter" idx="5"/>
          </p:nvPr>
        </p:nvSpPr>
        <p:spPr/>
        <p:txBody>
          <a:bodyPr/>
          <a:lstStyle/>
          <a:p>
            <a:fld id="{C7204313-268C-4098-841A-72B5E8BD190B}" type="slidenum">
              <a:rPr lang="zh-CN" altLang="en-US" smtClean="0"/>
              <a:t>8</a:t>
            </a:fld>
            <a:endParaRPr lang="zh-CN" altLang="en-US"/>
          </a:p>
        </p:txBody>
      </p:sp>
    </p:spTree>
    <p:extLst>
      <p:ext uri="{BB962C8B-B14F-4D97-AF65-F5344CB8AC3E}">
        <p14:creationId xmlns:p14="http://schemas.microsoft.com/office/powerpoint/2010/main" val="3225937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这篇论文还做了一些实验来验证他们提出的方法的优越性，第一个实验去掉</a:t>
            </a:r>
            <a:r>
              <a:rPr lang="en-US" altLang="zh-CN" dirty="0"/>
              <a:t>global graph</a:t>
            </a:r>
            <a:r>
              <a:rPr lang="zh-CN" altLang="en-US" dirty="0"/>
              <a:t>或者去掉</a:t>
            </a:r>
            <a:r>
              <a:rPr lang="en-US" altLang="zh-CN" dirty="0"/>
              <a:t>session graph</a:t>
            </a:r>
            <a:r>
              <a:rPr lang="zh-CN" altLang="en-US" dirty="0"/>
              <a:t>，以及使用一层或者两层</a:t>
            </a:r>
            <a:r>
              <a:rPr lang="en-US" altLang="zh-CN" dirty="0">
                <a:effectLst/>
                <a:latin typeface="Arial" panose="020B0604020202020204" pitchFamily="34" charset="0"/>
              </a:rPr>
              <a:t>global level item </a:t>
            </a:r>
            <a:r>
              <a:rPr lang="en-US" altLang="zh-CN" dirty="0" err="1">
                <a:effectLst/>
                <a:latin typeface="Arial" panose="020B0604020202020204" pitchFamily="34" charset="0"/>
              </a:rPr>
              <a:t>repretention</a:t>
            </a:r>
            <a:r>
              <a:rPr lang="en-US" altLang="zh-CN" dirty="0">
                <a:effectLst/>
                <a:latin typeface="Arial" panose="020B0604020202020204" pitchFamily="34" charset="0"/>
              </a:rPr>
              <a:t> learning layer</a:t>
            </a:r>
            <a:r>
              <a:rPr lang="zh-CN" altLang="en-US" dirty="0">
                <a:effectLst/>
                <a:latin typeface="Arial" panose="020B0604020202020204" pitchFamily="34" charset="0"/>
              </a:rPr>
              <a:t>，在大部分的数据集以及测试指标上，</a:t>
            </a:r>
            <a:r>
              <a:rPr lang="en-US" altLang="zh-CN" dirty="0">
                <a:effectLst/>
                <a:latin typeface="Arial" panose="020B0604020202020204" pitchFamily="34" charset="0"/>
              </a:rPr>
              <a:t>global graph</a:t>
            </a:r>
            <a:r>
              <a:rPr lang="zh-CN" altLang="en-US" dirty="0">
                <a:effectLst/>
                <a:latin typeface="Arial" panose="020B0604020202020204" pitchFamily="34" charset="0"/>
              </a:rPr>
              <a:t>和</a:t>
            </a:r>
            <a:r>
              <a:rPr lang="en-US" altLang="zh-CN" dirty="0">
                <a:effectLst/>
                <a:latin typeface="Arial" panose="020B0604020202020204" pitchFamily="34" charset="0"/>
              </a:rPr>
              <a:t>session graph</a:t>
            </a:r>
            <a:r>
              <a:rPr lang="zh-CN" altLang="en-US" dirty="0">
                <a:effectLst/>
                <a:latin typeface="Arial" panose="020B0604020202020204" pitchFamily="34" charset="0"/>
              </a:rPr>
              <a:t>都有的模型会更胜一筹，在</a:t>
            </a:r>
            <a:r>
              <a:rPr lang="en-US" altLang="zh-CN" dirty="0">
                <a:effectLst/>
                <a:latin typeface="Arial" panose="020B0604020202020204" pitchFamily="34" charset="0"/>
              </a:rPr>
              <a:t>D</a:t>
            </a:r>
            <a:r>
              <a:rPr lang="zh-CN" altLang="en-US" dirty="0">
                <a:effectLst/>
                <a:latin typeface="Arial" panose="020B0604020202020204" pitchFamily="34" charset="0"/>
              </a:rPr>
              <a:t>这个数据集上二层聚合层的模型更好一些，</a:t>
            </a:r>
            <a:r>
              <a:rPr lang="en-US" altLang="zh-CN" dirty="0">
                <a:effectLst/>
                <a:latin typeface="Arial" panose="020B0604020202020204" pitchFamily="34" charset="0"/>
              </a:rPr>
              <a:t>T</a:t>
            </a:r>
            <a:r>
              <a:rPr lang="zh-CN" altLang="en-US" dirty="0">
                <a:effectLst/>
                <a:latin typeface="Arial" panose="020B0604020202020204" pitchFamily="34" charset="0"/>
              </a:rPr>
              <a:t>这个数据集上一层聚合层的模型更好一些，这说明更多的聚合层可能会获得更有效的信息但同时也可能会引入噪声。</a:t>
            </a:r>
            <a:endParaRPr lang="en-US" altLang="zh-CN" dirty="0">
              <a:effectLst/>
              <a:latin typeface="Arial" panose="020B0604020202020204" pitchFamily="34" charset="0"/>
            </a:endParaRPr>
          </a:p>
          <a:p>
            <a:r>
              <a:rPr lang="zh-CN" altLang="en-US" dirty="0">
                <a:effectLst/>
                <a:latin typeface="Arial" panose="020B0604020202020204" pitchFamily="34" charset="0"/>
              </a:rPr>
              <a:t>第二个实验测试在</a:t>
            </a:r>
            <a:r>
              <a:rPr lang="en-US" altLang="zh-CN" dirty="0">
                <a:effectLst/>
                <a:latin typeface="Arial" panose="020B0604020202020204" pitchFamily="34" charset="0"/>
              </a:rPr>
              <a:t>item embedding</a:t>
            </a:r>
            <a:r>
              <a:rPr lang="zh-CN" altLang="en-US" dirty="0">
                <a:effectLst/>
                <a:latin typeface="Arial" panose="020B0604020202020204" pitchFamily="34" charset="0"/>
              </a:rPr>
              <a:t>后</a:t>
            </a:r>
            <a:r>
              <a:rPr lang="en-US" altLang="zh-CN" dirty="0" err="1">
                <a:effectLst/>
                <a:latin typeface="Arial" panose="020B0604020202020204" pitchFamily="34" charset="0"/>
              </a:rPr>
              <a:t>concat</a:t>
            </a:r>
            <a:r>
              <a:rPr lang="zh-CN" altLang="en-US" dirty="0">
                <a:effectLst/>
                <a:latin typeface="Arial" panose="020B0604020202020204" pitchFamily="34" charset="0"/>
              </a:rPr>
              <a:t>逆序编码的作用，</a:t>
            </a:r>
            <a:r>
              <a:rPr lang="en-US" altLang="zh-CN" dirty="0">
                <a:effectLst/>
                <a:latin typeface="Arial" panose="020B0604020202020204" pitchFamily="34" charset="0"/>
              </a:rPr>
              <a:t>NP</a:t>
            </a:r>
            <a:r>
              <a:rPr lang="zh-CN" altLang="en-US" dirty="0">
                <a:effectLst/>
                <a:latin typeface="Arial" panose="020B0604020202020204" pitchFamily="34" charset="0"/>
              </a:rPr>
              <a:t>是将逆序编码改成正序编码，</a:t>
            </a:r>
            <a:r>
              <a:rPr lang="en-US" altLang="zh-CN" dirty="0">
                <a:effectLst/>
                <a:latin typeface="Arial" panose="020B0604020202020204" pitchFamily="34" charset="0"/>
              </a:rPr>
              <a:t>SA</a:t>
            </a:r>
            <a:r>
              <a:rPr lang="zh-CN" altLang="en-US" dirty="0">
                <a:effectLst/>
                <a:latin typeface="Arial" panose="020B0604020202020204" pitchFamily="34" charset="0"/>
              </a:rPr>
              <a:t>是将这种</a:t>
            </a:r>
            <a:r>
              <a:rPr lang="en-US" altLang="zh-CN" dirty="0">
                <a:effectLst/>
                <a:latin typeface="Arial" panose="020B0604020202020204" pitchFamily="34" charset="0"/>
              </a:rPr>
              <a:t>position-aware-attention</a:t>
            </a:r>
            <a:r>
              <a:rPr lang="zh-CN" altLang="en-US" dirty="0">
                <a:effectLst/>
                <a:latin typeface="Arial" panose="020B0604020202020204" pitchFamily="34" charset="0"/>
              </a:rPr>
              <a:t>改成</a:t>
            </a:r>
            <a:r>
              <a:rPr lang="en-US" altLang="zh-CN" dirty="0">
                <a:effectLst/>
                <a:latin typeface="Arial" panose="020B0604020202020204" pitchFamily="34" charset="0"/>
              </a:rPr>
              <a:t>self attention</a:t>
            </a:r>
            <a:r>
              <a:rPr lang="zh-CN" altLang="en-US" dirty="0">
                <a:effectLst/>
                <a:latin typeface="Arial" panose="020B0604020202020204" pitchFamily="34" charset="0"/>
              </a:rPr>
              <a:t>，通过实验验证了逆序编码的有效性；</a:t>
            </a:r>
            <a:endParaRPr lang="en-US" altLang="zh-CN" dirty="0">
              <a:effectLst/>
              <a:latin typeface="Arial" panose="020B0604020202020204" pitchFamily="34" charset="0"/>
            </a:endParaRPr>
          </a:p>
          <a:p>
            <a:r>
              <a:rPr lang="zh-CN" altLang="en-US" dirty="0">
                <a:effectLst/>
                <a:latin typeface="Arial" panose="020B0604020202020204" pitchFamily="34" charset="0"/>
              </a:rPr>
              <a:t>第三个实验验证了聚合操作的作用，在这篇论文中使用的是</a:t>
            </a:r>
            <a:r>
              <a:rPr lang="en-US" altLang="zh-CN" dirty="0">
                <a:effectLst/>
                <a:latin typeface="Arial" panose="020B0604020202020204" pitchFamily="34" charset="0"/>
              </a:rPr>
              <a:t>sum pooling</a:t>
            </a:r>
            <a:r>
              <a:rPr lang="zh-CN" altLang="en-US" dirty="0">
                <a:effectLst/>
                <a:latin typeface="Arial" panose="020B0604020202020204" pitchFamily="34" charset="0"/>
              </a:rPr>
              <a:t>，在这个实验中将</a:t>
            </a:r>
            <a:r>
              <a:rPr lang="en-US" altLang="zh-CN" dirty="0">
                <a:effectLst/>
                <a:latin typeface="Arial" panose="020B0604020202020204" pitchFamily="34" charset="0"/>
              </a:rPr>
              <a:t>sum pooling</a:t>
            </a:r>
            <a:r>
              <a:rPr lang="zh-CN" altLang="en-US" dirty="0">
                <a:effectLst/>
                <a:latin typeface="Arial" panose="020B0604020202020204" pitchFamily="34" charset="0"/>
              </a:rPr>
              <a:t>与门机制、</a:t>
            </a:r>
            <a:r>
              <a:rPr lang="en-US" altLang="zh-CN" dirty="0" err="1">
                <a:effectLst/>
                <a:latin typeface="Arial" panose="020B0604020202020204" pitchFamily="34" charset="0"/>
              </a:rPr>
              <a:t>maxpooling</a:t>
            </a:r>
            <a:r>
              <a:rPr lang="zh-CN" altLang="en-US" dirty="0">
                <a:effectLst/>
                <a:latin typeface="Arial" panose="020B0604020202020204" pitchFamily="34" charset="0"/>
              </a:rPr>
              <a:t>，</a:t>
            </a:r>
            <a:r>
              <a:rPr lang="en-US" altLang="zh-CN" dirty="0">
                <a:effectLst/>
                <a:latin typeface="Arial" panose="020B0604020202020204" pitchFamily="34" charset="0"/>
              </a:rPr>
              <a:t>concatenation</a:t>
            </a:r>
            <a:r>
              <a:rPr lang="zh-CN" altLang="en-US" dirty="0">
                <a:effectLst/>
                <a:latin typeface="Arial" panose="020B0604020202020204" pitchFamily="34" charset="0"/>
              </a:rPr>
              <a:t>进行了比较，证明了</a:t>
            </a:r>
            <a:r>
              <a:rPr lang="en-US" altLang="zh-CN" dirty="0">
                <a:effectLst/>
                <a:latin typeface="Arial" panose="020B0604020202020204" pitchFamily="34" charset="0"/>
              </a:rPr>
              <a:t>sum pooling</a:t>
            </a:r>
            <a:r>
              <a:rPr lang="zh-CN" altLang="en-US" dirty="0">
                <a:effectLst/>
                <a:latin typeface="Arial" panose="020B0604020202020204" pitchFamily="34" charset="0"/>
              </a:rPr>
              <a:t>是最有效的。</a:t>
            </a:r>
            <a:endParaRPr lang="en-US" altLang="zh-CN" dirty="0">
              <a:effectLst/>
              <a:latin typeface="Arial" panose="020B0604020202020204" pitchFamily="34" charset="0"/>
            </a:endParaRPr>
          </a:p>
          <a:p>
            <a:r>
              <a:rPr lang="zh-CN" altLang="en-US" dirty="0">
                <a:effectLst/>
                <a:latin typeface="Arial" panose="020B0604020202020204" pitchFamily="34" charset="0"/>
              </a:rPr>
              <a:t>第四个实验测试了</a:t>
            </a:r>
            <a:r>
              <a:rPr lang="en-US" altLang="zh-CN" dirty="0">
                <a:effectLst/>
                <a:latin typeface="Arial" panose="020B0604020202020204" pitchFamily="34" charset="0"/>
              </a:rPr>
              <a:t>dropout</a:t>
            </a:r>
            <a:r>
              <a:rPr lang="zh-CN" altLang="en-US" dirty="0">
                <a:effectLst/>
                <a:latin typeface="Arial" panose="020B0604020202020204" pitchFamily="34" charset="0"/>
              </a:rPr>
              <a:t>的值，发现在</a:t>
            </a:r>
            <a:r>
              <a:rPr lang="en-US" altLang="zh-CN" dirty="0">
                <a:effectLst/>
                <a:latin typeface="Arial" panose="020B0604020202020204" pitchFamily="34" charset="0"/>
              </a:rPr>
              <a:t>D</a:t>
            </a:r>
            <a:r>
              <a:rPr lang="zh-CN" altLang="en-US" dirty="0">
                <a:effectLst/>
                <a:latin typeface="Arial" panose="020B0604020202020204" pitchFamily="34" charset="0"/>
              </a:rPr>
              <a:t>中将</a:t>
            </a:r>
            <a:r>
              <a:rPr lang="en-US" altLang="zh-CN" dirty="0" err="1">
                <a:effectLst/>
                <a:latin typeface="Arial" panose="020B0604020202020204" pitchFamily="34" charset="0"/>
              </a:rPr>
              <a:t>droppout</a:t>
            </a:r>
            <a:r>
              <a:rPr lang="zh-CN" altLang="en-US" dirty="0">
                <a:effectLst/>
                <a:latin typeface="Arial" panose="020B0604020202020204" pitchFamily="34" charset="0"/>
              </a:rPr>
              <a:t>设置为</a:t>
            </a:r>
            <a:r>
              <a:rPr lang="en-US" altLang="zh-CN" dirty="0">
                <a:effectLst/>
                <a:latin typeface="Arial" panose="020B0604020202020204" pitchFamily="34" charset="0"/>
              </a:rPr>
              <a:t>0.4</a:t>
            </a:r>
            <a:r>
              <a:rPr lang="zh-CN" altLang="en-US" dirty="0">
                <a:effectLst/>
                <a:latin typeface="Arial" panose="020B0604020202020204" pitchFamily="34" charset="0"/>
              </a:rPr>
              <a:t>，在</a:t>
            </a:r>
            <a:r>
              <a:rPr lang="en-US" altLang="zh-CN" dirty="0">
                <a:effectLst/>
                <a:latin typeface="Arial" panose="020B0604020202020204" pitchFamily="34" charset="0"/>
              </a:rPr>
              <a:t>T</a:t>
            </a:r>
            <a:r>
              <a:rPr lang="zh-CN" altLang="en-US" dirty="0">
                <a:effectLst/>
                <a:latin typeface="Arial" panose="020B0604020202020204" pitchFamily="34" charset="0"/>
              </a:rPr>
              <a:t>中设置为</a:t>
            </a:r>
            <a:r>
              <a:rPr lang="en-US" altLang="zh-CN" dirty="0">
                <a:effectLst/>
                <a:latin typeface="Arial" panose="020B0604020202020204" pitchFamily="34" charset="0"/>
              </a:rPr>
              <a:t>0.6</a:t>
            </a:r>
            <a:r>
              <a:rPr lang="zh-CN" altLang="en-US" dirty="0">
                <a:effectLst/>
                <a:latin typeface="Arial" panose="020B0604020202020204" pitchFamily="34" charset="0"/>
              </a:rPr>
              <a:t>是最合适的。</a:t>
            </a:r>
            <a:endParaRPr lang="en-US" altLang="zh-CN"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C7204313-268C-4098-841A-72B5E8BD190B}" type="slidenum">
              <a:rPr lang="zh-CN" altLang="en-US" smtClean="0"/>
              <a:t>9</a:t>
            </a:fld>
            <a:endParaRPr lang="zh-CN" altLang="en-US"/>
          </a:p>
        </p:txBody>
      </p:sp>
    </p:spTree>
    <p:extLst>
      <p:ext uri="{BB962C8B-B14F-4D97-AF65-F5344CB8AC3E}">
        <p14:creationId xmlns:p14="http://schemas.microsoft.com/office/powerpoint/2010/main" val="2567030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010132-A73C-4D2B-A9ED-F46E5BB8FD3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303D317-7889-4FD6-A450-CD401A181C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08B0D0B-D5CA-4F66-A786-C11FF930A9E1}"/>
              </a:ext>
            </a:extLst>
          </p:cNvPr>
          <p:cNvSpPr>
            <a:spLocks noGrp="1"/>
          </p:cNvSpPr>
          <p:nvPr>
            <p:ph type="dt" sz="half" idx="10"/>
          </p:nvPr>
        </p:nvSpPr>
        <p:spPr/>
        <p:txBody>
          <a:bodyPr/>
          <a:lstStyle/>
          <a:p>
            <a:fld id="{AF0E063E-786F-40F4-9248-D85769E553BF}" type="datetimeFigureOut">
              <a:rPr lang="zh-CN" altLang="en-US" smtClean="0"/>
              <a:t>2022/3/8</a:t>
            </a:fld>
            <a:endParaRPr lang="zh-CN" altLang="en-US"/>
          </a:p>
        </p:txBody>
      </p:sp>
      <p:sp>
        <p:nvSpPr>
          <p:cNvPr id="5" name="页脚占位符 4">
            <a:extLst>
              <a:ext uri="{FF2B5EF4-FFF2-40B4-BE49-F238E27FC236}">
                <a16:creationId xmlns:a16="http://schemas.microsoft.com/office/drawing/2014/main" id="{26C97F51-6BB9-497B-9F04-EC5ED47E16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CC87E7-0A91-4ACB-87AA-98ABEE990F86}"/>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1037167382"/>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76AFFB-647C-486B-9796-C073DDA52A6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E7E6B2B-43B9-444F-88B7-526D6FD8EC5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CF1AC43-E62F-4EFE-BC58-25D3311FE7F3}"/>
              </a:ext>
            </a:extLst>
          </p:cNvPr>
          <p:cNvSpPr>
            <a:spLocks noGrp="1"/>
          </p:cNvSpPr>
          <p:nvPr>
            <p:ph type="dt" sz="half" idx="10"/>
          </p:nvPr>
        </p:nvSpPr>
        <p:spPr/>
        <p:txBody>
          <a:bodyPr/>
          <a:lstStyle/>
          <a:p>
            <a:fld id="{AF0E063E-786F-40F4-9248-D85769E553BF}" type="datetimeFigureOut">
              <a:rPr lang="zh-CN" altLang="en-US" smtClean="0"/>
              <a:t>2022/3/8</a:t>
            </a:fld>
            <a:endParaRPr lang="zh-CN" altLang="en-US"/>
          </a:p>
        </p:txBody>
      </p:sp>
      <p:sp>
        <p:nvSpPr>
          <p:cNvPr id="5" name="页脚占位符 4">
            <a:extLst>
              <a:ext uri="{FF2B5EF4-FFF2-40B4-BE49-F238E27FC236}">
                <a16:creationId xmlns:a16="http://schemas.microsoft.com/office/drawing/2014/main" id="{53B95422-F23C-43E3-9A50-176848AD5C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BB755C-D1CC-4114-8E2D-D051D968D63C}"/>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1355498596"/>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795E9F5-78E5-4769-AFBF-9955C043908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306790C-5C42-413D-B188-A9624D3D0E0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1A73804-3EB2-4C2B-BA2B-E3624CC8EF7F}"/>
              </a:ext>
            </a:extLst>
          </p:cNvPr>
          <p:cNvSpPr>
            <a:spLocks noGrp="1"/>
          </p:cNvSpPr>
          <p:nvPr>
            <p:ph type="dt" sz="half" idx="10"/>
          </p:nvPr>
        </p:nvSpPr>
        <p:spPr/>
        <p:txBody>
          <a:bodyPr/>
          <a:lstStyle/>
          <a:p>
            <a:fld id="{AF0E063E-786F-40F4-9248-D85769E553BF}" type="datetimeFigureOut">
              <a:rPr lang="zh-CN" altLang="en-US" smtClean="0"/>
              <a:t>2022/3/8</a:t>
            </a:fld>
            <a:endParaRPr lang="zh-CN" altLang="en-US"/>
          </a:p>
        </p:txBody>
      </p:sp>
      <p:sp>
        <p:nvSpPr>
          <p:cNvPr id="5" name="页脚占位符 4">
            <a:extLst>
              <a:ext uri="{FF2B5EF4-FFF2-40B4-BE49-F238E27FC236}">
                <a16:creationId xmlns:a16="http://schemas.microsoft.com/office/drawing/2014/main" id="{28AACE21-6EC7-4D52-913B-74162E2A95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1D77B0-FFAB-4590-80D5-16564BD95283}"/>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2946496875"/>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802C94-CC9D-4FA6-A1FB-64C2AD10327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73BE774-B9D6-4BF6-828D-8DB2D17467D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9374F25-F917-4593-A62B-BD069C639403}"/>
              </a:ext>
            </a:extLst>
          </p:cNvPr>
          <p:cNvSpPr>
            <a:spLocks noGrp="1"/>
          </p:cNvSpPr>
          <p:nvPr>
            <p:ph type="dt" sz="half" idx="10"/>
          </p:nvPr>
        </p:nvSpPr>
        <p:spPr/>
        <p:txBody>
          <a:bodyPr/>
          <a:lstStyle/>
          <a:p>
            <a:fld id="{AF0E063E-786F-40F4-9248-D85769E553BF}" type="datetimeFigureOut">
              <a:rPr lang="zh-CN" altLang="en-US" smtClean="0"/>
              <a:t>2022/3/8</a:t>
            </a:fld>
            <a:endParaRPr lang="zh-CN" altLang="en-US"/>
          </a:p>
        </p:txBody>
      </p:sp>
      <p:sp>
        <p:nvSpPr>
          <p:cNvPr id="5" name="页脚占位符 4">
            <a:extLst>
              <a:ext uri="{FF2B5EF4-FFF2-40B4-BE49-F238E27FC236}">
                <a16:creationId xmlns:a16="http://schemas.microsoft.com/office/drawing/2014/main" id="{55C5B5D5-D3DD-46A9-B8BF-0D1C9FD7B0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42EAF2-1495-4969-AE0D-EFAC2A24DFBF}"/>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257876274"/>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0A1932-49A9-46BA-9A0F-A5C6F6840C5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7A4DF00-0353-449C-A663-52F861B265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025F86B-DC58-4482-B38F-A57BC147904E}"/>
              </a:ext>
            </a:extLst>
          </p:cNvPr>
          <p:cNvSpPr>
            <a:spLocks noGrp="1"/>
          </p:cNvSpPr>
          <p:nvPr>
            <p:ph type="dt" sz="half" idx="10"/>
          </p:nvPr>
        </p:nvSpPr>
        <p:spPr/>
        <p:txBody>
          <a:bodyPr/>
          <a:lstStyle/>
          <a:p>
            <a:fld id="{AF0E063E-786F-40F4-9248-D85769E553BF}" type="datetimeFigureOut">
              <a:rPr lang="zh-CN" altLang="en-US" smtClean="0"/>
              <a:t>2022/3/8</a:t>
            </a:fld>
            <a:endParaRPr lang="zh-CN" altLang="en-US"/>
          </a:p>
        </p:txBody>
      </p:sp>
      <p:sp>
        <p:nvSpPr>
          <p:cNvPr id="5" name="页脚占位符 4">
            <a:extLst>
              <a:ext uri="{FF2B5EF4-FFF2-40B4-BE49-F238E27FC236}">
                <a16:creationId xmlns:a16="http://schemas.microsoft.com/office/drawing/2014/main" id="{BF00AC88-9E47-4E12-BF0E-204BC5ECAC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33665B-2BD9-403C-A659-CE52448950BB}"/>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343952067"/>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1A97F3-7F18-44FD-B806-84E7F41BD50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B055814-81F1-4C57-B6CB-AACADAE1A78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499B944-B4BC-4FB3-9C1F-13A046DB19DC}"/>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2ECCDF1-4EF0-4E04-A45D-5794F1C7AF12}"/>
              </a:ext>
            </a:extLst>
          </p:cNvPr>
          <p:cNvSpPr>
            <a:spLocks noGrp="1"/>
          </p:cNvSpPr>
          <p:nvPr>
            <p:ph type="dt" sz="half" idx="10"/>
          </p:nvPr>
        </p:nvSpPr>
        <p:spPr/>
        <p:txBody>
          <a:bodyPr/>
          <a:lstStyle/>
          <a:p>
            <a:fld id="{AF0E063E-786F-40F4-9248-D85769E553BF}" type="datetimeFigureOut">
              <a:rPr lang="zh-CN" altLang="en-US" smtClean="0"/>
              <a:t>2022/3/8</a:t>
            </a:fld>
            <a:endParaRPr lang="zh-CN" altLang="en-US"/>
          </a:p>
        </p:txBody>
      </p:sp>
      <p:sp>
        <p:nvSpPr>
          <p:cNvPr id="6" name="页脚占位符 5">
            <a:extLst>
              <a:ext uri="{FF2B5EF4-FFF2-40B4-BE49-F238E27FC236}">
                <a16:creationId xmlns:a16="http://schemas.microsoft.com/office/drawing/2014/main" id="{B08370C7-EC8C-4ED9-815D-8E6134ED5C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8A86B7F-411B-4226-A649-52697441CDC9}"/>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1636773577"/>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55941D-537F-47C7-8AA3-A3E700334A2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82B4AF2-3B00-471A-8A9D-0C5AB601CE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B01E4B53-A2CC-4D34-B834-B973E97E7AA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EE54F3B-6864-4FA4-AD05-5A525775E4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AE3B5E9-7D2B-4DDB-948B-6D9BFF848D1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C7175FF-39DD-49E2-AEF8-454C0DA36C85}"/>
              </a:ext>
            </a:extLst>
          </p:cNvPr>
          <p:cNvSpPr>
            <a:spLocks noGrp="1"/>
          </p:cNvSpPr>
          <p:nvPr>
            <p:ph type="dt" sz="half" idx="10"/>
          </p:nvPr>
        </p:nvSpPr>
        <p:spPr/>
        <p:txBody>
          <a:bodyPr/>
          <a:lstStyle/>
          <a:p>
            <a:fld id="{AF0E063E-786F-40F4-9248-D85769E553BF}" type="datetimeFigureOut">
              <a:rPr lang="zh-CN" altLang="en-US" smtClean="0"/>
              <a:t>2022/3/8</a:t>
            </a:fld>
            <a:endParaRPr lang="zh-CN" altLang="en-US"/>
          </a:p>
        </p:txBody>
      </p:sp>
      <p:sp>
        <p:nvSpPr>
          <p:cNvPr id="8" name="页脚占位符 7">
            <a:extLst>
              <a:ext uri="{FF2B5EF4-FFF2-40B4-BE49-F238E27FC236}">
                <a16:creationId xmlns:a16="http://schemas.microsoft.com/office/drawing/2014/main" id="{3C6501DA-DE22-45B5-83F2-C300DAA52AD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F6B2ECD-ECAD-47EC-B03C-929306D1C67D}"/>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2917808263"/>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1EA4AC-D8C4-4667-8D70-38856A8C98B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C7F57FF-7BA5-4FF8-B2CF-18D07AD85970}"/>
              </a:ext>
            </a:extLst>
          </p:cNvPr>
          <p:cNvSpPr>
            <a:spLocks noGrp="1"/>
          </p:cNvSpPr>
          <p:nvPr>
            <p:ph type="dt" sz="half" idx="10"/>
          </p:nvPr>
        </p:nvSpPr>
        <p:spPr/>
        <p:txBody>
          <a:bodyPr/>
          <a:lstStyle/>
          <a:p>
            <a:fld id="{AF0E063E-786F-40F4-9248-D85769E553BF}" type="datetimeFigureOut">
              <a:rPr lang="zh-CN" altLang="en-US" smtClean="0"/>
              <a:t>2022/3/8</a:t>
            </a:fld>
            <a:endParaRPr lang="zh-CN" altLang="en-US"/>
          </a:p>
        </p:txBody>
      </p:sp>
      <p:sp>
        <p:nvSpPr>
          <p:cNvPr id="4" name="页脚占位符 3">
            <a:extLst>
              <a:ext uri="{FF2B5EF4-FFF2-40B4-BE49-F238E27FC236}">
                <a16:creationId xmlns:a16="http://schemas.microsoft.com/office/drawing/2014/main" id="{EA19CB0E-7C9E-450B-90B7-57316301D7C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DFAC50D-CF3E-491F-8757-AC707A19BA2B}"/>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2140736261"/>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174D189-AADA-4114-B377-5ABCAC847E83}"/>
              </a:ext>
            </a:extLst>
          </p:cNvPr>
          <p:cNvSpPr>
            <a:spLocks noGrp="1"/>
          </p:cNvSpPr>
          <p:nvPr>
            <p:ph type="dt" sz="half" idx="10"/>
          </p:nvPr>
        </p:nvSpPr>
        <p:spPr/>
        <p:txBody>
          <a:bodyPr/>
          <a:lstStyle/>
          <a:p>
            <a:fld id="{AF0E063E-786F-40F4-9248-D85769E553BF}" type="datetimeFigureOut">
              <a:rPr lang="zh-CN" altLang="en-US" smtClean="0"/>
              <a:t>2022/3/8</a:t>
            </a:fld>
            <a:endParaRPr lang="zh-CN" altLang="en-US"/>
          </a:p>
        </p:txBody>
      </p:sp>
      <p:sp>
        <p:nvSpPr>
          <p:cNvPr id="3" name="页脚占位符 2">
            <a:extLst>
              <a:ext uri="{FF2B5EF4-FFF2-40B4-BE49-F238E27FC236}">
                <a16:creationId xmlns:a16="http://schemas.microsoft.com/office/drawing/2014/main" id="{D0A0EFD4-02A3-44A4-ACA6-78854BD43B5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22FDB42-9C7E-443A-B363-BB474086FE03}"/>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3561476301"/>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458C51-AB38-4666-BA76-D476E73E40F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B2EF6B2-D686-4D39-94DE-B50690356D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0E2300A-0BBE-4396-9E5D-8B2BB860F1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775F636-D7CD-41D7-BD57-F7E996633838}"/>
              </a:ext>
            </a:extLst>
          </p:cNvPr>
          <p:cNvSpPr>
            <a:spLocks noGrp="1"/>
          </p:cNvSpPr>
          <p:nvPr>
            <p:ph type="dt" sz="half" idx="10"/>
          </p:nvPr>
        </p:nvSpPr>
        <p:spPr/>
        <p:txBody>
          <a:bodyPr/>
          <a:lstStyle/>
          <a:p>
            <a:fld id="{AF0E063E-786F-40F4-9248-D85769E553BF}" type="datetimeFigureOut">
              <a:rPr lang="zh-CN" altLang="en-US" smtClean="0"/>
              <a:t>2022/3/8</a:t>
            </a:fld>
            <a:endParaRPr lang="zh-CN" altLang="en-US"/>
          </a:p>
        </p:txBody>
      </p:sp>
      <p:sp>
        <p:nvSpPr>
          <p:cNvPr id="6" name="页脚占位符 5">
            <a:extLst>
              <a:ext uri="{FF2B5EF4-FFF2-40B4-BE49-F238E27FC236}">
                <a16:creationId xmlns:a16="http://schemas.microsoft.com/office/drawing/2014/main" id="{AC35EEA2-6B73-47C6-A822-93C5C6BFBF4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D63D015-1845-435D-8F0B-FAB38DAABED8}"/>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3332730453"/>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0B9307-06DA-4B20-ACF9-F2BFD9EC83C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546C051-D0E1-44CF-8B53-81978E26CD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1D8507F-CEF2-45B4-8F5C-A4310DEA1B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AF4E548-DC32-45BB-9142-A7415AD3F505}"/>
              </a:ext>
            </a:extLst>
          </p:cNvPr>
          <p:cNvSpPr>
            <a:spLocks noGrp="1"/>
          </p:cNvSpPr>
          <p:nvPr>
            <p:ph type="dt" sz="half" idx="10"/>
          </p:nvPr>
        </p:nvSpPr>
        <p:spPr/>
        <p:txBody>
          <a:bodyPr/>
          <a:lstStyle/>
          <a:p>
            <a:fld id="{AF0E063E-786F-40F4-9248-D85769E553BF}" type="datetimeFigureOut">
              <a:rPr lang="zh-CN" altLang="en-US" smtClean="0"/>
              <a:t>2022/3/8</a:t>
            </a:fld>
            <a:endParaRPr lang="zh-CN" altLang="en-US"/>
          </a:p>
        </p:txBody>
      </p:sp>
      <p:sp>
        <p:nvSpPr>
          <p:cNvPr id="6" name="页脚占位符 5">
            <a:extLst>
              <a:ext uri="{FF2B5EF4-FFF2-40B4-BE49-F238E27FC236}">
                <a16:creationId xmlns:a16="http://schemas.microsoft.com/office/drawing/2014/main" id="{6541145D-6977-4F29-827D-0E93AC5E282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5B75A9E-6916-4186-B000-D43A64A967DB}"/>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3200437780"/>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874F313-A33C-485A-B026-57DE0483F2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B38A56F-7080-4A1B-BCC9-462A467F50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742AB64-9E33-47DC-896B-4B8DFB5CE1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0E063E-786F-40F4-9248-D85769E553BF}" type="datetimeFigureOut">
              <a:rPr lang="zh-CN" altLang="en-US" smtClean="0"/>
              <a:t>2022/3/8</a:t>
            </a:fld>
            <a:endParaRPr lang="zh-CN" altLang="en-US"/>
          </a:p>
        </p:txBody>
      </p:sp>
      <p:sp>
        <p:nvSpPr>
          <p:cNvPr id="5" name="页脚占位符 4">
            <a:extLst>
              <a:ext uri="{FF2B5EF4-FFF2-40B4-BE49-F238E27FC236}">
                <a16:creationId xmlns:a16="http://schemas.microsoft.com/office/drawing/2014/main" id="{992BACFA-08AE-4F11-99BE-D5C39F013A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696CDA3-5867-4BF0-8131-45D1373205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4127354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3" Type="http://schemas.openxmlformats.org/officeDocument/2006/relationships/image" Target="../media/image1.png"/><Relationship Id="rId7" Type="http://schemas.openxmlformats.org/officeDocument/2006/relationships/image" Target="../media/image41.png"/><Relationship Id="rId12" Type="http://schemas.openxmlformats.org/officeDocument/2006/relationships/image" Target="../media/image46.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5" Type="http://schemas.openxmlformats.org/officeDocument/2006/relationships/image" Target="../media/image4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 Id="rId14" Type="http://schemas.openxmlformats.org/officeDocument/2006/relationships/image" Target="../media/image4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52.png"/><Relationship Id="rId4" Type="http://schemas.openxmlformats.org/officeDocument/2006/relationships/image" Target="../media/image5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54.png"/><Relationship Id="rId4" Type="http://schemas.openxmlformats.org/officeDocument/2006/relationships/image" Target="../media/image5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5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56.png"/></Relationships>
</file>

<file path=ppt/slides/_rels/slide1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6.xml"/><Relationship Id="rId16"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png"/><Relationship Id="rId7"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7" y="494523"/>
            <a:ext cx="2276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4366726" y="494523"/>
            <a:ext cx="7825273" cy="177282"/>
          </a:xfrm>
          <a:prstGeom prst="rect">
            <a:avLst/>
          </a:prstGeom>
          <a:solidFill>
            <a:schemeClr val="accent5">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3" name="标题 1">
            <a:extLst>
              <a:ext uri="{FF2B5EF4-FFF2-40B4-BE49-F238E27FC236}">
                <a16:creationId xmlns:a16="http://schemas.microsoft.com/office/drawing/2014/main" id="{321AE0ED-2875-40FC-902B-43276E04D27A}"/>
              </a:ext>
            </a:extLst>
          </p:cNvPr>
          <p:cNvSpPr txBox="1">
            <a:spLocks/>
          </p:cNvSpPr>
          <p:nvPr/>
        </p:nvSpPr>
        <p:spPr>
          <a:xfrm>
            <a:off x="8991601" y="5489706"/>
            <a:ext cx="2448559" cy="37830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zh-CN" altLang="en-US" sz="20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5" name="标题 1">
            <a:extLst>
              <a:ext uri="{FF2B5EF4-FFF2-40B4-BE49-F238E27FC236}">
                <a16:creationId xmlns:a16="http://schemas.microsoft.com/office/drawing/2014/main" id="{9C2574E0-D5CE-46F3-9221-8338938B26FF}"/>
              </a:ext>
            </a:extLst>
          </p:cNvPr>
          <p:cNvSpPr txBox="1">
            <a:spLocks/>
          </p:cNvSpPr>
          <p:nvPr/>
        </p:nvSpPr>
        <p:spPr>
          <a:xfrm>
            <a:off x="2306951" y="2006600"/>
            <a:ext cx="7385977" cy="28447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2800" dirty="0">
                <a:solidFill>
                  <a:srgbClr val="00B0F0"/>
                </a:solidFill>
                <a:latin typeface="微软雅黑" panose="020B0503020204020204" pitchFamily="34" charset="-122"/>
                <a:ea typeface="微软雅黑" panose="020B0503020204020204" pitchFamily="34" charset="-122"/>
              </a:rPr>
              <a:t>“Graph Contextualized Self-Attention Network for Session-based Recommendation.” &amp; “Graph Contextualized Self-Attention Network for Session-based Recommendation.” &amp; “Next-item Recommendations in Short Sessions.”</a:t>
            </a:r>
            <a:r>
              <a:rPr lang="zh-CN" altLang="en-US" sz="2800" dirty="0">
                <a:solidFill>
                  <a:srgbClr val="00B0F0"/>
                </a:solidFill>
                <a:latin typeface="微软雅黑" panose="020B0503020204020204" pitchFamily="34" charset="-122"/>
                <a:ea typeface="微软雅黑" panose="020B0503020204020204" pitchFamily="34" charset="-122"/>
              </a:rPr>
              <a:t>论文研读</a:t>
            </a:r>
            <a:endParaRPr lang="en-US" altLang="zh-CN" sz="2800" dirty="0">
              <a:solidFill>
                <a:srgbClr val="00B0F0"/>
              </a:solidFill>
              <a:latin typeface="微软雅黑" panose="020B0503020204020204" pitchFamily="34" charset="-122"/>
              <a:ea typeface="微软雅黑" panose="020B0503020204020204" pitchFamily="34" charset="-122"/>
            </a:endParaRPr>
          </a:p>
          <a:p>
            <a:endParaRPr lang="en-US" altLang="zh-CN" sz="4400" dirty="0">
              <a:solidFill>
                <a:srgbClr val="00B0F0"/>
              </a:solidFill>
              <a:latin typeface="微软雅黑" panose="020B0503020204020204" pitchFamily="34" charset="-122"/>
              <a:ea typeface="微软雅黑" panose="020B0503020204020204" pitchFamily="34" charset="-122"/>
            </a:endParaRPr>
          </a:p>
        </p:txBody>
      </p:sp>
      <p:sp>
        <p:nvSpPr>
          <p:cNvPr id="16" name="标题 1">
            <a:extLst>
              <a:ext uri="{FF2B5EF4-FFF2-40B4-BE49-F238E27FC236}">
                <a16:creationId xmlns:a16="http://schemas.microsoft.com/office/drawing/2014/main" id="{835B19BD-E7B3-4937-B4AD-3BA8239DB072}"/>
              </a:ext>
            </a:extLst>
          </p:cNvPr>
          <p:cNvSpPr txBox="1">
            <a:spLocks/>
          </p:cNvSpPr>
          <p:nvPr/>
        </p:nvSpPr>
        <p:spPr>
          <a:xfrm>
            <a:off x="8991601" y="4998903"/>
            <a:ext cx="2448559" cy="37830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2000" dirty="0">
                <a:solidFill>
                  <a:schemeClr val="bg2">
                    <a:lumMod val="25000"/>
                  </a:schemeClr>
                </a:solidFill>
                <a:latin typeface="微软雅黑" panose="020B0503020204020204" pitchFamily="34" charset="-122"/>
                <a:ea typeface="微软雅黑" panose="020B0503020204020204" pitchFamily="34" charset="-122"/>
              </a:rPr>
              <a:t>汇报人：陈倩</a:t>
            </a:r>
          </a:p>
        </p:txBody>
      </p:sp>
    </p:spTree>
    <p:extLst>
      <p:ext uri="{BB962C8B-B14F-4D97-AF65-F5344CB8AC3E}">
        <p14:creationId xmlns:p14="http://schemas.microsoft.com/office/powerpoint/2010/main" val="217876272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16553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INSERT</a:t>
            </a:r>
            <a:endParaRPr lang="zh-CN" altLang="en-US" dirty="0">
              <a:solidFill>
                <a:srgbClr val="92D050"/>
              </a:solidFill>
            </a:endParaRPr>
          </a:p>
        </p:txBody>
      </p:sp>
      <p:pic>
        <p:nvPicPr>
          <p:cNvPr id="4" name="图片 3">
            <a:extLst>
              <a:ext uri="{FF2B5EF4-FFF2-40B4-BE49-F238E27FC236}">
                <a16:creationId xmlns:a16="http://schemas.microsoft.com/office/drawing/2014/main" id="{2A0D71CC-CA7B-4FCF-A1B9-9126A5FAE8ED}"/>
              </a:ext>
            </a:extLst>
          </p:cNvPr>
          <p:cNvPicPr>
            <a:picLocks noChangeAspect="1"/>
          </p:cNvPicPr>
          <p:nvPr/>
        </p:nvPicPr>
        <p:blipFill>
          <a:blip r:embed="rId4"/>
          <a:stretch>
            <a:fillRect/>
          </a:stretch>
        </p:blipFill>
        <p:spPr>
          <a:xfrm>
            <a:off x="2090056" y="844772"/>
            <a:ext cx="10560797" cy="4971972"/>
          </a:xfrm>
          <a:prstGeom prst="rect">
            <a:avLst/>
          </a:prstGeom>
        </p:spPr>
      </p:pic>
      <p:pic>
        <p:nvPicPr>
          <p:cNvPr id="17" name="图片 16">
            <a:extLst>
              <a:ext uri="{FF2B5EF4-FFF2-40B4-BE49-F238E27FC236}">
                <a16:creationId xmlns:a16="http://schemas.microsoft.com/office/drawing/2014/main" id="{2D1C0636-AD6E-4F90-A6D2-1D5A1F726AE1}"/>
              </a:ext>
            </a:extLst>
          </p:cNvPr>
          <p:cNvPicPr>
            <a:picLocks noChangeAspect="1"/>
          </p:cNvPicPr>
          <p:nvPr/>
        </p:nvPicPr>
        <p:blipFill>
          <a:blip r:embed="rId5"/>
          <a:stretch>
            <a:fillRect/>
          </a:stretch>
        </p:blipFill>
        <p:spPr>
          <a:xfrm>
            <a:off x="3118943" y="5989711"/>
            <a:ext cx="2095792" cy="314369"/>
          </a:xfrm>
          <a:prstGeom prst="rect">
            <a:avLst/>
          </a:prstGeom>
        </p:spPr>
      </p:pic>
      <p:pic>
        <p:nvPicPr>
          <p:cNvPr id="20" name="图片 19">
            <a:extLst>
              <a:ext uri="{FF2B5EF4-FFF2-40B4-BE49-F238E27FC236}">
                <a16:creationId xmlns:a16="http://schemas.microsoft.com/office/drawing/2014/main" id="{46AE07B4-FF5D-4674-BC52-B6C27C75AD00}"/>
              </a:ext>
            </a:extLst>
          </p:cNvPr>
          <p:cNvPicPr>
            <a:picLocks noChangeAspect="1"/>
          </p:cNvPicPr>
          <p:nvPr/>
        </p:nvPicPr>
        <p:blipFill>
          <a:blip r:embed="rId6"/>
          <a:stretch>
            <a:fillRect/>
          </a:stretch>
        </p:blipFill>
        <p:spPr>
          <a:xfrm>
            <a:off x="3118943" y="6352674"/>
            <a:ext cx="1274637" cy="446588"/>
          </a:xfrm>
          <a:prstGeom prst="rect">
            <a:avLst/>
          </a:prstGeom>
        </p:spPr>
      </p:pic>
      <p:sp>
        <p:nvSpPr>
          <p:cNvPr id="29" name="矩形 28">
            <a:extLst>
              <a:ext uri="{FF2B5EF4-FFF2-40B4-BE49-F238E27FC236}">
                <a16:creationId xmlns:a16="http://schemas.microsoft.com/office/drawing/2014/main" id="{2CCCB502-C014-4702-B42E-F3193563BFB2}"/>
              </a:ext>
            </a:extLst>
          </p:cNvPr>
          <p:cNvSpPr/>
          <p:nvPr/>
        </p:nvSpPr>
        <p:spPr>
          <a:xfrm>
            <a:off x="3118943" y="5910146"/>
            <a:ext cx="1977164" cy="889116"/>
          </a:xfrm>
          <a:prstGeom prst="rect">
            <a:avLst/>
          </a:prstGeom>
          <a:no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23" name="直接箭头连接符 22">
            <a:extLst>
              <a:ext uri="{FF2B5EF4-FFF2-40B4-BE49-F238E27FC236}">
                <a16:creationId xmlns:a16="http://schemas.microsoft.com/office/drawing/2014/main" id="{D54D0555-DAB8-4F6F-A7B7-0D38B7B6396B}"/>
              </a:ext>
            </a:extLst>
          </p:cNvPr>
          <p:cNvCxnSpPr>
            <a:cxnSpLocks/>
            <a:stCxn id="29" idx="0"/>
          </p:cNvCxnSpPr>
          <p:nvPr/>
        </p:nvCxnSpPr>
        <p:spPr>
          <a:xfrm flipV="1">
            <a:off x="4107525" y="5419493"/>
            <a:ext cx="1713412" cy="490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2" name="图片 31">
            <a:extLst>
              <a:ext uri="{FF2B5EF4-FFF2-40B4-BE49-F238E27FC236}">
                <a16:creationId xmlns:a16="http://schemas.microsoft.com/office/drawing/2014/main" id="{6E5B18FC-8BC8-4DD0-B56A-4A7B7E05CB31}"/>
              </a:ext>
            </a:extLst>
          </p:cNvPr>
          <p:cNvPicPr>
            <a:picLocks noChangeAspect="1"/>
          </p:cNvPicPr>
          <p:nvPr/>
        </p:nvPicPr>
        <p:blipFill>
          <a:blip r:embed="rId7"/>
          <a:stretch>
            <a:fillRect/>
          </a:stretch>
        </p:blipFill>
        <p:spPr>
          <a:xfrm>
            <a:off x="120507" y="1118722"/>
            <a:ext cx="1969549" cy="397957"/>
          </a:xfrm>
          <a:prstGeom prst="rect">
            <a:avLst/>
          </a:prstGeom>
        </p:spPr>
      </p:pic>
      <p:sp>
        <p:nvSpPr>
          <p:cNvPr id="33" name="矩形 32">
            <a:extLst>
              <a:ext uri="{FF2B5EF4-FFF2-40B4-BE49-F238E27FC236}">
                <a16:creationId xmlns:a16="http://schemas.microsoft.com/office/drawing/2014/main" id="{468AC4A3-5317-4798-B0B5-1CF02082BABE}"/>
              </a:ext>
            </a:extLst>
          </p:cNvPr>
          <p:cNvSpPr/>
          <p:nvPr/>
        </p:nvSpPr>
        <p:spPr>
          <a:xfrm>
            <a:off x="112892" y="1041256"/>
            <a:ext cx="1977164" cy="597974"/>
          </a:xfrm>
          <a:prstGeom prst="rect">
            <a:avLst/>
          </a:prstGeom>
          <a:no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37" name="图片 36">
            <a:extLst>
              <a:ext uri="{FF2B5EF4-FFF2-40B4-BE49-F238E27FC236}">
                <a16:creationId xmlns:a16="http://schemas.microsoft.com/office/drawing/2014/main" id="{A4A5558C-8C62-450D-9C30-27E323FE506A}"/>
              </a:ext>
            </a:extLst>
          </p:cNvPr>
          <p:cNvPicPr>
            <a:picLocks noChangeAspect="1"/>
          </p:cNvPicPr>
          <p:nvPr/>
        </p:nvPicPr>
        <p:blipFill>
          <a:blip r:embed="rId8"/>
          <a:stretch>
            <a:fillRect/>
          </a:stretch>
        </p:blipFill>
        <p:spPr>
          <a:xfrm>
            <a:off x="419205" y="2357206"/>
            <a:ext cx="1361794" cy="486355"/>
          </a:xfrm>
          <a:prstGeom prst="rect">
            <a:avLst/>
          </a:prstGeom>
        </p:spPr>
      </p:pic>
      <p:pic>
        <p:nvPicPr>
          <p:cNvPr id="39" name="图片 38">
            <a:extLst>
              <a:ext uri="{FF2B5EF4-FFF2-40B4-BE49-F238E27FC236}">
                <a16:creationId xmlns:a16="http://schemas.microsoft.com/office/drawing/2014/main" id="{29BBCC5A-EF05-494D-A8EB-BBE8280817AD}"/>
              </a:ext>
            </a:extLst>
          </p:cNvPr>
          <p:cNvPicPr>
            <a:picLocks noChangeAspect="1"/>
          </p:cNvPicPr>
          <p:nvPr/>
        </p:nvPicPr>
        <p:blipFill>
          <a:blip r:embed="rId9"/>
          <a:stretch>
            <a:fillRect/>
          </a:stretch>
        </p:blipFill>
        <p:spPr>
          <a:xfrm>
            <a:off x="15808" y="2894862"/>
            <a:ext cx="2259041" cy="470283"/>
          </a:xfrm>
          <a:prstGeom prst="rect">
            <a:avLst/>
          </a:prstGeom>
        </p:spPr>
      </p:pic>
      <p:sp>
        <p:nvSpPr>
          <p:cNvPr id="40" name="矩形 39">
            <a:extLst>
              <a:ext uri="{FF2B5EF4-FFF2-40B4-BE49-F238E27FC236}">
                <a16:creationId xmlns:a16="http://schemas.microsoft.com/office/drawing/2014/main" id="{9D80296C-AE66-4124-8743-07987A7F9144}"/>
              </a:ext>
            </a:extLst>
          </p:cNvPr>
          <p:cNvSpPr/>
          <p:nvPr/>
        </p:nvSpPr>
        <p:spPr>
          <a:xfrm>
            <a:off x="112892" y="2357206"/>
            <a:ext cx="2129564" cy="1007938"/>
          </a:xfrm>
          <a:prstGeom prst="rect">
            <a:avLst/>
          </a:prstGeom>
          <a:no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42" name="直接箭头连接符 41">
            <a:extLst>
              <a:ext uri="{FF2B5EF4-FFF2-40B4-BE49-F238E27FC236}">
                <a16:creationId xmlns:a16="http://schemas.microsoft.com/office/drawing/2014/main" id="{507F7C8C-977D-4870-AA83-64DFE74E7666}"/>
              </a:ext>
            </a:extLst>
          </p:cNvPr>
          <p:cNvCxnSpPr>
            <a:cxnSpLocks/>
            <a:stCxn id="40" idx="3"/>
          </p:cNvCxnSpPr>
          <p:nvPr/>
        </p:nvCxnSpPr>
        <p:spPr>
          <a:xfrm flipV="1">
            <a:off x="2242456" y="2609385"/>
            <a:ext cx="3678842" cy="251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5" name="图片 44">
            <a:extLst>
              <a:ext uri="{FF2B5EF4-FFF2-40B4-BE49-F238E27FC236}">
                <a16:creationId xmlns:a16="http://schemas.microsoft.com/office/drawing/2014/main" id="{43CA7013-9DDA-4AAD-A54E-B285F8B61991}"/>
              </a:ext>
            </a:extLst>
          </p:cNvPr>
          <p:cNvPicPr>
            <a:picLocks noChangeAspect="1"/>
          </p:cNvPicPr>
          <p:nvPr/>
        </p:nvPicPr>
        <p:blipFill>
          <a:blip r:embed="rId10"/>
          <a:stretch>
            <a:fillRect/>
          </a:stretch>
        </p:blipFill>
        <p:spPr>
          <a:xfrm>
            <a:off x="141094" y="4083119"/>
            <a:ext cx="1948962" cy="518735"/>
          </a:xfrm>
          <a:prstGeom prst="rect">
            <a:avLst/>
          </a:prstGeom>
        </p:spPr>
      </p:pic>
      <p:pic>
        <p:nvPicPr>
          <p:cNvPr id="47" name="图片 46">
            <a:extLst>
              <a:ext uri="{FF2B5EF4-FFF2-40B4-BE49-F238E27FC236}">
                <a16:creationId xmlns:a16="http://schemas.microsoft.com/office/drawing/2014/main" id="{C832B512-A84A-4B9A-81F0-8D9625A2860F}"/>
              </a:ext>
            </a:extLst>
          </p:cNvPr>
          <p:cNvPicPr>
            <a:picLocks noChangeAspect="1"/>
          </p:cNvPicPr>
          <p:nvPr/>
        </p:nvPicPr>
        <p:blipFill>
          <a:blip r:embed="rId11"/>
          <a:stretch>
            <a:fillRect/>
          </a:stretch>
        </p:blipFill>
        <p:spPr>
          <a:xfrm>
            <a:off x="241235" y="5118424"/>
            <a:ext cx="2133755" cy="698320"/>
          </a:xfrm>
          <a:prstGeom prst="rect">
            <a:avLst/>
          </a:prstGeom>
        </p:spPr>
      </p:pic>
      <p:sp>
        <p:nvSpPr>
          <p:cNvPr id="48" name="矩形 47">
            <a:extLst>
              <a:ext uri="{FF2B5EF4-FFF2-40B4-BE49-F238E27FC236}">
                <a16:creationId xmlns:a16="http://schemas.microsoft.com/office/drawing/2014/main" id="{C4DB0BE2-3734-43CF-9E68-CC30186F3D6A}"/>
              </a:ext>
            </a:extLst>
          </p:cNvPr>
          <p:cNvSpPr/>
          <p:nvPr/>
        </p:nvSpPr>
        <p:spPr>
          <a:xfrm>
            <a:off x="170867" y="4081399"/>
            <a:ext cx="2129564" cy="1828747"/>
          </a:xfrm>
          <a:prstGeom prst="rect">
            <a:avLst/>
          </a:prstGeom>
          <a:no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50" name="直接箭头连接符 49">
            <a:extLst>
              <a:ext uri="{FF2B5EF4-FFF2-40B4-BE49-F238E27FC236}">
                <a16:creationId xmlns:a16="http://schemas.microsoft.com/office/drawing/2014/main" id="{CBCF1A0C-EC0A-490F-AF0A-E7792598614A}"/>
              </a:ext>
            </a:extLst>
          </p:cNvPr>
          <p:cNvCxnSpPr>
            <a:cxnSpLocks/>
            <a:stCxn id="48" idx="3"/>
          </p:cNvCxnSpPr>
          <p:nvPr/>
        </p:nvCxnSpPr>
        <p:spPr>
          <a:xfrm flipV="1">
            <a:off x="2300431" y="3577430"/>
            <a:ext cx="3620867" cy="141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4" name="图片 53">
            <a:extLst>
              <a:ext uri="{FF2B5EF4-FFF2-40B4-BE49-F238E27FC236}">
                <a16:creationId xmlns:a16="http://schemas.microsoft.com/office/drawing/2014/main" id="{C7E9D897-5FA1-47BF-B397-98CA47134F70}"/>
              </a:ext>
            </a:extLst>
          </p:cNvPr>
          <p:cNvPicPr>
            <a:picLocks noChangeAspect="1"/>
          </p:cNvPicPr>
          <p:nvPr/>
        </p:nvPicPr>
        <p:blipFill>
          <a:blip r:embed="rId12"/>
          <a:stretch>
            <a:fillRect/>
          </a:stretch>
        </p:blipFill>
        <p:spPr>
          <a:xfrm>
            <a:off x="313074" y="4697036"/>
            <a:ext cx="1566607" cy="398143"/>
          </a:xfrm>
          <a:prstGeom prst="rect">
            <a:avLst/>
          </a:prstGeom>
        </p:spPr>
      </p:pic>
      <p:pic>
        <p:nvPicPr>
          <p:cNvPr id="57" name="图片 56">
            <a:extLst>
              <a:ext uri="{FF2B5EF4-FFF2-40B4-BE49-F238E27FC236}">
                <a16:creationId xmlns:a16="http://schemas.microsoft.com/office/drawing/2014/main" id="{0A412E73-879C-446E-B5A6-EE8B6DC1CECC}"/>
              </a:ext>
            </a:extLst>
          </p:cNvPr>
          <p:cNvPicPr>
            <a:picLocks noChangeAspect="1"/>
          </p:cNvPicPr>
          <p:nvPr/>
        </p:nvPicPr>
        <p:blipFill>
          <a:blip r:embed="rId13"/>
          <a:stretch>
            <a:fillRect/>
          </a:stretch>
        </p:blipFill>
        <p:spPr>
          <a:xfrm>
            <a:off x="5676319" y="5849678"/>
            <a:ext cx="3349947" cy="1011963"/>
          </a:xfrm>
          <a:prstGeom prst="rect">
            <a:avLst/>
          </a:prstGeom>
        </p:spPr>
      </p:pic>
      <p:sp>
        <p:nvSpPr>
          <p:cNvPr id="58" name="矩形 57">
            <a:extLst>
              <a:ext uri="{FF2B5EF4-FFF2-40B4-BE49-F238E27FC236}">
                <a16:creationId xmlns:a16="http://schemas.microsoft.com/office/drawing/2014/main" id="{4CBAA299-77E0-44BC-A319-D9BA7ED637E5}"/>
              </a:ext>
            </a:extLst>
          </p:cNvPr>
          <p:cNvSpPr/>
          <p:nvPr/>
        </p:nvSpPr>
        <p:spPr>
          <a:xfrm>
            <a:off x="5504268" y="5825721"/>
            <a:ext cx="3521997" cy="959736"/>
          </a:xfrm>
          <a:prstGeom prst="rect">
            <a:avLst/>
          </a:prstGeom>
          <a:no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60" name="直接箭头连接符 59">
            <a:extLst>
              <a:ext uri="{FF2B5EF4-FFF2-40B4-BE49-F238E27FC236}">
                <a16:creationId xmlns:a16="http://schemas.microsoft.com/office/drawing/2014/main" id="{1DB85D5F-4912-4BB4-8C56-C1CACA5008C8}"/>
              </a:ext>
            </a:extLst>
          </p:cNvPr>
          <p:cNvCxnSpPr>
            <a:cxnSpLocks/>
            <a:stCxn id="57" idx="0"/>
          </p:cNvCxnSpPr>
          <p:nvPr/>
        </p:nvCxnSpPr>
        <p:spPr>
          <a:xfrm flipV="1">
            <a:off x="7351293" y="3429000"/>
            <a:ext cx="1223995" cy="2420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4" name="图片 63">
            <a:extLst>
              <a:ext uri="{FF2B5EF4-FFF2-40B4-BE49-F238E27FC236}">
                <a16:creationId xmlns:a16="http://schemas.microsoft.com/office/drawing/2014/main" id="{30838041-2C4B-4289-B9AA-9F7752D45CE5}"/>
              </a:ext>
            </a:extLst>
          </p:cNvPr>
          <p:cNvPicPr>
            <a:picLocks noChangeAspect="1"/>
          </p:cNvPicPr>
          <p:nvPr/>
        </p:nvPicPr>
        <p:blipFill>
          <a:blip r:embed="rId14"/>
          <a:stretch>
            <a:fillRect/>
          </a:stretch>
        </p:blipFill>
        <p:spPr>
          <a:xfrm>
            <a:off x="6380939" y="76677"/>
            <a:ext cx="5811061" cy="371527"/>
          </a:xfrm>
          <a:prstGeom prst="rect">
            <a:avLst/>
          </a:prstGeom>
        </p:spPr>
      </p:pic>
      <p:pic>
        <p:nvPicPr>
          <p:cNvPr id="66" name="图片 65">
            <a:extLst>
              <a:ext uri="{FF2B5EF4-FFF2-40B4-BE49-F238E27FC236}">
                <a16:creationId xmlns:a16="http://schemas.microsoft.com/office/drawing/2014/main" id="{D8C0D9B1-D788-4299-83EB-204F42CF1411}"/>
              </a:ext>
            </a:extLst>
          </p:cNvPr>
          <p:cNvPicPr>
            <a:picLocks noChangeAspect="1"/>
          </p:cNvPicPr>
          <p:nvPr/>
        </p:nvPicPr>
        <p:blipFill>
          <a:blip r:embed="rId15"/>
          <a:stretch>
            <a:fillRect/>
          </a:stretch>
        </p:blipFill>
        <p:spPr>
          <a:xfrm>
            <a:off x="7213694" y="417856"/>
            <a:ext cx="4238608" cy="429226"/>
          </a:xfrm>
          <a:prstGeom prst="rect">
            <a:avLst/>
          </a:prstGeom>
        </p:spPr>
      </p:pic>
      <p:sp>
        <p:nvSpPr>
          <p:cNvPr id="67" name="矩形 66">
            <a:extLst>
              <a:ext uri="{FF2B5EF4-FFF2-40B4-BE49-F238E27FC236}">
                <a16:creationId xmlns:a16="http://schemas.microsoft.com/office/drawing/2014/main" id="{8BFCE595-BC0F-46F0-98D2-3076FE24857D}"/>
              </a:ext>
            </a:extLst>
          </p:cNvPr>
          <p:cNvSpPr/>
          <p:nvPr/>
        </p:nvSpPr>
        <p:spPr>
          <a:xfrm>
            <a:off x="6450501" y="84164"/>
            <a:ext cx="5620991" cy="861591"/>
          </a:xfrm>
          <a:prstGeom prst="rect">
            <a:avLst/>
          </a:prstGeom>
          <a:no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69" name="直接箭头连接符 68">
            <a:extLst>
              <a:ext uri="{FF2B5EF4-FFF2-40B4-BE49-F238E27FC236}">
                <a16:creationId xmlns:a16="http://schemas.microsoft.com/office/drawing/2014/main" id="{D00EF5DB-A37B-4E71-949F-8B2EB2E4DC2A}"/>
              </a:ext>
            </a:extLst>
          </p:cNvPr>
          <p:cNvCxnSpPr>
            <a:cxnSpLocks/>
            <a:stCxn id="67" idx="2"/>
          </p:cNvCxnSpPr>
          <p:nvPr/>
        </p:nvCxnSpPr>
        <p:spPr>
          <a:xfrm>
            <a:off x="9260997" y="945755"/>
            <a:ext cx="1198847" cy="1411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75725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16553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INSERT</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5" name="图片 4">
            <a:extLst>
              <a:ext uri="{FF2B5EF4-FFF2-40B4-BE49-F238E27FC236}">
                <a16:creationId xmlns:a16="http://schemas.microsoft.com/office/drawing/2014/main" id="{2D01148B-016F-4357-81E6-6B4BBD1D26C7}"/>
              </a:ext>
            </a:extLst>
          </p:cNvPr>
          <p:cNvPicPr>
            <a:picLocks noChangeAspect="1"/>
          </p:cNvPicPr>
          <p:nvPr/>
        </p:nvPicPr>
        <p:blipFill>
          <a:blip r:embed="rId4"/>
          <a:stretch>
            <a:fillRect/>
          </a:stretch>
        </p:blipFill>
        <p:spPr>
          <a:xfrm>
            <a:off x="613597" y="1733313"/>
            <a:ext cx="11268996" cy="3485458"/>
          </a:xfrm>
          <a:prstGeom prst="rect">
            <a:avLst/>
          </a:prstGeom>
        </p:spPr>
      </p:pic>
    </p:spTree>
    <p:extLst>
      <p:ext uri="{BB962C8B-B14F-4D97-AF65-F5344CB8AC3E}">
        <p14:creationId xmlns:p14="http://schemas.microsoft.com/office/powerpoint/2010/main" val="216948465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16553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INSERT</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4" name="图片 3">
            <a:extLst>
              <a:ext uri="{FF2B5EF4-FFF2-40B4-BE49-F238E27FC236}">
                <a16:creationId xmlns:a16="http://schemas.microsoft.com/office/drawing/2014/main" id="{5EBB9347-5BE9-46F9-904A-B50402D407F5}"/>
              </a:ext>
            </a:extLst>
          </p:cNvPr>
          <p:cNvPicPr>
            <a:picLocks noChangeAspect="1"/>
          </p:cNvPicPr>
          <p:nvPr/>
        </p:nvPicPr>
        <p:blipFill>
          <a:blip r:embed="rId4"/>
          <a:stretch>
            <a:fillRect/>
          </a:stretch>
        </p:blipFill>
        <p:spPr>
          <a:xfrm>
            <a:off x="1159727" y="1182564"/>
            <a:ext cx="5016738" cy="4939439"/>
          </a:xfrm>
          <a:prstGeom prst="rect">
            <a:avLst/>
          </a:prstGeom>
        </p:spPr>
      </p:pic>
      <p:pic>
        <p:nvPicPr>
          <p:cNvPr id="12" name="图片 11">
            <a:extLst>
              <a:ext uri="{FF2B5EF4-FFF2-40B4-BE49-F238E27FC236}">
                <a16:creationId xmlns:a16="http://schemas.microsoft.com/office/drawing/2014/main" id="{5913E290-66E3-48A2-96DB-4EDD5324FFC6}"/>
              </a:ext>
            </a:extLst>
          </p:cNvPr>
          <p:cNvPicPr>
            <a:picLocks noChangeAspect="1"/>
          </p:cNvPicPr>
          <p:nvPr/>
        </p:nvPicPr>
        <p:blipFill>
          <a:blip r:embed="rId5"/>
          <a:stretch>
            <a:fillRect/>
          </a:stretch>
        </p:blipFill>
        <p:spPr>
          <a:xfrm>
            <a:off x="6349457" y="1182564"/>
            <a:ext cx="5703017" cy="4239544"/>
          </a:xfrm>
          <a:prstGeom prst="rect">
            <a:avLst/>
          </a:prstGeom>
        </p:spPr>
      </p:pic>
    </p:spTree>
    <p:extLst>
      <p:ext uri="{BB962C8B-B14F-4D97-AF65-F5344CB8AC3E}">
        <p14:creationId xmlns:p14="http://schemas.microsoft.com/office/powerpoint/2010/main" val="122113570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16553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INSERT</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5" name="图片 4">
            <a:extLst>
              <a:ext uri="{FF2B5EF4-FFF2-40B4-BE49-F238E27FC236}">
                <a16:creationId xmlns:a16="http://schemas.microsoft.com/office/drawing/2014/main" id="{34DFE21D-3A33-4E14-AD4C-D7647BBDFB64}"/>
              </a:ext>
            </a:extLst>
          </p:cNvPr>
          <p:cNvPicPr>
            <a:picLocks noChangeAspect="1"/>
          </p:cNvPicPr>
          <p:nvPr/>
        </p:nvPicPr>
        <p:blipFill>
          <a:blip r:embed="rId4"/>
          <a:stretch>
            <a:fillRect/>
          </a:stretch>
        </p:blipFill>
        <p:spPr>
          <a:xfrm>
            <a:off x="3547707" y="844772"/>
            <a:ext cx="4436566" cy="2122917"/>
          </a:xfrm>
          <a:prstGeom prst="rect">
            <a:avLst/>
          </a:prstGeom>
        </p:spPr>
      </p:pic>
      <p:pic>
        <p:nvPicPr>
          <p:cNvPr id="13" name="图片 12">
            <a:extLst>
              <a:ext uri="{FF2B5EF4-FFF2-40B4-BE49-F238E27FC236}">
                <a16:creationId xmlns:a16="http://schemas.microsoft.com/office/drawing/2014/main" id="{3C721C1F-2A01-4789-BAEB-BBBF57762046}"/>
              </a:ext>
            </a:extLst>
          </p:cNvPr>
          <p:cNvPicPr>
            <a:picLocks noChangeAspect="1"/>
          </p:cNvPicPr>
          <p:nvPr/>
        </p:nvPicPr>
        <p:blipFill>
          <a:blip r:embed="rId5"/>
          <a:stretch>
            <a:fillRect/>
          </a:stretch>
        </p:blipFill>
        <p:spPr>
          <a:xfrm>
            <a:off x="1557484" y="2930367"/>
            <a:ext cx="8835453" cy="3394860"/>
          </a:xfrm>
          <a:prstGeom prst="rect">
            <a:avLst/>
          </a:prstGeom>
        </p:spPr>
      </p:pic>
    </p:spTree>
    <p:extLst>
      <p:ext uri="{BB962C8B-B14F-4D97-AF65-F5344CB8AC3E}">
        <p14:creationId xmlns:p14="http://schemas.microsoft.com/office/powerpoint/2010/main" val="261926225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16553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INSERT</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4" name="图片 3">
            <a:extLst>
              <a:ext uri="{FF2B5EF4-FFF2-40B4-BE49-F238E27FC236}">
                <a16:creationId xmlns:a16="http://schemas.microsoft.com/office/drawing/2014/main" id="{0B1CAE79-BDC0-445C-9291-714CB8BD5F2A}"/>
              </a:ext>
            </a:extLst>
          </p:cNvPr>
          <p:cNvPicPr>
            <a:picLocks noChangeAspect="1"/>
          </p:cNvPicPr>
          <p:nvPr/>
        </p:nvPicPr>
        <p:blipFill>
          <a:blip r:embed="rId4"/>
          <a:stretch>
            <a:fillRect/>
          </a:stretch>
        </p:blipFill>
        <p:spPr>
          <a:xfrm>
            <a:off x="1256155" y="998026"/>
            <a:ext cx="9561609" cy="5207532"/>
          </a:xfrm>
          <a:prstGeom prst="rect">
            <a:avLst/>
          </a:prstGeom>
        </p:spPr>
      </p:pic>
    </p:spTree>
    <p:extLst>
      <p:ext uri="{BB962C8B-B14F-4D97-AF65-F5344CB8AC3E}">
        <p14:creationId xmlns:p14="http://schemas.microsoft.com/office/powerpoint/2010/main" val="182696632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16553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INSERT</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5" name="图片 4">
            <a:extLst>
              <a:ext uri="{FF2B5EF4-FFF2-40B4-BE49-F238E27FC236}">
                <a16:creationId xmlns:a16="http://schemas.microsoft.com/office/drawing/2014/main" id="{92771F65-8B90-475B-B138-B389EAF44A48}"/>
              </a:ext>
            </a:extLst>
          </p:cNvPr>
          <p:cNvPicPr>
            <a:picLocks noChangeAspect="1"/>
          </p:cNvPicPr>
          <p:nvPr/>
        </p:nvPicPr>
        <p:blipFill>
          <a:blip r:embed="rId4"/>
          <a:stretch>
            <a:fillRect/>
          </a:stretch>
        </p:blipFill>
        <p:spPr>
          <a:xfrm>
            <a:off x="2090056" y="1878088"/>
            <a:ext cx="8427230" cy="3262624"/>
          </a:xfrm>
          <a:prstGeom prst="rect">
            <a:avLst/>
          </a:prstGeom>
        </p:spPr>
      </p:pic>
    </p:spTree>
    <p:extLst>
      <p:ext uri="{BB962C8B-B14F-4D97-AF65-F5344CB8AC3E}">
        <p14:creationId xmlns:p14="http://schemas.microsoft.com/office/powerpoint/2010/main" val="289442359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2">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7" y="494523"/>
            <a:ext cx="2276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4366726" y="494523"/>
            <a:ext cx="7825273" cy="177282"/>
          </a:xfrm>
          <a:prstGeom prst="rect">
            <a:avLst/>
          </a:prstGeom>
          <a:solidFill>
            <a:schemeClr val="accent5">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pic>
        <p:nvPicPr>
          <p:cNvPr id="11" name="图片 10">
            <a:extLst>
              <a:ext uri="{FF2B5EF4-FFF2-40B4-BE49-F238E27FC236}">
                <a16:creationId xmlns:a16="http://schemas.microsoft.com/office/drawing/2014/main" id="{5A5C6EFE-A93A-42C1-B6C0-B23270C03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7371" y="1488081"/>
            <a:ext cx="3877258" cy="3877258"/>
          </a:xfrm>
          <a:prstGeom prst="rect">
            <a:avLst/>
          </a:prstGeom>
        </p:spPr>
      </p:pic>
      <p:sp>
        <p:nvSpPr>
          <p:cNvPr id="12" name="文本框 11">
            <a:extLst>
              <a:ext uri="{FF2B5EF4-FFF2-40B4-BE49-F238E27FC236}">
                <a16:creationId xmlns:a16="http://schemas.microsoft.com/office/drawing/2014/main" id="{ED53EB2D-2458-441D-BF45-D2BCD47ED81E}"/>
              </a:ext>
            </a:extLst>
          </p:cNvPr>
          <p:cNvSpPr txBox="1"/>
          <p:nvPr/>
        </p:nvSpPr>
        <p:spPr>
          <a:xfrm>
            <a:off x="5209590" y="2827175"/>
            <a:ext cx="2170924" cy="1015663"/>
          </a:xfrm>
          <a:prstGeom prst="rect">
            <a:avLst/>
          </a:prstGeom>
          <a:noFill/>
        </p:spPr>
        <p:txBody>
          <a:bodyPr wrap="square" rtlCol="0">
            <a:spAutoFit/>
          </a:bodyPr>
          <a:lstStyle/>
          <a:p>
            <a:r>
              <a:rPr lang="zh-CN" altLang="en-US" sz="6000" dirty="0">
                <a:solidFill>
                  <a:srgbClr val="00B0F0"/>
                </a:solidFill>
                <a:latin typeface="宋体" panose="02010600030101010101" pitchFamily="2" charset="-122"/>
                <a:ea typeface="宋体" panose="02010600030101010101" pitchFamily="2" charset="-122"/>
              </a:rPr>
              <a:t>谢谢</a:t>
            </a:r>
          </a:p>
        </p:txBody>
      </p:sp>
    </p:spTree>
    <p:extLst>
      <p:ext uri="{BB962C8B-B14F-4D97-AF65-F5344CB8AC3E}">
        <p14:creationId xmlns:p14="http://schemas.microsoft.com/office/powerpoint/2010/main" val="39002278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714305" y="259997"/>
            <a:ext cx="216553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GC-SAN</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sp>
        <p:nvSpPr>
          <p:cNvPr id="15" name="文本框 14">
            <a:extLst>
              <a:ext uri="{FF2B5EF4-FFF2-40B4-BE49-F238E27FC236}">
                <a16:creationId xmlns:a16="http://schemas.microsoft.com/office/drawing/2014/main" id="{B48ECDC0-6E48-443B-9522-D6E72E8BE1D2}"/>
              </a:ext>
            </a:extLst>
          </p:cNvPr>
          <p:cNvSpPr txBox="1"/>
          <p:nvPr/>
        </p:nvSpPr>
        <p:spPr>
          <a:xfrm>
            <a:off x="683312" y="1272229"/>
            <a:ext cx="11224299" cy="1384995"/>
          </a:xfrm>
          <a:prstGeom prst="rect">
            <a:avLst/>
          </a:prstGeom>
          <a:noFill/>
        </p:spPr>
        <p:txBody>
          <a:bodyPr wrap="square" rtlCol="0">
            <a:spAutoFit/>
          </a:bodyPr>
          <a:lstStyle/>
          <a:p>
            <a:endParaRPr lang="en-US" altLang="zh-CN" sz="2800" dirty="0"/>
          </a:p>
          <a:p>
            <a:pPr marL="514350" indent="-514350">
              <a:buAutoNum type="arabicPeriod"/>
            </a:pPr>
            <a:endParaRPr lang="en-US" altLang="zh-CN" sz="2800" dirty="0"/>
          </a:p>
          <a:p>
            <a:pPr marL="514350" indent="-514350">
              <a:buAutoNum type="arabicPeriod"/>
            </a:pPr>
            <a:endParaRPr lang="en-US" altLang="zh-CN" sz="2800" dirty="0"/>
          </a:p>
        </p:txBody>
      </p:sp>
      <p:pic>
        <p:nvPicPr>
          <p:cNvPr id="5" name="图片 4">
            <a:extLst>
              <a:ext uri="{FF2B5EF4-FFF2-40B4-BE49-F238E27FC236}">
                <a16:creationId xmlns:a16="http://schemas.microsoft.com/office/drawing/2014/main" id="{79F00829-5682-404F-804A-F85967E0B570}"/>
              </a:ext>
            </a:extLst>
          </p:cNvPr>
          <p:cNvPicPr>
            <a:picLocks noChangeAspect="1"/>
          </p:cNvPicPr>
          <p:nvPr/>
        </p:nvPicPr>
        <p:blipFill>
          <a:blip r:embed="rId4"/>
          <a:stretch>
            <a:fillRect/>
          </a:stretch>
        </p:blipFill>
        <p:spPr>
          <a:xfrm>
            <a:off x="-446022" y="945755"/>
            <a:ext cx="12486191" cy="4162064"/>
          </a:xfrm>
          <a:prstGeom prst="rect">
            <a:avLst/>
          </a:prstGeom>
        </p:spPr>
      </p:pic>
      <p:pic>
        <p:nvPicPr>
          <p:cNvPr id="13" name="图片 12">
            <a:extLst>
              <a:ext uri="{FF2B5EF4-FFF2-40B4-BE49-F238E27FC236}">
                <a16:creationId xmlns:a16="http://schemas.microsoft.com/office/drawing/2014/main" id="{3C44C7D3-810E-4A6A-951F-661FA6BDD98A}"/>
              </a:ext>
            </a:extLst>
          </p:cNvPr>
          <p:cNvPicPr>
            <a:picLocks noChangeAspect="1"/>
          </p:cNvPicPr>
          <p:nvPr/>
        </p:nvPicPr>
        <p:blipFill>
          <a:blip r:embed="rId5"/>
          <a:stretch>
            <a:fillRect/>
          </a:stretch>
        </p:blipFill>
        <p:spPr>
          <a:xfrm>
            <a:off x="0" y="4432073"/>
            <a:ext cx="3494216" cy="735962"/>
          </a:xfrm>
          <a:prstGeom prst="rect">
            <a:avLst/>
          </a:prstGeom>
        </p:spPr>
      </p:pic>
      <p:pic>
        <p:nvPicPr>
          <p:cNvPr id="17" name="图片 16">
            <a:extLst>
              <a:ext uri="{FF2B5EF4-FFF2-40B4-BE49-F238E27FC236}">
                <a16:creationId xmlns:a16="http://schemas.microsoft.com/office/drawing/2014/main" id="{BFC0B53C-ABAD-4BE0-9C04-559ED8DAA2A5}"/>
              </a:ext>
            </a:extLst>
          </p:cNvPr>
          <p:cNvPicPr>
            <a:picLocks noChangeAspect="1"/>
          </p:cNvPicPr>
          <p:nvPr/>
        </p:nvPicPr>
        <p:blipFill>
          <a:blip r:embed="rId6"/>
          <a:stretch>
            <a:fillRect/>
          </a:stretch>
        </p:blipFill>
        <p:spPr>
          <a:xfrm>
            <a:off x="1" y="5107819"/>
            <a:ext cx="3392718" cy="1391157"/>
          </a:xfrm>
          <a:prstGeom prst="rect">
            <a:avLst/>
          </a:prstGeom>
        </p:spPr>
      </p:pic>
      <p:cxnSp>
        <p:nvCxnSpPr>
          <p:cNvPr id="19" name="直接箭头连接符 18">
            <a:extLst>
              <a:ext uri="{FF2B5EF4-FFF2-40B4-BE49-F238E27FC236}">
                <a16:creationId xmlns:a16="http://schemas.microsoft.com/office/drawing/2014/main" id="{CA496882-6943-4813-B589-0DDF8597CD82}"/>
              </a:ext>
            </a:extLst>
          </p:cNvPr>
          <p:cNvCxnSpPr>
            <a:cxnSpLocks/>
            <a:stCxn id="22" idx="3"/>
          </p:cNvCxnSpPr>
          <p:nvPr/>
        </p:nvCxnSpPr>
        <p:spPr>
          <a:xfrm flipV="1">
            <a:off x="3459330" y="4248615"/>
            <a:ext cx="376690" cy="1216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6B77EBD7-095F-4E7A-9C1F-D77EDF41558E}"/>
              </a:ext>
            </a:extLst>
          </p:cNvPr>
          <p:cNvSpPr/>
          <p:nvPr/>
        </p:nvSpPr>
        <p:spPr>
          <a:xfrm>
            <a:off x="66612" y="4432073"/>
            <a:ext cx="3392718" cy="2066903"/>
          </a:xfrm>
          <a:prstGeom prst="rect">
            <a:avLst/>
          </a:prstGeom>
          <a:no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5" name="图片 24">
            <a:extLst>
              <a:ext uri="{FF2B5EF4-FFF2-40B4-BE49-F238E27FC236}">
                <a16:creationId xmlns:a16="http://schemas.microsoft.com/office/drawing/2014/main" id="{68B5F6CB-F851-47C0-AF93-567568EDCDA2}"/>
              </a:ext>
            </a:extLst>
          </p:cNvPr>
          <p:cNvPicPr>
            <a:picLocks noChangeAspect="1"/>
          </p:cNvPicPr>
          <p:nvPr/>
        </p:nvPicPr>
        <p:blipFill>
          <a:blip r:embed="rId7"/>
          <a:stretch>
            <a:fillRect/>
          </a:stretch>
        </p:blipFill>
        <p:spPr>
          <a:xfrm>
            <a:off x="4986133" y="5278462"/>
            <a:ext cx="3296801" cy="563273"/>
          </a:xfrm>
          <a:prstGeom prst="rect">
            <a:avLst/>
          </a:prstGeom>
        </p:spPr>
      </p:pic>
      <p:pic>
        <p:nvPicPr>
          <p:cNvPr id="29" name="图片 28">
            <a:extLst>
              <a:ext uri="{FF2B5EF4-FFF2-40B4-BE49-F238E27FC236}">
                <a16:creationId xmlns:a16="http://schemas.microsoft.com/office/drawing/2014/main" id="{F0345CE9-9D71-4669-ACC1-6983BF941E08}"/>
              </a:ext>
            </a:extLst>
          </p:cNvPr>
          <p:cNvPicPr>
            <a:picLocks noChangeAspect="1"/>
          </p:cNvPicPr>
          <p:nvPr/>
        </p:nvPicPr>
        <p:blipFill>
          <a:blip r:embed="rId8"/>
          <a:stretch>
            <a:fillRect/>
          </a:stretch>
        </p:blipFill>
        <p:spPr>
          <a:xfrm>
            <a:off x="5118066" y="5883247"/>
            <a:ext cx="2984372" cy="302509"/>
          </a:xfrm>
          <a:prstGeom prst="rect">
            <a:avLst/>
          </a:prstGeom>
        </p:spPr>
      </p:pic>
      <p:sp>
        <p:nvSpPr>
          <p:cNvPr id="30" name="矩形 29">
            <a:extLst>
              <a:ext uri="{FF2B5EF4-FFF2-40B4-BE49-F238E27FC236}">
                <a16:creationId xmlns:a16="http://schemas.microsoft.com/office/drawing/2014/main" id="{35E33FBF-25C6-4906-AB15-BAB06C34A7C6}"/>
              </a:ext>
            </a:extLst>
          </p:cNvPr>
          <p:cNvSpPr/>
          <p:nvPr/>
        </p:nvSpPr>
        <p:spPr>
          <a:xfrm>
            <a:off x="5055490" y="5261913"/>
            <a:ext cx="3284124" cy="1015094"/>
          </a:xfrm>
          <a:prstGeom prst="rect">
            <a:avLst/>
          </a:prstGeom>
          <a:no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32" name="直接箭头连接符 31">
            <a:extLst>
              <a:ext uri="{FF2B5EF4-FFF2-40B4-BE49-F238E27FC236}">
                <a16:creationId xmlns:a16="http://schemas.microsoft.com/office/drawing/2014/main" id="{34267D59-3ED8-4471-835A-3C575B5CCDA5}"/>
              </a:ext>
            </a:extLst>
          </p:cNvPr>
          <p:cNvCxnSpPr>
            <a:cxnSpLocks/>
            <a:stCxn id="30" idx="0"/>
          </p:cNvCxnSpPr>
          <p:nvPr/>
        </p:nvCxnSpPr>
        <p:spPr>
          <a:xfrm flipV="1">
            <a:off x="6697552" y="4432073"/>
            <a:ext cx="1253268" cy="829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4" name="图片 33">
            <a:extLst>
              <a:ext uri="{FF2B5EF4-FFF2-40B4-BE49-F238E27FC236}">
                <a16:creationId xmlns:a16="http://schemas.microsoft.com/office/drawing/2014/main" id="{B688E4B6-2988-4A16-8F18-6189E93E66A7}"/>
              </a:ext>
            </a:extLst>
          </p:cNvPr>
          <p:cNvPicPr>
            <a:picLocks noChangeAspect="1"/>
          </p:cNvPicPr>
          <p:nvPr/>
        </p:nvPicPr>
        <p:blipFill>
          <a:blip r:embed="rId9"/>
          <a:stretch>
            <a:fillRect/>
          </a:stretch>
        </p:blipFill>
        <p:spPr>
          <a:xfrm>
            <a:off x="9339227" y="5208803"/>
            <a:ext cx="2852774" cy="391410"/>
          </a:xfrm>
          <a:prstGeom prst="rect">
            <a:avLst/>
          </a:prstGeom>
        </p:spPr>
      </p:pic>
      <p:pic>
        <p:nvPicPr>
          <p:cNvPr id="36" name="图片 35">
            <a:extLst>
              <a:ext uri="{FF2B5EF4-FFF2-40B4-BE49-F238E27FC236}">
                <a16:creationId xmlns:a16="http://schemas.microsoft.com/office/drawing/2014/main" id="{C3A05425-DA15-4EA9-95E3-E4D9E08878AD}"/>
              </a:ext>
            </a:extLst>
          </p:cNvPr>
          <p:cNvPicPr>
            <a:picLocks noChangeAspect="1"/>
          </p:cNvPicPr>
          <p:nvPr/>
        </p:nvPicPr>
        <p:blipFill>
          <a:blip r:embed="rId10"/>
          <a:stretch>
            <a:fillRect/>
          </a:stretch>
        </p:blipFill>
        <p:spPr>
          <a:xfrm>
            <a:off x="9433047" y="5504579"/>
            <a:ext cx="2474564" cy="446233"/>
          </a:xfrm>
          <a:prstGeom prst="rect">
            <a:avLst/>
          </a:prstGeom>
        </p:spPr>
      </p:pic>
      <p:sp>
        <p:nvSpPr>
          <p:cNvPr id="37" name="矩形 36">
            <a:extLst>
              <a:ext uri="{FF2B5EF4-FFF2-40B4-BE49-F238E27FC236}">
                <a16:creationId xmlns:a16="http://schemas.microsoft.com/office/drawing/2014/main" id="{8E4146CC-15EA-4E7B-A404-0E7BCB8B70E3}"/>
              </a:ext>
            </a:extLst>
          </p:cNvPr>
          <p:cNvSpPr/>
          <p:nvPr/>
        </p:nvSpPr>
        <p:spPr>
          <a:xfrm>
            <a:off x="9339227" y="5239921"/>
            <a:ext cx="2704404" cy="672324"/>
          </a:xfrm>
          <a:prstGeom prst="rect">
            <a:avLst/>
          </a:prstGeom>
          <a:no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39" name="直接箭头连接符 38">
            <a:extLst>
              <a:ext uri="{FF2B5EF4-FFF2-40B4-BE49-F238E27FC236}">
                <a16:creationId xmlns:a16="http://schemas.microsoft.com/office/drawing/2014/main" id="{D5E72F7C-2727-4BF1-98F2-E9F48A5279C3}"/>
              </a:ext>
            </a:extLst>
          </p:cNvPr>
          <p:cNvCxnSpPr>
            <a:stCxn id="37" idx="0"/>
          </p:cNvCxnSpPr>
          <p:nvPr/>
        </p:nvCxnSpPr>
        <p:spPr>
          <a:xfrm flipH="1" flipV="1">
            <a:off x="10036098" y="4432073"/>
            <a:ext cx="655331" cy="807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743694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714305" y="259997"/>
            <a:ext cx="216553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SR-GNN</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sp>
        <p:nvSpPr>
          <p:cNvPr id="15" name="文本框 14">
            <a:extLst>
              <a:ext uri="{FF2B5EF4-FFF2-40B4-BE49-F238E27FC236}">
                <a16:creationId xmlns:a16="http://schemas.microsoft.com/office/drawing/2014/main" id="{B48ECDC0-6E48-443B-9522-D6E72E8BE1D2}"/>
              </a:ext>
            </a:extLst>
          </p:cNvPr>
          <p:cNvSpPr txBox="1"/>
          <p:nvPr/>
        </p:nvSpPr>
        <p:spPr>
          <a:xfrm>
            <a:off x="683312" y="1272229"/>
            <a:ext cx="11224299" cy="1384995"/>
          </a:xfrm>
          <a:prstGeom prst="rect">
            <a:avLst/>
          </a:prstGeom>
          <a:noFill/>
        </p:spPr>
        <p:txBody>
          <a:bodyPr wrap="square" rtlCol="0">
            <a:spAutoFit/>
          </a:bodyPr>
          <a:lstStyle/>
          <a:p>
            <a:endParaRPr lang="en-US" altLang="zh-CN" sz="2800" dirty="0"/>
          </a:p>
          <a:p>
            <a:pPr marL="514350" indent="-514350">
              <a:buAutoNum type="arabicPeriod"/>
            </a:pPr>
            <a:endParaRPr lang="en-US" altLang="zh-CN" sz="2800" dirty="0"/>
          </a:p>
          <a:p>
            <a:pPr marL="514350" indent="-514350">
              <a:buAutoNum type="arabicPeriod"/>
            </a:pPr>
            <a:endParaRPr lang="en-US" altLang="zh-CN" sz="2800" dirty="0"/>
          </a:p>
        </p:txBody>
      </p:sp>
      <p:pic>
        <p:nvPicPr>
          <p:cNvPr id="4" name="图片 3">
            <a:extLst>
              <a:ext uri="{FF2B5EF4-FFF2-40B4-BE49-F238E27FC236}">
                <a16:creationId xmlns:a16="http://schemas.microsoft.com/office/drawing/2014/main" id="{9C5FD45C-7DF3-4E32-B87C-C88D10EF08F9}"/>
              </a:ext>
            </a:extLst>
          </p:cNvPr>
          <p:cNvPicPr>
            <a:picLocks noChangeAspect="1"/>
          </p:cNvPicPr>
          <p:nvPr/>
        </p:nvPicPr>
        <p:blipFill>
          <a:blip r:embed="rId4"/>
          <a:stretch>
            <a:fillRect/>
          </a:stretch>
        </p:blipFill>
        <p:spPr>
          <a:xfrm>
            <a:off x="-26772" y="1602757"/>
            <a:ext cx="12206206" cy="3309781"/>
          </a:xfrm>
          <a:prstGeom prst="rect">
            <a:avLst/>
          </a:prstGeom>
        </p:spPr>
      </p:pic>
      <p:pic>
        <p:nvPicPr>
          <p:cNvPr id="5" name="图片 4">
            <a:extLst>
              <a:ext uri="{FF2B5EF4-FFF2-40B4-BE49-F238E27FC236}">
                <a16:creationId xmlns:a16="http://schemas.microsoft.com/office/drawing/2014/main" id="{BF9D026E-EA1A-461F-8E75-D5453D26A54D}"/>
              </a:ext>
            </a:extLst>
          </p:cNvPr>
          <p:cNvPicPr>
            <a:picLocks noChangeAspect="1"/>
          </p:cNvPicPr>
          <p:nvPr/>
        </p:nvPicPr>
        <p:blipFill>
          <a:blip r:embed="rId5"/>
          <a:stretch>
            <a:fillRect/>
          </a:stretch>
        </p:blipFill>
        <p:spPr>
          <a:xfrm>
            <a:off x="5037691" y="5277516"/>
            <a:ext cx="2701256" cy="948903"/>
          </a:xfrm>
          <a:prstGeom prst="rect">
            <a:avLst/>
          </a:prstGeom>
        </p:spPr>
      </p:pic>
      <p:cxnSp>
        <p:nvCxnSpPr>
          <p:cNvPr id="13" name="直接箭头连接符 12">
            <a:extLst>
              <a:ext uri="{FF2B5EF4-FFF2-40B4-BE49-F238E27FC236}">
                <a16:creationId xmlns:a16="http://schemas.microsoft.com/office/drawing/2014/main" id="{37518C03-8181-4B30-A175-1C46C19164D5}"/>
              </a:ext>
            </a:extLst>
          </p:cNvPr>
          <p:cNvCxnSpPr>
            <a:cxnSpLocks/>
            <a:stCxn id="19" idx="0"/>
          </p:cNvCxnSpPr>
          <p:nvPr/>
        </p:nvCxnSpPr>
        <p:spPr>
          <a:xfrm flipH="1" flipV="1">
            <a:off x="6322741" y="4215161"/>
            <a:ext cx="83377" cy="1046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4CFB3B6C-2092-43AC-ABEB-E603FE615512}"/>
              </a:ext>
            </a:extLst>
          </p:cNvPr>
          <p:cNvSpPr/>
          <p:nvPr/>
        </p:nvSpPr>
        <p:spPr>
          <a:xfrm>
            <a:off x="5055490" y="5261913"/>
            <a:ext cx="2701256" cy="1015094"/>
          </a:xfrm>
          <a:prstGeom prst="rect">
            <a:avLst/>
          </a:prstGeom>
          <a:no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4099984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16553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GC-SAN</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4" name="图片 3">
            <a:extLst>
              <a:ext uri="{FF2B5EF4-FFF2-40B4-BE49-F238E27FC236}">
                <a16:creationId xmlns:a16="http://schemas.microsoft.com/office/drawing/2014/main" id="{79226A4D-0989-4A76-9A82-1E9CE5710744}"/>
              </a:ext>
            </a:extLst>
          </p:cNvPr>
          <p:cNvPicPr>
            <a:picLocks noChangeAspect="1"/>
          </p:cNvPicPr>
          <p:nvPr/>
        </p:nvPicPr>
        <p:blipFill>
          <a:blip r:embed="rId4"/>
          <a:stretch>
            <a:fillRect/>
          </a:stretch>
        </p:blipFill>
        <p:spPr>
          <a:xfrm>
            <a:off x="0" y="2880757"/>
            <a:ext cx="12192000" cy="3019590"/>
          </a:xfrm>
          <a:prstGeom prst="rect">
            <a:avLst/>
          </a:prstGeom>
        </p:spPr>
      </p:pic>
      <p:pic>
        <p:nvPicPr>
          <p:cNvPr id="16" name="图片 15">
            <a:extLst>
              <a:ext uri="{FF2B5EF4-FFF2-40B4-BE49-F238E27FC236}">
                <a16:creationId xmlns:a16="http://schemas.microsoft.com/office/drawing/2014/main" id="{2092E2BD-6B1E-4DD1-9514-3683CE1FA679}"/>
              </a:ext>
            </a:extLst>
          </p:cNvPr>
          <p:cNvPicPr>
            <a:picLocks noChangeAspect="1"/>
          </p:cNvPicPr>
          <p:nvPr/>
        </p:nvPicPr>
        <p:blipFill>
          <a:blip r:embed="rId5"/>
          <a:stretch>
            <a:fillRect/>
          </a:stretch>
        </p:blipFill>
        <p:spPr>
          <a:xfrm>
            <a:off x="2527503" y="1349089"/>
            <a:ext cx="6506483" cy="1200318"/>
          </a:xfrm>
          <a:prstGeom prst="rect">
            <a:avLst/>
          </a:prstGeom>
        </p:spPr>
      </p:pic>
    </p:spTree>
    <p:extLst>
      <p:ext uri="{BB962C8B-B14F-4D97-AF65-F5344CB8AC3E}">
        <p14:creationId xmlns:p14="http://schemas.microsoft.com/office/powerpoint/2010/main" val="21678391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16553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GC-SAN</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11" name="图片 10">
            <a:extLst>
              <a:ext uri="{FF2B5EF4-FFF2-40B4-BE49-F238E27FC236}">
                <a16:creationId xmlns:a16="http://schemas.microsoft.com/office/drawing/2014/main" id="{3874F5F1-FC69-4786-B4B1-5540AB527CF1}"/>
              </a:ext>
            </a:extLst>
          </p:cNvPr>
          <p:cNvPicPr>
            <a:picLocks noChangeAspect="1"/>
          </p:cNvPicPr>
          <p:nvPr/>
        </p:nvPicPr>
        <p:blipFill>
          <a:blip r:embed="rId4"/>
          <a:stretch>
            <a:fillRect/>
          </a:stretch>
        </p:blipFill>
        <p:spPr>
          <a:xfrm>
            <a:off x="387363" y="1065322"/>
            <a:ext cx="11740314" cy="2723936"/>
          </a:xfrm>
          <a:prstGeom prst="rect">
            <a:avLst/>
          </a:prstGeom>
        </p:spPr>
      </p:pic>
      <p:pic>
        <p:nvPicPr>
          <p:cNvPr id="5" name="图片 4">
            <a:extLst>
              <a:ext uri="{FF2B5EF4-FFF2-40B4-BE49-F238E27FC236}">
                <a16:creationId xmlns:a16="http://schemas.microsoft.com/office/drawing/2014/main" id="{22622051-DC9B-4689-A5E7-67EFE8AE0AA9}"/>
              </a:ext>
            </a:extLst>
          </p:cNvPr>
          <p:cNvPicPr>
            <a:picLocks noChangeAspect="1"/>
          </p:cNvPicPr>
          <p:nvPr/>
        </p:nvPicPr>
        <p:blipFill>
          <a:blip r:embed="rId5"/>
          <a:stretch>
            <a:fillRect/>
          </a:stretch>
        </p:blipFill>
        <p:spPr>
          <a:xfrm>
            <a:off x="2776074" y="4278586"/>
            <a:ext cx="6639852" cy="1590897"/>
          </a:xfrm>
          <a:prstGeom prst="rect">
            <a:avLst/>
          </a:prstGeom>
        </p:spPr>
      </p:pic>
    </p:spTree>
    <p:extLst>
      <p:ext uri="{BB962C8B-B14F-4D97-AF65-F5344CB8AC3E}">
        <p14:creationId xmlns:p14="http://schemas.microsoft.com/office/powerpoint/2010/main" val="41724537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16553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GCE-GNN</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sp>
        <p:nvSpPr>
          <p:cNvPr id="28" name="文本框 27">
            <a:extLst>
              <a:ext uri="{FF2B5EF4-FFF2-40B4-BE49-F238E27FC236}">
                <a16:creationId xmlns:a16="http://schemas.microsoft.com/office/drawing/2014/main" id="{0376AFEE-CD13-46F1-B0DB-F8031C0B09D3}"/>
              </a:ext>
            </a:extLst>
          </p:cNvPr>
          <p:cNvSpPr txBox="1"/>
          <p:nvPr/>
        </p:nvSpPr>
        <p:spPr>
          <a:xfrm>
            <a:off x="711887" y="1095504"/>
            <a:ext cx="11224299" cy="1384995"/>
          </a:xfrm>
          <a:prstGeom prst="rect">
            <a:avLst/>
          </a:prstGeom>
          <a:noFill/>
        </p:spPr>
        <p:txBody>
          <a:bodyPr wrap="square" rtlCol="0">
            <a:spAutoFit/>
          </a:bodyPr>
          <a:lstStyle/>
          <a:p>
            <a:r>
              <a:rPr lang="en-US" altLang="zh-CN" sz="2800" dirty="0"/>
              <a:t> </a:t>
            </a:r>
            <a:r>
              <a:rPr lang="zh-CN" altLang="en-US" sz="2800" dirty="0"/>
              <a:t> </a:t>
            </a:r>
            <a:endParaRPr lang="en-US" altLang="zh-CN" sz="2800" dirty="0"/>
          </a:p>
          <a:p>
            <a:endParaRPr lang="en-US" altLang="zh-CN" sz="2800" dirty="0"/>
          </a:p>
          <a:p>
            <a:endParaRPr lang="en-US" altLang="zh-CN" sz="2800" dirty="0"/>
          </a:p>
        </p:txBody>
      </p:sp>
      <p:pic>
        <p:nvPicPr>
          <p:cNvPr id="4" name="图片 3">
            <a:extLst>
              <a:ext uri="{FF2B5EF4-FFF2-40B4-BE49-F238E27FC236}">
                <a16:creationId xmlns:a16="http://schemas.microsoft.com/office/drawing/2014/main" id="{E9800F13-BD0A-4C3A-BF65-7C24AFF1E4D7}"/>
              </a:ext>
            </a:extLst>
          </p:cNvPr>
          <p:cNvPicPr>
            <a:picLocks noChangeAspect="1"/>
          </p:cNvPicPr>
          <p:nvPr/>
        </p:nvPicPr>
        <p:blipFill>
          <a:blip r:embed="rId4"/>
          <a:stretch>
            <a:fillRect/>
          </a:stretch>
        </p:blipFill>
        <p:spPr>
          <a:xfrm>
            <a:off x="1563013" y="844772"/>
            <a:ext cx="9522046" cy="3994121"/>
          </a:xfrm>
          <a:prstGeom prst="rect">
            <a:avLst/>
          </a:prstGeom>
        </p:spPr>
      </p:pic>
      <p:pic>
        <p:nvPicPr>
          <p:cNvPr id="12" name="图片 11">
            <a:extLst>
              <a:ext uri="{FF2B5EF4-FFF2-40B4-BE49-F238E27FC236}">
                <a16:creationId xmlns:a16="http://schemas.microsoft.com/office/drawing/2014/main" id="{9DEA9704-6F5F-4FDD-B3DC-3231DDBEECEF}"/>
              </a:ext>
            </a:extLst>
          </p:cNvPr>
          <p:cNvPicPr>
            <a:picLocks noChangeAspect="1"/>
          </p:cNvPicPr>
          <p:nvPr/>
        </p:nvPicPr>
        <p:blipFill>
          <a:blip r:embed="rId5"/>
          <a:stretch>
            <a:fillRect/>
          </a:stretch>
        </p:blipFill>
        <p:spPr>
          <a:xfrm>
            <a:off x="355943" y="4581441"/>
            <a:ext cx="2092974" cy="316205"/>
          </a:xfrm>
          <a:prstGeom prst="rect">
            <a:avLst/>
          </a:prstGeom>
        </p:spPr>
      </p:pic>
      <p:pic>
        <p:nvPicPr>
          <p:cNvPr id="15" name="图片 14">
            <a:extLst>
              <a:ext uri="{FF2B5EF4-FFF2-40B4-BE49-F238E27FC236}">
                <a16:creationId xmlns:a16="http://schemas.microsoft.com/office/drawing/2014/main" id="{85693706-7293-4BD4-92B3-1B2DD2E1C66F}"/>
              </a:ext>
            </a:extLst>
          </p:cNvPr>
          <p:cNvPicPr>
            <a:picLocks noChangeAspect="1"/>
          </p:cNvPicPr>
          <p:nvPr/>
        </p:nvPicPr>
        <p:blipFill>
          <a:blip r:embed="rId6"/>
          <a:stretch>
            <a:fillRect/>
          </a:stretch>
        </p:blipFill>
        <p:spPr>
          <a:xfrm>
            <a:off x="355943" y="4956400"/>
            <a:ext cx="3102744" cy="612384"/>
          </a:xfrm>
          <a:prstGeom prst="rect">
            <a:avLst/>
          </a:prstGeom>
        </p:spPr>
      </p:pic>
      <p:pic>
        <p:nvPicPr>
          <p:cNvPr id="17" name="图片 16">
            <a:extLst>
              <a:ext uri="{FF2B5EF4-FFF2-40B4-BE49-F238E27FC236}">
                <a16:creationId xmlns:a16="http://schemas.microsoft.com/office/drawing/2014/main" id="{D104ED92-80A5-4D66-8BAE-A8429FAE846E}"/>
              </a:ext>
            </a:extLst>
          </p:cNvPr>
          <p:cNvPicPr>
            <a:picLocks noChangeAspect="1"/>
          </p:cNvPicPr>
          <p:nvPr/>
        </p:nvPicPr>
        <p:blipFill>
          <a:blip r:embed="rId7"/>
          <a:stretch>
            <a:fillRect/>
          </a:stretch>
        </p:blipFill>
        <p:spPr>
          <a:xfrm>
            <a:off x="355943" y="5624506"/>
            <a:ext cx="1300439" cy="511470"/>
          </a:xfrm>
          <a:prstGeom prst="rect">
            <a:avLst/>
          </a:prstGeom>
        </p:spPr>
      </p:pic>
      <p:sp>
        <p:nvSpPr>
          <p:cNvPr id="22" name="矩形 21">
            <a:extLst>
              <a:ext uri="{FF2B5EF4-FFF2-40B4-BE49-F238E27FC236}">
                <a16:creationId xmlns:a16="http://schemas.microsoft.com/office/drawing/2014/main" id="{BF361DF0-516E-41D4-AC13-E0566CF753DA}"/>
              </a:ext>
            </a:extLst>
          </p:cNvPr>
          <p:cNvSpPr/>
          <p:nvPr/>
        </p:nvSpPr>
        <p:spPr>
          <a:xfrm>
            <a:off x="170220" y="4581441"/>
            <a:ext cx="3288467" cy="1554535"/>
          </a:xfrm>
          <a:prstGeom prst="rect">
            <a:avLst/>
          </a:prstGeom>
          <a:no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9" name="直接箭头连接符 18">
            <a:extLst>
              <a:ext uri="{FF2B5EF4-FFF2-40B4-BE49-F238E27FC236}">
                <a16:creationId xmlns:a16="http://schemas.microsoft.com/office/drawing/2014/main" id="{709C1AFB-09D7-42A4-9E4D-12491DFA281B}"/>
              </a:ext>
            </a:extLst>
          </p:cNvPr>
          <p:cNvCxnSpPr>
            <a:stCxn id="22" idx="3"/>
          </p:cNvCxnSpPr>
          <p:nvPr/>
        </p:nvCxnSpPr>
        <p:spPr>
          <a:xfrm flipV="1">
            <a:off x="3458687" y="4415883"/>
            <a:ext cx="1659723" cy="942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 name="图片 29">
            <a:extLst>
              <a:ext uri="{FF2B5EF4-FFF2-40B4-BE49-F238E27FC236}">
                <a16:creationId xmlns:a16="http://schemas.microsoft.com/office/drawing/2014/main" id="{D404F8B1-BACF-4BFB-9898-623B07337A2A}"/>
              </a:ext>
            </a:extLst>
          </p:cNvPr>
          <p:cNvPicPr>
            <a:picLocks noChangeAspect="1"/>
          </p:cNvPicPr>
          <p:nvPr/>
        </p:nvPicPr>
        <p:blipFill>
          <a:blip r:embed="rId8"/>
          <a:stretch>
            <a:fillRect/>
          </a:stretch>
        </p:blipFill>
        <p:spPr>
          <a:xfrm>
            <a:off x="383023" y="1054877"/>
            <a:ext cx="1707033" cy="525676"/>
          </a:xfrm>
          <a:prstGeom prst="rect">
            <a:avLst/>
          </a:prstGeom>
        </p:spPr>
      </p:pic>
      <p:pic>
        <p:nvPicPr>
          <p:cNvPr id="32" name="图片 31">
            <a:extLst>
              <a:ext uri="{FF2B5EF4-FFF2-40B4-BE49-F238E27FC236}">
                <a16:creationId xmlns:a16="http://schemas.microsoft.com/office/drawing/2014/main" id="{CEB698F1-C576-4E9F-A64D-E1807D088CFC}"/>
              </a:ext>
            </a:extLst>
          </p:cNvPr>
          <p:cNvPicPr>
            <a:picLocks noChangeAspect="1"/>
          </p:cNvPicPr>
          <p:nvPr/>
        </p:nvPicPr>
        <p:blipFill>
          <a:blip r:embed="rId9"/>
          <a:stretch>
            <a:fillRect/>
          </a:stretch>
        </p:blipFill>
        <p:spPr>
          <a:xfrm>
            <a:off x="207999" y="1556641"/>
            <a:ext cx="3336282" cy="316205"/>
          </a:xfrm>
          <a:prstGeom prst="rect">
            <a:avLst/>
          </a:prstGeom>
        </p:spPr>
      </p:pic>
      <p:pic>
        <p:nvPicPr>
          <p:cNvPr id="34" name="图片 33">
            <a:extLst>
              <a:ext uri="{FF2B5EF4-FFF2-40B4-BE49-F238E27FC236}">
                <a16:creationId xmlns:a16="http://schemas.microsoft.com/office/drawing/2014/main" id="{3FBED741-54EC-42B7-B949-01F3725D96B4}"/>
              </a:ext>
            </a:extLst>
          </p:cNvPr>
          <p:cNvPicPr>
            <a:picLocks noChangeAspect="1"/>
          </p:cNvPicPr>
          <p:nvPr/>
        </p:nvPicPr>
        <p:blipFill>
          <a:blip r:embed="rId10"/>
          <a:stretch>
            <a:fillRect/>
          </a:stretch>
        </p:blipFill>
        <p:spPr>
          <a:xfrm>
            <a:off x="429884" y="1871734"/>
            <a:ext cx="986321" cy="495826"/>
          </a:xfrm>
          <a:prstGeom prst="rect">
            <a:avLst/>
          </a:prstGeom>
        </p:spPr>
      </p:pic>
      <p:pic>
        <p:nvPicPr>
          <p:cNvPr id="36" name="图片 35">
            <a:extLst>
              <a:ext uri="{FF2B5EF4-FFF2-40B4-BE49-F238E27FC236}">
                <a16:creationId xmlns:a16="http://schemas.microsoft.com/office/drawing/2014/main" id="{AE63B9B7-CEC7-40F4-A263-1A07AFEAD3E3}"/>
              </a:ext>
            </a:extLst>
          </p:cNvPr>
          <p:cNvPicPr>
            <a:picLocks noChangeAspect="1"/>
          </p:cNvPicPr>
          <p:nvPr/>
        </p:nvPicPr>
        <p:blipFill>
          <a:blip r:embed="rId11"/>
          <a:stretch>
            <a:fillRect/>
          </a:stretch>
        </p:blipFill>
        <p:spPr>
          <a:xfrm>
            <a:off x="170220" y="2343522"/>
            <a:ext cx="1919836" cy="405225"/>
          </a:xfrm>
          <a:prstGeom prst="rect">
            <a:avLst/>
          </a:prstGeom>
        </p:spPr>
      </p:pic>
      <p:sp>
        <p:nvSpPr>
          <p:cNvPr id="37" name="矩形 36">
            <a:extLst>
              <a:ext uri="{FF2B5EF4-FFF2-40B4-BE49-F238E27FC236}">
                <a16:creationId xmlns:a16="http://schemas.microsoft.com/office/drawing/2014/main" id="{73A12FD6-963A-4AA9-A52B-E8769502DF21}"/>
              </a:ext>
            </a:extLst>
          </p:cNvPr>
          <p:cNvSpPr/>
          <p:nvPr/>
        </p:nvSpPr>
        <p:spPr>
          <a:xfrm>
            <a:off x="129266" y="985117"/>
            <a:ext cx="3415015" cy="1881137"/>
          </a:xfrm>
          <a:prstGeom prst="rect">
            <a:avLst/>
          </a:prstGeom>
          <a:no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39" name="直接箭头连接符 38">
            <a:extLst>
              <a:ext uri="{FF2B5EF4-FFF2-40B4-BE49-F238E27FC236}">
                <a16:creationId xmlns:a16="http://schemas.microsoft.com/office/drawing/2014/main" id="{5D46206E-DD7E-4B1D-B8FB-C71FF599FD7B}"/>
              </a:ext>
            </a:extLst>
          </p:cNvPr>
          <p:cNvCxnSpPr>
            <a:cxnSpLocks/>
          </p:cNvCxnSpPr>
          <p:nvPr/>
        </p:nvCxnSpPr>
        <p:spPr>
          <a:xfrm flipV="1">
            <a:off x="3544281" y="1580553"/>
            <a:ext cx="1153695" cy="861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2" name="图片 41">
            <a:extLst>
              <a:ext uri="{FF2B5EF4-FFF2-40B4-BE49-F238E27FC236}">
                <a16:creationId xmlns:a16="http://schemas.microsoft.com/office/drawing/2014/main" id="{824AFA15-40B7-44F3-8F43-6DD26C5E7B27}"/>
              </a:ext>
            </a:extLst>
          </p:cNvPr>
          <p:cNvPicPr>
            <a:picLocks noChangeAspect="1"/>
          </p:cNvPicPr>
          <p:nvPr/>
        </p:nvPicPr>
        <p:blipFill>
          <a:blip r:embed="rId12"/>
          <a:stretch>
            <a:fillRect/>
          </a:stretch>
        </p:blipFill>
        <p:spPr>
          <a:xfrm>
            <a:off x="5199166" y="5091631"/>
            <a:ext cx="2160639" cy="831015"/>
          </a:xfrm>
          <a:prstGeom prst="rect">
            <a:avLst/>
          </a:prstGeom>
        </p:spPr>
      </p:pic>
      <p:cxnSp>
        <p:nvCxnSpPr>
          <p:cNvPr id="44" name="直接箭头连接符 43">
            <a:extLst>
              <a:ext uri="{FF2B5EF4-FFF2-40B4-BE49-F238E27FC236}">
                <a16:creationId xmlns:a16="http://schemas.microsoft.com/office/drawing/2014/main" id="{8AE785F9-E0E6-459E-A63D-5B13BA57B8F4}"/>
              </a:ext>
            </a:extLst>
          </p:cNvPr>
          <p:cNvCxnSpPr>
            <a:stCxn id="42" idx="0"/>
          </p:cNvCxnSpPr>
          <p:nvPr/>
        </p:nvCxnSpPr>
        <p:spPr>
          <a:xfrm flipH="1" flipV="1">
            <a:off x="6200078" y="4003288"/>
            <a:ext cx="79408" cy="108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矩形 44">
            <a:extLst>
              <a:ext uri="{FF2B5EF4-FFF2-40B4-BE49-F238E27FC236}">
                <a16:creationId xmlns:a16="http://schemas.microsoft.com/office/drawing/2014/main" id="{34AB89A2-C554-4B5B-A4B8-8730B8A6AFFA}"/>
              </a:ext>
            </a:extLst>
          </p:cNvPr>
          <p:cNvSpPr/>
          <p:nvPr/>
        </p:nvSpPr>
        <p:spPr>
          <a:xfrm>
            <a:off x="5199166" y="5087678"/>
            <a:ext cx="2160639" cy="834968"/>
          </a:xfrm>
          <a:prstGeom prst="rect">
            <a:avLst/>
          </a:prstGeom>
          <a:no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47" name="图片 46">
            <a:extLst>
              <a:ext uri="{FF2B5EF4-FFF2-40B4-BE49-F238E27FC236}">
                <a16:creationId xmlns:a16="http://schemas.microsoft.com/office/drawing/2014/main" id="{77E32B9C-1E32-4C71-A5C5-3EB4BA593062}"/>
              </a:ext>
            </a:extLst>
          </p:cNvPr>
          <p:cNvPicPr>
            <a:picLocks noChangeAspect="1"/>
          </p:cNvPicPr>
          <p:nvPr/>
        </p:nvPicPr>
        <p:blipFill>
          <a:blip r:embed="rId13"/>
          <a:stretch>
            <a:fillRect/>
          </a:stretch>
        </p:blipFill>
        <p:spPr>
          <a:xfrm>
            <a:off x="7646096" y="5054040"/>
            <a:ext cx="2908376" cy="556924"/>
          </a:xfrm>
          <a:prstGeom prst="rect">
            <a:avLst/>
          </a:prstGeom>
        </p:spPr>
      </p:pic>
      <p:sp>
        <p:nvSpPr>
          <p:cNvPr id="48" name="矩形 47">
            <a:extLst>
              <a:ext uri="{FF2B5EF4-FFF2-40B4-BE49-F238E27FC236}">
                <a16:creationId xmlns:a16="http://schemas.microsoft.com/office/drawing/2014/main" id="{4D6374CE-52A2-4BC7-BED8-DE83B4786083}"/>
              </a:ext>
            </a:extLst>
          </p:cNvPr>
          <p:cNvSpPr/>
          <p:nvPr/>
        </p:nvSpPr>
        <p:spPr>
          <a:xfrm>
            <a:off x="7646096" y="5061730"/>
            <a:ext cx="2908376" cy="567192"/>
          </a:xfrm>
          <a:prstGeom prst="rect">
            <a:avLst/>
          </a:prstGeom>
          <a:no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50" name="直接箭头连接符 49">
            <a:extLst>
              <a:ext uri="{FF2B5EF4-FFF2-40B4-BE49-F238E27FC236}">
                <a16:creationId xmlns:a16="http://schemas.microsoft.com/office/drawing/2014/main" id="{5E375DCA-746D-48A5-B51D-3FEA2039AB4D}"/>
              </a:ext>
            </a:extLst>
          </p:cNvPr>
          <p:cNvCxnSpPr>
            <a:stCxn id="48" idx="0"/>
          </p:cNvCxnSpPr>
          <p:nvPr/>
        </p:nvCxnSpPr>
        <p:spPr>
          <a:xfrm flipH="1" flipV="1">
            <a:off x="7493620" y="4003288"/>
            <a:ext cx="1606664" cy="1058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2" name="图片 51">
            <a:extLst>
              <a:ext uri="{FF2B5EF4-FFF2-40B4-BE49-F238E27FC236}">
                <a16:creationId xmlns:a16="http://schemas.microsoft.com/office/drawing/2014/main" id="{DD159F4A-F7E4-47BB-A432-5F95022C3808}"/>
              </a:ext>
            </a:extLst>
          </p:cNvPr>
          <p:cNvPicPr>
            <a:picLocks noChangeAspect="1"/>
          </p:cNvPicPr>
          <p:nvPr/>
        </p:nvPicPr>
        <p:blipFill>
          <a:blip r:embed="rId14"/>
          <a:stretch>
            <a:fillRect/>
          </a:stretch>
        </p:blipFill>
        <p:spPr>
          <a:xfrm>
            <a:off x="10445770" y="709749"/>
            <a:ext cx="1090895" cy="524774"/>
          </a:xfrm>
          <a:prstGeom prst="rect">
            <a:avLst/>
          </a:prstGeom>
        </p:spPr>
      </p:pic>
      <p:pic>
        <p:nvPicPr>
          <p:cNvPr id="54" name="图片 53">
            <a:extLst>
              <a:ext uri="{FF2B5EF4-FFF2-40B4-BE49-F238E27FC236}">
                <a16:creationId xmlns:a16="http://schemas.microsoft.com/office/drawing/2014/main" id="{9ECF474A-6C4C-4168-8672-7F45E9F4BC24}"/>
              </a:ext>
            </a:extLst>
          </p:cNvPr>
          <p:cNvPicPr>
            <a:picLocks noChangeAspect="1"/>
          </p:cNvPicPr>
          <p:nvPr/>
        </p:nvPicPr>
        <p:blipFill>
          <a:blip r:embed="rId15"/>
          <a:stretch>
            <a:fillRect/>
          </a:stretch>
        </p:blipFill>
        <p:spPr>
          <a:xfrm>
            <a:off x="9683245" y="1156929"/>
            <a:ext cx="2534944" cy="388884"/>
          </a:xfrm>
          <a:prstGeom prst="rect">
            <a:avLst/>
          </a:prstGeom>
        </p:spPr>
      </p:pic>
      <p:pic>
        <p:nvPicPr>
          <p:cNvPr id="56" name="图片 55">
            <a:extLst>
              <a:ext uri="{FF2B5EF4-FFF2-40B4-BE49-F238E27FC236}">
                <a16:creationId xmlns:a16="http://schemas.microsoft.com/office/drawing/2014/main" id="{31A4CF52-3365-4C47-9748-746AE4E32FBF}"/>
              </a:ext>
            </a:extLst>
          </p:cNvPr>
          <p:cNvPicPr>
            <a:picLocks noChangeAspect="1"/>
          </p:cNvPicPr>
          <p:nvPr/>
        </p:nvPicPr>
        <p:blipFill>
          <a:blip r:embed="rId16"/>
          <a:stretch>
            <a:fillRect/>
          </a:stretch>
        </p:blipFill>
        <p:spPr>
          <a:xfrm>
            <a:off x="10553618" y="1547474"/>
            <a:ext cx="983047" cy="517393"/>
          </a:xfrm>
          <a:prstGeom prst="rect">
            <a:avLst/>
          </a:prstGeom>
        </p:spPr>
      </p:pic>
      <p:sp>
        <p:nvSpPr>
          <p:cNvPr id="58" name="矩形 57">
            <a:extLst>
              <a:ext uri="{FF2B5EF4-FFF2-40B4-BE49-F238E27FC236}">
                <a16:creationId xmlns:a16="http://schemas.microsoft.com/office/drawing/2014/main" id="{71F05A05-2C96-4D3A-B0F0-22607CBE3461}"/>
              </a:ext>
            </a:extLst>
          </p:cNvPr>
          <p:cNvSpPr/>
          <p:nvPr/>
        </p:nvSpPr>
        <p:spPr>
          <a:xfrm>
            <a:off x="9703723" y="596676"/>
            <a:ext cx="2441292" cy="1468191"/>
          </a:xfrm>
          <a:prstGeom prst="rect">
            <a:avLst/>
          </a:prstGeom>
          <a:no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60" name="直接箭头连接符 59">
            <a:extLst>
              <a:ext uri="{FF2B5EF4-FFF2-40B4-BE49-F238E27FC236}">
                <a16:creationId xmlns:a16="http://schemas.microsoft.com/office/drawing/2014/main" id="{B8111100-E482-4DF2-99EB-E9D98F9F71A8}"/>
              </a:ext>
            </a:extLst>
          </p:cNvPr>
          <p:cNvCxnSpPr>
            <a:cxnSpLocks/>
            <a:stCxn id="58" idx="2"/>
          </p:cNvCxnSpPr>
          <p:nvPr/>
        </p:nvCxnSpPr>
        <p:spPr>
          <a:xfrm flipH="1">
            <a:off x="8722968" y="2064867"/>
            <a:ext cx="2201401" cy="932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54140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16553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GCE-GNN</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4" name="图片 3">
            <a:extLst>
              <a:ext uri="{FF2B5EF4-FFF2-40B4-BE49-F238E27FC236}">
                <a16:creationId xmlns:a16="http://schemas.microsoft.com/office/drawing/2014/main" id="{9AC6BAB2-ACA4-4274-BDE7-7558B573DBE8}"/>
              </a:ext>
            </a:extLst>
          </p:cNvPr>
          <p:cNvPicPr>
            <a:picLocks noChangeAspect="1"/>
          </p:cNvPicPr>
          <p:nvPr/>
        </p:nvPicPr>
        <p:blipFill>
          <a:blip r:embed="rId4"/>
          <a:stretch>
            <a:fillRect/>
          </a:stretch>
        </p:blipFill>
        <p:spPr>
          <a:xfrm>
            <a:off x="1719890" y="945756"/>
            <a:ext cx="8505778" cy="4826644"/>
          </a:xfrm>
          <a:prstGeom prst="rect">
            <a:avLst/>
          </a:prstGeom>
        </p:spPr>
      </p:pic>
      <p:pic>
        <p:nvPicPr>
          <p:cNvPr id="15" name="图片 14">
            <a:extLst>
              <a:ext uri="{FF2B5EF4-FFF2-40B4-BE49-F238E27FC236}">
                <a16:creationId xmlns:a16="http://schemas.microsoft.com/office/drawing/2014/main" id="{BC54E4D9-4DE6-44B9-9167-33596938D9BE}"/>
              </a:ext>
            </a:extLst>
          </p:cNvPr>
          <p:cNvPicPr>
            <a:picLocks noChangeAspect="1"/>
          </p:cNvPicPr>
          <p:nvPr/>
        </p:nvPicPr>
        <p:blipFill>
          <a:blip r:embed="rId5"/>
          <a:stretch>
            <a:fillRect/>
          </a:stretch>
        </p:blipFill>
        <p:spPr>
          <a:xfrm>
            <a:off x="355943" y="5794105"/>
            <a:ext cx="7001852" cy="543001"/>
          </a:xfrm>
          <a:prstGeom prst="rect">
            <a:avLst/>
          </a:prstGeom>
        </p:spPr>
      </p:pic>
    </p:spTree>
    <p:extLst>
      <p:ext uri="{BB962C8B-B14F-4D97-AF65-F5344CB8AC3E}">
        <p14:creationId xmlns:p14="http://schemas.microsoft.com/office/powerpoint/2010/main" val="19159694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16553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GCE-GNN</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4" name="图片 3">
            <a:extLst>
              <a:ext uri="{FF2B5EF4-FFF2-40B4-BE49-F238E27FC236}">
                <a16:creationId xmlns:a16="http://schemas.microsoft.com/office/drawing/2014/main" id="{756C3C05-75F7-4DF7-8F18-73302EFD1D0C}"/>
              </a:ext>
            </a:extLst>
          </p:cNvPr>
          <p:cNvPicPr>
            <a:picLocks noChangeAspect="1"/>
          </p:cNvPicPr>
          <p:nvPr/>
        </p:nvPicPr>
        <p:blipFill>
          <a:blip r:embed="rId4"/>
          <a:stretch>
            <a:fillRect/>
          </a:stretch>
        </p:blipFill>
        <p:spPr>
          <a:xfrm>
            <a:off x="3658227" y="844772"/>
            <a:ext cx="4245036" cy="1658455"/>
          </a:xfrm>
          <a:prstGeom prst="rect">
            <a:avLst/>
          </a:prstGeom>
        </p:spPr>
      </p:pic>
      <p:pic>
        <p:nvPicPr>
          <p:cNvPr id="11" name="图片 10">
            <a:extLst>
              <a:ext uri="{FF2B5EF4-FFF2-40B4-BE49-F238E27FC236}">
                <a16:creationId xmlns:a16="http://schemas.microsoft.com/office/drawing/2014/main" id="{354D069F-652E-481A-AB5B-6A0AC217ABB1}"/>
              </a:ext>
            </a:extLst>
          </p:cNvPr>
          <p:cNvPicPr>
            <a:picLocks noChangeAspect="1"/>
          </p:cNvPicPr>
          <p:nvPr/>
        </p:nvPicPr>
        <p:blipFill>
          <a:blip r:embed="rId5"/>
          <a:stretch>
            <a:fillRect/>
          </a:stretch>
        </p:blipFill>
        <p:spPr>
          <a:xfrm>
            <a:off x="1801004" y="2409083"/>
            <a:ext cx="9311270" cy="3891382"/>
          </a:xfrm>
          <a:prstGeom prst="rect">
            <a:avLst/>
          </a:prstGeom>
        </p:spPr>
      </p:pic>
    </p:spTree>
    <p:extLst>
      <p:ext uri="{BB962C8B-B14F-4D97-AF65-F5344CB8AC3E}">
        <p14:creationId xmlns:p14="http://schemas.microsoft.com/office/powerpoint/2010/main" val="225979066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16553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GCE-GNN</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5" name="图片 4">
            <a:extLst>
              <a:ext uri="{FF2B5EF4-FFF2-40B4-BE49-F238E27FC236}">
                <a16:creationId xmlns:a16="http://schemas.microsoft.com/office/drawing/2014/main" id="{7BCA4ABA-DEB1-483E-A380-47F44808D17E}"/>
              </a:ext>
            </a:extLst>
          </p:cNvPr>
          <p:cNvPicPr>
            <a:picLocks noChangeAspect="1"/>
          </p:cNvPicPr>
          <p:nvPr/>
        </p:nvPicPr>
        <p:blipFill>
          <a:blip r:embed="rId4"/>
          <a:stretch>
            <a:fillRect/>
          </a:stretch>
        </p:blipFill>
        <p:spPr>
          <a:xfrm>
            <a:off x="7405472" y="753549"/>
            <a:ext cx="4552674" cy="5523518"/>
          </a:xfrm>
          <a:prstGeom prst="rect">
            <a:avLst/>
          </a:prstGeom>
        </p:spPr>
      </p:pic>
      <p:pic>
        <p:nvPicPr>
          <p:cNvPr id="12" name="图片 11">
            <a:extLst>
              <a:ext uri="{FF2B5EF4-FFF2-40B4-BE49-F238E27FC236}">
                <a16:creationId xmlns:a16="http://schemas.microsoft.com/office/drawing/2014/main" id="{D2CF9CC0-CED4-4A25-B4F5-D4E00A1723C5}"/>
              </a:ext>
            </a:extLst>
          </p:cNvPr>
          <p:cNvPicPr>
            <a:picLocks noChangeAspect="1"/>
          </p:cNvPicPr>
          <p:nvPr/>
        </p:nvPicPr>
        <p:blipFill>
          <a:blip r:embed="rId5"/>
          <a:stretch>
            <a:fillRect/>
          </a:stretch>
        </p:blipFill>
        <p:spPr>
          <a:xfrm>
            <a:off x="1659849" y="955212"/>
            <a:ext cx="4120896" cy="2646579"/>
          </a:xfrm>
          <a:prstGeom prst="rect">
            <a:avLst/>
          </a:prstGeom>
        </p:spPr>
      </p:pic>
      <p:sp>
        <p:nvSpPr>
          <p:cNvPr id="17" name="矩形 16">
            <a:extLst>
              <a:ext uri="{FF2B5EF4-FFF2-40B4-BE49-F238E27FC236}">
                <a16:creationId xmlns:a16="http://schemas.microsoft.com/office/drawing/2014/main" id="{3E83D983-1325-40A5-90C5-3C4370365B6F}"/>
              </a:ext>
            </a:extLst>
          </p:cNvPr>
          <p:cNvSpPr/>
          <p:nvPr/>
        </p:nvSpPr>
        <p:spPr>
          <a:xfrm>
            <a:off x="4404287" y="5544757"/>
            <a:ext cx="1743318" cy="641087"/>
          </a:xfrm>
          <a:prstGeom prst="rect">
            <a:avLst/>
          </a:prstGeom>
          <a:no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A53DDC03-D43C-41DC-85E7-9F2E974CAA1B}"/>
              </a:ext>
            </a:extLst>
          </p:cNvPr>
          <p:cNvPicPr>
            <a:picLocks noChangeAspect="1"/>
          </p:cNvPicPr>
          <p:nvPr/>
        </p:nvPicPr>
        <p:blipFill>
          <a:blip r:embed="rId6"/>
          <a:stretch>
            <a:fillRect/>
          </a:stretch>
        </p:blipFill>
        <p:spPr>
          <a:xfrm>
            <a:off x="4493916" y="5603466"/>
            <a:ext cx="1564060" cy="476316"/>
          </a:xfrm>
          <a:prstGeom prst="rect">
            <a:avLst/>
          </a:prstGeom>
        </p:spPr>
      </p:pic>
      <p:cxnSp>
        <p:nvCxnSpPr>
          <p:cNvPr id="18" name="直接箭头连接符 17">
            <a:extLst>
              <a:ext uri="{FF2B5EF4-FFF2-40B4-BE49-F238E27FC236}">
                <a16:creationId xmlns:a16="http://schemas.microsoft.com/office/drawing/2014/main" id="{0C952567-70C6-44C4-AB8D-3C49C81E291B}"/>
              </a:ext>
            </a:extLst>
          </p:cNvPr>
          <p:cNvCxnSpPr>
            <a:cxnSpLocks/>
            <a:stCxn id="17" idx="3"/>
          </p:cNvCxnSpPr>
          <p:nvPr/>
        </p:nvCxnSpPr>
        <p:spPr>
          <a:xfrm>
            <a:off x="6147605" y="5865301"/>
            <a:ext cx="1511174" cy="214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a16="http://schemas.microsoft.com/office/drawing/2014/main" id="{1E0D4BFB-1489-425A-9260-AA0A81E4EEC7}"/>
              </a:ext>
            </a:extLst>
          </p:cNvPr>
          <p:cNvPicPr>
            <a:picLocks noChangeAspect="1"/>
          </p:cNvPicPr>
          <p:nvPr/>
        </p:nvPicPr>
        <p:blipFill>
          <a:blip r:embed="rId7"/>
          <a:stretch>
            <a:fillRect/>
          </a:stretch>
        </p:blipFill>
        <p:spPr>
          <a:xfrm>
            <a:off x="4404287" y="4843035"/>
            <a:ext cx="1762371" cy="400106"/>
          </a:xfrm>
          <a:prstGeom prst="rect">
            <a:avLst/>
          </a:prstGeom>
        </p:spPr>
      </p:pic>
      <p:sp>
        <p:nvSpPr>
          <p:cNvPr id="25" name="矩形 24">
            <a:extLst>
              <a:ext uri="{FF2B5EF4-FFF2-40B4-BE49-F238E27FC236}">
                <a16:creationId xmlns:a16="http://schemas.microsoft.com/office/drawing/2014/main" id="{1663D1DD-DC2F-4718-9DB5-DCA5A6466D69}"/>
              </a:ext>
            </a:extLst>
          </p:cNvPr>
          <p:cNvSpPr/>
          <p:nvPr/>
        </p:nvSpPr>
        <p:spPr>
          <a:xfrm>
            <a:off x="4413813" y="4734732"/>
            <a:ext cx="1743318" cy="641087"/>
          </a:xfrm>
          <a:prstGeom prst="rect">
            <a:avLst/>
          </a:prstGeom>
          <a:no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24" name="直接箭头连接符 23">
            <a:extLst>
              <a:ext uri="{FF2B5EF4-FFF2-40B4-BE49-F238E27FC236}">
                <a16:creationId xmlns:a16="http://schemas.microsoft.com/office/drawing/2014/main" id="{4960F5C6-66F1-43A4-AC1B-2BF8B322F993}"/>
              </a:ext>
            </a:extLst>
          </p:cNvPr>
          <p:cNvCxnSpPr>
            <a:cxnSpLocks/>
            <a:stCxn id="25" idx="3"/>
          </p:cNvCxnSpPr>
          <p:nvPr/>
        </p:nvCxnSpPr>
        <p:spPr>
          <a:xfrm>
            <a:off x="6157131" y="5055276"/>
            <a:ext cx="1381093" cy="786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2" name="图片 31">
            <a:extLst>
              <a:ext uri="{FF2B5EF4-FFF2-40B4-BE49-F238E27FC236}">
                <a16:creationId xmlns:a16="http://schemas.microsoft.com/office/drawing/2014/main" id="{A0EB4C21-97DA-4C31-B27E-18832858BBB3}"/>
              </a:ext>
            </a:extLst>
          </p:cNvPr>
          <p:cNvPicPr>
            <a:picLocks noChangeAspect="1"/>
          </p:cNvPicPr>
          <p:nvPr/>
        </p:nvPicPr>
        <p:blipFill>
          <a:blip r:embed="rId8"/>
          <a:stretch>
            <a:fillRect/>
          </a:stretch>
        </p:blipFill>
        <p:spPr>
          <a:xfrm>
            <a:off x="4389581" y="4154317"/>
            <a:ext cx="1952898" cy="447737"/>
          </a:xfrm>
          <a:prstGeom prst="rect">
            <a:avLst/>
          </a:prstGeom>
        </p:spPr>
      </p:pic>
      <p:sp>
        <p:nvSpPr>
          <p:cNvPr id="33" name="矩形 32">
            <a:extLst>
              <a:ext uri="{FF2B5EF4-FFF2-40B4-BE49-F238E27FC236}">
                <a16:creationId xmlns:a16="http://schemas.microsoft.com/office/drawing/2014/main" id="{53EF9D6F-DA43-4136-81AF-E0F06A08F102}"/>
              </a:ext>
            </a:extLst>
          </p:cNvPr>
          <p:cNvSpPr/>
          <p:nvPr/>
        </p:nvSpPr>
        <p:spPr>
          <a:xfrm>
            <a:off x="4423339" y="4081603"/>
            <a:ext cx="1919139" cy="584775"/>
          </a:xfrm>
          <a:prstGeom prst="rect">
            <a:avLst/>
          </a:prstGeom>
          <a:no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35" name="直接箭头连接符 34">
            <a:extLst>
              <a:ext uri="{FF2B5EF4-FFF2-40B4-BE49-F238E27FC236}">
                <a16:creationId xmlns:a16="http://schemas.microsoft.com/office/drawing/2014/main" id="{3D94BCFE-F234-4025-BD4E-3AFC21BA9614}"/>
              </a:ext>
            </a:extLst>
          </p:cNvPr>
          <p:cNvCxnSpPr>
            <a:cxnSpLocks/>
            <a:stCxn id="33" idx="3"/>
          </p:cNvCxnSpPr>
          <p:nvPr/>
        </p:nvCxnSpPr>
        <p:spPr>
          <a:xfrm>
            <a:off x="6342478" y="4373991"/>
            <a:ext cx="1316301" cy="1343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8" name="图片 37">
            <a:extLst>
              <a:ext uri="{FF2B5EF4-FFF2-40B4-BE49-F238E27FC236}">
                <a16:creationId xmlns:a16="http://schemas.microsoft.com/office/drawing/2014/main" id="{92707764-C315-4944-87AB-53BDBB1EB11F}"/>
              </a:ext>
            </a:extLst>
          </p:cNvPr>
          <p:cNvPicPr>
            <a:picLocks noChangeAspect="1"/>
          </p:cNvPicPr>
          <p:nvPr/>
        </p:nvPicPr>
        <p:blipFill>
          <a:blip r:embed="rId9"/>
          <a:stretch>
            <a:fillRect/>
          </a:stretch>
        </p:blipFill>
        <p:spPr>
          <a:xfrm>
            <a:off x="5285678" y="3138507"/>
            <a:ext cx="1952898" cy="742993"/>
          </a:xfrm>
          <a:prstGeom prst="rect">
            <a:avLst/>
          </a:prstGeom>
        </p:spPr>
      </p:pic>
      <p:sp>
        <p:nvSpPr>
          <p:cNvPr id="39" name="矩形 38">
            <a:extLst>
              <a:ext uri="{FF2B5EF4-FFF2-40B4-BE49-F238E27FC236}">
                <a16:creationId xmlns:a16="http://schemas.microsoft.com/office/drawing/2014/main" id="{F90C6C19-0EE7-4A55-A75B-A05050344535}"/>
              </a:ext>
            </a:extLst>
          </p:cNvPr>
          <p:cNvSpPr/>
          <p:nvPr/>
        </p:nvSpPr>
        <p:spPr>
          <a:xfrm>
            <a:off x="5363133" y="3197002"/>
            <a:ext cx="1919139" cy="584775"/>
          </a:xfrm>
          <a:prstGeom prst="rect">
            <a:avLst/>
          </a:prstGeom>
          <a:no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41" name="直接箭头连接符 40">
            <a:extLst>
              <a:ext uri="{FF2B5EF4-FFF2-40B4-BE49-F238E27FC236}">
                <a16:creationId xmlns:a16="http://schemas.microsoft.com/office/drawing/2014/main" id="{F59D1B77-6653-423D-8EC9-7BD522F6FFF3}"/>
              </a:ext>
            </a:extLst>
          </p:cNvPr>
          <p:cNvCxnSpPr>
            <a:cxnSpLocks/>
            <a:stCxn id="39" idx="2"/>
          </p:cNvCxnSpPr>
          <p:nvPr/>
        </p:nvCxnSpPr>
        <p:spPr>
          <a:xfrm>
            <a:off x="6322703" y="3781777"/>
            <a:ext cx="1268116" cy="1614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04625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9755</TotalTime>
  <Words>2566</Words>
  <Application>Microsoft Office PowerPoint</Application>
  <PresentationFormat>宽屏</PresentationFormat>
  <Paragraphs>57</Paragraphs>
  <Slides>16</Slides>
  <Notes>15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-apple-system</vt:lpstr>
      <vt:lpstr>等线</vt:lpstr>
      <vt:lpstr>等线 Light</vt:lpstr>
      <vt:lpstr>楷体</vt:lpstr>
      <vt:lpstr>宋体</vt:lpstr>
      <vt:lpstr>微软雅黑</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梁 晋荣</dc:creator>
  <cp:lastModifiedBy>陈 倩</cp:lastModifiedBy>
  <cp:revision>516</cp:revision>
  <dcterms:created xsi:type="dcterms:W3CDTF">2018-09-05T01:18:33Z</dcterms:created>
  <dcterms:modified xsi:type="dcterms:W3CDTF">2022-03-09T08:58:26Z</dcterms:modified>
</cp:coreProperties>
</file>