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52" r:id="rId2"/>
    <p:sldId id="466" r:id="rId3"/>
    <p:sldId id="463" r:id="rId4"/>
    <p:sldId id="464" r:id="rId5"/>
    <p:sldId id="480" r:id="rId6"/>
    <p:sldId id="476" r:id="rId7"/>
    <p:sldId id="474" r:id="rId8"/>
    <p:sldId id="475" r:id="rId9"/>
    <p:sldId id="468" r:id="rId10"/>
    <p:sldId id="470" r:id="rId11"/>
    <p:sldId id="473" r:id="rId12"/>
    <p:sldId id="478" r:id="rId13"/>
    <p:sldId id="455"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F12A00"/>
    <a:srgbClr val="FFFFFF"/>
    <a:srgbClr val="8D8A8A"/>
    <a:srgbClr val="009A00"/>
    <a:srgbClr val="8A4400"/>
    <a:srgbClr val="171EFB"/>
    <a:srgbClr val="EEF2F5"/>
    <a:srgbClr val="000000"/>
    <a:srgbClr val="141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77858" autoAdjust="0"/>
  </p:normalViewPr>
  <p:slideViewPr>
    <p:cSldViewPr snapToGrid="0" showGuides="1">
      <p:cViewPr varScale="1">
        <p:scale>
          <a:sx n="103" d="100"/>
          <a:sy n="103" d="100"/>
        </p:scale>
        <p:origin x="1448" y="64"/>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今天介绍一篇论文</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作者还研究了</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在利用不同模态信息方面的有效性，如上图所示，为三种预训练方法在两种数据集上利用单一模态信息变体以及完整多模态信息进行两种下游任务的表现</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考虑多模态信息的原始方法通常胜过只考虑单一模态信息的变体，表明用多模态信息表示项目可以获得更好的性能。</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在大多数情况下，</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比</a:t>
            </a:r>
            <a:r>
              <a:rPr lang="en-US" altLang="zh-CN" sz="1200" kern="1200" dirty="0">
                <a:solidFill>
                  <a:schemeClr val="tx1"/>
                </a:solidFill>
                <a:effectLst/>
                <a:latin typeface="+mn-lt"/>
                <a:ea typeface="+mn-ea"/>
                <a:cs typeface="+mn-cs"/>
              </a:rPr>
              <a:t>GRAPH-BERT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GPT-GNN</a:t>
            </a:r>
            <a:r>
              <a:rPr lang="zh-CN" altLang="en-US" sz="1200" kern="1200" dirty="0">
                <a:solidFill>
                  <a:schemeClr val="tx1"/>
                </a:solidFill>
                <a:effectLst/>
                <a:latin typeface="+mn-lt"/>
                <a:ea typeface="+mn-ea"/>
                <a:cs typeface="+mn-cs"/>
              </a:rPr>
              <a:t>跟更考虑单一模态信息。表明</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比</a:t>
            </a:r>
            <a:r>
              <a:rPr lang="en-US" altLang="zh-CN" sz="1200" kern="1200" dirty="0">
                <a:solidFill>
                  <a:schemeClr val="tx1"/>
                </a:solidFill>
                <a:effectLst/>
                <a:latin typeface="+mn-lt"/>
                <a:ea typeface="+mn-ea"/>
                <a:cs typeface="+mn-cs"/>
              </a:rPr>
              <a:t>baseline</a:t>
            </a:r>
            <a:r>
              <a:rPr lang="zh-CN" altLang="en-US" sz="1200" kern="1200" dirty="0">
                <a:solidFill>
                  <a:schemeClr val="tx1"/>
                </a:solidFill>
                <a:effectLst/>
                <a:latin typeface="+mn-lt"/>
                <a:ea typeface="+mn-ea"/>
                <a:cs typeface="+mn-cs"/>
              </a:rPr>
              <a:t>更有效地捕捉不同类型的模态信息。</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下图为</a:t>
            </a:r>
            <a:r>
              <a:rPr lang="en-US" altLang="zh-CN" sz="1200" kern="1200" dirty="0">
                <a:solidFill>
                  <a:schemeClr val="tx1"/>
                </a:solidFill>
                <a:effectLst/>
                <a:latin typeface="+mn-lt"/>
                <a:ea typeface="+mn-ea"/>
                <a:cs typeface="+mn-cs"/>
              </a:rPr>
              <a:t>PMTG</a:t>
            </a:r>
            <a:r>
              <a:rPr lang="zh-CN" altLang="en-US" sz="1200" kern="1200" dirty="0">
                <a:solidFill>
                  <a:schemeClr val="tx1"/>
                </a:solidFill>
                <a:effectLst/>
                <a:latin typeface="+mn-lt"/>
                <a:ea typeface="+mn-ea"/>
                <a:cs typeface="+mn-cs"/>
              </a:rPr>
              <a:t>在两种数据集上不同图重建的性能，具有两个任务的原始</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模型始终优于使用单个任务作为预训练目标的变体。表明，图结构重建任务和屏蔽节点特征重建任务对于学习有用的节点表示以有利于下游任务非常重要。</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567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如图为</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TG</a:t>
            </a:r>
            <a:r>
              <a:rPr lang="zh-CN" altLang="en-US" sz="1200" kern="1200" dirty="0">
                <a:solidFill>
                  <a:schemeClr val="tx1"/>
                </a:solidFill>
                <a:effectLst/>
                <a:latin typeface="+mn-lt"/>
                <a:ea typeface="+mn-ea"/>
                <a:cs typeface="+mn-cs"/>
              </a:rPr>
              <a:t>数据集上关于</a:t>
            </a:r>
            <a:r>
              <a:rPr lang="en-US" altLang="zh-CN" sz="1200" kern="1200" dirty="0">
                <a:solidFill>
                  <a:schemeClr val="tx1"/>
                </a:solidFill>
                <a:effectLst/>
                <a:latin typeface="+mn-lt"/>
                <a:ea typeface="+mn-ea"/>
                <a:cs typeface="+mn-cs"/>
              </a:rPr>
              <a:t>L β S</a:t>
            </a:r>
            <a:r>
              <a:rPr lang="zh-CN" altLang="en-US" sz="1200" kern="1200" dirty="0">
                <a:solidFill>
                  <a:schemeClr val="tx1"/>
                </a:solidFill>
                <a:effectLst/>
                <a:latin typeface="+mn-lt"/>
                <a:ea typeface="+mn-ea"/>
                <a:cs typeface="+mn-cs"/>
              </a:rPr>
              <a:t>不同设置的性能趋势</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L  </a:t>
            </a:r>
            <a:r>
              <a:rPr lang="zh-CN" altLang="en-US" dirty="0"/>
              <a:t>通过将</a:t>
            </a:r>
            <a:r>
              <a:rPr lang="en-US" altLang="zh-CN" dirty="0"/>
              <a:t>L</a:t>
            </a:r>
            <a:r>
              <a:rPr lang="zh-CN" altLang="en-US" dirty="0"/>
              <a:t>分别设置为</a:t>
            </a:r>
            <a:r>
              <a:rPr lang="en-US" altLang="zh-CN" dirty="0"/>
              <a:t>3</a:t>
            </a:r>
            <a:r>
              <a:rPr lang="zh-CN" altLang="en-US" dirty="0"/>
              <a:t>和</a:t>
            </a:r>
            <a:r>
              <a:rPr lang="en-US" altLang="zh-CN" dirty="0"/>
              <a:t>2</a:t>
            </a:r>
            <a:r>
              <a:rPr lang="zh-CN" altLang="en-US" dirty="0"/>
              <a:t>，可以获得最佳的项目推荐和</a:t>
            </a:r>
            <a:r>
              <a:rPr lang="en-US" altLang="zh-CN" dirty="0"/>
              <a:t>CTR</a:t>
            </a:r>
            <a:r>
              <a:rPr lang="zh-CN" altLang="en-US" dirty="0"/>
              <a:t>预测性能。进一步堆叠更多层无助于改善下游任务的性能。</a:t>
            </a: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β	</a:t>
            </a:r>
            <a:r>
              <a:rPr lang="zh-CN" altLang="en-US" dirty="0"/>
              <a:t>将</a:t>
            </a:r>
            <a:r>
              <a:rPr lang="en-US" altLang="zh-CN" dirty="0"/>
              <a:t>β</a:t>
            </a:r>
            <a:r>
              <a:rPr lang="zh-CN" altLang="en-US" dirty="0"/>
              <a:t>设置为</a:t>
            </a:r>
            <a:r>
              <a:rPr lang="en-US" altLang="zh-CN" dirty="0"/>
              <a:t>0.5 0.8 </a:t>
            </a:r>
            <a:r>
              <a:rPr lang="zh-CN" altLang="en-US" dirty="0"/>
              <a:t>和</a:t>
            </a:r>
            <a:r>
              <a:rPr lang="en-US" altLang="zh-CN" dirty="0"/>
              <a:t>1.0</a:t>
            </a:r>
            <a:r>
              <a:rPr lang="zh-CN" altLang="en-US" dirty="0"/>
              <a:t>时，可以通过在基于</a:t>
            </a:r>
            <a:r>
              <a:rPr lang="en-US" altLang="zh-CN" dirty="0"/>
              <a:t>Transformer</a:t>
            </a:r>
            <a:r>
              <a:rPr lang="zh-CN" altLang="en-US" dirty="0"/>
              <a:t>的编码器中考虑多样性增强注意来提高推荐精度。这表明在学习节点表征时考虑上下文邻居多样性是很重要的。</a:t>
            </a:r>
            <a:br>
              <a:rPr lang="zh-CN" altLang="en-US" dirty="0"/>
            </a:br>
            <a:r>
              <a:rPr lang="zh-CN" altLang="en-US" dirty="0"/>
              <a:t>此外还注意到将</a:t>
            </a:r>
            <a:r>
              <a:rPr lang="en-US" altLang="zh-CN" dirty="0"/>
              <a:t>β</a:t>
            </a:r>
            <a:r>
              <a:rPr lang="zh-CN" altLang="en-US" dirty="0"/>
              <a:t>设为</a:t>
            </a:r>
            <a:r>
              <a:rPr lang="en-US" altLang="zh-CN" dirty="0"/>
              <a:t>1.0</a:t>
            </a:r>
            <a:r>
              <a:rPr lang="zh-CN" altLang="en-US" dirty="0"/>
              <a:t>，两个下游任务都可以获得最佳性能。当然这需要更多的实验来学习这是否是对不同数据集的一般观察。在当前实验中，作者保留了</a:t>
            </a:r>
            <a:r>
              <a:rPr lang="en-US" altLang="zh-CN" dirty="0"/>
              <a:t>β</a:t>
            </a:r>
            <a:r>
              <a:rPr lang="zh-CN" altLang="en-US" dirty="0"/>
              <a:t>以实现</a:t>
            </a:r>
            <a:r>
              <a:rPr lang="en-US" altLang="zh-CN" dirty="0"/>
              <a:t>PMGT</a:t>
            </a:r>
            <a:r>
              <a:rPr lang="zh-CN" altLang="en-US" dirty="0"/>
              <a:t>的灵活性</a:t>
            </a: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S	</a:t>
            </a:r>
            <a:r>
              <a:rPr lang="zh-CN" altLang="en-US" dirty="0"/>
              <a:t>观察到</a:t>
            </a:r>
            <a:r>
              <a:rPr lang="en-US" altLang="zh-CN" dirty="0"/>
              <a:t>PMGT</a:t>
            </a:r>
            <a:r>
              <a:rPr lang="zh-CN" altLang="en-US" dirty="0"/>
              <a:t>通常通过将</a:t>
            </a:r>
            <a:r>
              <a:rPr lang="en-US" altLang="zh-CN" dirty="0"/>
              <a:t>S</a:t>
            </a:r>
            <a:r>
              <a:rPr lang="zh-CN" altLang="en-US" dirty="0"/>
              <a:t>设为较小的值（如</a:t>
            </a:r>
            <a:r>
              <a:rPr lang="en-US" altLang="zh-CN" dirty="0"/>
              <a:t>5</a:t>
            </a:r>
            <a:r>
              <a:rPr lang="zh-CN" altLang="en-US" dirty="0"/>
              <a:t>和</a:t>
            </a:r>
            <a:r>
              <a:rPr lang="en-US" altLang="zh-CN" dirty="0"/>
              <a:t>10</a:t>
            </a:r>
            <a:r>
              <a:rPr lang="zh-CN" altLang="en-US" dirty="0"/>
              <a:t>）来实现良好的性能。表明少量上下文邻居可以捕获节点的重要邻居信息</a:t>
            </a:r>
            <a:br>
              <a:rPr lang="zh-CN" altLang="en-US" dirty="0"/>
            </a:br>
            <a:r>
              <a:rPr lang="en-US" altLang="zh-CN" dirty="0"/>
              <a:t>S</a:t>
            </a:r>
            <a:r>
              <a:rPr lang="zh-CN" altLang="en-US" dirty="0"/>
              <a:t>的进一步增加往往会包含噪声信息，因此可能无助于改善模型性能</a:t>
            </a:r>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844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左图显示在</a:t>
            </a:r>
            <a:r>
              <a:rPr lang="en-US" altLang="zh-CN" sz="1200" kern="1200" dirty="0">
                <a:solidFill>
                  <a:schemeClr val="tx1"/>
                </a:solidFill>
                <a:effectLst/>
                <a:latin typeface="+mn-lt"/>
                <a:ea typeface="+mn-ea"/>
                <a:cs typeface="+mn-cs"/>
              </a:rPr>
              <a:t>TG</a:t>
            </a:r>
            <a:r>
              <a:rPr lang="zh-CN" altLang="en-US" sz="1200" kern="1200" dirty="0">
                <a:solidFill>
                  <a:schemeClr val="tx1"/>
                </a:solidFill>
                <a:effectLst/>
                <a:latin typeface="+mn-lt"/>
                <a:ea typeface="+mn-ea"/>
                <a:cs typeface="+mn-cs"/>
              </a:rPr>
              <a:t>数据集上</a:t>
            </a:r>
            <a:r>
              <a:rPr lang="en-US" altLang="zh-CN" sz="1200" kern="1200" dirty="0">
                <a:solidFill>
                  <a:schemeClr val="tx1"/>
                </a:solidFill>
                <a:effectLst/>
                <a:latin typeface="+mn-lt"/>
                <a:ea typeface="+mn-ea"/>
                <a:cs typeface="+mn-cs"/>
              </a:rPr>
              <a:t>NCF</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DCN</a:t>
            </a:r>
            <a:r>
              <a:rPr lang="zh-CN" altLang="en-US" sz="1200" kern="1200" dirty="0">
                <a:solidFill>
                  <a:schemeClr val="tx1"/>
                </a:solidFill>
                <a:effectLst/>
                <a:latin typeface="+mn-lt"/>
                <a:ea typeface="+mn-ea"/>
                <a:cs typeface="+mn-cs"/>
              </a:rPr>
              <a:t>模型的训练损失的收敛速度。</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通过以下策略初始化</a:t>
            </a:r>
            <a:r>
              <a:rPr lang="en-US" altLang="zh-CN" sz="1200" kern="1200" dirty="0">
                <a:solidFill>
                  <a:schemeClr val="tx1"/>
                </a:solidFill>
                <a:effectLst/>
                <a:latin typeface="+mn-lt"/>
                <a:ea typeface="+mn-ea"/>
                <a:cs typeface="+mn-cs"/>
              </a:rPr>
              <a:t>NCF</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DCN</a:t>
            </a:r>
            <a:r>
              <a:rPr lang="zh-CN" altLang="en-US" sz="1200" kern="1200" dirty="0">
                <a:solidFill>
                  <a:schemeClr val="tx1"/>
                </a:solidFill>
                <a:effectLst/>
                <a:latin typeface="+mn-lt"/>
                <a:ea typeface="+mn-ea"/>
                <a:cs typeface="+mn-cs"/>
              </a:rPr>
              <a:t>模型中的项目嵌入：</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随机初始化</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GRAPH-BERT</a:t>
            </a:r>
            <a:r>
              <a:rPr lang="zh-CN" altLang="en-US" sz="1200" kern="1200" dirty="0">
                <a:solidFill>
                  <a:schemeClr val="tx1"/>
                </a:solidFill>
                <a:effectLst/>
                <a:latin typeface="+mn-lt"/>
                <a:ea typeface="+mn-ea"/>
                <a:cs typeface="+mn-cs"/>
              </a:rPr>
              <a:t>预训练的表示初始化</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GPT-GNN(4)</a:t>
            </a: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与随机初始化相比，使用预先训练好的表示初始化项目嵌入可以获得更快的收敛速度，再次证明了预训练策略的有效性</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预训练表示的</a:t>
            </a:r>
            <a:r>
              <a:rPr lang="en-US" altLang="zh-CN" sz="1200" kern="1200" dirty="0">
                <a:solidFill>
                  <a:schemeClr val="tx1"/>
                </a:solidFill>
                <a:effectLst/>
                <a:latin typeface="+mn-lt"/>
                <a:ea typeface="+mn-ea"/>
                <a:cs typeface="+mn-cs"/>
              </a:rPr>
              <a:t>NCF</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DCN</a:t>
            </a:r>
            <a:r>
              <a:rPr lang="zh-CN" altLang="en-US" sz="1200" kern="1200" dirty="0">
                <a:solidFill>
                  <a:schemeClr val="tx1"/>
                </a:solidFill>
                <a:effectLst/>
                <a:latin typeface="+mn-lt"/>
                <a:ea typeface="+mn-ea"/>
                <a:cs typeface="+mn-cs"/>
              </a:rPr>
              <a:t>模型都实现了最快的收敛速度。预训练的</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模型为下游模型提供了更好的初始状态，从而可以帮助下游模型更快、更早地收敛。</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作者将提出的模型在全球最大的电子商务平台之一的视频推荐场景中进行应用和案例研究</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视频图是根据用户的观看行为构建的。</a:t>
            </a:r>
            <a:r>
              <a:rPr lang="en-US" altLang="zh-CN" sz="1200" kern="1200" dirty="0" err="1">
                <a:solidFill>
                  <a:schemeClr val="tx1"/>
                </a:solidFill>
                <a:effectLst/>
                <a:latin typeface="+mn-lt"/>
                <a:ea typeface="+mn-ea"/>
                <a:cs typeface="+mn-cs"/>
              </a:rPr>
              <a:t>Rht</a:t>
            </a:r>
            <a:r>
              <a:rPr lang="zh-CN" altLang="en-US" sz="1200" kern="1200" dirty="0">
                <a:solidFill>
                  <a:schemeClr val="tx1"/>
                </a:solidFill>
                <a:effectLst/>
                <a:latin typeface="+mn-lt"/>
                <a:ea typeface="+mn-ea"/>
                <a:cs typeface="+mn-cs"/>
              </a:rPr>
              <a:t>表示为一小时内观看视频</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的用户数，如果</a:t>
            </a:r>
            <a:r>
              <a:rPr lang="en-US" altLang="zh-CN" sz="1200" kern="1200" dirty="0">
                <a:solidFill>
                  <a:schemeClr val="tx1"/>
                </a:solidFill>
                <a:effectLst/>
                <a:latin typeface="+mn-lt"/>
                <a:ea typeface="+mn-ea"/>
                <a:cs typeface="+mn-cs"/>
              </a:rPr>
              <a:t>&gt;=10</a:t>
            </a:r>
            <a:r>
              <a:rPr lang="zh-CN" altLang="en-US" sz="1200" kern="1200" dirty="0">
                <a:solidFill>
                  <a:schemeClr val="tx1"/>
                </a:solidFill>
                <a:effectLst/>
                <a:latin typeface="+mn-lt"/>
                <a:ea typeface="+mn-ea"/>
                <a:cs typeface="+mn-cs"/>
              </a:rPr>
              <a:t>，在视频图中</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建立一条边。</a:t>
            </a:r>
            <a:r>
              <a:rPr lang="en-US" altLang="zh-CN" sz="1200" kern="1200" dirty="0" err="1">
                <a:solidFill>
                  <a:schemeClr val="tx1"/>
                </a:solidFill>
                <a:effectLst/>
                <a:latin typeface="+mn-lt"/>
                <a:ea typeface="+mn-ea"/>
                <a:cs typeface="+mn-cs"/>
              </a:rPr>
              <a:t>Eht</a:t>
            </a:r>
            <a:r>
              <a:rPr lang="zh-CN" altLang="en-US" sz="1200" kern="1200" dirty="0">
                <a:solidFill>
                  <a:schemeClr val="tx1"/>
                </a:solidFill>
                <a:effectLst/>
                <a:latin typeface="+mn-lt"/>
                <a:ea typeface="+mn-ea"/>
                <a:cs typeface="+mn-cs"/>
              </a:rPr>
              <a:t>的权重也由之前的权重算式计算。</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在用于本案例研究的视频图中，大约有</a:t>
            </a:r>
            <a:r>
              <a:rPr lang="en-US" altLang="zh-CN" sz="1200" kern="1200" dirty="0">
                <a:solidFill>
                  <a:schemeClr val="tx1"/>
                </a:solidFill>
                <a:effectLst/>
                <a:latin typeface="+mn-lt"/>
                <a:ea typeface="+mn-ea"/>
                <a:cs typeface="+mn-cs"/>
              </a:rPr>
              <a:t>400</a:t>
            </a:r>
            <a:r>
              <a:rPr lang="zh-CN" altLang="en-US" sz="1200" kern="1200" dirty="0">
                <a:solidFill>
                  <a:schemeClr val="tx1"/>
                </a:solidFill>
                <a:effectLst/>
                <a:latin typeface="+mn-lt"/>
                <a:ea typeface="+mn-ea"/>
                <a:cs typeface="+mn-cs"/>
              </a:rPr>
              <a:t>万个节点和</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亿条边</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根据</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预训练的视频表示，对于用户，根据视频表征之间的余弦相似性为她观看的每个视频检索</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个最相似的视频。</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然后，使用</a:t>
            </a:r>
            <a:r>
              <a:rPr lang="en-US" altLang="zh-CN" sz="1200" kern="1200" dirty="0" err="1">
                <a:solidFill>
                  <a:schemeClr val="tx1"/>
                </a:solidFill>
                <a:effectLst/>
                <a:latin typeface="+mn-lt"/>
                <a:ea typeface="+mn-ea"/>
                <a:cs typeface="+mn-cs"/>
              </a:rPr>
              <a:t>ItemKNN</a:t>
            </a:r>
            <a:r>
              <a:rPr lang="zh-CN" altLang="en-US" sz="1200" kern="1200" dirty="0">
                <a:solidFill>
                  <a:schemeClr val="tx1"/>
                </a:solidFill>
                <a:effectLst/>
                <a:latin typeface="+mn-lt"/>
                <a:ea typeface="+mn-ea"/>
                <a:cs typeface="+mn-cs"/>
              </a:rPr>
              <a:t>对检索到的视频进行排序并向用户推荐。</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经过三天的在线测试，对于</a:t>
            </a:r>
            <a:r>
              <a:rPr lang="en-US" altLang="zh-CN" sz="1200" kern="1200" dirty="0">
                <a:solidFill>
                  <a:schemeClr val="tx1"/>
                </a:solidFill>
                <a:effectLst/>
                <a:latin typeface="+mn-lt"/>
                <a:ea typeface="+mn-ea"/>
                <a:cs typeface="+mn-cs"/>
              </a:rPr>
              <a:t>60</a:t>
            </a:r>
            <a:r>
              <a:rPr lang="zh-CN" altLang="en-US" sz="1200" kern="1200" dirty="0">
                <a:solidFill>
                  <a:schemeClr val="tx1"/>
                </a:solidFill>
                <a:effectLst/>
                <a:latin typeface="+mn-lt"/>
                <a:ea typeface="+mn-ea"/>
                <a:cs typeface="+mn-cs"/>
              </a:rPr>
              <a:t>万用户，与使用</a:t>
            </a:r>
            <a:r>
              <a:rPr lang="en-US" altLang="zh-CN" sz="1200" kern="1200" dirty="0">
                <a:solidFill>
                  <a:schemeClr val="tx1"/>
                </a:solidFill>
                <a:effectLst/>
                <a:latin typeface="+mn-lt"/>
                <a:ea typeface="+mn-ea"/>
                <a:cs typeface="+mn-cs"/>
              </a:rPr>
              <a:t>UNITER</a:t>
            </a:r>
            <a:r>
              <a:rPr lang="zh-CN" altLang="en-US" sz="1200" kern="1200" dirty="0">
                <a:solidFill>
                  <a:schemeClr val="tx1"/>
                </a:solidFill>
                <a:effectLst/>
                <a:latin typeface="+mn-lt"/>
                <a:ea typeface="+mn-ea"/>
                <a:cs typeface="+mn-cs"/>
              </a:rPr>
              <a:t>学习的视频表示的在线</a:t>
            </a:r>
            <a:r>
              <a:rPr lang="en-US" altLang="zh-CN" sz="1200" kern="1200" dirty="0">
                <a:solidFill>
                  <a:schemeClr val="tx1"/>
                </a:solidFill>
                <a:effectLst/>
                <a:latin typeface="+mn-lt"/>
                <a:ea typeface="+mn-ea"/>
                <a:cs typeface="+mn-cs"/>
              </a:rPr>
              <a:t>baseline</a:t>
            </a:r>
            <a:r>
              <a:rPr lang="zh-CN" altLang="en-US" sz="1200" kern="1200" dirty="0">
                <a:solidFill>
                  <a:schemeClr val="tx1"/>
                </a:solidFill>
                <a:effectLst/>
                <a:latin typeface="+mn-lt"/>
                <a:ea typeface="+mn-ea"/>
                <a:cs typeface="+mn-cs"/>
              </a:rPr>
              <a:t>相比，新视频播放的数量增加了</a:t>
            </a:r>
            <a:r>
              <a:rPr lang="en-US" altLang="zh-CN" sz="1200" kern="1200" dirty="0">
                <a:solidFill>
                  <a:schemeClr val="tx1"/>
                </a:solidFill>
                <a:effectLst/>
                <a:latin typeface="+mn-lt"/>
                <a:ea typeface="+mn-ea"/>
                <a:cs typeface="+mn-cs"/>
              </a:rPr>
              <a:t>6.80%</a:t>
            </a:r>
          </a:p>
          <a:p>
            <a:pPr marL="0" indent="0">
              <a:buNone/>
            </a:pPr>
            <a:r>
              <a:rPr lang="zh-CN" altLang="en-US" sz="1200" kern="1200" dirty="0">
                <a:solidFill>
                  <a:schemeClr val="tx1"/>
                </a:solidFill>
                <a:effectLst/>
                <a:latin typeface="+mn-lt"/>
                <a:ea typeface="+mn-ea"/>
                <a:cs typeface="+mn-cs"/>
              </a:rPr>
              <a:t>如右图给出了两个视频检索示例。</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更多样。</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207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近年来，从经典的协同过滤技术到深度学习模型，已经提出了一系列推荐技术。除了用户和项目之间的交互，项目的多模态边信息也被利用显示出能够有效地进一步提高推荐准确性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如左图所示是商品边信息和用户购买历史的示例图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传统方法通过手动特征工程利用项目边信息，然后使用分解机或梯度提升机来预测用户对项目的偏好。这些方法通常需要特定领域的知识，而且非常耗时。</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基于深度学习的方法利用神经网络强大的表征学习能力来利用项目边信息，用于学习用户和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或项目表示。然而，现有的解决方案仅考虑用于专用推荐应用程序的项目的特定类型的边信息，项目的完整多模态边信息没有被充分利用。</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76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受到为自然语言处理和图形数据设计的无监督预训练策略成功的启发，作者提出了一个无监督预训练框架以充分利用多模态边信息用于项目表示学习。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图所示，将左边用户购买历史图构建为一个项目多模态图，以提供项目的统一视图及其相关的多模态边信息。在这个多模态图中，每个节点都是一个项目，其视觉和文本特征分别从图像和文本描述中提取，边对它们的关系进行建模（例如，共同购买或者共同观看，取决于应用程序领域，例图中是以共同购买进行建模的），两个项目之间边的权重由共同购买数量来衡量。然后在此项目多模态图上预训练图神经网络</a:t>
            </a:r>
            <a:r>
              <a:rPr lang="en-US" altLang="zh-CN" sz="1200" kern="1200" dirty="0">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。以使</a:t>
            </a:r>
            <a:r>
              <a:rPr lang="en-US" altLang="zh-CN" sz="1200" kern="1200" dirty="0">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模型能够捕获项目关系及其多模态边信息。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本论文的主要贡献</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作者提出了一种新的预训练框架，</a:t>
            </a:r>
            <a:r>
              <a:rPr lang="en-US" altLang="zh-CN" sz="1200" kern="1200" dirty="0">
                <a:solidFill>
                  <a:schemeClr val="tx1"/>
                </a:solidFill>
                <a:effectLst/>
                <a:latin typeface="+mn-lt"/>
                <a:ea typeface="+mn-ea"/>
                <a:cs typeface="+mn-cs"/>
              </a:rPr>
              <a:t>Pre-trained Multimodal Graph Transformer</a:t>
            </a:r>
            <a:r>
              <a:rPr lang="zh-CN" altLang="en-US" sz="1200" kern="1200" dirty="0">
                <a:solidFill>
                  <a:schemeClr val="tx1"/>
                </a:solidFill>
                <a:effectLst/>
                <a:latin typeface="+mn-lt"/>
                <a:ea typeface="+mn-ea"/>
                <a:cs typeface="+mn-cs"/>
              </a:rPr>
              <a:t>，这是第一个利用推荐系统项目的多模态边信息的深度预训练方法</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空</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为了处理大规模的图形数据，</a:t>
            </a:r>
            <a:r>
              <a:rPr lang="en-US" altLang="zh-CN" sz="1200" kern="1200" dirty="0">
                <a:solidFill>
                  <a:schemeClr val="tx1"/>
                </a:solidFill>
                <a:effectLst/>
                <a:latin typeface="+mn-lt"/>
                <a:ea typeface="+mn-ea"/>
                <a:cs typeface="+mn-cs"/>
              </a:rPr>
              <a:t>Mini-batch Contextual Neighbors Sampling</a:t>
            </a:r>
            <a:r>
              <a:rPr lang="zh-CN" altLang="en-US" sz="1200" kern="1200" dirty="0">
                <a:solidFill>
                  <a:schemeClr val="tx1"/>
                </a:solidFill>
                <a:effectLst/>
                <a:latin typeface="+mn-lt"/>
                <a:ea typeface="+mn-ea"/>
                <a:cs typeface="+mn-cs"/>
              </a:rPr>
              <a:t>，用于有效且可扩展的训练。</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kern="1200" dirty="0">
                <a:solidFill>
                  <a:schemeClr val="tx1"/>
                </a:solidFill>
                <a:effectLst/>
                <a:latin typeface="+mn-lt"/>
                <a:ea typeface="+mn-ea"/>
                <a:cs typeface="+mn-cs"/>
              </a:rPr>
              <a:t>此外使用注意力机制来聚合项目的多模态信息，并使用多样性提升</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框架来模拟项目与其在图形中的上下文邻居之间的影响。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kern="1200" dirty="0">
                <a:solidFill>
                  <a:schemeClr val="tx1"/>
                </a:solidFill>
                <a:effectLst/>
                <a:latin typeface="+mn-lt"/>
                <a:ea typeface="+mn-ea"/>
                <a:cs typeface="+mn-cs"/>
              </a:rPr>
              <a:t>在不同应用的真实数据集上进行了大量实验，结果表明</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在充分利用物品的多模态信息方面比现有基于图形的预训练方法更有效。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框架如图所示</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个组件，上下文邻域采样、节点嵌入初始化、基于转换器的图形编码器和图形重构</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在这次工作中，构造的是一个同构图</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，对于给定的图</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和每个节点的上下文邻居的情况，</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的目标是获得能够捕获节点的多模态信息和图结构的节点表示，学习到的节点表示可以直接应用于项目推荐或者点击预测等下游任务，也可以进行微调。</a:t>
                </a: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对于每个节点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，图中存在一些相关节点可能有助于丰富其表示，这些相关节点就称为</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的上下文邻居。为了在</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训练过程中有效地为一批节点选择上下文邻居，作者提出了一种</a:t>
                </a:r>
                <a:r>
                  <a:rPr lang="en-US" altLang="zh-CN" sz="1200" kern="1200" dirty="0" err="1">
                    <a:solidFill>
                      <a:schemeClr val="tx1"/>
                    </a:solidFill>
                    <a:effectLst/>
                    <a:latin typeface="+mn-lt"/>
                    <a:ea typeface="+mn-ea"/>
                    <a:cs typeface="+mn-cs"/>
                  </a:rPr>
                  <a:t>MCNSampling</a:t>
                </a:r>
                <a:r>
                  <a:rPr lang="zh-CN" altLang="en-US" sz="1200" kern="1200" dirty="0">
                    <a:solidFill>
                      <a:schemeClr val="tx1"/>
                    </a:solidFill>
                    <a:effectLst/>
                    <a:latin typeface="+mn-lt"/>
                    <a:ea typeface="+mn-ea"/>
                    <a:cs typeface="+mn-cs"/>
                  </a:rPr>
                  <a:t>算法迭代地对具有预定义采样深度为</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的目标节点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抽样得到一个节点列表。</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Sh</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表示在第</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步抽样的节点包，在第</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步中，对于每个在</a:t>
                </a:r>
                <a:r>
                  <a:rPr lang="en-US" altLang="zh-CN" sz="1200" kern="1200" dirty="0" err="1">
                    <a:solidFill>
                      <a:schemeClr val="tx1"/>
                    </a:solidFill>
                    <a:effectLst/>
                    <a:latin typeface="+mn-lt"/>
                    <a:ea typeface="+mn-ea"/>
                    <a:cs typeface="+mn-cs"/>
                  </a:rPr>
                  <a:t>Sh</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中的节点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的一跳邻居</a:t>
                </a:r>
                <a:r>
                  <a:rPr lang="en-US" altLang="zh-CN" sz="1200" kern="1200" dirty="0" err="1">
                    <a:solidFill>
                      <a:schemeClr val="tx1"/>
                    </a:solidFill>
                    <a:effectLst/>
                    <a:latin typeface="+mn-lt"/>
                    <a:ea typeface="+mn-ea"/>
                    <a:cs typeface="+mn-cs"/>
                  </a:rPr>
                  <a:t>Nt</a:t>
                </a:r>
                <a:r>
                  <a:rPr lang="zh-CN" altLang="en-US" sz="1200" kern="1200" dirty="0">
                    <a:solidFill>
                      <a:schemeClr val="tx1"/>
                    </a:solidFill>
                    <a:effectLst/>
                    <a:latin typeface="+mn-lt"/>
                    <a:ea typeface="+mn-ea"/>
                    <a:cs typeface="+mn-cs"/>
                  </a:rPr>
                  <a:t>中随机抽样（有放回抽样）替换</a:t>
                </a:r>
                <a:r>
                  <a:rPr lang="en-US" altLang="zh-CN" sz="1200" kern="1200" dirty="0" err="1">
                    <a:solidFill>
                      <a:schemeClr val="tx1"/>
                    </a:solidFill>
                    <a:effectLst/>
                    <a:latin typeface="+mn-lt"/>
                    <a:ea typeface="+mn-ea"/>
                    <a:cs typeface="+mn-cs"/>
                  </a:rPr>
                  <a:t>nk</a:t>
                </a:r>
                <a:r>
                  <a:rPr lang="zh-CN" altLang="en-US" sz="1200" kern="1200" dirty="0">
                    <a:solidFill>
                      <a:schemeClr val="tx1"/>
                    </a:solidFill>
                    <a:effectLst/>
                    <a:latin typeface="+mn-lt"/>
                    <a:ea typeface="+mn-ea"/>
                    <a:cs typeface="+mn-cs"/>
                  </a:rPr>
                  <a:t>个节点，一个节点可能在</a:t>
                </a:r>
                <a:r>
                  <a:rPr lang="en-US" altLang="zh-CN" sz="1200" kern="1200" dirty="0" err="1">
                    <a:solidFill>
                      <a:schemeClr val="tx1"/>
                    </a:solidFill>
                    <a:effectLst/>
                    <a:latin typeface="+mn-lt"/>
                    <a:ea typeface="+mn-ea"/>
                    <a:cs typeface="+mn-cs"/>
                  </a:rPr>
                  <a:t>Sh</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中出现多次，一个</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的邻居节点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被抽样的概率与节点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之间的边权值成正比。在</a:t>
                </a:r>
                <a:r>
                  <a:rPr lang="en-US" altLang="zh-CN" sz="1200" kern="1200" dirty="0" err="1">
                    <a:solidFill>
                      <a:schemeClr val="tx1"/>
                    </a:solidFill>
                    <a:effectLst/>
                    <a:latin typeface="+mn-lt"/>
                    <a:ea typeface="+mn-ea"/>
                    <a:cs typeface="+mn-cs"/>
                  </a:rPr>
                  <a:t>MCNSampling</a:t>
                </a:r>
                <a:r>
                  <a:rPr lang="zh-CN" altLang="en-US" sz="1200" kern="1200" dirty="0">
                    <a:solidFill>
                      <a:schemeClr val="tx1"/>
                    </a:solidFill>
                    <a:effectLst/>
                    <a:latin typeface="+mn-lt"/>
                    <a:ea typeface="+mn-ea"/>
                    <a:cs typeface="+mn-cs"/>
                  </a:rPr>
                  <a:t>算法中，将</a:t>
                </a:r>
                <a:r>
                  <a:rPr lang="en-US" altLang="zh-CN" sz="1200" kern="1200" dirty="0" err="1">
                    <a:solidFill>
                      <a:schemeClr val="tx1"/>
                    </a:solidFill>
                    <a:effectLst/>
                    <a:latin typeface="+mn-lt"/>
                    <a:ea typeface="+mn-ea"/>
                    <a:cs typeface="+mn-cs"/>
                  </a:rPr>
                  <a:t>Sh</a:t>
                </a:r>
                <a:r>
                  <a:rPr lang="en-US" altLang="zh-CN" sz="1200" kern="1200" dirty="0">
                    <a:solidFill>
                      <a:schemeClr val="tx1"/>
                    </a:solidFill>
                    <a:effectLst/>
                    <a:latin typeface="+mn-lt"/>
                    <a:ea typeface="+mn-ea"/>
                    <a:cs typeface="+mn-cs"/>
                  </a:rPr>
                  <a:t>(k-1)</a:t>
                </a:r>
                <a:r>
                  <a:rPr lang="zh-CN" altLang="en-US" sz="1200" kern="1200" dirty="0">
                    <a:solidFill>
                      <a:schemeClr val="tx1"/>
                    </a:solidFill>
                    <a:effectLst/>
                    <a:latin typeface="+mn-lt"/>
                    <a:ea typeface="+mn-ea"/>
                    <a:cs typeface="+mn-cs"/>
                  </a:rPr>
                  <a:t>中所有节点视为“不同的节点”并执行采样过程。</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采样过程会考虑以下两种因素：</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一个节点的采样频率 </a:t>
                </a:r>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采样过程中目标节点与被采样节点之间的采样步数</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综合以上两点，对于</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中除</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以外的每个节点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，根据经验，在第</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个采样步骤中将对其目标节点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的重要性定义为</a:t>
                </a:r>
                <a:r>
                  <a:rPr lang="en-US" altLang="zh-CN" sz="1200" kern="1200" dirty="0" err="1">
                    <a:solidFill>
                      <a:schemeClr val="tx1"/>
                    </a:solidFill>
                    <a:effectLst/>
                    <a:latin typeface="+mn-lt"/>
                    <a:ea typeface="+mn-ea"/>
                    <a:cs typeface="+mn-cs"/>
                  </a:rPr>
                  <a:t>stk</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ftk</a:t>
                </a:r>
                <a:r>
                  <a:rPr lang="zh-CN" altLang="en-US" sz="1200" kern="1200" dirty="0">
                    <a:solidFill>
                      <a:schemeClr val="tx1"/>
                    </a:solidFill>
                    <a:effectLst/>
                    <a:latin typeface="+mn-lt"/>
                    <a:ea typeface="+mn-ea"/>
                    <a:cs typeface="+mn-cs"/>
                  </a:rPr>
                  <a:t>表示节点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Shk</a:t>
                </a:r>
                <a:r>
                  <a:rPr lang="zh-CN" altLang="en-US" sz="1200" kern="1200" dirty="0">
                    <a:solidFill>
                      <a:schemeClr val="tx1"/>
                    </a:solidFill>
                    <a:effectLst/>
                    <a:latin typeface="+mn-lt"/>
                    <a:ea typeface="+mn-ea"/>
                    <a:cs typeface="+mn-cs"/>
                  </a:rPr>
                  <a:t>中出现的次数，也就是说，如果</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被更频繁地采样并且其到</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的采样步骤更小，则节点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被认为与目标节点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更相关。</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的最终重要性评分</a:t>
                </a:r>
                <a:r>
                  <a:rPr lang="en-US" altLang="zh-CN" sz="1200" kern="1200" dirty="0" err="1">
                    <a:solidFill>
                      <a:schemeClr val="tx1"/>
                    </a:solidFill>
                    <a:effectLst/>
                    <a:latin typeface="+mn-lt"/>
                    <a:ea typeface="+mn-ea"/>
                    <a:cs typeface="+mn-cs"/>
                  </a:rPr>
                  <a:t>st</a:t>
                </a:r>
                <a:r>
                  <a:rPr lang="zh-CN" altLang="en-US" sz="1200" kern="1200" dirty="0">
                    <a:solidFill>
                      <a:schemeClr val="tx1"/>
                    </a:solidFill>
                    <a:effectLst/>
                    <a:latin typeface="+mn-lt"/>
                    <a:ea typeface="+mn-ea"/>
                    <a:cs typeface="+mn-cs"/>
                  </a:rPr>
                  <a:t>，就是将</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层重要性加和，然后根据重要性评分对</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中除</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的所有节点进行降序排列，选择排名在前</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个节点作为</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的采样上下文邻居，这些被抽样出的上下文邻居节点记为</a:t>
                </a:r>
                <a:r>
                  <a:rPr lang="en-US" altLang="zh-CN" sz="1200" kern="1200" dirty="0">
                    <a:solidFill>
                      <a:schemeClr val="tx1"/>
                    </a:solidFill>
                    <a:effectLst/>
                    <a:latin typeface="+mn-lt"/>
                    <a:ea typeface="+mn-ea"/>
                    <a:cs typeface="+mn-cs"/>
                  </a:rPr>
                  <a:t>Ch</a:t>
                </a: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MCNSampling</a:t>
                </a:r>
                <a:r>
                  <a:rPr lang="zh-CN" altLang="en-US" sz="1200" kern="1200" dirty="0">
                    <a:solidFill>
                      <a:schemeClr val="tx1"/>
                    </a:solidFill>
                    <a:effectLst/>
                    <a:latin typeface="+mn-lt"/>
                    <a:ea typeface="+mn-ea"/>
                    <a:cs typeface="+mn-cs"/>
                  </a:rPr>
                  <a:t>算法的细节总结如算法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20763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在这一组件中，会通过考虑节点的多模态特征、位置</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嵌入和角色标签嵌入来初始化节点嵌入。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经过抽样后，将目标节点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和抽样出的上下文邻居节点</a:t>
            </a:r>
            <a:r>
              <a:rPr lang="en-US" altLang="zh-CN" sz="1200" kern="1200" dirty="0">
                <a:solidFill>
                  <a:schemeClr val="tx1"/>
                </a:solidFill>
                <a:effectLst/>
                <a:latin typeface="+mn-lt"/>
                <a:ea typeface="+mn-ea"/>
                <a:cs typeface="+mn-cs"/>
              </a:rPr>
              <a:t>Ch</a:t>
            </a:r>
            <a:r>
              <a:rPr lang="zh-CN" altLang="en-US" sz="1200" kern="1200" dirty="0">
                <a:solidFill>
                  <a:schemeClr val="tx1"/>
                </a:solidFill>
                <a:effectLst/>
                <a:latin typeface="+mn-lt"/>
                <a:ea typeface="+mn-ea"/>
                <a:cs typeface="+mn-cs"/>
              </a:rPr>
              <a:t>按序串联起来，记为</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hj</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Ch</a:t>
            </a:r>
            <a:r>
              <a:rPr lang="zh-CN" altLang="en-US" sz="1200" kern="1200" dirty="0">
                <a:solidFill>
                  <a:schemeClr val="tx1"/>
                </a:solidFill>
                <a:effectLst/>
                <a:latin typeface="+mn-lt"/>
                <a:ea typeface="+mn-ea"/>
                <a:cs typeface="+mn-cs"/>
              </a:rPr>
              <a:t>中第</a:t>
            </a:r>
            <a:r>
              <a:rPr lang="en-US" altLang="zh-CN" sz="1200" kern="1200" dirty="0">
                <a:solidFill>
                  <a:schemeClr val="tx1"/>
                </a:solidFill>
                <a:effectLst/>
                <a:latin typeface="+mn-lt"/>
                <a:ea typeface="+mn-ea"/>
                <a:cs typeface="+mn-cs"/>
              </a:rPr>
              <a:t>j</a:t>
            </a:r>
            <a:r>
              <a:rPr lang="zh-CN" altLang="en-US" sz="1200" kern="1200" dirty="0">
                <a:solidFill>
                  <a:schemeClr val="tx1"/>
                </a:solidFill>
                <a:effectLst/>
                <a:latin typeface="+mn-lt"/>
                <a:ea typeface="+mn-ea"/>
                <a:cs typeface="+mn-cs"/>
              </a:rPr>
              <a:t>个节点，</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Ch</a:t>
            </a:r>
            <a:r>
              <a:rPr lang="zh-CN" altLang="en-US" sz="1200" kern="1200" dirty="0">
                <a:solidFill>
                  <a:schemeClr val="tx1"/>
                </a:solidFill>
                <a:effectLst/>
                <a:latin typeface="+mn-lt"/>
                <a:ea typeface="+mn-ea"/>
                <a:cs typeface="+mn-cs"/>
              </a:rPr>
              <a:t>节点个数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a:t>
            </a:r>
            <a:r>
              <a:rPr lang="en-US" altLang="zh-CN" sz="1200" kern="1200" dirty="0" err="1">
                <a:solidFill>
                  <a:schemeClr val="tx1"/>
                </a:solidFill>
                <a:effectLst/>
                <a:latin typeface="+mn-lt"/>
                <a:ea typeface="+mn-ea"/>
                <a:cs typeface="+mn-cs"/>
              </a:rPr>
              <a:t>lh</a:t>
            </a:r>
            <a:r>
              <a:rPr lang="zh-CN" altLang="en-US" sz="1200" kern="1200" dirty="0">
                <a:solidFill>
                  <a:schemeClr val="tx1"/>
                </a:solidFill>
                <a:effectLst/>
                <a:latin typeface="+mn-lt"/>
                <a:ea typeface="+mn-ea"/>
                <a:cs typeface="+mn-cs"/>
              </a:rPr>
              <a:t>中每个节点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，使用注意力机制以得到多模态表示，</a:t>
            </a:r>
            <a:r>
              <a:rPr lang="en-US" altLang="zh-CN" sz="1200" kern="1200" dirty="0" err="1">
                <a:solidFill>
                  <a:schemeClr val="tx1"/>
                </a:solidFill>
                <a:effectLst/>
                <a:latin typeface="+mn-lt"/>
                <a:ea typeface="+mn-ea"/>
                <a:cs typeface="+mn-cs"/>
              </a:rPr>
              <a:t>Wmi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bMi</a:t>
            </a:r>
            <a:r>
              <a:rPr lang="zh-CN" altLang="en-US" sz="1200" kern="1200" dirty="0">
                <a:solidFill>
                  <a:schemeClr val="tx1"/>
                </a:solidFill>
                <a:effectLst/>
                <a:latin typeface="+mn-lt"/>
                <a:ea typeface="+mn-ea"/>
                <a:cs typeface="+mn-cs"/>
              </a:rPr>
              <a:t>表示第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个模态的权重矩阵和偏置，</a:t>
            </a:r>
            <a:r>
              <a:rPr lang="en-US" altLang="zh-CN" sz="1200" kern="1200" dirty="0" err="1">
                <a:solidFill>
                  <a:schemeClr val="tx1"/>
                </a:solidFill>
                <a:effectLst/>
                <a:latin typeface="+mn-lt"/>
                <a:ea typeface="+mn-ea"/>
                <a:cs typeface="+mn-cs"/>
              </a:rPr>
              <a:t>Ws</a:t>
            </a:r>
            <a:r>
              <a:rPr lang="en-US" altLang="zh-CN" sz="1200" kern="1200" dirty="0">
                <a:solidFill>
                  <a:schemeClr val="tx1"/>
                </a:solidFill>
                <a:effectLst/>
                <a:latin typeface="+mn-lt"/>
                <a:ea typeface="+mn-ea"/>
                <a:cs typeface="+mn-cs"/>
              </a:rPr>
              <a:t> bs</a:t>
            </a:r>
            <a:r>
              <a:rPr lang="zh-CN" altLang="en-US" sz="1200" kern="1200" dirty="0">
                <a:solidFill>
                  <a:schemeClr val="tx1"/>
                </a:solidFill>
                <a:effectLst/>
                <a:latin typeface="+mn-lt"/>
                <a:ea typeface="+mn-ea"/>
                <a:cs typeface="+mn-cs"/>
              </a:rPr>
              <a:t>表示注意力机制的权重矩阵和偏置。</a:t>
            </a:r>
            <a:r>
              <a:rPr lang="en-US" altLang="zh-CN" sz="1200" kern="1200" dirty="0">
                <a:solidFill>
                  <a:schemeClr val="tx1"/>
                </a:solidFill>
                <a:effectLst/>
                <a:latin typeface="+mn-lt"/>
                <a:ea typeface="+mn-ea"/>
                <a:cs typeface="+mn-cs"/>
              </a:rPr>
              <a:t>Mt</a:t>
            </a:r>
            <a:r>
              <a:rPr lang="zh-CN" altLang="en-US" sz="1200" kern="1200" dirty="0">
                <a:solidFill>
                  <a:schemeClr val="tx1"/>
                </a:solidFill>
                <a:effectLst/>
                <a:latin typeface="+mn-lt"/>
                <a:ea typeface="+mn-ea"/>
                <a:cs typeface="+mn-cs"/>
              </a:rPr>
              <a:t>将每个项目的多模态边信息连接起来，有助于全面的表示学习</a:t>
            </a:r>
            <a:r>
              <a:rPr lang="en-US" altLang="zh-CN" sz="1200" kern="1200" dirty="0">
                <a:solidFill>
                  <a:schemeClr val="tx1"/>
                </a:solidFill>
                <a:effectLst/>
                <a:latin typeface="+mn-lt"/>
                <a:ea typeface="+mn-ea"/>
                <a:cs typeface="+mn-cs"/>
              </a:rPr>
              <a:t>α</a:t>
            </a:r>
            <a:r>
              <a:rPr lang="en-US" altLang="zh-CN" sz="1200" kern="1200" dirty="0" err="1">
                <a:solidFill>
                  <a:schemeClr val="tx1"/>
                </a:solidFill>
                <a:effectLst/>
                <a:latin typeface="+mn-lt"/>
                <a:ea typeface="+mn-ea"/>
                <a:cs typeface="+mn-cs"/>
              </a:rPr>
              <a:t>ti</a:t>
            </a:r>
            <a:r>
              <a:rPr lang="zh-CN" altLang="en-US"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αt</a:t>
            </a:r>
            <a:r>
              <a:rPr lang="zh-CN" altLang="en-US" sz="1200" kern="1200" dirty="0">
                <a:solidFill>
                  <a:schemeClr val="tx1"/>
                </a:solidFill>
                <a:effectLst/>
                <a:latin typeface="+mn-lt"/>
                <a:ea typeface="+mn-ea"/>
                <a:cs typeface="+mn-cs"/>
              </a:rPr>
              <a:t>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个元素。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节点在输入列表</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中的位置反映了其对目标节点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的重要性。因此，在学习节点表示时，</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中节点的顺序很重要，位置</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嵌入用于识别输入列表的节点顺序信息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p(t)</a:t>
            </a:r>
            <a:r>
              <a:rPr lang="zh-CN" altLang="en-US" sz="1200" kern="1200" dirty="0">
                <a:solidFill>
                  <a:schemeClr val="tx1"/>
                </a:solidFill>
                <a:effectLst/>
                <a:latin typeface="+mn-lt"/>
                <a:ea typeface="+mn-ea"/>
                <a:cs typeface="+mn-cs"/>
              </a:rPr>
              <a:t>表示节点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中的位置</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，将小</a:t>
            </a:r>
            <a:r>
              <a:rPr lang="en-US" altLang="zh-CN" sz="1200" kern="1200" dirty="0">
                <a:solidFill>
                  <a:schemeClr val="tx1"/>
                </a:solidFill>
                <a:effectLst/>
                <a:latin typeface="+mn-lt"/>
                <a:ea typeface="+mn-ea"/>
                <a:cs typeface="+mn-cs"/>
              </a:rPr>
              <a:t>p(t)</a:t>
            </a:r>
            <a:r>
              <a:rPr lang="zh-CN" altLang="en-US" sz="1200" kern="1200" dirty="0">
                <a:solidFill>
                  <a:schemeClr val="tx1"/>
                </a:solidFill>
                <a:effectLst/>
                <a:latin typeface="+mn-lt"/>
                <a:ea typeface="+mn-ea"/>
                <a:cs typeface="+mn-cs"/>
              </a:rPr>
              <a:t>投影为一个</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d0</a:t>
            </a:r>
            <a:r>
              <a:rPr lang="zh-CN" altLang="en-US" sz="1200" kern="1200" dirty="0">
                <a:solidFill>
                  <a:schemeClr val="tx1"/>
                </a:solidFill>
                <a:effectLst/>
                <a:latin typeface="+mn-lt"/>
                <a:ea typeface="+mn-ea"/>
                <a:cs typeface="+mn-cs"/>
              </a:rPr>
              <a:t>的向量大</a:t>
            </a:r>
            <a:r>
              <a:rPr lang="en-US" altLang="zh-CN" sz="1200" kern="1200" dirty="0">
                <a:solidFill>
                  <a:schemeClr val="tx1"/>
                </a:solidFill>
                <a:effectLst/>
                <a:latin typeface="+mn-lt"/>
                <a:ea typeface="+mn-ea"/>
                <a:cs typeface="+mn-cs"/>
              </a:rPr>
              <a:t>Pt</a:t>
            </a:r>
            <a:r>
              <a:rPr lang="zh-CN" altLang="en-US"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基于位置的嵌入。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组件的主要目标是获得目标节点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的表示，直观地说，目标节点及其上下文邻居应该在预训练中扮演不同的角色。为了识别角色差异，向</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中每个节点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添加基于角色的嵌入大</a:t>
            </a:r>
            <a:r>
              <a:rPr lang="en-US" altLang="zh-CN" sz="1200" kern="1200" dirty="0">
                <a:solidFill>
                  <a:schemeClr val="tx1"/>
                </a:solidFill>
                <a:effectLst/>
                <a:latin typeface="+mn-lt"/>
                <a:ea typeface="+mn-ea"/>
                <a:cs typeface="+mn-cs"/>
              </a:rPr>
              <a:t>Rt</a:t>
            </a:r>
            <a:r>
              <a:rPr lang="zh-CN" altLang="en-US" sz="1200" kern="1200" dirty="0">
                <a:solidFill>
                  <a:schemeClr val="tx1"/>
                </a:solidFill>
                <a:effectLst/>
                <a:latin typeface="+mn-lt"/>
                <a:ea typeface="+mn-ea"/>
                <a:cs typeface="+mn-cs"/>
              </a:rPr>
              <a:t>，小</a:t>
            </a:r>
            <a:r>
              <a:rPr lang="en-US" altLang="zh-CN" sz="1200" kern="1200" dirty="0">
                <a:solidFill>
                  <a:schemeClr val="tx1"/>
                </a:solidFill>
                <a:effectLst/>
                <a:latin typeface="+mn-lt"/>
                <a:ea typeface="+mn-ea"/>
                <a:cs typeface="+mn-cs"/>
              </a:rPr>
              <a:t>r(t)</a:t>
            </a:r>
            <a:r>
              <a:rPr lang="zh-CN" altLang="en-US" sz="1200" kern="1200" dirty="0">
                <a:solidFill>
                  <a:schemeClr val="tx1"/>
                </a:solidFill>
                <a:effectLst/>
                <a:latin typeface="+mn-lt"/>
                <a:ea typeface="+mn-ea"/>
                <a:cs typeface="+mn-cs"/>
              </a:rPr>
              <a:t>表示角色标签，在实践中将目标及诶点的角色标签设为</a:t>
            </a:r>
            <a:r>
              <a:rPr lang="en-US" altLang="zh-CN" sz="1200" kern="1200" dirty="0">
                <a:solidFill>
                  <a:schemeClr val="tx1"/>
                </a:solidFill>
                <a:effectLst/>
                <a:latin typeface="+mn-lt"/>
                <a:ea typeface="+mn-ea"/>
                <a:cs typeface="+mn-cs"/>
              </a:rPr>
              <a:t>Target</a:t>
            </a:r>
            <a:r>
              <a:rPr lang="zh-CN" altLang="en-US" sz="1200" kern="1200" dirty="0">
                <a:solidFill>
                  <a:schemeClr val="tx1"/>
                </a:solidFill>
                <a:effectLst/>
                <a:latin typeface="+mn-lt"/>
                <a:ea typeface="+mn-ea"/>
                <a:cs typeface="+mn-cs"/>
              </a:rPr>
              <a:t>，上下文邻居设为</a:t>
            </a:r>
            <a:r>
              <a:rPr lang="en-US" altLang="zh-CN"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。大</a:t>
            </a:r>
            <a:r>
              <a:rPr lang="en-US" altLang="zh-CN" sz="1200" kern="1200" dirty="0">
                <a:solidFill>
                  <a:schemeClr val="tx1"/>
                </a:solidFill>
                <a:effectLst/>
                <a:latin typeface="+mn-lt"/>
                <a:ea typeface="+mn-ea"/>
                <a:cs typeface="+mn-cs"/>
              </a:rPr>
              <a:t>Rt</a:t>
            </a:r>
            <a:r>
              <a:rPr lang="zh-CN" altLang="en-US" sz="1200" kern="1200" dirty="0">
                <a:solidFill>
                  <a:schemeClr val="tx1"/>
                </a:solidFill>
                <a:effectLst/>
                <a:latin typeface="+mn-lt"/>
                <a:ea typeface="+mn-ea"/>
                <a:cs typeface="+mn-cs"/>
              </a:rPr>
              <a:t>表示节点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基于角色的嵌入。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综上所述，将多个方面聚合去定义</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的初始嵌入</a:t>
            </a:r>
            <a:r>
              <a:rPr lang="en-US" altLang="zh-CN" sz="1200" kern="1200" dirty="0">
                <a:solidFill>
                  <a:schemeClr val="tx1"/>
                </a:solidFill>
                <a:effectLst/>
                <a:latin typeface="+mn-lt"/>
                <a:ea typeface="+mn-ea"/>
                <a:cs typeface="+mn-cs"/>
              </a:rPr>
              <a:t>Ht0</a:t>
            </a:r>
            <a:r>
              <a:rPr lang="zh-CN" altLang="en-US" sz="1200" kern="1200" dirty="0">
                <a:solidFill>
                  <a:schemeClr val="tx1"/>
                </a:solidFill>
                <a:effectLst/>
                <a:latin typeface="+mn-lt"/>
                <a:ea typeface="+mn-ea"/>
                <a:cs typeface="+mn-cs"/>
              </a:rPr>
              <a:t>，在本设计中，</a:t>
            </a:r>
            <a:r>
              <a:rPr lang="en-US" altLang="zh-CN" sz="1200" kern="1200" dirty="0">
                <a:solidFill>
                  <a:schemeClr val="tx1"/>
                </a:solidFill>
                <a:effectLst/>
                <a:latin typeface="+mn-lt"/>
                <a:ea typeface="+mn-ea"/>
                <a:cs typeface="+mn-cs"/>
              </a:rPr>
              <a:t>Aggregate</a:t>
            </a:r>
            <a:r>
              <a:rPr lang="zh-CN" altLang="en-US" sz="1200" kern="1200" dirty="0">
                <a:solidFill>
                  <a:schemeClr val="tx1"/>
                </a:solidFill>
                <a:effectLst/>
                <a:latin typeface="+mn-lt"/>
                <a:ea typeface="+mn-ea"/>
                <a:cs typeface="+mn-cs"/>
              </a:rPr>
              <a:t>为向量加和。</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中所有节点的初始输入嵌入堆为一个矩阵</a:t>
            </a:r>
            <a:r>
              <a:rPr lang="en-US" altLang="zh-CN" sz="1200" kern="1200" dirty="0">
                <a:solidFill>
                  <a:schemeClr val="tx1"/>
                </a:solidFill>
                <a:effectLst/>
                <a:latin typeface="+mn-lt"/>
                <a:ea typeface="+mn-ea"/>
                <a:cs typeface="+mn-cs"/>
              </a:rPr>
              <a:t>H0</a:t>
            </a:r>
            <a:r>
              <a:rPr lang="zh-CN" altLang="en-US" sz="1200" kern="1200" dirty="0">
                <a:solidFill>
                  <a:schemeClr val="tx1"/>
                </a:solidFill>
                <a:effectLst/>
                <a:latin typeface="+mn-lt"/>
                <a:ea typeface="+mn-ea"/>
                <a:cs typeface="+mn-cs"/>
              </a:rPr>
              <a:t>（原文用的</a:t>
            </a:r>
            <a:r>
              <a:rPr lang="en-US" altLang="zh-CN" sz="1200" kern="1200" dirty="0">
                <a:solidFill>
                  <a:schemeClr val="tx1"/>
                </a:solidFill>
                <a:effectLst/>
                <a:latin typeface="+mn-lt"/>
                <a:ea typeface="+mn-ea"/>
                <a:cs typeface="+mn-cs"/>
              </a:rPr>
              <a:t>stack</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H00</a:t>
            </a:r>
            <a:r>
              <a:rPr lang="zh-CN" altLang="en-US" sz="1200" kern="1200" dirty="0">
                <a:solidFill>
                  <a:schemeClr val="tx1"/>
                </a:solidFill>
                <a:effectLst/>
                <a:latin typeface="+mn-lt"/>
                <a:ea typeface="+mn-ea"/>
                <a:cs typeface="+mn-cs"/>
              </a:rPr>
              <a:t>对应于目标节点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的初始嵌入。</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1612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框架来模拟节点及其上下文邻居之间的互相影响。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对于给定的第</a:t>
                </a:r>
                <a:r>
                  <a:rPr lang="en-US" altLang="zh-CN" sz="1200" kern="1200" dirty="0">
                    <a:solidFill>
                      <a:schemeClr val="tx1"/>
                    </a:solidFill>
                    <a:effectLst/>
                    <a:latin typeface="+mn-lt"/>
                    <a:ea typeface="+mn-ea"/>
                    <a:cs typeface="+mn-cs"/>
                  </a:rPr>
                  <a:t>l-1</a:t>
                </a:r>
                <a:r>
                  <a:rPr lang="zh-CN" altLang="en-US" sz="1200" kern="1200" dirty="0">
                    <a:solidFill>
                      <a:schemeClr val="tx1"/>
                    </a:solidFill>
                    <a:effectLst/>
                    <a:latin typeface="+mn-lt"/>
                    <a:ea typeface="+mn-ea"/>
                    <a:cs typeface="+mn-cs"/>
                  </a:rPr>
                  <a:t>层的节点表示</a:t>
                </a:r>
                <a:r>
                  <a:rPr lang="en-US" altLang="zh-CN" sz="1200" kern="1200" dirty="0">
                    <a:solidFill>
                      <a:schemeClr val="tx1"/>
                    </a:solidFill>
                    <a:effectLst/>
                    <a:latin typeface="+mn-lt"/>
                    <a:ea typeface="+mn-ea"/>
                    <a:cs typeface="+mn-cs"/>
                  </a:rPr>
                  <a:t>H(l-1)</a:t>
                </a:r>
                <a:r>
                  <a:rPr lang="zh-CN" altLang="en-US" sz="1200" kern="1200" dirty="0">
                    <a:solidFill>
                      <a:schemeClr val="tx1"/>
                    </a:solidFill>
                    <a:effectLst/>
                    <a:latin typeface="+mn-lt"/>
                    <a:ea typeface="+mn-ea"/>
                    <a:cs typeface="+mn-cs"/>
                  </a:rPr>
                  <a:t>，原始</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模型第</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层的输出定义如下，</a:t>
                </a:r>
                <a:r>
                  <a:rPr lang="en-US" altLang="zh-CN" sz="1200" kern="1200" dirty="0" err="1">
                    <a:solidFill>
                      <a:schemeClr val="tx1"/>
                    </a:solidFill>
                    <a:effectLst/>
                    <a:latin typeface="+mn-lt"/>
                    <a:ea typeface="+mn-ea"/>
                    <a:cs typeface="+mn-cs"/>
                  </a:rPr>
                  <a:t>WQl</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WKl</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WVl</a:t>
                </a:r>
                <a:r>
                  <a:rPr lang="zh-CN" altLang="en-US" sz="1200" kern="1200" dirty="0">
                    <a:solidFill>
                      <a:schemeClr val="tx1"/>
                    </a:solidFill>
                    <a:effectLst/>
                    <a:latin typeface="+mn-lt"/>
                    <a:ea typeface="+mn-ea"/>
                    <a:cs typeface="+mn-cs"/>
                  </a:rPr>
                  <a:t>为权重矩阵。</a:t>
                </a:r>
                <a:r>
                  <a:rPr lang="en-US" altLang="zh-CN" sz="1200" kern="1200" dirty="0">
                    <a:solidFill>
                      <a:schemeClr val="tx1"/>
                    </a:solidFill>
                    <a:effectLst/>
                    <a:latin typeface="+mn-lt"/>
                    <a:ea typeface="+mn-ea"/>
                    <a:cs typeface="+mn-cs"/>
                  </a:rPr>
                  <a:t>FEN()</a:t>
                </a:r>
                <a:r>
                  <a:rPr lang="zh-CN" altLang="en-US" sz="1200" kern="1200" dirty="0">
                    <a:solidFill>
                      <a:schemeClr val="tx1"/>
                    </a:solidFill>
                    <a:effectLst/>
                    <a:latin typeface="+mn-lt"/>
                    <a:ea typeface="+mn-ea"/>
                    <a:cs typeface="+mn-cs"/>
                  </a:rPr>
                  <a:t>为前馈网络，</a:t>
                </a:r>
                <a:r>
                  <a:rPr lang="en-US" altLang="zh-CN" sz="1200" kern="1200" dirty="0">
                    <a:solidFill>
                      <a:schemeClr val="tx1"/>
                    </a:solidFill>
                    <a:effectLst/>
                    <a:latin typeface="+mn-lt"/>
                    <a:ea typeface="+mn-ea"/>
                    <a:cs typeface="+mn-cs"/>
                  </a:rPr>
                  <a:t>dh</a:t>
                </a:r>
                <a:r>
                  <a:rPr lang="zh-CN" altLang="en-US" sz="1200" kern="1200" dirty="0">
                    <a:solidFill>
                      <a:schemeClr val="tx1"/>
                    </a:solidFill>
                    <a:effectLst/>
                    <a:latin typeface="+mn-lt"/>
                    <a:ea typeface="+mn-ea"/>
                    <a:cs typeface="+mn-cs"/>
                  </a:rPr>
                  <a:t>为节点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的度数。为了方便，省略了公式中的残差网络。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Ch</a:t>
                </a:r>
                <a:r>
                  <a:rPr lang="zh-CN" altLang="en-US" sz="1200" kern="1200" dirty="0">
                    <a:solidFill>
                      <a:schemeClr val="tx1"/>
                    </a:solidFill>
                    <a:effectLst/>
                    <a:latin typeface="+mn-lt"/>
                    <a:ea typeface="+mn-ea"/>
                    <a:cs typeface="+mn-cs"/>
                  </a:rPr>
                  <a:t>中可能存在一些采样节点它们的表示与</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的表示相似。假设所有采样的上下文邻居都与</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相关，作者希望所提出的模型能够关注与目标节点相关但不太相似的节点来捕捉采样的上下文邻居的多样性。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为了实现这个目标，作者设计了一种多样性提升注意力机制，并将其纳入</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的注意力网络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WSl</a:t>
                </a:r>
                <a:r>
                  <a:rPr lang="zh-CN" altLang="en-US" sz="1200" kern="1200" dirty="0">
                    <a:solidFill>
                      <a:schemeClr val="tx1"/>
                    </a:solidFill>
                    <a:effectLst/>
                    <a:latin typeface="+mn-lt"/>
                    <a:ea typeface="+mn-ea"/>
                    <a:cs typeface="+mn-cs"/>
                  </a:rPr>
                  <a:t>也为一个</a:t>
                </a:r>
                <a:r>
                  <a:rPr lang="en-US" altLang="zh-CN" sz="1200" kern="1200" dirty="0">
                    <a:solidFill>
                      <a:schemeClr val="tx1"/>
                    </a:solidFill>
                    <a:effectLst/>
                    <a:latin typeface="+mn-lt"/>
                    <a:ea typeface="+mn-ea"/>
                    <a:cs typeface="+mn-cs"/>
                  </a:rPr>
                  <a:t>d0*d0</a:t>
                </a:r>
                <a:r>
                  <a:rPr lang="zh-CN" altLang="en-US" sz="1200" kern="1200" dirty="0">
                    <a:solidFill>
                      <a:schemeClr val="tx1"/>
                    </a:solidFill>
                    <a:effectLst/>
                    <a:latin typeface="+mn-lt"/>
                    <a:ea typeface="+mn-ea"/>
                    <a:cs typeface="+mn-cs"/>
                  </a:rPr>
                  <a:t>的权重矩阵，</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为一个</a:t>
                </a:r>
                <a:r>
                  <a:rPr lang="en-US" altLang="zh-CN" sz="1200" kern="1200" dirty="0">
                    <a:solidFill>
                      <a:schemeClr val="tx1"/>
                    </a:solidFill>
                    <a:effectLst/>
                    <a:latin typeface="+mn-lt"/>
                    <a:ea typeface="+mn-ea"/>
                    <a:cs typeface="+mn-cs"/>
                  </a:rPr>
                  <a:t>(S+1)*(S+1)</a:t>
                </a:r>
                <a:r>
                  <a:rPr lang="zh-CN" altLang="en-US" sz="1200" kern="1200" dirty="0">
                    <a:solidFill>
                      <a:schemeClr val="tx1"/>
                    </a:solidFill>
                    <a:effectLst/>
                    <a:latin typeface="+mn-lt"/>
                    <a:ea typeface="+mn-ea"/>
                    <a:cs typeface="+mn-cs"/>
                  </a:rPr>
                  <a:t>，元素全为</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的矩阵；</a:t>
                </a:r>
                <a:r>
                  <a:rPr lang="en-US" altLang="zh-CN" sz="1200" kern="1200" dirty="0">
                    <a:solidFill>
                      <a:schemeClr val="tx1"/>
                    </a:solidFill>
                    <a:effectLst/>
                    <a:latin typeface="+mn-lt"/>
                    <a:ea typeface="+mn-ea"/>
                    <a:cs typeface="+mn-cs"/>
                  </a:rPr>
                  <a:t>S2</a:t>
                </a:r>
                <a:r>
                  <a:rPr lang="zh-CN" altLang="en-US" sz="1200" kern="1200" dirty="0">
                    <a:solidFill>
                      <a:schemeClr val="tx1"/>
                    </a:solidFill>
                    <a:effectLst/>
                    <a:latin typeface="+mn-lt"/>
                    <a:ea typeface="+mn-ea"/>
                    <a:cs typeface="+mn-cs"/>
                  </a:rPr>
                  <a:t>为行的</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范数 </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为单位矩阵，</a:t>
                </a:r>
                <a:r>
                  <a:rPr lang="en-US" altLang="zh-CN" sz="1200" kern="1200" dirty="0">
                    <a:solidFill>
                      <a:schemeClr val="tx1"/>
                    </a:solidFill>
                    <a:effectLst/>
                    <a:latin typeface="+mn-lt"/>
                    <a:ea typeface="+mn-ea"/>
                    <a:cs typeface="+mn-cs"/>
                  </a:rPr>
                  <a:t>H(l-1)</a:t>
                </a:r>
                <a:r>
                  <a:rPr lang="zh-CN" altLang="en-US" sz="1200" kern="1200" dirty="0">
                    <a:solidFill>
                      <a:schemeClr val="tx1"/>
                    </a:solidFill>
                    <a:effectLst/>
                    <a:latin typeface="+mn-lt"/>
                    <a:ea typeface="+mn-ea"/>
                    <a:cs typeface="+mn-cs"/>
                  </a:rPr>
                  <a:t>中两个不同节点之间的向量相似性越大，</a:t>
                </a:r>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越小；在</a:t>
                </a:r>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中添加单位矩阵的目的是包含节点的自我信息。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在最后一层得到输出</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后，我们得到</a:t>
                </a:r>
                <a:r>
                  <a:rPr lang="en-US" altLang="zh-CN" sz="1200" kern="1200" dirty="0">
                    <a:solidFill>
                      <a:schemeClr val="tx1"/>
                    </a:solidFill>
                    <a:effectLst/>
                    <a:latin typeface="+mn-lt"/>
                    <a:ea typeface="+mn-ea"/>
                    <a:cs typeface="+mn-cs"/>
                  </a:rPr>
                  <a:t>H0L</a:t>
                </a:r>
                <a:r>
                  <a:rPr lang="zh-CN" altLang="en-US" sz="1200" kern="1200" dirty="0">
                    <a:solidFill>
                      <a:schemeClr val="tx1"/>
                    </a:solidFill>
                    <a:effectLst/>
                    <a:latin typeface="+mn-lt"/>
                    <a:ea typeface="+mn-ea"/>
                    <a:cs typeface="+mn-cs"/>
                  </a:rPr>
                  <a:t>作为目标节点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的表示，</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将用于后续预训练过程</a:t>
                </a: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包括许多方面，比如价格、质量等。</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集合有</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个元素，在这里，用户和物品使用的集合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相同。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这一层使用嵌入层的输出</a:t>
                </a:r>
                <a:r>
                  <a:rPr lang="en-US" altLang="zh-CN" sz="1200" kern="1200" dirty="0">
                    <a:solidFill>
                      <a:schemeClr val="tx1"/>
                    </a:solidFill>
                    <a:effectLst/>
                    <a:latin typeface="+mn-lt"/>
                    <a:ea typeface="+mn-ea"/>
                    <a:cs typeface="+mn-cs"/>
                  </a:rPr>
                  <a:t>Mu Mi</a:t>
                </a:r>
                <a:r>
                  <a:rPr lang="zh-CN" altLang="en-US" sz="1200" kern="1200" dirty="0">
                    <a:solidFill>
                      <a:schemeClr val="tx1"/>
                    </a:solidFill>
                    <a:effectLst/>
                    <a:latin typeface="+mn-lt"/>
                    <a:ea typeface="+mn-ea"/>
                    <a:cs typeface="+mn-cs"/>
                  </a:rPr>
                  <a:t>分别得到方面级别的用户表达</a:t>
                </a:r>
                <a:r>
                  <a:rPr lang="en-US" altLang="zh-CN" sz="1200" kern="1200" dirty="0">
                    <a:solidFill>
                      <a:schemeClr val="tx1"/>
                    </a:solidFill>
                    <a:effectLst/>
                    <a:latin typeface="+mn-lt"/>
                    <a:ea typeface="+mn-ea"/>
                    <a:cs typeface="+mn-cs"/>
                  </a:rPr>
                  <a:t>Pu={</a:t>
                </a:r>
                <a:r>
                  <a:rPr lang="en-US" altLang="zh-CN" sz="1200" kern="1200" dirty="0" err="1">
                    <a:solidFill>
                      <a:schemeClr val="tx1"/>
                    </a:solidFill>
                    <a:effectLst/>
                    <a:latin typeface="+mn-lt"/>
                    <a:ea typeface="+mn-ea"/>
                    <a:cs typeface="+mn-cs"/>
                  </a:rPr>
                  <a:t>pua|a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 Qi={</a:t>
                </a:r>
                <a:r>
                  <a:rPr lang="en-US" altLang="zh-CN" sz="1200" kern="1200" dirty="0" err="1">
                    <a:solidFill>
                      <a:schemeClr val="tx1"/>
                    </a:solidFill>
                    <a:effectLst/>
                    <a:latin typeface="+mn-lt"/>
                    <a:ea typeface="+mn-ea"/>
                    <a:cs typeface="+mn-cs"/>
                  </a:rPr>
                  <a:t>qia</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回想一下嵌入层的输入</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包括用户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过去所有交互过的物品的评论，这些评论里包含着方面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的观点，物品文本</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也描述了物品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相对于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的属性。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在这一层中需要学习方面集合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包括哪些，和方面级别表示（也就是类似“喜欢”“一般”“不喜欢”的表示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由于词汇表</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中的所有单词在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方面共享相同的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维向量，所以在这层使用一个方面特定的单词投影矩阵</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a:t>
                </a:r>
                <a:r>
                  <a:rPr lang="en-US" altLang="zh-CN" sz="1200" i="0">
                    <a:solidFill>
                      <a:schemeClr val="bg2">
                        <a:lumMod val="50000"/>
                      </a:schemeClr>
                    </a:solidFill>
                    <a:latin typeface="Cambria Math" panose="02040503050406030204" pitchFamily="18" charset="0"/>
                  </a:rPr>
                  <a:t>ℝ^(d×</a:t>
                </a:r>
                <a:r>
                  <a:rPr lang="en-US" altLang="zh-CN" sz="1200" b="0" i="0">
                    <a:solidFill>
                      <a:schemeClr val="bg2">
                        <a:lumMod val="50000"/>
                      </a:schemeClr>
                    </a:solidFill>
                    <a:latin typeface="Cambria Math" panose="02040503050406030204" pitchFamily="18" charset="0"/>
                  </a:rPr>
                  <a:t>ℎ_1 )</a:t>
                </a:r>
                <a:r>
                  <a:rPr lang="zh-CN" altLang="en-US" sz="1200" b="0" i="0">
                    <a:solidFill>
                      <a:schemeClr val="bg2">
                        <a:lumMod val="50000"/>
                      </a:schemeClr>
                    </a:solidFill>
                    <a:latin typeface="Cambria Math" panose="02040503050406030204" pitchFamily="18" charset="0"/>
                  </a:rPr>
                  <a:t> 以</a:t>
                </a:r>
                <a:r>
                  <a:rPr lang="zh-CN" altLang="en-US" sz="1200" dirty="0"/>
                  <a:t>允许单词相对于目标方面</a:t>
                </a:r>
                <a:r>
                  <a:rPr lang="en-US" altLang="zh-CN" sz="1200" dirty="0"/>
                  <a:t>a </a:t>
                </a:r>
                <a:r>
                  <a:rPr lang="zh-CN" altLang="en-US" sz="1200" dirty="0"/>
                  <a:t>有不同的表示。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Mu[</a:t>
                </a:r>
                <a:r>
                  <a:rPr lang="en-US" altLang="zh-CN" sz="1200" dirty="0" err="1"/>
                  <a:t>i</a:t>
                </a:r>
                <a:r>
                  <a:rPr lang="en-US" altLang="zh-CN" sz="1200" dirty="0"/>
                  <a:t>]</a:t>
                </a:r>
                <a:r>
                  <a:rPr lang="zh-CN" altLang="en-US" sz="1200" dirty="0"/>
                  <a:t>是</a:t>
                </a:r>
                <a:r>
                  <a:rPr lang="en-US" altLang="zh-CN" sz="1200" dirty="0"/>
                  <a:t>Mu</a:t>
                </a:r>
                <a:r>
                  <a:rPr lang="zh-CN" altLang="en-US" sz="1200" dirty="0"/>
                  <a:t>中第</a:t>
                </a:r>
                <a:r>
                  <a:rPr lang="en-US" altLang="zh-CN" sz="1200" dirty="0" err="1"/>
                  <a:t>i</a:t>
                </a:r>
                <a:r>
                  <a:rPr lang="zh-CN" altLang="en-US" sz="1200" dirty="0"/>
                  <a:t>个单词的</a:t>
                </a:r>
                <a:r>
                  <a:rPr lang="en-US" altLang="zh-CN" sz="1200" dirty="0"/>
                  <a:t>embedding</a:t>
                </a:r>
                <a:r>
                  <a:rPr lang="zh-CN" altLang="en-US" sz="1200" dirty="0"/>
                  <a:t>，是一个</a:t>
                </a:r>
                <a:r>
                  <a:rPr lang="en-US" altLang="zh-CN" sz="1200" dirty="0"/>
                  <a:t>d</a:t>
                </a:r>
                <a:r>
                  <a:rPr lang="zh-CN" altLang="en-US" sz="1200" dirty="0"/>
                  <a:t>维向量，</a:t>
                </a:r>
                <a:r>
                  <a:rPr lang="en-US" altLang="zh-CN" sz="1200" dirty="0" err="1"/>
                  <a:t>Mua</a:t>
                </a:r>
                <a:r>
                  <a:rPr lang="en-US" altLang="zh-CN" sz="1200" dirty="0"/>
                  <a:t>[</a:t>
                </a:r>
                <a:r>
                  <a:rPr lang="en-US" altLang="zh-CN" sz="1200" dirty="0" err="1"/>
                  <a:t>i</a:t>
                </a:r>
                <a:r>
                  <a:rPr lang="en-US" altLang="zh-CN" sz="1200" dirty="0"/>
                  <a:t>]</a:t>
                </a:r>
                <a:r>
                  <a:rPr lang="zh-CN" altLang="en-US" sz="1200" dirty="0"/>
                  <a:t>为用户</a:t>
                </a:r>
                <a:r>
                  <a:rPr lang="en-US" altLang="zh-CN" sz="1200" dirty="0"/>
                  <a:t>u</a:t>
                </a:r>
                <a:r>
                  <a:rPr lang="zh-CN" altLang="en-US" sz="1200" dirty="0"/>
                  <a:t>文档矩阵</a:t>
                </a:r>
                <a:r>
                  <a:rPr lang="en-US" altLang="zh-CN" sz="1200" dirty="0"/>
                  <a:t>Mu</a:t>
                </a:r>
                <a:r>
                  <a:rPr lang="zh-CN" altLang="en-US" sz="1200" dirty="0"/>
                  <a:t>中第</a:t>
                </a:r>
                <a:r>
                  <a:rPr lang="en-US" altLang="zh-CN" sz="1200" dirty="0" err="1"/>
                  <a:t>i</a:t>
                </a:r>
                <a:r>
                  <a:rPr lang="zh-CN" altLang="en-US" sz="1200" dirty="0"/>
                  <a:t>个单词在方面</a:t>
                </a:r>
                <a:r>
                  <a:rPr lang="en-US" altLang="zh-CN" sz="1200" dirty="0"/>
                  <a:t>a</a:t>
                </a:r>
                <a:r>
                  <a:rPr lang="zh-CN" altLang="en-US" sz="1200" dirty="0"/>
                  <a:t>下的表示。一篇文档也就是评论合集一共有</a:t>
                </a:r>
                <a:r>
                  <a:rPr lang="en-US" altLang="zh-CN" sz="1200" dirty="0"/>
                  <a:t>n</a:t>
                </a:r>
                <a:r>
                  <a:rPr lang="zh-CN" altLang="en-US" sz="1200" dirty="0"/>
                  <a:t>个单词，所以</a:t>
                </a:r>
                <a:r>
                  <a:rPr lang="en-US" altLang="zh-CN" sz="1200" dirty="0" err="1"/>
                  <a:t>Mua</a:t>
                </a:r>
                <a:r>
                  <a:rPr lang="zh-CN" altLang="en-US" sz="1200" dirty="0"/>
                  <a:t>∈</a:t>
                </a:r>
                <a:r>
                  <a:rPr lang="en-US" altLang="zh-CN" sz="1200" dirty="0"/>
                  <a:t>n*h1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Wa</a:t>
                </a:r>
                <a:r>
                  <a:rPr lang="zh-CN" altLang="en-US" sz="1200" dirty="0"/>
                  <a:t>是单词级别特殊方面映射矩阵（</a:t>
                </a:r>
                <a:r>
                  <a:rPr lang="en-US" altLang="zh-CN" sz="1200" dirty="0"/>
                  <a:t>aspect-specific word projection matrix</a:t>
                </a:r>
                <a:r>
                  <a:rPr lang="zh-CN" altLang="en-US" sz="1200" dirty="0"/>
                  <a:t>），表达在</a:t>
                </a:r>
                <a:r>
                  <a:rPr lang="en-US" altLang="zh-CN" sz="1200" dirty="0"/>
                  <a:t>a</a:t>
                </a:r>
                <a:r>
                  <a:rPr lang="zh-CN" altLang="en-US" sz="1200" dirty="0"/>
                  <a:t>方面时单词的含义。</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这一步与</a:t>
                </a:r>
                <a:r>
                  <a:rPr lang="zh-CN" altLang="en-US" sz="1200" b="1" dirty="0"/>
                  <a:t>直觉</a:t>
                </a:r>
                <a:r>
                  <a:rPr lang="en-US" altLang="zh-CN" sz="1200" b="1" dirty="0"/>
                  <a:t>2</a:t>
                </a:r>
                <a:r>
                  <a:rPr lang="zh-CN" altLang="en-US" sz="1200" dirty="0"/>
                  <a:t>相对应，同一词汇在不同方面的句子中含义不同。</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如果考虑全部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个方面，总结果就是</a:t>
                </a:r>
                <a:r>
                  <a:rPr lang="en-US" altLang="zh-CN" sz="1200" i="0">
                    <a:solidFill>
                      <a:schemeClr val="bg2">
                        <a:lumMod val="50000"/>
                      </a:schemeClr>
                    </a:solidFill>
                    <a:latin typeface="Cambria Math" panose="02040503050406030204" pitchFamily="18" charset="0"/>
                  </a:rPr>
                  <a:t>ℝ^(</a:t>
                </a:r>
                <a:r>
                  <a:rPr lang="en-US" altLang="zh-CN" sz="1200" b="0" i="0">
                    <a:solidFill>
                      <a:schemeClr val="bg2">
                        <a:lumMod val="50000"/>
                      </a:schemeClr>
                    </a:solidFill>
                    <a:latin typeface="Cambria Math" panose="02040503050406030204" pitchFamily="18" charset="0"/>
                  </a:rPr>
                  <a:t>𝐾×𝑛</a:t>
                </a:r>
                <a:r>
                  <a:rPr lang="en-US" altLang="zh-CN" sz="1200" i="0">
                    <a:solidFill>
                      <a:schemeClr val="bg2">
                        <a:lumMod val="50000"/>
                      </a:schemeClr>
                    </a:solidFill>
                    <a:latin typeface="Cambria Math" panose="02040503050406030204" pitchFamily="18" charset="0"/>
                  </a:rPr>
                  <a:t>×</a:t>
                </a:r>
                <a:r>
                  <a:rPr lang="en-US" altLang="zh-CN" sz="1200" b="0" i="0">
                    <a:solidFill>
                      <a:schemeClr val="bg2">
                        <a:lumMod val="50000"/>
                      </a:schemeClr>
                    </a:solidFill>
                    <a:latin typeface="Cambria Math" panose="02040503050406030204" pitchFamily="18" charset="0"/>
                  </a:rPr>
                  <a:t>ℎ_1 )</a:t>
                </a:r>
                <a:r>
                  <a:rPr lang="zh-CN" altLang="en-US" sz="1200" kern="1200" dirty="0">
                    <a:solidFill>
                      <a:schemeClr val="tx1"/>
                    </a:solidFill>
                    <a:effectLst/>
                    <a:latin typeface="+mn-lt"/>
                    <a:ea typeface="+mn-ea"/>
                    <a:cs typeface="+mn-cs"/>
                  </a:rPr>
                  <a:t>的矩阵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都有一个</a:t>
                </a:r>
                <a:r>
                  <a:rPr lang="en-US" altLang="zh-CN" sz="1200" kern="1200" dirty="0">
                    <a:solidFill>
                      <a:schemeClr val="tx1"/>
                    </a:solidFill>
                    <a:effectLst/>
                    <a:latin typeface="+mn-lt"/>
                    <a:ea typeface="+mn-ea"/>
                    <a:cs typeface="+mn-cs"/>
                  </a:rPr>
                  <a:t>embedding </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a:t>
                </a:r>
                <a:r>
                  <a:rPr lang="en-US" altLang="zh-CN" sz="1200" i="0">
                    <a:solidFill>
                      <a:schemeClr val="bg2">
                        <a:lumMod val="50000"/>
                      </a:schemeClr>
                    </a:solidFill>
                    <a:latin typeface="Cambria Math" panose="02040503050406030204" pitchFamily="18" charset="0"/>
                  </a:rPr>
                  <a:t>ℝ^(</a:t>
                </a:r>
                <a:r>
                  <a:rPr lang="en-US" altLang="zh-CN" sz="1200" b="0" i="0">
                    <a:solidFill>
                      <a:schemeClr val="bg2">
                        <a:lumMod val="50000"/>
                      </a:schemeClr>
                    </a:solidFill>
                    <a:latin typeface="Cambria Math" panose="02040503050406030204" pitchFamily="18" charset="0"/>
                  </a:rPr>
                  <a:t>1×𝑐(</a:t>
                </a:r>
                <a:r>
                  <a:rPr lang="en-US" altLang="zh-CN" sz="1200" i="0">
                    <a:solidFill>
                      <a:schemeClr val="bg2">
                        <a:lumMod val="50000"/>
                      </a:schemeClr>
                    </a:solidFill>
                    <a:latin typeface="Cambria Math" panose="02040503050406030204" pitchFamily="18" charset="0"/>
                  </a:rPr>
                  <a:t>×</a:t>
                </a:r>
                <a:r>
                  <a:rPr lang="en-US" altLang="zh-CN" sz="1200" b="0" i="0">
                    <a:solidFill>
                      <a:schemeClr val="bg2">
                        <a:lumMod val="50000"/>
                      </a:schemeClr>
                    </a:solidFill>
                    <a:latin typeface="Cambria Math" panose="02040503050406030204" pitchFamily="18" charset="0"/>
                  </a:rPr>
                  <a:t>ℎ_1))</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是一个超参数，</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为窗口大小，对应</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，如果 这是方面相关的词汇，需要看其局部上下文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得到对于用户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评论在方面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的空间中第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的重要性。括号里分号表示串联。</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为该层学习得到的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va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内积，使用</a:t>
                </a:r>
                <a:r>
                  <a:rPr lang="en-US" altLang="zh-CN" sz="1200" kern="1200" dirty="0" err="1">
                    <a:solidFill>
                      <a:schemeClr val="tx1"/>
                    </a:solidFill>
                    <a:effectLst/>
                    <a:latin typeface="+mn-lt"/>
                    <a:ea typeface="+mn-ea"/>
                    <a:cs typeface="+mn-cs"/>
                  </a:rPr>
                  <a:t>softmax</a:t>
                </a:r>
                <a:r>
                  <a:rPr lang="zh-CN" altLang="en-US" sz="1200" kern="1200" dirty="0">
                    <a:solidFill>
                      <a:schemeClr val="tx1"/>
                    </a:solidFill>
                    <a:effectLst/>
                    <a:latin typeface="+mn-lt"/>
                    <a:ea typeface="+mn-ea"/>
                    <a:cs typeface="+mn-cs"/>
                  </a:rPr>
                  <a:t>计算注意力</a:t>
                </a:r>
                <a:r>
                  <a:rPr lang="en-US" altLang="zh-CN" sz="1200" kern="1200" dirty="0">
                    <a:solidFill>
                      <a:schemeClr val="tx1"/>
                    </a:solidFill>
                    <a:effectLst/>
                    <a:latin typeface="+mn-lt"/>
                    <a:ea typeface="+mn-ea"/>
                    <a:cs typeface="+mn-cs"/>
                  </a:rPr>
                  <a:t>attn</a:t>
                </a:r>
                <a:r>
                  <a:rPr lang="zh-CN" altLang="en-US" sz="1200" kern="1200" dirty="0">
                    <a:solidFill>
                      <a:schemeClr val="tx1"/>
                    </a:solidFill>
                    <a:effectLst/>
                    <a:latin typeface="+mn-lt"/>
                    <a:ea typeface="+mn-ea"/>
                    <a:cs typeface="+mn-cs"/>
                  </a:rPr>
                  <a:t>，得到了第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个单词在方面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上有多重要。就类似于</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作为卷积核在文档</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上滑动求特征。本质上文档中第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个词的重要性取决于单词本身及其周围的单词（这一点对应着</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最后考虑到文章中每个单词的重要性（对应于</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），可以加权求和，得到用户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的表达</a:t>
                </a:r>
                <a:r>
                  <a:rPr lang="en-US" altLang="zh-CN" sz="1200" kern="1200" dirty="0" err="1">
                    <a:solidFill>
                      <a:schemeClr val="tx1"/>
                    </a:solidFill>
                    <a:effectLst/>
                    <a:latin typeface="+mn-lt"/>
                    <a:ea typeface="+mn-ea"/>
                    <a:cs typeface="+mn-cs"/>
                  </a:rPr>
                  <a:t>pua</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对于物品的</a:t>
                </a:r>
                <a:r>
                  <a:rPr lang="en-US" altLang="zh-CN" sz="1200" kern="1200" dirty="0" err="1">
                    <a:solidFill>
                      <a:schemeClr val="tx1"/>
                    </a:solidFill>
                    <a:effectLst/>
                    <a:latin typeface="+mn-lt"/>
                    <a:ea typeface="+mn-ea"/>
                    <a:cs typeface="+mn-cs"/>
                  </a:rPr>
                  <a:t>qia</a:t>
                </a:r>
                <a:r>
                  <a:rPr lang="zh-CN" altLang="en-US" sz="1200" kern="1200" dirty="0">
                    <a:solidFill>
                      <a:schemeClr val="tx1"/>
                    </a:solidFill>
                    <a:effectLst/>
                    <a:latin typeface="+mn-lt"/>
                    <a:ea typeface="+mn-ea"/>
                    <a:cs typeface="+mn-cs"/>
                  </a:rPr>
                  <a:t>同理可得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本层需要学习的参数</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均由浅蓝色底色标出，对于每个方面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均学习得到两个参数，故总共学习得到</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va</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05973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模型预训练的两个目标是 </a:t>
            </a: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图结构重构 </a:t>
            </a:r>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屏蔽节点特征重构</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为了确保学习到的节点能够捕获图形结构，定义了损失函数</a:t>
            </a:r>
            <a:r>
              <a:rPr lang="en-US" altLang="zh-CN" sz="1200" kern="1200" dirty="0">
                <a:solidFill>
                  <a:schemeClr val="tx1"/>
                </a:solidFill>
                <a:effectLst/>
                <a:latin typeface="+mn-lt"/>
                <a:ea typeface="+mn-ea"/>
                <a:cs typeface="+mn-cs"/>
              </a:rPr>
              <a:t>Ledge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Q</a:t>
            </a:r>
            <a:r>
              <a:rPr lang="zh-CN" altLang="en-US" sz="1200" kern="1200" dirty="0">
                <a:solidFill>
                  <a:schemeClr val="tx1"/>
                </a:solidFill>
                <a:effectLst/>
                <a:latin typeface="+mn-lt"/>
                <a:ea typeface="+mn-ea"/>
                <a:cs typeface="+mn-cs"/>
              </a:rPr>
              <a:t>分别为负样本分布和负样本数量</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节点特征重构任务的重点是在学习的节点表示中捕获多模态特征。以前的方法，例如</a:t>
            </a:r>
            <a:r>
              <a:rPr lang="en-US" altLang="zh-CN" sz="1200" kern="1200" dirty="0">
                <a:solidFill>
                  <a:schemeClr val="tx1"/>
                </a:solidFill>
                <a:effectLst/>
                <a:latin typeface="+mn-lt"/>
                <a:ea typeface="+mn-ea"/>
                <a:cs typeface="+mn-cs"/>
              </a:rPr>
              <a:t>GRAPH-BERT</a:t>
            </a:r>
            <a:r>
              <a:rPr lang="zh-CN" altLang="en-US" sz="1200" kern="1200" dirty="0">
                <a:solidFill>
                  <a:schemeClr val="tx1"/>
                </a:solidFill>
                <a:effectLst/>
                <a:latin typeface="+mn-lt"/>
                <a:ea typeface="+mn-ea"/>
                <a:cs typeface="+mn-cs"/>
              </a:rPr>
              <a:t>，在不进行屏蔽操作的情况下设计属性重建任务。因此，模型聚合不同节点特征的能力可能会受到限制。所以作者设计了一个屏蔽节点特征重建任务，它的目的是通过</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中的其他非屏蔽节点重构屏蔽节点的特征。</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由于需要目标节点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的表示来重建损失函数中的图结构，所以不对目标节点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做屏蔽操作。随机选择</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中除</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以外的</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的节点进行屏蔽。</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如果选择了节点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80%</a:t>
            </a:r>
            <a:r>
              <a:rPr lang="zh-CN" altLang="en-US" sz="1200" kern="1200" dirty="0">
                <a:solidFill>
                  <a:schemeClr val="tx1"/>
                </a:solidFill>
                <a:effectLst/>
                <a:latin typeface="+mn-lt"/>
                <a:ea typeface="+mn-ea"/>
                <a:cs typeface="+mn-cs"/>
              </a:rPr>
              <a:t>的概率屏蔽节点，</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时间替换为一个随机节点，</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时间保持原样</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然后，屏蔽项列表将被输入到模型中，输出</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将被用于重建屏蔽节点的多模态特征。</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将屏蔽节点的输入特征设为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，定义特征重建损失函数</a:t>
            </a:r>
            <a:r>
              <a:rPr lang="en-US" altLang="zh-CN" sz="1200" kern="1200" dirty="0" err="1">
                <a:solidFill>
                  <a:schemeClr val="tx1"/>
                </a:solidFill>
                <a:effectLst/>
                <a:latin typeface="+mn-lt"/>
                <a:ea typeface="+mn-ea"/>
                <a:cs typeface="+mn-cs"/>
              </a:rPr>
              <a:t>Lfeature</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Mh</a:t>
            </a:r>
            <a:r>
              <a:rPr lang="zh-CN" altLang="en-US" sz="1200" kern="1200" dirty="0">
                <a:solidFill>
                  <a:schemeClr val="tx1"/>
                </a:solidFill>
                <a:effectLst/>
                <a:latin typeface="+mn-lt"/>
                <a:ea typeface="+mn-ea"/>
                <a:cs typeface="+mn-cs"/>
              </a:rPr>
              <a:t>表示</a:t>
            </a:r>
            <a:r>
              <a:rPr lang="en-US" altLang="zh-CN" sz="1200" kern="1200" dirty="0" err="1">
                <a:solidFill>
                  <a:schemeClr val="tx1"/>
                </a:solidFill>
                <a:effectLst/>
                <a:latin typeface="+mn-lt"/>
                <a:ea typeface="+mn-ea"/>
                <a:cs typeface="+mn-cs"/>
              </a:rPr>
              <a:t>Ih</a:t>
            </a:r>
            <a:r>
              <a:rPr lang="zh-CN" altLang="en-US" sz="1200" kern="1200" dirty="0">
                <a:solidFill>
                  <a:schemeClr val="tx1"/>
                </a:solidFill>
                <a:effectLst/>
                <a:latin typeface="+mn-lt"/>
                <a:ea typeface="+mn-ea"/>
                <a:cs typeface="+mn-cs"/>
              </a:rPr>
              <a:t>中屏蔽节点集，</a:t>
            </a:r>
            <a:r>
              <a:rPr lang="en-US" altLang="zh-CN" sz="1200" kern="1200" dirty="0" err="1">
                <a:solidFill>
                  <a:schemeClr val="tx1"/>
                </a:solidFill>
                <a:effectLst/>
                <a:latin typeface="+mn-lt"/>
                <a:ea typeface="+mn-ea"/>
                <a:cs typeface="+mn-cs"/>
              </a:rPr>
              <a:t>HtL</a:t>
            </a:r>
            <a:r>
              <a:rPr lang="zh-CN" altLang="en-US" sz="1200" kern="1200" dirty="0">
                <a:solidFill>
                  <a:schemeClr val="tx1"/>
                </a:solidFill>
                <a:effectLst/>
                <a:latin typeface="+mn-lt"/>
                <a:ea typeface="+mn-ea"/>
                <a:cs typeface="+mn-cs"/>
              </a:rPr>
              <a:t>表示在</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中节点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的表示，</a:t>
            </a:r>
            <a:r>
              <a:rPr lang="en-US" altLang="zh-CN" sz="1200" kern="1200" dirty="0" err="1">
                <a:solidFill>
                  <a:schemeClr val="tx1"/>
                </a:solidFill>
                <a:effectLst/>
                <a:latin typeface="+mn-lt"/>
                <a:ea typeface="+mn-ea"/>
                <a:cs typeface="+mn-cs"/>
              </a:rPr>
              <a:t>Wri</a:t>
            </a:r>
            <a:r>
              <a:rPr lang="zh-CN" altLang="en-US" sz="1200" kern="1200" dirty="0">
                <a:solidFill>
                  <a:schemeClr val="tx1"/>
                </a:solidFill>
                <a:effectLst/>
                <a:latin typeface="+mn-lt"/>
                <a:ea typeface="+mn-ea"/>
                <a:cs typeface="+mn-cs"/>
              </a:rPr>
              <a:t>为第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模态信息重构的权重矩阵</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的模型参数可以通过最小化组合目标函数</a:t>
            </a:r>
            <a:r>
              <a:rPr lang="en-US" altLang="zh-CN" sz="1200" kern="1200" dirty="0" err="1">
                <a:solidFill>
                  <a:schemeClr val="tx1"/>
                </a:solidFill>
                <a:effectLst/>
                <a:latin typeface="+mn-lt"/>
                <a:ea typeface="+mn-ea"/>
                <a:cs typeface="+mn-cs"/>
              </a:rPr>
              <a:t>Ledge+λLfeature</a:t>
            </a:r>
            <a:r>
              <a:rPr lang="zh-CN" altLang="en-US" sz="1200" kern="1200" dirty="0">
                <a:solidFill>
                  <a:schemeClr val="tx1"/>
                </a:solidFill>
                <a:effectLst/>
                <a:latin typeface="+mn-lt"/>
                <a:ea typeface="+mn-ea"/>
                <a:cs typeface="+mn-cs"/>
              </a:rPr>
              <a:t>来学习</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一端到端方式传播算法可以有效地训练整个框架。为了使模型的训练更加稳定，会在训练过程随机抽取一小批节点来更新模型。</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在下游任务中应用预训练好的</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模型时，学习到的节点可以直接输入到新任务中，可以进行必要的调整。</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9179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实验对两个大数据集亚马逊评论数据集和</a:t>
            </a:r>
            <a:r>
              <a:rPr lang="en-US" altLang="zh-CN" sz="1200" kern="1200" dirty="0">
                <a:solidFill>
                  <a:schemeClr val="tx1"/>
                </a:solidFill>
                <a:effectLst/>
                <a:latin typeface="+mn-lt"/>
                <a:ea typeface="+mn-ea"/>
                <a:cs typeface="+mn-cs"/>
              </a:rPr>
              <a:t>Movielens-20M</a:t>
            </a:r>
            <a:r>
              <a:rPr lang="zh-CN" altLang="en-US" sz="1200" kern="1200" dirty="0">
                <a:solidFill>
                  <a:schemeClr val="tx1"/>
                </a:solidFill>
                <a:effectLst/>
                <a:latin typeface="+mn-lt"/>
                <a:ea typeface="+mn-ea"/>
                <a:cs typeface="+mn-cs"/>
              </a:rPr>
              <a:t>进行处理</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对于亚马逊数据集，选择</a:t>
            </a:r>
            <a:r>
              <a:rPr lang="en-US" altLang="zh-CN" sz="1200" kern="1200" dirty="0" err="1">
                <a:solidFill>
                  <a:schemeClr val="tx1"/>
                </a:solidFill>
                <a:effectLst/>
                <a:latin typeface="+mn-lt"/>
                <a:ea typeface="+mn-ea"/>
                <a:cs typeface="+mn-cs"/>
              </a:rPr>
              <a:t>VideoGames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ToysandGames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ToolsandHomeImprovement</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分的评论子集。产品的元数据包括其文本描述和图像的</a:t>
            </a:r>
            <a:r>
              <a:rPr lang="en-US" altLang="zh-CN" sz="1200" kern="1200" dirty="0">
                <a:solidFill>
                  <a:schemeClr val="tx1"/>
                </a:solidFill>
                <a:effectLst/>
                <a:latin typeface="+mn-lt"/>
                <a:ea typeface="+mn-ea"/>
                <a:cs typeface="+mn-cs"/>
              </a:rPr>
              <a:t>URL</a:t>
            </a:r>
            <a:r>
              <a:rPr lang="zh-CN" altLang="en-US" sz="1200" kern="1200" dirty="0">
                <a:solidFill>
                  <a:schemeClr val="tx1"/>
                </a:solidFill>
                <a:effectLst/>
                <a:latin typeface="+mn-lt"/>
                <a:ea typeface="+mn-ea"/>
                <a:cs typeface="+mn-cs"/>
              </a:rPr>
              <a:t>，分别用于提取产品的文本和视觉特征，使用</a:t>
            </a:r>
            <a:r>
              <a:rPr lang="en-US" altLang="zh-CN" sz="1200" kern="1200" dirty="0">
                <a:solidFill>
                  <a:schemeClr val="tx1"/>
                </a:solidFill>
                <a:effectLst/>
                <a:latin typeface="+mn-lt"/>
                <a:ea typeface="+mn-ea"/>
                <a:cs typeface="+mn-cs"/>
              </a:rPr>
              <a:t>2015.1.1</a:t>
            </a:r>
            <a:r>
              <a:rPr lang="zh-CN" altLang="en-US" sz="1200" kern="1200" dirty="0">
                <a:solidFill>
                  <a:schemeClr val="tx1"/>
                </a:solidFill>
                <a:effectLst/>
                <a:latin typeface="+mn-lt"/>
                <a:ea typeface="+mn-ea"/>
                <a:cs typeface="+mn-cs"/>
              </a:rPr>
              <a:t>前构造产品图，之后用于下游任务项目推荐和点击预测的研究。在这两个下游任务中，我们将所有观察到的评论评分转换为积极互动，并过滤产品图中未包含的产品。此外，还根据用户的评论行为构建了产品图。</a:t>
            </a:r>
            <a:r>
              <a:rPr lang="en-US" altLang="zh-CN" sz="1200" kern="1200" dirty="0" err="1">
                <a:solidFill>
                  <a:schemeClr val="tx1"/>
                </a:solidFill>
                <a:effectLst/>
                <a:latin typeface="+mn-lt"/>
                <a:ea typeface="+mn-ea"/>
                <a:cs typeface="+mn-cs"/>
              </a:rPr>
              <a:t>rht</a:t>
            </a:r>
            <a:r>
              <a:rPr lang="zh-CN" altLang="en-US" sz="1200" kern="1200" dirty="0">
                <a:solidFill>
                  <a:schemeClr val="tx1"/>
                </a:solidFill>
                <a:effectLst/>
                <a:latin typeface="+mn-lt"/>
                <a:ea typeface="+mn-ea"/>
                <a:cs typeface="+mn-cs"/>
              </a:rPr>
              <a:t>表示经常查看</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两个产品的用户数量。如果</a:t>
            </a:r>
            <a:r>
              <a:rPr lang="en-US" altLang="zh-CN" sz="1200" kern="1200" dirty="0" err="1">
                <a:solidFill>
                  <a:schemeClr val="tx1"/>
                </a:solidFill>
                <a:effectLst/>
                <a:latin typeface="+mn-lt"/>
                <a:ea typeface="+mn-ea"/>
                <a:cs typeface="+mn-cs"/>
              </a:rPr>
              <a:t>rht</a:t>
            </a:r>
            <a:r>
              <a:rPr lang="en-US" altLang="zh-CN" sz="1200" kern="1200" dirty="0">
                <a:solidFill>
                  <a:schemeClr val="tx1"/>
                </a:solidFill>
                <a:effectLst/>
                <a:latin typeface="+mn-lt"/>
                <a:ea typeface="+mn-ea"/>
                <a:cs typeface="+mn-cs"/>
              </a:rPr>
              <a:t>&gt;3</a:t>
            </a:r>
            <a:r>
              <a:rPr lang="zh-CN" altLang="en-US" sz="1200" kern="1200" dirty="0">
                <a:solidFill>
                  <a:schemeClr val="tx1"/>
                </a:solidFill>
                <a:effectLst/>
                <a:latin typeface="+mn-lt"/>
                <a:ea typeface="+mn-ea"/>
                <a:cs typeface="+mn-cs"/>
              </a:rPr>
              <a:t>，则在图中将</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连接起来。</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图中，不可避免地存在一些大度数的流行节点。这通常会导致在上下文邻居采样过程中，具有较大度数的流行节点更有可能被采样。为了缓解这个问题，我们根据边的顶点度数定义了边权重。根据经验，定义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之间边</a:t>
            </a:r>
            <a:r>
              <a:rPr lang="en-US" altLang="zh-CN" sz="1200" kern="1200" dirty="0" err="1">
                <a:solidFill>
                  <a:schemeClr val="tx1"/>
                </a:solidFill>
                <a:effectLst/>
                <a:latin typeface="+mn-lt"/>
                <a:ea typeface="+mn-ea"/>
                <a:cs typeface="+mn-cs"/>
              </a:rPr>
              <a:t>eht</a:t>
            </a:r>
            <a:r>
              <a:rPr lang="zh-CN" altLang="en-US" sz="1200" kern="1200" dirty="0">
                <a:solidFill>
                  <a:schemeClr val="tx1"/>
                </a:solidFill>
                <a:effectLst/>
                <a:latin typeface="+mn-lt"/>
                <a:ea typeface="+mn-ea"/>
                <a:cs typeface="+mn-cs"/>
              </a:rPr>
              <a:t>的权重</a:t>
            </a:r>
            <a:r>
              <a:rPr lang="en-US" altLang="zh-CN" sz="1200" kern="1200" dirty="0" err="1">
                <a:solidFill>
                  <a:schemeClr val="tx1"/>
                </a:solidFill>
                <a:effectLst/>
                <a:latin typeface="+mn-lt"/>
                <a:ea typeface="+mn-ea"/>
                <a:cs typeface="+mn-cs"/>
              </a:rPr>
              <a:t>wht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dt</a:t>
            </a:r>
            <a:r>
              <a:rPr lang="zh-CN" altLang="en-US" sz="1200" kern="1200" dirty="0">
                <a:solidFill>
                  <a:schemeClr val="tx1"/>
                </a:solidFill>
                <a:effectLst/>
                <a:latin typeface="+mn-lt"/>
                <a:ea typeface="+mn-ea"/>
                <a:cs typeface="+mn-cs"/>
              </a:rPr>
              <a:t>表示图中节点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的度数</a:t>
            </a:r>
            <a:r>
              <a:rPr lang="en-US" altLang="zh-CN" sz="1200" kern="1200" dirty="0">
                <a:solidFill>
                  <a:schemeClr val="tx1"/>
                </a:solidFill>
                <a:effectLst/>
                <a:latin typeface="+mn-lt"/>
                <a:ea typeface="+mn-ea"/>
                <a:cs typeface="+mn-cs"/>
              </a:rPr>
              <a:t>log()</a:t>
            </a:r>
            <a:r>
              <a:rPr lang="zh-CN" altLang="en-US" sz="1200" kern="1200" dirty="0">
                <a:solidFill>
                  <a:schemeClr val="tx1"/>
                </a:solidFill>
                <a:effectLst/>
                <a:latin typeface="+mn-lt"/>
                <a:ea typeface="+mn-ea"/>
                <a:cs typeface="+mn-cs"/>
              </a:rPr>
              <a:t>操作缓解了产品图中边权值方差大的问题。通过与节点</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的度数成反比，减少了流行节点的权重。</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Movielens-20M</a:t>
            </a:r>
            <a:r>
              <a:rPr lang="zh-CN" altLang="en-US" sz="1200" kern="1200" dirty="0">
                <a:solidFill>
                  <a:schemeClr val="tx1"/>
                </a:solidFill>
                <a:effectLst/>
                <a:latin typeface="+mn-lt"/>
                <a:ea typeface="+mn-ea"/>
                <a:cs typeface="+mn-cs"/>
              </a:rPr>
              <a:t>数据集，根据电影的标签构造电影图。电影的标签来自</a:t>
            </a:r>
            <a:r>
              <a:rPr lang="en-US" altLang="zh-CN" sz="1200" kern="1200" dirty="0" err="1">
                <a:solidFill>
                  <a:schemeClr val="tx1"/>
                </a:solidFill>
                <a:effectLst/>
                <a:latin typeface="+mn-lt"/>
                <a:ea typeface="+mn-ea"/>
                <a:cs typeface="+mn-cs"/>
              </a:rPr>
              <a:t>MovieLens</a:t>
            </a:r>
            <a:r>
              <a:rPr lang="en-US" altLang="zh-CN" sz="1200" kern="1200" dirty="0">
                <a:solidFill>
                  <a:schemeClr val="tx1"/>
                </a:solidFill>
                <a:effectLst/>
                <a:latin typeface="+mn-lt"/>
                <a:ea typeface="+mn-ea"/>
                <a:cs typeface="+mn-cs"/>
              </a:rPr>
              <a:t> Tag Genome/ˈ</a:t>
            </a:r>
            <a:r>
              <a:rPr lang="en-US" altLang="zh-CN" sz="1200" kern="1200" dirty="0" err="1">
                <a:solidFill>
                  <a:schemeClr val="tx1"/>
                </a:solidFill>
                <a:effectLst/>
                <a:latin typeface="+mn-lt"/>
                <a:ea typeface="+mn-ea"/>
                <a:cs typeface="+mn-cs"/>
              </a:rPr>
              <a:t>dʒiːnəʊm</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数据集，其中包括</a:t>
            </a:r>
            <a:r>
              <a:rPr lang="en-US" altLang="zh-CN" sz="1200" kern="1200" dirty="0">
                <a:solidFill>
                  <a:schemeClr val="tx1"/>
                </a:solidFill>
                <a:effectLst/>
                <a:latin typeface="+mn-lt"/>
                <a:ea typeface="+mn-ea"/>
                <a:cs typeface="+mn-cs"/>
              </a:rPr>
              <a:t>1100</a:t>
            </a:r>
            <a:r>
              <a:rPr lang="zh-CN" altLang="en-US" sz="1200" kern="1200" dirty="0">
                <a:solidFill>
                  <a:schemeClr val="tx1"/>
                </a:solidFill>
                <a:effectLst/>
                <a:latin typeface="+mn-lt"/>
                <a:ea typeface="+mn-ea"/>
                <a:cs typeface="+mn-cs"/>
              </a:rPr>
              <a:t>个应用于</a:t>
            </a:r>
            <a:r>
              <a:rPr lang="en-US" altLang="zh-CN" sz="1200" kern="1200" dirty="0">
                <a:solidFill>
                  <a:schemeClr val="tx1"/>
                </a:solidFill>
                <a:effectLst/>
                <a:latin typeface="+mn-lt"/>
                <a:ea typeface="+mn-ea"/>
                <a:cs typeface="+mn-cs"/>
              </a:rPr>
              <a:t>10000</a:t>
            </a:r>
            <a:r>
              <a:rPr lang="zh-CN" altLang="en-US" sz="1200" kern="1200" dirty="0">
                <a:solidFill>
                  <a:schemeClr val="tx1"/>
                </a:solidFill>
                <a:effectLst/>
                <a:latin typeface="+mn-lt"/>
                <a:ea typeface="+mn-ea"/>
                <a:cs typeface="+mn-cs"/>
              </a:rPr>
              <a:t>部电影的标签，计算出</a:t>
            </a:r>
            <a:r>
              <a:rPr lang="en-US" altLang="zh-CN" sz="1200" kern="1200" dirty="0">
                <a:solidFill>
                  <a:schemeClr val="tx1"/>
                </a:solidFill>
                <a:effectLst/>
                <a:latin typeface="+mn-lt"/>
                <a:ea typeface="+mn-ea"/>
                <a:cs typeface="+mn-cs"/>
              </a:rPr>
              <a:t>1100w</a:t>
            </a:r>
            <a:r>
              <a:rPr lang="zh-CN" altLang="en-US" sz="1200" kern="1200" dirty="0">
                <a:solidFill>
                  <a:schemeClr val="tx1"/>
                </a:solidFill>
                <a:effectLst/>
                <a:latin typeface="+mn-lt"/>
                <a:ea typeface="+mn-ea"/>
                <a:cs typeface="+mn-cs"/>
              </a:rPr>
              <a:t>个标签电影相关性分数。对于每部电影，作者只保留相关性大于</a:t>
            </a:r>
            <a:r>
              <a:rPr lang="en-US" altLang="zh-CN" sz="1200" kern="1200" dirty="0">
                <a:solidFill>
                  <a:schemeClr val="tx1"/>
                </a:solidFill>
                <a:effectLst/>
                <a:latin typeface="+mn-lt"/>
                <a:ea typeface="+mn-ea"/>
                <a:cs typeface="+mn-cs"/>
              </a:rPr>
              <a:t>0.9</a:t>
            </a:r>
            <a:r>
              <a:rPr lang="zh-CN" altLang="en-US" sz="1200" kern="1200" dirty="0">
                <a:solidFill>
                  <a:schemeClr val="tx1"/>
                </a:solidFill>
                <a:effectLst/>
                <a:latin typeface="+mn-lt"/>
                <a:ea typeface="+mn-ea"/>
                <a:cs typeface="+mn-cs"/>
              </a:rPr>
              <a:t>的标签。然后用 </a:t>
            </a:r>
            <a:r>
              <a:rPr lang="en-US" altLang="zh-CN" sz="1200" kern="1200" dirty="0" err="1">
                <a:solidFill>
                  <a:schemeClr val="tx1"/>
                </a:solidFill>
                <a:effectLst/>
                <a:latin typeface="+mn-lt"/>
                <a:ea typeface="+mn-ea"/>
                <a:cs typeface="+mn-cs"/>
              </a:rPr>
              <a:t>rht</a:t>
            </a:r>
            <a:r>
              <a:rPr lang="zh-CN" altLang="en-US" sz="1200" kern="1200" dirty="0">
                <a:solidFill>
                  <a:schemeClr val="tx1"/>
                </a:solidFill>
                <a:effectLst/>
                <a:latin typeface="+mn-lt"/>
                <a:ea typeface="+mn-ea"/>
                <a:cs typeface="+mn-cs"/>
              </a:rPr>
              <a:t>来表示两部电影</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的公共标签的数量。如果</a:t>
            </a:r>
            <a:r>
              <a:rPr lang="en-US" altLang="zh-CN" sz="1200" kern="1200" dirty="0">
                <a:solidFill>
                  <a:schemeClr val="tx1"/>
                </a:solidFill>
                <a:effectLst/>
                <a:latin typeface="+mn-lt"/>
                <a:ea typeface="+mn-ea"/>
                <a:cs typeface="+mn-cs"/>
              </a:rPr>
              <a:t>&gt;3</a:t>
            </a:r>
            <a:r>
              <a:rPr lang="zh-CN" altLang="en-US" sz="1200" kern="1200" dirty="0">
                <a:solidFill>
                  <a:schemeClr val="tx1"/>
                </a:solidFill>
                <a:effectLst/>
                <a:latin typeface="+mn-lt"/>
                <a:ea typeface="+mn-ea"/>
                <a:cs typeface="+mn-cs"/>
              </a:rPr>
              <a:t>，连接</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wht</a:t>
            </a:r>
            <a:r>
              <a:rPr lang="zh-CN" altLang="en-US" sz="1200" kern="1200" dirty="0">
                <a:solidFill>
                  <a:schemeClr val="tx1"/>
                </a:solidFill>
                <a:effectLst/>
                <a:latin typeface="+mn-lt"/>
                <a:ea typeface="+mn-ea"/>
                <a:cs typeface="+mn-cs"/>
              </a:rPr>
              <a:t>定义也如该式所示。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youtube</a:t>
            </a:r>
            <a:r>
              <a:rPr lang="zh-CN" altLang="en-US" sz="1200" kern="1200" dirty="0">
                <a:solidFill>
                  <a:schemeClr val="tx1"/>
                </a:solidFill>
                <a:effectLst/>
                <a:latin typeface="+mn-lt"/>
                <a:ea typeface="+mn-ea"/>
                <a:cs typeface="+mn-cs"/>
              </a:rPr>
              <a:t>上收集电影预告片，并为每个电影预告片提取关键帧。关键帧用作电影图像，用于提取电影的视觉模态，电影描述来源于</a:t>
            </a:r>
            <a:r>
              <a:rPr lang="en-US" altLang="zh-CN" sz="1200" kern="1200" dirty="0">
                <a:solidFill>
                  <a:schemeClr val="tx1"/>
                </a:solidFill>
                <a:effectLst/>
                <a:latin typeface="+mn-lt"/>
                <a:ea typeface="+mn-ea"/>
                <a:cs typeface="+mn-cs"/>
              </a:rPr>
              <a:t>TMDB</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2008.1.1</a:t>
            </a:r>
            <a:r>
              <a:rPr lang="zh-CN" altLang="en-US" sz="1200" kern="1200" dirty="0">
                <a:solidFill>
                  <a:schemeClr val="tx1"/>
                </a:solidFill>
                <a:effectLst/>
                <a:latin typeface="+mn-lt"/>
                <a:ea typeface="+mn-ea"/>
                <a:cs typeface="+mn-cs"/>
              </a:rPr>
              <a:t>以来的评分数据用于评估项目推荐和点击预测任务的效果。数据集评分保持在</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以上作为积极互动。</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用预先训练的</a:t>
            </a:r>
            <a:r>
              <a:rPr lang="en-US" altLang="zh-CN" sz="1200" kern="1200" dirty="0">
                <a:solidFill>
                  <a:schemeClr val="tx1"/>
                </a:solidFill>
                <a:effectLst/>
                <a:latin typeface="+mn-lt"/>
                <a:ea typeface="+mn-ea"/>
                <a:cs typeface="+mn-cs"/>
              </a:rPr>
              <a:t>Inception-v4</a:t>
            </a:r>
            <a:r>
              <a:rPr lang="zh-CN" altLang="en-US" sz="1200" kern="1200" dirty="0">
                <a:solidFill>
                  <a:schemeClr val="tx1"/>
                </a:solidFill>
                <a:effectLst/>
                <a:latin typeface="+mn-lt"/>
                <a:ea typeface="+mn-ea"/>
                <a:cs typeface="+mn-cs"/>
              </a:rPr>
              <a:t>网络去提取每个图像的视觉特征。然后平均后得到每个</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的视觉形态。用预先训练的</a:t>
            </a:r>
            <a:r>
              <a:rPr lang="en-US" altLang="zh-CN" sz="1200" kern="1200" dirty="0">
                <a:solidFill>
                  <a:schemeClr val="tx1"/>
                </a:solidFill>
                <a:effectLst/>
                <a:latin typeface="+mn-lt"/>
                <a:ea typeface="+mn-ea"/>
                <a:cs typeface="+mn-cs"/>
              </a:rPr>
              <a:t>BERT</a:t>
            </a:r>
            <a:r>
              <a:rPr lang="zh-CN" altLang="en-US" sz="1200" kern="1200" dirty="0">
                <a:solidFill>
                  <a:schemeClr val="tx1"/>
                </a:solidFill>
                <a:effectLst/>
                <a:latin typeface="+mn-lt"/>
                <a:ea typeface="+mn-ea"/>
                <a:cs typeface="+mn-cs"/>
              </a:rPr>
              <a:t>模型去提取每个句子的特征，平均后得到每个</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的文本形态。根据经验将句子长度设为</a:t>
            </a:r>
            <a:r>
              <a:rPr lang="en-US" altLang="zh-CN" sz="1200" kern="1200" dirty="0">
                <a:solidFill>
                  <a:schemeClr val="tx1"/>
                </a:solidFill>
                <a:effectLst/>
                <a:latin typeface="+mn-lt"/>
                <a:ea typeface="+mn-ea"/>
                <a:cs typeface="+mn-cs"/>
              </a:rPr>
              <a:t>128</a:t>
            </a:r>
          </a:p>
          <a:p>
            <a:pPr marL="0" indent="0">
              <a:buNone/>
            </a:pPr>
            <a:r>
              <a:rPr lang="zh-CN" altLang="en-US"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ML</a:t>
            </a:r>
            <a:r>
              <a:rPr lang="zh-CN" altLang="en-US" sz="1200" kern="1200" dirty="0">
                <a:solidFill>
                  <a:schemeClr val="tx1"/>
                </a:solidFill>
                <a:effectLst/>
                <a:latin typeface="+mn-lt"/>
                <a:ea typeface="+mn-ea"/>
                <a:cs typeface="+mn-cs"/>
              </a:rPr>
              <a:t>数据集，使用</a:t>
            </a:r>
            <a:r>
              <a:rPr lang="en-US" altLang="zh-CN" sz="1200" kern="1200" dirty="0" err="1">
                <a:solidFill>
                  <a:schemeClr val="tx1"/>
                </a:solidFill>
                <a:effectLst/>
                <a:latin typeface="+mn-lt"/>
                <a:ea typeface="+mn-ea"/>
                <a:cs typeface="+mn-cs"/>
              </a:rPr>
              <a:t>FFmpeg</a:t>
            </a:r>
            <a:r>
              <a:rPr lang="zh-CN" altLang="en-US" sz="1200" kern="1200" dirty="0">
                <a:solidFill>
                  <a:schemeClr val="tx1"/>
                </a:solidFill>
                <a:effectLst/>
                <a:latin typeface="+mn-lt"/>
                <a:ea typeface="+mn-ea"/>
                <a:cs typeface="+mn-cs"/>
              </a:rPr>
              <a:t>将音频轨迹与电影预告片分离，并采用</a:t>
            </a:r>
            <a:r>
              <a:rPr lang="en-US" altLang="zh-CN" sz="1200" kern="1200" dirty="0">
                <a:solidFill>
                  <a:schemeClr val="tx1"/>
                </a:solidFill>
                <a:effectLst/>
                <a:latin typeface="+mn-lt"/>
                <a:ea typeface="+mn-ea"/>
                <a:cs typeface="+mn-cs"/>
              </a:rPr>
              <a:t>VGISH</a:t>
            </a:r>
            <a:r>
              <a:rPr lang="zh-CN" altLang="en-US" sz="1200" kern="1200" dirty="0">
                <a:solidFill>
                  <a:schemeClr val="tx1"/>
                </a:solidFill>
                <a:effectLst/>
                <a:latin typeface="+mn-lt"/>
                <a:ea typeface="+mn-ea"/>
                <a:cs typeface="+mn-cs"/>
              </a:rPr>
              <a:t>获得电影的声学模态。视觉、文本和声学模态的维度分别为</a:t>
            </a:r>
            <a:r>
              <a:rPr lang="en-US" altLang="zh-CN" sz="1200" kern="1200" dirty="0">
                <a:solidFill>
                  <a:schemeClr val="tx1"/>
                </a:solidFill>
                <a:effectLst/>
                <a:latin typeface="+mn-lt"/>
                <a:ea typeface="+mn-ea"/>
                <a:cs typeface="+mn-cs"/>
              </a:rPr>
              <a:t>1536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768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128.</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在预训练中，将</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的节点及其关系随机保留在</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中，以预训练</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的表示。其余</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的节点用于构造验证集，以选择不同预训练模型的超参数。对于验证集中每个节点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，我们从</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中的一跳邻居中随机抽样一个节点</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，并使用该对（</a:t>
            </a:r>
            <a:r>
              <a:rPr lang="en-US" altLang="zh-CN" sz="1200" kern="1200" dirty="0">
                <a:solidFill>
                  <a:schemeClr val="tx1"/>
                </a:solidFill>
                <a:effectLst/>
                <a:latin typeface="+mn-lt"/>
                <a:ea typeface="+mn-ea"/>
                <a:cs typeface="+mn-cs"/>
              </a:rPr>
              <a:t>t, t+</a:t>
            </a:r>
            <a:r>
              <a:rPr lang="zh-CN" altLang="en-US" sz="1200" kern="1200" dirty="0">
                <a:solidFill>
                  <a:schemeClr val="tx1"/>
                </a:solidFill>
                <a:effectLst/>
                <a:latin typeface="+mn-lt"/>
                <a:ea typeface="+mn-ea"/>
                <a:cs typeface="+mn-cs"/>
              </a:rPr>
              <a:t>）作为验证集中的正例。还随机抽取了一个不与</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连接的</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t, t-</a:t>
            </a:r>
            <a:r>
              <a:rPr lang="zh-CN" altLang="en-US" sz="1200" kern="1200" dirty="0">
                <a:solidFill>
                  <a:schemeClr val="tx1"/>
                </a:solidFill>
                <a:effectLst/>
                <a:latin typeface="+mn-lt"/>
                <a:ea typeface="+mn-ea"/>
                <a:cs typeface="+mn-cs"/>
              </a:rPr>
              <a:t>）作为验证集负例。根据所有验证数据计算的</a:t>
            </a:r>
            <a:r>
              <a:rPr lang="en-US" altLang="zh-CN" sz="1200" kern="1200" dirty="0">
                <a:solidFill>
                  <a:schemeClr val="tx1"/>
                </a:solidFill>
                <a:effectLst/>
                <a:latin typeface="+mn-lt"/>
                <a:ea typeface="+mn-ea"/>
                <a:cs typeface="+mn-cs"/>
              </a:rPr>
              <a:t>AUC</a:t>
            </a:r>
            <a:r>
              <a:rPr lang="zh-CN" altLang="en-US" sz="1200" kern="1200" dirty="0">
                <a:solidFill>
                  <a:schemeClr val="tx1"/>
                </a:solidFill>
                <a:effectLst/>
                <a:latin typeface="+mn-lt"/>
                <a:ea typeface="+mn-ea"/>
                <a:cs typeface="+mn-cs"/>
              </a:rPr>
              <a:t>选择模型参数。</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下图为使用不同预训练方法的项目推荐</a:t>
            </a:r>
            <a:r>
              <a:rPr lang="en-US" altLang="zh-CN" sz="1200" kern="1200" dirty="0">
                <a:solidFill>
                  <a:schemeClr val="tx1"/>
                </a:solidFill>
                <a:effectLst/>
                <a:latin typeface="+mn-lt"/>
                <a:ea typeface="+mn-ea"/>
                <a:cs typeface="+mn-cs"/>
              </a:rPr>
              <a:t>REC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预测的性能。最佳结果以粗体显示，次佳的下划线显示。（</a:t>
            </a:r>
            <a:r>
              <a:rPr lang="en-US" altLang="zh-CN" sz="1200" kern="1200" dirty="0">
                <a:solidFill>
                  <a:schemeClr val="tx1"/>
                </a:solidFill>
                <a:effectLst/>
                <a:latin typeface="+mn-lt"/>
                <a:ea typeface="+mn-ea"/>
                <a:cs typeface="+mn-cs"/>
              </a:rPr>
              <a:t>NCF</a:t>
            </a:r>
            <a:r>
              <a:rPr lang="zh-CN" altLang="en-US"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REC</a:t>
            </a:r>
            <a:r>
              <a:rPr lang="zh-CN" altLang="en-US" sz="1200" kern="1200" dirty="0">
                <a:solidFill>
                  <a:schemeClr val="tx1"/>
                </a:solidFill>
                <a:effectLst/>
                <a:latin typeface="+mn-lt"/>
                <a:ea typeface="+mn-ea"/>
                <a:cs typeface="+mn-cs"/>
              </a:rPr>
              <a:t>的基础模型，</a:t>
            </a:r>
            <a:r>
              <a:rPr lang="en-US" altLang="zh-CN" sz="1200" kern="1200" dirty="0">
                <a:solidFill>
                  <a:schemeClr val="tx1"/>
                </a:solidFill>
                <a:effectLst/>
                <a:latin typeface="+mn-lt"/>
                <a:ea typeface="+mn-ea"/>
                <a:cs typeface="+mn-cs"/>
              </a:rPr>
              <a:t>Deep &amp; Cross Network</a:t>
            </a:r>
            <a:r>
              <a:rPr lang="zh-CN" altLang="en-US"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预测的基础模型，随机抽取测试用户未交互的</a:t>
            </a:r>
            <a:r>
              <a:rPr lang="en-US" altLang="zh-CN" sz="1200" kern="1200" dirty="0">
                <a:solidFill>
                  <a:schemeClr val="tx1"/>
                </a:solidFill>
                <a:effectLst/>
                <a:latin typeface="+mn-lt"/>
                <a:ea typeface="+mn-ea"/>
                <a:cs typeface="+mn-cs"/>
              </a:rPr>
              <a:t>1000</a:t>
            </a:r>
            <a:r>
              <a:rPr lang="zh-CN" altLang="en-US" sz="1200" kern="1200" dirty="0">
                <a:solidFill>
                  <a:schemeClr val="tx1"/>
                </a:solidFill>
                <a:effectLst/>
                <a:latin typeface="+mn-lt"/>
                <a:ea typeface="+mn-ea"/>
                <a:cs typeface="+mn-cs"/>
              </a:rPr>
              <a:t>个项目来计算召回率和</a:t>
            </a:r>
            <a:r>
              <a:rPr lang="en-US" altLang="zh-CN" sz="1200" kern="1200" dirty="0" err="1">
                <a:solidFill>
                  <a:schemeClr val="tx1"/>
                </a:solidFill>
                <a:effectLst/>
                <a:latin typeface="+mn-lt"/>
                <a:ea typeface="+mn-ea"/>
                <a:cs typeface="+mn-cs"/>
              </a:rPr>
              <a:t>ndcg</a:t>
            </a:r>
            <a:r>
              <a:rPr lang="zh-CN" altLang="en-US" sz="1200" kern="1200" dirty="0">
                <a:solidFill>
                  <a:schemeClr val="tx1"/>
                </a:solidFill>
                <a:effectLst/>
                <a:latin typeface="+mn-lt"/>
                <a:ea typeface="+mn-ea"/>
                <a:cs typeface="+mn-cs"/>
              </a:rPr>
              <a:t>）使用（</a:t>
            </a:r>
            <a:r>
              <a:rPr lang="zh-CN" altLang="en-US" sz="1200" b="1" kern="1200" dirty="0">
                <a:solidFill>
                  <a:schemeClr val="tx1"/>
                </a:solidFill>
                <a:effectLst/>
                <a:latin typeface="+mn-lt"/>
                <a:ea typeface="+mn-ea"/>
                <a:cs typeface="+mn-cs"/>
              </a:rPr>
              <a:t>点鼠标</a:t>
            </a:r>
            <a:r>
              <a:rPr lang="zh-CN" altLang="en-US" sz="1200" kern="1200" dirty="0">
                <a:solidFill>
                  <a:schemeClr val="tx1"/>
                </a:solidFill>
                <a:effectLst/>
                <a:latin typeface="+mn-lt"/>
                <a:ea typeface="+mn-ea"/>
                <a:cs typeface="+mn-cs"/>
              </a:rPr>
              <a:t>）中相同的多模态表示作为所有预训练的输入（随机除外，随机就是执行下游任务时，项目嵌入被随机初始化）</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对项目图进行预训练后，使用预训练的项目表示来初始化下游任务中的项目嵌入。然后训练</a:t>
            </a:r>
            <a:r>
              <a:rPr lang="en-US" altLang="zh-CN" sz="1200" kern="1200" dirty="0">
                <a:solidFill>
                  <a:schemeClr val="tx1"/>
                </a:solidFill>
                <a:effectLst/>
                <a:latin typeface="+mn-lt"/>
                <a:ea typeface="+mn-ea"/>
                <a:cs typeface="+mn-cs"/>
              </a:rPr>
              <a:t>NCF DCN</a:t>
            </a:r>
            <a:r>
              <a:rPr lang="zh-CN" altLang="en-US" sz="1200" kern="1200" dirty="0">
                <a:solidFill>
                  <a:schemeClr val="tx1"/>
                </a:solidFill>
                <a:effectLst/>
                <a:latin typeface="+mn-lt"/>
                <a:ea typeface="+mn-ea"/>
                <a:cs typeface="+mn-cs"/>
              </a:rPr>
              <a:t>模型，并根据用户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项目交互数据微调项目嵌入。</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与随机初始化相比，使用预训练好的项目表示初始化基础模型通常可以获得更好的项目推荐和</a:t>
            </a:r>
            <a:r>
              <a:rPr lang="en-US" altLang="zh-CN"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预测性能。这表明在推荐场景中，预训练策略可以使下游任务收益。</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深度预训练方法</a:t>
            </a:r>
            <a:r>
              <a:rPr lang="en-US" altLang="zh-CN" sz="1200" kern="1200" dirty="0">
                <a:solidFill>
                  <a:schemeClr val="tx1"/>
                </a:solidFill>
                <a:effectLst/>
                <a:latin typeface="+mn-lt"/>
                <a:ea typeface="+mn-ea"/>
                <a:cs typeface="+mn-cs"/>
              </a:rPr>
              <a:t>GRAPH-BERT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GPT-GNN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通常优于其他浅层预训练方法，它们使用</a:t>
            </a:r>
            <a:r>
              <a:rPr lang="en-US" altLang="zh-CN" sz="1200" kern="1200" dirty="0">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聚合邻居信息，并使用节点特征重建和图形结构重建任务预训练模型。</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此外，</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通常在所有数据集上实现最佳的项目推荐和</a:t>
            </a:r>
            <a:r>
              <a:rPr lang="en-US" altLang="zh-CN"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预测性能。这证明了</a:t>
            </a: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在利用项目图结构和项目特征方面的有效性。</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PMGT</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ML</a:t>
            </a:r>
            <a:r>
              <a:rPr lang="zh-CN" altLang="en-US" sz="1200" kern="1200" dirty="0">
                <a:solidFill>
                  <a:schemeClr val="tx1"/>
                </a:solidFill>
                <a:effectLst/>
                <a:latin typeface="+mn-lt"/>
                <a:ea typeface="+mn-ea"/>
                <a:cs typeface="+mn-cs"/>
              </a:rPr>
              <a:t>数据集上实现了较小的改进。一个潜在因素是</a:t>
            </a:r>
            <a:r>
              <a:rPr lang="en-US" altLang="zh-CN" sz="1200" kern="1200" dirty="0">
                <a:solidFill>
                  <a:schemeClr val="tx1"/>
                </a:solidFill>
                <a:effectLst/>
                <a:latin typeface="+mn-lt"/>
                <a:ea typeface="+mn-ea"/>
                <a:cs typeface="+mn-cs"/>
              </a:rPr>
              <a:t>ML</a:t>
            </a:r>
            <a:r>
              <a:rPr lang="zh-CN" altLang="en-US" sz="1200" kern="1200" dirty="0">
                <a:solidFill>
                  <a:schemeClr val="tx1"/>
                </a:solidFill>
                <a:effectLst/>
                <a:latin typeface="+mn-lt"/>
                <a:ea typeface="+mn-ea"/>
                <a:cs typeface="+mn-cs"/>
              </a:rPr>
              <a:t>数据集的交互数据更密集。因此，通过随机初始化，基本模型可以为下游任务学习足够好的项目表示。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1190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2022/3/20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322525" y="2096713"/>
            <a:ext cx="8498993" cy="830997"/>
          </a:xfrm>
          <a:prstGeom prst="rect">
            <a:avLst/>
          </a:prstGeom>
        </p:spPr>
        <p:txBody>
          <a:bodyPr wrap="none">
            <a:spAutoFit/>
          </a:bodyPr>
          <a:lstStyle/>
          <a:p>
            <a:pPr algn="ctr">
              <a:defRPr/>
            </a:pPr>
            <a:r>
              <a:rPr lang="en-US" altLang="zh-CN"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Pre-training Graph Transformer with Multimodal Side</a:t>
            </a:r>
          </a:p>
          <a:p>
            <a:pPr algn="ctr">
              <a:defRPr/>
            </a:pPr>
            <a:r>
              <a:rPr lang="en-US" altLang="zh-CN"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Information for Recommendation</a:t>
            </a:r>
            <a:endParaRPr lang="zh-CN" altLang="en-US"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id="{899E3C3A-496F-48F7-BE5C-CFA5CDA07344}"/>
              </a:ext>
            </a:extLst>
          </p:cNvPr>
          <p:cNvSpPr/>
          <p:nvPr/>
        </p:nvSpPr>
        <p:spPr>
          <a:xfrm>
            <a:off x="3627873" y="2931785"/>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MM 2021</a:t>
            </a:r>
          </a:p>
        </p:txBody>
      </p:sp>
      <p:sp>
        <p:nvSpPr>
          <p:cNvPr id="10" name="矩形 9">
            <a:extLst>
              <a:ext uri="{FF2B5EF4-FFF2-40B4-BE49-F238E27FC236}">
                <a16:creationId xmlns:a16="http://schemas.microsoft.com/office/drawing/2014/main" id="{3E18ED9C-19A7-420A-9D91-978546CFC410}"/>
              </a:ext>
            </a:extLst>
          </p:cNvPr>
          <p:cNvSpPr/>
          <p:nvPr/>
        </p:nvSpPr>
        <p:spPr>
          <a:xfrm>
            <a:off x="3627873" y="4128359"/>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2022.3.16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1963925"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Ablation Study</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9933254-3684-438A-B348-FD787F92DCBE}"/>
              </a:ext>
            </a:extLst>
          </p:cNvPr>
          <p:cNvPicPr>
            <a:picLocks noChangeAspect="1"/>
          </p:cNvPicPr>
          <p:nvPr/>
        </p:nvPicPr>
        <p:blipFill>
          <a:blip r:embed="rId3"/>
          <a:stretch>
            <a:fillRect/>
          </a:stretch>
        </p:blipFill>
        <p:spPr>
          <a:xfrm>
            <a:off x="0" y="604078"/>
            <a:ext cx="9144000" cy="2449365"/>
          </a:xfrm>
          <a:prstGeom prst="rect">
            <a:avLst/>
          </a:prstGeom>
        </p:spPr>
      </p:pic>
      <p:pic>
        <p:nvPicPr>
          <p:cNvPr id="6" name="图片 5">
            <a:extLst>
              <a:ext uri="{FF2B5EF4-FFF2-40B4-BE49-F238E27FC236}">
                <a16:creationId xmlns:a16="http://schemas.microsoft.com/office/drawing/2014/main" id="{B89401FB-5068-4E6C-881C-3841AB5BC1F4}"/>
              </a:ext>
            </a:extLst>
          </p:cNvPr>
          <p:cNvPicPr>
            <a:picLocks noChangeAspect="1"/>
          </p:cNvPicPr>
          <p:nvPr/>
        </p:nvPicPr>
        <p:blipFill>
          <a:blip r:embed="rId4"/>
          <a:stretch>
            <a:fillRect/>
          </a:stretch>
        </p:blipFill>
        <p:spPr>
          <a:xfrm>
            <a:off x="0" y="3053443"/>
            <a:ext cx="9144000" cy="2090057"/>
          </a:xfrm>
          <a:prstGeom prst="rect">
            <a:avLst/>
          </a:prstGeom>
        </p:spPr>
      </p:pic>
    </p:spTree>
    <p:extLst>
      <p:ext uri="{BB962C8B-B14F-4D97-AF65-F5344CB8AC3E}">
        <p14:creationId xmlns:p14="http://schemas.microsoft.com/office/powerpoint/2010/main" val="49273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3249261"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Parameter Sensitive Study</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5FB433A-72F0-43A0-81FE-1722388014C1}"/>
              </a:ext>
            </a:extLst>
          </p:cNvPr>
          <p:cNvPicPr>
            <a:picLocks noChangeAspect="1"/>
          </p:cNvPicPr>
          <p:nvPr/>
        </p:nvPicPr>
        <p:blipFill>
          <a:blip r:embed="rId3"/>
          <a:stretch>
            <a:fillRect/>
          </a:stretch>
        </p:blipFill>
        <p:spPr>
          <a:xfrm>
            <a:off x="0" y="1579441"/>
            <a:ext cx="9144000" cy="1984617"/>
          </a:xfrm>
          <a:prstGeom prst="rect">
            <a:avLst/>
          </a:prstGeom>
        </p:spPr>
      </p:pic>
    </p:spTree>
    <p:extLst>
      <p:ext uri="{BB962C8B-B14F-4D97-AF65-F5344CB8AC3E}">
        <p14:creationId xmlns:p14="http://schemas.microsoft.com/office/powerpoint/2010/main" val="252677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4845148"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Convergence Speed Study &amp; Case Study</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5E777B7-9D79-45D1-A328-CA6EEE3D4722}"/>
              </a:ext>
            </a:extLst>
          </p:cNvPr>
          <p:cNvPicPr>
            <a:picLocks noChangeAspect="1"/>
          </p:cNvPicPr>
          <p:nvPr/>
        </p:nvPicPr>
        <p:blipFill rotWithShape="1">
          <a:blip r:embed="rId3"/>
          <a:srcRect b="3462"/>
          <a:stretch/>
        </p:blipFill>
        <p:spPr>
          <a:xfrm>
            <a:off x="0" y="1444047"/>
            <a:ext cx="5149970" cy="2255406"/>
          </a:xfrm>
          <a:prstGeom prst="rect">
            <a:avLst/>
          </a:prstGeom>
        </p:spPr>
      </p:pic>
      <p:pic>
        <p:nvPicPr>
          <p:cNvPr id="6" name="图片 5">
            <a:extLst>
              <a:ext uri="{FF2B5EF4-FFF2-40B4-BE49-F238E27FC236}">
                <a16:creationId xmlns:a16="http://schemas.microsoft.com/office/drawing/2014/main" id="{C6BFB1BA-A5E2-492E-9A3C-9977BC34BFAC}"/>
              </a:ext>
            </a:extLst>
          </p:cNvPr>
          <p:cNvPicPr>
            <a:picLocks noChangeAspect="1"/>
          </p:cNvPicPr>
          <p:nvPr/>
        </p:nvPicPr>
        <p:blipFill>
          <a:blip r:embed="rId4"/>
          <a:stretch>
            <a:fillRect/>
          </a:stretch>
        </p:blipFill>
        <p:spPr>
          <a:xfrm>
            <a:off x="5335977" y="573872"/>
            <a:ext cx="3808023" cy="4569628"/>
          </a:xfrm>
          <a:prstGeom prst="rect">
            <a:avLst/>
          </a:prstGeom>
        </p:spPr>
      </p:pic>
    </p:spTree>
    <p:extLst>
      <p:ext uri="{BB962C8B-B14F-4D97-AF65-F5344CB8AC3E}">
        <p14:creationId xmlns:p14="http://schemas.microsoft.com/office/powerpoint/2010/main" val="414700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5" name="文本框 4">
            <a:extLst>
              <a:ext uri="{FF2B5EF4-FFF2-40B4-BE49-F238E27FC236}">
                <a16:creationId xmlns:a16="http://schemas.microsoft.com/office/drawing/2014/main" id="{7A3E2D56-31C0-4B1C-AD09-3D203C4F0305}"/>
              </a:ext>
            </a:extLst>
          </p:cNvPr>
          <p:cNvSpPr txBox="1"/>
          <p:nvPr/>
        </p:nvSpPr>
        <p:spPr>
          <a:xfrm>
            <a:off x="4278701" y="1090242"/>
            <a:ext cx="4710023" cy="23462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传统方法：通过手动特征工程利用边信息，使用分解机</a:t>
            </a:r>
            <a:r>
              <a:rPr lang="en-US" altLang="zh-CN" sz="2000" dirty="0">
                <a:solidFill>
                  <a:schemeClr val="bg2">
                    <a:lumMod val="50000"/>
                  </a:schemeClr>
                </a:solidFill>
                <a:latin typeface="+mj-ea"/>
                <a:ea typeface="+mj-ea"/>
              </a:rPr>
              <a:t>/</a:t>
            </a:r>
            <a:r>
              <a:rPr lang="zh-CN" altLang="en-US" sz="2000" dirty="0">
                <a:solidFill>
                  <a:schemeClr val="bg2">
                    <a:lumMod val="50000"/>
                  </a:schemeClr>
                </a:solidFill>
                <a:latin typeface="+mj-ea"/>
                <a:ea typeface="+mj-ea"/>
              </a:rPr>
              <a:t>梯度提升机来预测偏好</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深度学习：利用神经网络学习用户和</a:t>
            </a:r>
            <a:r>
              <a:rPr lang="en-US" altLang="zh-CN" sz="2000" dirty="0">
                <a:solidFill>
                  <a:schemeClr val="bg2">
                    <a:lumMod val="50000"/>
                  </a:schemeClr>
                </a:solidFill>
                <a:latin typeface="+mj-ea"/>
                <a:ea typeface="+mj-ea"/>
              </a:rPr>
              <a:t>/</a:t>
            </a:r>
            <a:r>
              <a:rPr lang="zh-CN" altLang="en-US" sz="2000" dirty="0">
                <a:solidFill>
                  <a:schemeClr val="bg2">
                    <a:lumMod val="50000"/>
                  </a:schemeClr>
                </a:solidFill>
                <a:latin typeface="+mj-ea"/>
                <a:ea typeface="+mj-ea"/>
              </a:rPr>
              <a:t>或项目表示</a:t>
            </a:r>
          </a:p>
        </p:txBody>
      </p:sp>
      <p:sp>
        <p:nvSpPr>
          <p:cNvPr id="6" name="文本框 5">
            <a:extLst>
              <a:ext uri="{FF2B5EF4-FFF2-40B4-BE49-F238E27FC236}">
                <a16:creationId xmlns:a16="http://schemas.microsoft.com/office/drawing/2014/main" id="{612C5CC1-D69B-4654-B3DF-9FF7F2B351AB}"/>
              </a:ext>
            </a:extLst>
          </p:cNvPr>
          <p:cNvSpPr txBox="1"/>
          <p:nvPr/>
        </p:nvSpPr>
        <p:spPr>
          <a:xfrm>
            <a:off x="4572000" y="1475626"/>
            <a:ext cx="4277651" cy="400110"/>
          </a:xfrm>
          <a:prstGeom prst="rect">
            <a:avLst/>
          </a:prstGeom>
          <a:solidFill>
            <a:srgbClr val="304371"/>
          </a:solidFill>
        </p:spPr>
        <p:txBody>
          <a:bodyPr wrap="square" rtlCol="0">
            <a:spAutoFit/>
          </a:bodyPr>
          <a:lstStyle/>
          <a:p>
            <a:r>
              <a:rPr lang="zh-CN" altLang="en-US" sz="2000" dirty="0">
                <a:solidFill>
                  <a:schemeClr val="bg1"/>
                </a:solidFill>
                <a:latin typeface="+mj-ea"/>
                <a:ea typeface="+mj-ea"/>
              </a:rPr>
              <a:t>需要特定领域的知识，而且非常耗时</a:t>
            </a:r>
          </a:p>
        </p:txBody>
      </p:sp>
      <p:pic>
        <p:nvPicPr>
          <p:cNvPr id="2" name="图片 1">
            <a:extLst>
              <a:ext uri="{FF2B5EF4-FFF2-40B4-BE49-F238E27FC236}">
                <a16:creationId xmlns:a16="http://schemas.microsoft.com/office/drawing/2014/main" id="{D6DDFB61-09D4-4869-8426-3D9F184B27D9}"/>
              </a:ext>
            </a:extLst>
          </p:cNvPr>
          <p:cNvPicPr>
            <a:picLocks noChangeAspect="1"/>
          </p:cNvPicPr>
          <p:nvPr/>
        </p:nvPicPr>
        <p:blipFill>
          <a:blip r:embed="rId3"/>
          <a:stretch>
            <a:fillRect/>
          </a:stretch>
        </p:blipFill>
        <p:spPr>
          <a:xfrm>
            <a:off x="0" y="962358"/>
            <a:ext cx="4075429" cy="3218783"/>
          </a:xfrm>
          <a:prstGeom prst="rect">
            <a:avLst/>
          </a:prstGeom>
        </p:spPr>
      </p:pic>
      <p:sp>
        <p:nvSpPr>
          <p:cNvPr id="7" name="文本框 6">
            <a:extLst>
              <a:ext uri="{FF2B5EF4-FFF2-40B4-BE49-F238E27FC236}">
                <a16:creationId xmlns:a16="http://schemas.microsoft.com/office/drawing/2014/main" id="{C7DF9A5D-469D-4E48-AA67-7F7708896084}"/>
              </a:ext>
            </a:extLst>
          </p:cNvPr>
          <p:cNvSpPr txBox="1"/>
          <p:nvPr/>
        </p:nvSpPr>
        <p:spPr>
          <a:xfrm>
            <a:off x="4572000" y="2661230"/>
            <a:ext cx="4277651" cy="707886"/>
          </a:xfrm>
          <a:prstGeom prst="rect">
            <a:avLst/>
          </a:prstGeom>
          <a:solidFill>
            <a:srgbClr val="304371"/>
          </a:solidFill>
        </p:spPr>
        <p:txBody>
          <a:bodyPr wrap="square" rtlCol="0">
            <a:spAutoFit/>
          </a:bodyPr>
          <a:lstStyle/>
          <a:p>
            <a:r>
              <a:rPr lang="zh-CN" altLang="en-US" sz="2000" dirty="0">
                <a:solidFill>
                  <a:schemeClr val="bg1"/>
                </a:solidFill>
                <a:latin typeface="+mj-ea"/>
                <a:ea typeface="+mj-ea"/>
              </a:rPr>
              <a:t>仅考虑特定类型</a:t>
            </a:r>
            <a:r>
              <a:rPr lang="zh-CN" altLang="en-US" sz="2000">
                <a:solidFill>
                  <a:schemeClr val="bg1"/>
                </a:solidFill>
                <a:latin typeface="+mj-ea"/>
                <a:ea typeface="+mj-ea"/>
              </a:rPr>
              <a:t>的边信息，</a:t>
            </a:r>
            <a:r>
              <a:rPr lang="zh-CN" altLang="en-US" sz="2000" dirty="0">
                <a:solidFill>
                  <a:schemeClr val="bg1"/>
                </a:solidFill>
                <a:latin typeface="+mj-ea"/>
                <a:ea typeface="+mj-ea"/>
              </a:rPr>
              <a:t>完整的多模态边信息没有被充分利用</a:t>
            </a:r>
          </a:p>
        </p:txBody>
      </p:sp>
    </p:spTree>
    <p:extLst>
      <p:ext uri="{BB962C8B-B14F-4D97-AF65-F5344CB8AC3E}">
        <p14:creationId xmlns:p14="http://schemas.microsoft.com/office/powerpoint/2010/main" val="3728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D06A04-5DA4-40F6-99C9-986093B6D995}"/>
              </a:ext>
            </a:extLst>
          </p:cNvPr>
          <p:cNvPicPr>
            <a:picLocks noChangeAspect="1"/>
          </p:cNvPicPr>
          <p:nvPr/>
        </p:nvPicPr>
        <p:blipFill>
          <a:blip r:embed="rId3"/>
          <a:stretch>
            <a:fillRect/>
          </a:stretch>
        </p:blipFill>
        <p:spPr>
          <a:xfrm>
            <a:off x="0" y="924900"/>
            <a:ext cx="9144000" cy="3880296"/>
          </a:xfrm>
          <a:prstGeom prst="rect">
            <a:avLst/>
          </a:prstGeom>
        </p:spPr>
      </p:pic>
      <p:sp>
        <p:nvSpPr>
          <p:cNvPr id="4" name="矩形 3"/>
          <p:cNvSpPr/>
          <p:nvPr/>
        </p:nvSpPr>
        <p:spPr bwMode="auto">
          <a:xfrm>
            <a:off x="209514" y="64937"/>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 y="600824"/>
            <a:ext cx="1897811"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Contributions</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93DD5F0-22A4-472C-99D0-105CC81E2262}"/>
              </a:ext>
            </a:extLst>
          </p:cNvPr>
          <p:cNvSpPr txBox="1"/>
          <p:nvPr/>
        </p:nvSpPr>
        <p:spPr>
          <a:xfrm>
            <a:off x="463669" y="924900"/>
            <a:ext cx="8216661" cy="369280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提出了一种新的预训练框架，即预训练的多模态图变换器</a:t>
            </a:r>
            <a:r>
              <a:rPr lang="en-US" altLang="zh-CN" sz="2000" dirty="0">
                <a:solidFill>
                  <a:schemeClr val="bg2">
                    <a:lumMod val="50000"/>
                  </a:schemeClr>
                </a:solidFill>
                <a:latin typeface="+mj-ea"/>
                <a:ea typeface="+mj-ea"/>
              </a:rPr>
              <a:t>PMGT</a:t>
            </a:r>
            <a:r>
              <a:rPr lang="zh-CN" altLang="en-US" sz="2000" dirty="0">
                <a:solidFill>
                  <a:schemeClr val="bg2">
                    <a:lumMod val="50000"/>
                  </a:schemeClr>
                </a:solidFill>
                <a:latin typeface="+mj-ea"/>
                <a:ea typeface="+mj-ea"/>
              </a:rPr>
              <a:t>，通过无监督学习来利用项目的多模态信息。</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将</a:t>
            </a:r>
            <a:r>
              <a:rPr lang="en-US" altLang="zh-CN" sz="2000" dirty="0">
                <a:solidFill>
                  <a:schemeClr val="bg2">
                    <a:lumMod val="50000"/>
                  </a:schemeClr>
                </a:solidFill>
                <a:latin typeface="+mj-ea"/>
                <a:ea typeface="+mj-ea"/>
              </a:rPr>
              <a:t>PMGT</a:t>
            </a:r>
            <a:r>
              <a:rPr lang="zh-CN" altLang="en-US" sz="2000" dirty="0">
                <a:solidFill>
                  <a:schemeClr val="bg2">
                    <a:lumMod val="50000"/>
                  </a:schemeClr>
                </a:solidFill>
                <a:latin typeface="+mj-ea"/>
                <a:ea typeface="+mj-ea"/>
              </a:rPr>
              <a:t>的学习目标分解为两个子目标：</a:t>
            </a:r>
            <a:endParaRPr lang="en-US" altLang="zh-CN" sz="2000" dirty="0">
              <a:solidFill>
                <a:schemeClr val="bg2">
                  <a:lumMod val="50000"/>
                </a:schemeClr>
              </a:solidFill>
              <a:latin typeface="+mj-ea"/>
              <a:ea typeface="+mj-ea"/>
            </a:endParaRPr>
          </a:p>
          <a:p>
            <a:pPr marL="800100" lvl="1" indent="-457200">
              <a:lnSpc>
                <a:spcPct val="200000"/>
              </a:lnSpc>
              <a:buFont typeface="+mj-lt"/>
              <a:buAutoNum type="alphaLcPeriod"/>
            </a:pPr>
            <a:r>
              <a:rPr lang="zh-CN" altLang="en-US" sz="2000" dirty="0">
                <a:solidFill>
                  <a:schemeClr val="bg2">
                    <a:lumMod val="50000"/>
                  </a:schemeClr>
                </a:solidFill>
                <a:latin typeface="+mj-ea"/>
                <a:ea typeface="+mj-ea"/>
              </a:rPr>
              <a:t>图结构重建</a:t>
            </a:r>
            <a:endParaRPr lang="en-US" altLang="zh-CN" sz="2000" dirty="0">
              <a:solidFill>
                <a:schemeClr val="bg2">
                  <a:lumMod val="50000"/>
                </a:schemeClr>
              </a:solidFill>
              <a:latin typeface="+mj-ea"/>
              <a:ea typeface="+mj-ea"/>
            </a:endParaRPr>
          </a:p>
          <a:p>
            <a:pPr marL="800100" lvl="1" indent="-457200">
              <a:lnSpc>
                <a:spcPct val="200000"/>
              </a:lnSpc>
              <a:buFont typeface="+mj-lt"/>
              <a:buAutoNum type="alphaLcPeriod"/>
            </a:pPr>
            <a:r>
              <a:rPr lang="zh-CN" altLang="en-US" sz="2000" dirty="0">
                <a:solidFill>
                  <a:schemeClr val="bg2">
                    <a:lumMod val="50000"/>
                  </a:schemeClr>
                </a:solidFill>
                <a:latin typeface="+mj-ea"/>
                <a:ea typeface="+mj-ea"/>
              </a:rPr>
              <a:t>屏蔽节点特征重建</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开发了一种抽样算法：小批量上下文邻域抽样</a:t>
            </a:r>
            <a:r>
              <a:rPr lang="en-US" altLang="zh-CN" sz="2000" dirty="0" err="1">
                <a:solidFill>
                  <a:schemeClr val="bg2">
                    <a:lumMod val="50000"/>
                  </a:schemeClr>
                </a:solidFill>
                <a:latin typeface="+mj-ea"/>
                <a:ea typeface="+mj-ea"/>
              </a:rPr>
              <a:t>MCNSampling</a:t>
            </a:r>
            <a:r>
              <a:rPr lang="zh-CN" altLang="en-US" sz="2000" dirty="0">
                <a:solidFill>
                  <a:schemeClr val="bg2">
                    <a:lumMod val="50000"/>
                  </a:schemeClr>
                </a:solidFill>
                <a:latin typeface="+mj-ea"/>
                <a:ea typeface="+mj-ea"/>
              </a:rPr>
              <a:t>。</a:t>
            </a:r>
          </a:p>
        </p:txBody>
      </p:sp>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271873"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PMGT Framework</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690BD584-FE4E-4CAF-857D-A2DCB03A069A}"/>
              </a:ext>
            </a:extLst>
          </p:cNvPr>
          <p:cNvSpPr/>
          <p:nvPr/>
        </p:nvSpPr>
        <p:spPr bwMode="auto">
          <a:xfrm>
            <a:off x="270174" y="4127594"/>
            <a:ext cx="3490943" cy="338554"/>
          </a:xfrm>
          <a:prstGeom prst="rect">
            <a:avLst/>
          </a:prstGeom>
          <a:noFill/>
        </p:spPr>
        <p:txBody>
          <a:bodyPr wrap="square">
            <a:spAutoFit/>
          </a:bodyPr>
          <a:lstStyle/>
          <a:p>
            <a:pP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Contextual Neighbors Sampling</a:t>
            </a:r>
            <a:endParaRPr lang="zh-CN" altLang="en-US"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CB27A63C-0183-41D1-83B3-0DFC43B04A87}"/>
              </a:ext>
            </a:extLst>
          </p:cNvPr>
          <p:cNvPicPr>
            <a:picLocks noChangeAspect="1"/>
          </p:cNvPicPr>
          <p:nvPr/>
        </p:nvPicPr>
        <p:blipFill>
          <a:blip r:embed="rId3"/>
          <a:stretch>
            <a:fillRect/>
          </a:stretch>
        </p:blipFill>
        <p:spPr>
          <a:xfrm>
            <a:off x="0" y="1500286"/>
            <a:ext cx="9144000" cy="2627308"/>
          </a:xfrm>
          <a:prstGeom prst="rect">
            <a:avLst/>
          </a:prstGeom>
        </p:spPr>
      </p:pic>
      <p:sp>
        <p:nvSpPr>
          <p:cNvPr id="14" name="矩形 13">
            <a:extLst>
              <a:ext uri="{FF2B5EF4-FFF2-40B4-BE49-F238E27FC236}">
                <a16:creationId xmlns:a16="http://schemas.microsoft.com/office/drawing/2014/main" id="{64515E82-F949-4BC6-928D-6D4D16145ED9}"/>
              </a:ext>
            </a:extLst>
          </p:cNvPr>
          <p:cNvSpPr/>
          <p:nvPr/>
        </p:nvSpPr>
        <p:spPr bwMode="auto">
          <a:xfrm>
            <a:off x="5888964" y="3736768"/>
            <a:ext cx="2193985" cy="584775"/>
          </a:xfrm>
          <a:prstGeom prst="rect">
            <a:avLst/>
          </a:prstGeom>
          <a:noFill/>
        </p:spPr>
        <p:txBody>
          <a:bodyPr wrap="square">
            <a:spAutoFit/>
          </a:bodyPr>
          <a:lstStyle/>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Transformer-based</a:t>
            </a:r>
          </a:p>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Graph Encoder</a:t>
            </a:r>
            <a:endParaRPr lang="zh-CN" altLang="en-US"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316CF370-F9A6-4471-A0CE-6AF6B1332E81}"/>
              </a:ext>
            </a:extLst>
          </p:cNvPr>
          <p:cNvSpPr/>
          <p:nvPr/>
        </p:nvSpPr>
        <p:spPr bwMode="auto">
          <a:xfrm>
            <a:off x="7300822" y="915511"/>
            <a:ext cx="1843178" cy="584775"/>
          </a:xfrm>
          <a:prstGeom prst="rect">
            <a:avLst/>
          </a:prstGeom>
          <a:noFill/>
        </p:spPr>
        <p:txBody>
          <a:bodyPr wrap="square">
            <a:spAutoFit/>
          </a:bodyPr>
          <a:lstStyle/>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Graph Structure</a:t>
            </a:r>
          </a:p>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Reconstruction</a:t>
            </a:r>
            <a:endParaRPr lang="zh-CN" altLang="en-US"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49D9F8F8-2EA7-47BC-87C2-8E32FC499348}"/>
              </a:ext>
            </a:extLst>
          </p:cNvPr>
          <p:cNvSpPr/>
          <p:nvPr/>
        </p:nvSpPr>
        <p:spPr bwMode="auto">
          <a:xfrm>
            <a:off x="7401584" y="4244199"/>
            <a:ext cx="1843178" cy="830997"/>
          </a:xfrm>
          <a:prstGeom prst="rect">
            <a:avLst/>
          </a:prstGeom>
          <a:noFill/>
        </p:spPr>
        <p:txBody>
          <a:bodyPr wrap="square">
            <a:spAutoFit/>
          </a:bodyPr>
          <a:lstStyle/>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masked Node</a:t>
            </a:r>
          </a:p>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Feature</a:t>
            </a:r>
          </a:p>
          <a:p>
            <a:pPr algn="ctr">
              <a:defRPr/>
            </a:pPr>
            <a:r>
              <a:rPr lang="en-US" altLang="zh-CN"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Reconstruction</a:t>
            </a:r>
            <a:endParaRPr lang="zh-CN" altLang="en-US" sz="16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959DAF2-2D2E-4CBF-9BC9-EA7CBDEC9ED0}"/>
                  </a:ext>
                </a:extLst>
              </p:cNvPr>
              <p:cNvSpPr txBox="1"/>
              <p:nvPr/>
            </p:nvSpPr>
            <p:spPr>
              <a:xfrm>
                <a:off x="1259365" y="4527703"/>
                <a:ext cx="15125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schemeClr val="bg2">
                              <a:lumMod val="50000"/>
                            </a:schemeClr>
                          </a:solidFill>
                          <a:latin typeface="Cambria Math" panose="02040503050406030204" pitchFamily="18" charset="0"/>
                          <a:ea typeface="+mj-ea"/>
                        </a:rPr>
                        <m:t>𝑮</m:t>
                      </m:r>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m:t>
                      </m:r>
                      <m:d>
                        <m:d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dPr>
                        <m:e>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𝑽</m:t>
                          </m:r>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m:t>
                          </m:r>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𝑬</m:t>
                          </m:r>
                        </m:e>
                      </m:d>
                    </m:oMath>
                  </m:oMathPara>
                </a14:m>
                <a:endParaRPr lang="zh-CN" altLang="en-US" sz="1800" b="1" dirty="0">
                  <a:solidFill>
                    <a:schemeClr val="bg2">
                      <a:lumMod val="50000"/>
                    </a:schemeClr>
                  </a:solidFill>
                  <a:latin typeface="+mj-ea"/>
                  <a:ea typeface="+mj-ea"/>
                </a:endParaRPr>
              </a:p>
            </p:txBody>
          </p:sp>
        </mc:Choice>
        <mc:Fallback xmlns="">
          <p:sp>
            <p:nvSpPr>
              <p:cNvPr id="17" name="文本框 16">
                <a:extLst>
                  <a:ext uri="{FF2B5EF4-FFF2-40B4-BE49-F238E27FC236}">
                    <a16:creationId xmlns:a16="http://schemas.microsoft.com/office/drawing/2014/main" id="{3959DAF2-2D2E-4CBF-9BC9-EA7CBDEC9ED0}"/>
                  </a:ext>
                </a:extLst>
              </p:cNvPr>
              <p:cNvSpPr txBox="1">
                <a:spLocks noRot="1" noChangeAspect="1" noMove="1" noResize="1" noEditPoints="1" noAdjustHandles="1" noChangeArrowheads="1" noChangeShapeType="1" noTextEdit="1"/>
              </p:cNvSpPr>
              <p:nvPr/>
            </p:nvSpPr>
            <p:spPr>
              <a:xfrm>
                <a:off x="1259365" y="4527703"/>
                <a:ext cx="1512559"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31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1" y="68257"/>
            <a:ext cx="3988530"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Contextual Neighbors Sampling</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F08637B-F38C-43F1-828F-D69A8EA196CE}"/>
                  </a:ext>
                </a:extLst>
              </p:cNvPr>
              <p:cNvSpPr txBox="1"/>
              <p:nvPr/>
            </p:nvSpPr>
            <p:spPr>
              <a:xfrm>
                <a:off x="1265361" y="926087"/>
                <a:ext cx="733246" cy="398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b="1" i="1" smtClean="0">
                              <a:solidFill>
                                <a:srgbClr val="304371"/>
                              </a:solidFill>
                              <a:latin typeface="Cambria Math" panose="02040503050406030204" pitchFamily="18" charset="0"/>
                              <a:ea typeface="+mj-ea"/>
                            </a:rPr>
                          </m:ctrlPr>
                        </m:sSubSupPr>
                        <m:e>
                          <m:r>
                            <a:rPr lang="en-US" altLang="zh-CN" sz="1800" b="1" i="1" smtClean="0">
                              <a:solidFill>
                                <a:srgbClr val="304371"/>
                              </a:solidFill>
                              <a:latin typeface="Cambria Math" panose="02040503050406030204" pitchFamily="18" charset="0"/>
                              <a:ea typeface="+mj-ea"/>
                            </a:rPr>
                            <m:t>𝑺</m:t>
                          </m:r>
                        </m:e>
                        <m:sub>
                          <m:r>
                            <a:rPr lang="en-US" altLang="zh-CN" sz="1800" b="1" i="1" smtClean="0">
                              <a:solidFill>
                                <a:srgbClr val="304371"/>
                              </a:solidFill>
                              <a:latin typeface="Cambria Math" panose="02040503050406030204" pitchFamily="18" charset="0"/>
                              <a:ea typeface="+mj-ea"/>
                            </a:rPr>
                            <m:t>𝒉</m:t>
                          </m:r>
                        </m:sub>
                        <m:sup>
                          <m:r>
                            <a:rPr lang="en-US" altLang="zh-CN" sz="1800" b="1" i="1" smtClean="0">
                              <a:solidFill>
                                <a:srgbClr val="304371"/>
                              </a:solidFill>
                              <a:latin typeface="Cambria Math" panose="02040503050406030204" pitchFamily="18" charset="0"/>
                              <a:ea typeface="+mj-ea"/>
                            </a:rPr>
                            <m:t>𝒌</m:t>
                          </m:r>
                          <m:r>
                            <a:rPr lang="en-US" altLang="zh-CN" sz="1800" b="1" i="1" smtClean="0">
                              <a:solidFill>
                                <a:srgbClr val="304371"/>
                              </a:solidFill>
                              <a:latin typeface="Cambria Math" panose="02040503050406030204" pitchFamily="18" charset="0"/>
                              <a:ea typeface="+mj-ea"/>
                            </a:rPr>
                            <m:t>−</m:t>
                          </m:r>
                          <m:r>
                            <a:rPr lang="en-US" altLang="zh-CN" sz="1800" b="1" i="1" smtClean="0">
                              <a:solidFill>
                                <a:srgbClr val="304371"/>
                              </a:solidFill>
                              <a:latin typeface="Cambria Math" panose="02040503050406030204" pitchFamily="18" charset="0"/>
                              <a:ea typeface="+mj-ea"/>
                            </a:rPr>
                            <m:t>𝟏</m:t>
                          </m:r>
                        </m:sup>
                      </m:sSubSup>
                    </m:oMath>
                  </m:oMathPara>
                </a14:m>
                <a:endParaRPr lang="zh-CN" altLang="en-US" sz="1800" b="1" dirty="0">
                  <a:solidFill>
                    <a:srgbClr val="304371"/>
                  </a:solidFill>
                  <a:latin typeface="+mj-ea"/>
                  <a:ea typeface="+mj-ea"/>
                </a:endParaRPr>
              </a:p>
            </p:txBody>
          </p:sp>
        </mc:Choice>
        <mc:Fallback xmlns="">
          <p:sp>
            <p:nvSpPr>
              <p:cNvPr id="5" name="文本框 4">
                <a:extLst>
                  <a:ext uri="{FF2B5EF4-FFF2-40B4-BE49-F238E27FC236}">
                    <a16:creationId xmlns:a16="http://schemas.microsoft.com/office/drawing/2014/main" id="{EF08637B-F38C-43F1-828F-D69A8EA196CE}"/>
                  </a:ext>
                </a:extLst>
              </p:cNvPr>
              <p:cNvSpPr txBox="1">
                <a:spLocks noRot="1" noChangeAspect="1" noMove="1" noResize="1" noEditPoints="1" noAdjustHandles="1" noChangeArrowheads="1" noChangeShapeType="1" noTextEdit="1"/>
              </p:cNvSpPr>
              <p:nvPr/>
            </p:nvSpPr>
            <p:spPr>
              <a:xfrm>
                <a:off x="1265361" y="926087"/>
                <a:ext cx="733246" cy="398186"/>
              </a:xfrm>
              <a:prstGeom prst="rect">
                <a:avLst/>
              </a:prstGeom>
              <a:blipFill>
                <a:blip r:embed="rId3"/>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CE5C04F-C3D6-49C2-9516-67A21F578AC1}"/>
                  </a:ext>
                </a:extLst>
              </p:cNvPr>
              <p:cNvSpPr txBox="1"/>
              <p:nvPr/>
            </p:nvSpPr>
            <p:spPr>
              <a:xfrm>
                <a:off x="938762" y="949809"/>
                <a:ext cx="517585"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bg2">
                              <a:lumMod val="50000"/>
                            </a:schemeClr>
                          </a:solidFill>
                          <a:latin typeface="Cambria Math" panose="02040503050406030204" pitchFamily="18" charset="0"/>
                          <a:ea typeface="+mj-ea"/>
                        </a:rPr>
                        <m:t>𝑡</m:t>
                      </m:r>
                      <m:r>
                        <a:rPr lang="en-US" altLang="zh-CN" sz="1800" b="0" i="1" smtClean="0">
                          <a:solidFill>
                            <a:schemeClr val="bg2">
                              <a:lumMod val="50000"/>
                            </a:schemeClr>
                          </a:solidFill>
                          <a:latin typeface="Cambria Math" panose="02040503050406030204" pitchFamily="18" charset="0"/>
                          <a:ea typeface="Cambria Math" panose="02040503050406030204" pitchFamily="18" charset="0"/>
                        </a:rPr>
                        <m:t>∈</m:t>
                      </m:r>
                    </m:oMath>
                  </m:oMathPara>
                </a14:m>
                <a:endParaRPr lang="zh-CN" altLang="en-US" sz="1800" dirty="0">
                  <a:solidFill>
                    <a:schemeClr val="bg2">
                      <a:lumMod val="50000"/>
                    </a:schemeClr>
                  </a:solidFill>
                  <a:latin typeface="+mj-ea"/>
                  <a:ea typeface="+mj-ea"/>
                </a:endParaRPr>
              </a:p>
            </p:txBody>
          </p:sp>
        </mc:Choice>
        <mc:Fallback xmlns="">
          <p:sp>
            <p:nvSpPr>
              <p:cNvPr id="11" name="文本框 10">
                <a:extLst>
                  <a:ext uri="{FF2B5EF4-FFF2-40B4-BE49-F238E27FC236}">
                    <a16:creationId xmlns:a16="http://schemas.microsoft.com/office/drawing/2014/main" id="{5CE5C04F-C3D6-49C2-9516-67A21F578AC1}"/>
                  </a:ext>
                </a:extLst>
              </p:cNvPr>
              <p:cNvSpPr txBox="1">
                <a:spLocks noRot="1" noChangeAspect="1" noMove="1" noResize="1" noEditPoints="1" noAdjustHandles="1" noChangeArrowheads="1" noChangeShapeType="1" noTextEdit="1"/>
              </p:cNvSpPr>
              <p:nvPr/>
            </p:nvSpPr>
            <p:spPr>
              <a:xfrm>
                <a:off x="938762" y="949809"/>
                <a:ext cx="517585" cy="374270"/>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68E1F2E-3F58-42A2-97B5-C6933CEBAC94}"/>
              </a:ext>
            </a:extLst>
          </p:cNvPr>
          <p:cNvSpPr txBox="1"/>
          <p:nvPr/>
        </p:nvSpPr>
        <p:spPr>
          <a:xfrm>
            <a:off x="439957" y="1521974"/>
            <a:ext cx="4105132" cy="1443793"/>
          </a:xfrm>
          <a:prstGeom prst="rect">
            <a:avLst/>
          </a:prstGeom>
          <a:noFill/>
        </p:spPr>
        <p:txBody>
          <a:bodyPr wrap="square" rtlCol="0">
            <a:spAutoFit/>
          </a:bodyPr>
          <a:lstStyle/>
          <a:p>
            <a:pPr marL="342900" indent="-342900">
              <a:lnSpc>
                <a:spcPct val="150000"/>
              </a:lnSpc>
              <a:buFont typeface="+mj-lt"/>
              <a:buAutoNum type="arabicPeriod"/>
            </a:pPr>
            <a:r>
              <a:rPr lang="zh-CN" altLang="en-US" sz="1800" dirty="0">
                <a:solidFill>
                  <a:schemeClr val="bg2">
                    <a:lumMod val="50000"/>
                  </a:schemeClr>
                </a:solidFill>
                <a:latin typeface="+mj-ea"/>
                <a:ea typeface="+mj-ea"/>
              </a:rPr>
              <a:t>节点的采样频率。</a:t>
            </a:r>
            <a:endParaRPr lang="en-US" altLang="zh-CN" sz="1800" dirty="0">
              <a:solidFill>
                <a:schemeClr val="bg2">
                  <a:lumMod val="50000"/>
                </a:schemeClr>
              </a:solidFill>
              <a:latin typeface="+mj-ea"/>
              <a:ea typeface="+mj-ea"/>
            </a:endParaRPr>
          </a:p>
          <a:p>
            <a:pPr marL="342900" indent="-342900">
              <a:lnSpc>
                <a:spcPct val="150000"/>
              </a:lnSpc>
              <a:spcBef>
                <a:spcPts val="1200"/>
              </a:spcBef>
              <a:buFont typeface="+mj-lt"/>
              <a:buAutoNum type="arabicPeriod"/>
            </a:pPr>
            <a:r>
              <a:rPr lang="zh-CN" altLang="en-US" sz="1800" dirty="0">
                <a:solidFill>
                  <a:schemeClr val="bg2">
                    <a:lumMod val="50000"/>
                  </a:schemeClr>
                </a:solidFill>
                <a:latin typeface="+mj-ea"/>
                <a:ea typeface="+mj-ea"/>
              </a:rPr>
              <a:t>采样过程中目标节点</a:t>
            </a:r>
            <a:r>
              <a:rPr lang="en-US" altLang="zh-CN" sz="1800" dirty="0">
                <a:solidFill>
                  <a:schemeClr val="bg2">
                    <a:lumMod val="50000"/>
                  </a:schemeClr>
                </a:solidFill>
                <a:latin typeface="+mj-ea"/>
                <a:ea typeface="+mj-ea"/>
              </a:rPr>
              <a:t>h</a:t>
            </a:r>
            <a:r>
              <a:rPr lang="zh-CN" altLang="en-US" sz="1800" dirty="0">
                <a:solidFill>
                  <a:schemeClr val="bg2">
                    <a:lumMod val="50000"/>
                  </a:schemeClr>
                </a:solidFill>
                <a:latin typeface="+mj-ea"/>
                <a:ea typeface="+mj-ea"/>
              </a:rPr>
              <a:t>和被采样节点之间的采样步数。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D198E60-8636-48D4-9AD5-4AE721E5915F}"/>
                  </a:ext>
                </a:extLst>
              </p:cNvPr>
              <p:cNvSpPr txBox="1"/>
              <p:nvPr/>
            </p:nvSpPr>
            <p:spPr>
              <a:xfrm>
                <a:off x="1970959" y="926087"/>
                <a:ext cx="5175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𝑁</m:t>
                          </m:r>
                        </m:e>
                        <m:sub>
                          <m:r>
                            <a:rPr lang="en-US" altLang="zh-CN" sz="1800" b="0" i="1" smtClean="0">
                              <a:solidFill>
                                <a:schemeClr val="bg2">
                                  <a:lumMod val="50000"/>
                                </a:schemeClr>
                              </a:solidFill>
                              <a:latin typeface="Cambria Math" panose="02040503050406030204" pitchFamily="18" charset="0"/>
                            </a:rPr>
                            <m:t>𝑡</m:t>
                          </m:r>
                        </m:sub>
                      </m:sSub>
                    </m:oMath>
                  </m:oMathPara>
                </a14:m>
                <a:endParaRPr lang="zh-CN" altLang="en-US" sz="1600" dirty="0"/>
              </a:p>
            </p:txBody>
          </p:sp>
        </mc:Choice>
        <mc:Fallback xmlns="">
          <p:sp>
            <p:nvSpPr>
              <p:cNvPr id="3" name="文本框 2">
                <a:extLst>
                  <a:ext uri="{FF2B5EF4-FFF2-40B4-BE49-F238E27FC236}">
                    <a16:creationId xmlns:a16="http://schemas.microsoft.com/office/drawing/2014/main" id="{CD198E60-8636-48D4-9AD5-4AE721E5915F}"/>
                  </a:ext>
                </a:extLst>
              </p:cNvPr>
              <p:cNvSpPr txBox="1">
                <a:spLocks noRot="1" noChangeAspect="1" noMove="1" noResize="1" noEditPoints="1" noAdjustHandles="1" noChangeArrowheads="1" noChangeShapeType="1" noTextEdit="1"/>
              </p:cNvSpPr>
              <p:nvPr/>
            </p:nvSpPr>
            <p:spPr>
              <a:xfrm>
                <a:off x="1970959" y="926087"/>
                <a:ext cx="51758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8DB754-4F8B-41F2-8400-82BF2A8B241D}"/>
                  </a:ext>
                </a:extLst>
              </p:cNvPr>
              <p:cNvSpPr txBox="1"/>
              <p:nvPr/>
            </p:nvSpPr>
            <p:spPr>
              <a:xfrm>
                <a:off x="2461825" y="952278"/>
                <a:ext cx="20291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0" smtClean="0">
                          <a:solidFill>
                            <a:srgbClr val="304371"/>
                          </a:solidFill>
                          <a:latin typeface="Cambria Math" panose="02040503050406030204" pitchFamily="18" charset="0"/>
                          <a:ea typeface="+mj-ea"/>
                        </a:rPr>
                        <m:t>𝐏</m:t>
                      </m:r>
                      <m:d>
                        <m:dPr>
                          <m:ctrlPr>
                            <a:rPr lang="en-US" altLang="zh-CN" sz="1800" b="0" i="1" smtClean="0">
                              <a:solidFill>
                                <a:srgbClr val="304371"/>
                              </a:solidFill>
                              <a:latin typeface="Cambria Math" panose="02040503050406030204" pitchFamily="18" charset="0"/>
                              <a:ea typeface="+mj-ea"/>
                            </a:rPr>
                          </m:ctrlPr>
                        </m:dPr>
                        <m:e>
                          <m:r>
                            <a:rPr lang="en-US" altLang="zh-CN" sz="1800" b="0" i="1" smtClean="0">
                              <a:solidFill>
                                <a:schemeClr val="bg2">
                                  <a:lumMod val="50000"/>
                                </a:schemeClr>
                              </a:solidFill>
                              <a:latin typeface="Cambria Math" panose="02040503050406030204" pitchFamily="18" charset="0"/>
                              <a:ea typeface="+mj-ea"/>
                            </a:rPr>
                            <m:t>𝑡</m:t>
                          </m:r>
                          <m:r>
                            <a:rPr lang="en-US" altLang="zh-CN" sz="1800" b="0" i="1" smtClean="0">
                              <a:solidFill>
                                <a:schemeClr val="bg2">
                                  <a:lumMod val="50000"/>
                                </a:schemeClr>
                              </a:solidFill>
                              <a:latin typeface="Cambria Math" panose="02040503050406030204" pitchFamily="18" charset="0"/>
                              <a:ea typeface="+mj-ea"/>
                            </a:rPr>
                            <m:t>′</m:t>
                          </m:r>
                          <m:r>
                            <a:rPr lang="zh-CN" altLang="en-US" sz="1800" i="1">
                              <a:solidFill>
                                <a:schemeClr val="bg2">
                                  <a:lumMod val="50000"/>
                                </a:schemeClr>
                              </a:solidFill>
                              <a:latin typeface="Cambria Math" panose="02040503050406030204" pitchFamily="18" charset="0"/>
                              <a:ea typeface="+mj-ea"/>
                            </a:rPr>
                            <m:t>被</m:t>
                          </m:r>
                          <m:r>
                            <a:rPr lang="zh-CN" altLang="en-US" sz="1800" i="1" smtClean="0">
                              <a:solidFill>
                                <a:schemeClr val="bg2">
                                  <a:lumMod val="50000"/>
                                </a:schemeClr>
                              </a:solidFill>
                              <a:latin typeface="Cambria Math" panose="02040503050406030204" pitchFamily="18" charset="0"/>
                              <a:ea typeface="+mj-ea"/>
                            </a:rPr>
                            <m:t>抽样</m:t>
                          </m:r>
                        </m:e>
                      </m:d>
                      <m:r>
                        <a:rPr lang="en-US" altLang="zh-CN" sz="1800" b="1" i="1">
                          <a:solidFill>
                            <a:srgbClr val="304371"/>
                          </a:solidFill>
                          <a:latin typeface="Cambria Math" panose="02040503050406030204" pitchFamily="18" charset="0"/>
                          <a:ea typeface="+mj-ea"/>
                        </a:rPr>
                        <m:t>∝</m:t>
                      </m:r>
                      <m:sSub>
                        <m:sSubPr>
                          <m:ctrlPr>
                            <a:rPr lang="en-US" altLang="zh-CN" sz="1800" b="1" i="1" smtClean="0">
                              <a:solidFill>
                                <a:srgbClr val="304371"/>
                              </a:solidFill>
                              <a:latin typeface="Cambria Math" panose="02040503050406030204" pitchFamily="18" charset="0"/>
                              <a:ea typeface="+mj-ea"/>
                            </a:rPr>
                          </m:ctrlPr>
                        </m:sSubPr>
                        <m:e>
                          <m:r>
                            <a:rPr lang="en-US" altLang="zh-CN" sz="1800" b="1" i="1" smtClean="0">
                              <a:solidFill>
                                <a:srgbClr val="304371"/>
                              </a:solidFill>
                              <a:latin typeface="Cambria Math" panose="02040503050406030204" pitchFamily="18" charset="0"/>
                              <a:ea typeface="+mj-ea"/>
                            </a:rPr>
                            <m:t>𝒘</m:t>
                          </m:r>
                        </m:e>
                        <m:sub>
                          <m:r>
                            <a:rPr lang="en-US" altLang="zh-CN" sz="1800" b="1" i="1" smtClean="0">
                              <a:solidFill>
                                <a:srgbClr val="304371"/>
                              </a:solidFill>
                              <a:latin typeface="Cambria Math" panose="02040503050406030204" pitchFamily="18" charset="0"/>
                              <a:ea typeface="+mj-ea"/>
                            </a:rPr>
                            <m:t>𝒕𝒕</m:t>
                          </m:r>
                          <m:r>
                            <a:rPr lang="en-US" altLang="zh-CN" sz="1800" b="1" i="1" smtClean="0">
                              <a:solidFill>
                                <a:srgbClr val="304371"/>
                              </a:solidFill>
                              <a:latin typeface="Cambria Math" panose="02040503050406030204" pitchFamily="18" charset="0"/>
                              <a:ea typeface="+mj-ea"/>
                            </a:rPr>
                            <m:t>′</m:t>
                          </m:r>
                        </m:sub>
                      </m:sSub>
                    </m:oMath>
                  </m:oMathPara>
                </a14:m>
                <a:endParaRPr lang="zh-CN" altLang="en-US" sz="1800" b="1" dirty="0">
                  <a:solidFill>
                    <a:srgbClr val="304371"/>
                  </a:solidFill>
                  <a:latin typeface="+mj-ea"/>
                  <a:ea typeface="+mj-ea"/>
                </a:endParaRPr>
              </a:p>
            </p:txBody>
          </p:sp>
        </mc:Choice>
        <mc:Fallback xmlns="">
          <p:sp>
            <p:nvSpPr>
              <p:cNvPr id="7" name="文本框 6">
                <a:extLst>
                  <a:ext uri="{FF2B5EF4-FFF2-40B4-BE49-F238E27FC236}">
                    <a16:creationId xmlns:a16="http://schemas.microsoft.com/office/drawing/2014/main" id="{FB8DB754-4F8B-41F2-8400-82BF2A8B241D}"/>
                  </a:ext>
                </a:extLst>
              </p:cNvPr>
              <p:cNvSpPr txBox="1">
                <a:spLocks noRot="1" noChangeAspect="1" noMove="1" noResize="1" noEditPoints="1" noAdjustHandles="1" noChangeArrowheads="1" noChangeShapeType="1" noTextEdit="1"/>
              </p:cNvSpPr>
              <p:nvPr/>
            </p:nvSpPr>
            <p:spPr>
              <a:xfrm>
                <a:off x="2461825" y="952278"/>
                <a:ext cx="2029132" cy="369332"/>
              </a:xfrm>
              <a:prstGeom prst="rect">
                <a:avLst/>
              </a:prstGeom>
              <a:blipFill>
                <a:blip r:embed="rId6"/>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B7EA173-EBB9-4EF4-899E-45ED2019E1B7}"/>
                  </a:ext>
                </a:extLst>
              </p:cNvPr>
              <p:cNvSpPr txBox="1"/>
              <p:nvPr/>
            </p:nvSpPr>
            <p:spPr>
              <a:xfrm>
                <a:off x="502907" y="938771"/>
                <a:ext cx="453604" cy="370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srgbClr val="304371"/>
                          </a:solidFill>
                          <a:latin typeface="Cambria Math" panose="02040503050406030204" pitchFamily="18" charset="0"/>
                          <a:ea typeface="+mj-ea"/>
                        </a:rPr>
                        <m:t>𝑲</m:t>
                      </m:r>
                    </m:oMath>
                  </m:oMathPara>
                </a14:m>
                <a:endParaRPr lang="zh-CN" altLang="en-US" sz="1800" b="1" dirty="0">
                  <a:solidFill>
                    <a:srgbClr val="304371"/>
                  </a:solidFill>
                  <a:latin typeface="+mj-ea"/>
                  <a:ea typeface="+mj-ea"/>
                </a:endParaRPr>
              </a:p>
            </p:txBody>
          </p:sp>
        </mc:Choice>
        <mc:Fallback xmlns="">
          <p:sp>
            <p:nvSpPr>
              <p:cNvPr id="14" name="文本框 13">
                <a:extLst>
                  <a:ext uri="{FF2B5EF4-FFF2-40B4-BE49-F238E27FC236}">
                    <a16:creationId xmlns:a16="http://schemas.microsoft.com/office/drawing/2014/main" id="{9B7EA173-EBB9-4EF4-899E-45ED2019E1B7}"/>
                  </a:ext>
                </a:extLst>
              </p:cNvPr>
              <p:cNvSpPr txBox="1">
                <a:spLocks noRot="1" noChangeAspect="1" noMove="1" noResize="1" noEditPoints="1" noAdjustHandles="1" noChangeArrowheads="1" noChangeShapeType="1" noTextEdit="1"/>
              </p:cNvSpPr>
              <p:nvPr/>
            </p:nvSpPr>
            <p:spPr>
              <a:xfrm>
                <a:off x="502907" y="938771"/>
                <a:ext cx="453604" cy="370935"/>
              </a:xfrm>
              <a:prstGeom prst="rect">
                <a:avLst/>
              </a:prstGeom>
              <a:blipFill>
                <a:blip r:embed="rId7"/>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EECE6BF-3EDB-466A-8ECD-319394D75D26}"/>
              </a:ext>
            </a:extLst>
          </p:cNvPr>
          <p:cNvPicPr>
            <a:picLocks noChangeAspect="1"/>
          </p:cNvPicPr>
          <p:nvPr/>
        </p:nvPicPr>
        <p:blipFill>
          <a:blip r:embed="rId8"/>
          <a:stretch>
            <a:fillRect/>
          </a:stretch>
        </p:blipFill>
        <p:spPr>
          <a:xfrm>
            <a:off x="846621" y="3178035"/>
            <a:ext cx="2560813" cy="447126"/>
          </a:xfrm>
          <a:prstGeom prst="rect">
            <a:avLst/>
          </a:prstGeom>
        </p:spPr>
      </p:pic>
      <p:pic>
        <p:nvPicPr>
          <p:cNvPr id="16" name="图片 15">
            <a:extLst>
              <a:ext uri="{FF2B5EF4-FFF2-40B4-BE49-F238E27FC236}">
                <a16:creationId xmlns:a16="http://schemas.microsoft.com/office/drawing/2014/main" id="{0FAD0320-196C-4A34-97D1-843BD095C4CA}"/>
              </a:ext>
            </a:extLst>
          </p:cNvPr>
          <p:cNvPicPr>
            <a:picLocks noChangeAspect="1"/>
          </p:cNvPicPr>
          <p:nvPr/>
        </p:nvPicPr>
        <p:blipFill>
          <a:blip r:embed="rId9"/>
          <a:stretch>
            <a:fillRect/>
          </a:stretch>
        </p:blipFill>
        <p:spPr>
          <a:xfrm>
            <a:off x="846621" y="3837429"/>
            <a:ext cx="1485935" cy="1088626"/>
          </a:xfrm>
          <a:prstGeom prst="rect">
            <a:avLst/>
          </a:prstGeom>
        </p:spPr>
      </p:pic>
      <p:pic>
        <p:nvPicPr>
          <p:cNvPr id="17" name="图片 16">
            <a:extLst>
              <a:ext uri="{FF2B5EF4-FFF2-40B4-BE49-F238E27FC236}">
                <a16:creationId xmlns:a16="http://schemas.microsoft.com/office/drawing/2014/main" id="{1C477F09-50EE-4DD2-9689-393F469F3769}"/>
              </a:ext>
            </a:extLst>
          </p:cNvPr>
          <p:cNvPicPr>
            <a:picLocks noChangeAspect="1"/>
          </p:cNvPicPr>
          <p:nvPr/>
        </p:nvPicPr>
        <p:blipFill>
          <a:blip r:embed="rId10"/>
          <a:stretch>
            <a:fillRect/>
          </a:stretch>
        </p:blipFill>
        <p:spPr>
          <a:xfrm>
            <a:off x="4545088" y="575150"/>
            <a:ext cx="4596254" cy="4568350"/>
          </a:xfrm>
          <a:prstGeom prst="rect">
            <a:avLst/>
          </a:prstGeom>
        </p:spPr>
      </p:pic>
    </p:spTree>
    <p:extLst>
      <p:ext uri="{BB962C8B-B14F-4D97-AF65-F5344CB8AC3E}">
        <p14:creationId xmlns:p14="http://schemas.microsoft.com/office/powerpoint/2010/main" val="75280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9" grpId="0"/>
      <p:bldP spid="3" grpId="0"/>
      <p:bldP spid="7"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4" y="68257"/>
            <a:ext cx="3740496"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Node Embedding Initialization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ACC2E82-60A8-49EF-B2D5-1A81284791D2}"/>
              </a:ext>
            </a:extLst>
          </p:cNvPr>
          <p:cNvPicPr>
            <a:picLocks noChangeAspect="1"/>
          </p:cNvPicPr>
          <p:nvPr/>
        </p:nvPicPr>
        <p:blipFill>
          <a:blip r:embed="rId3"/>
          <a:stretch>
            <a:fillRect/>
          </a:stretch>
        </p:blipFill>
        <p:spPr>
          <a:xfrm>
            <a:off x="9342" y="2678337"/>
            <a:ext cx="4312491" cy="246516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7644064-6A13-46E7-9596-897171632FE3}"/>
                  </a:ext>
                </a:extLst>
              </p:cNvPr>
              <p:cNvSpPr txBox="1"/>
              <p:nvPr/>
            </p:nvSpPr>
            <p:spPr>
              <a:xfrm>
                <a:off x="686929" y="683283"/>
                <a:ext cx="2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304371"/>
                              </a:solidFill>
                              <a:latin typeface="Cambria Math" panose="02040503050406030204" pitchFamily="18" charset="0"/>
                              <a:ea typeface="+mj-ea"/>
                            </a:rPr>
                          </m:ctrlPr>
                        </m:sSubPr>
                        <m:e>
                          <m:r>
                            <a:rPr lang="en-US" altLang="zh-CN" sz="1800" b="1" i="1" smtClean="0">
                              <a:solidFill>
                                <a:srgbClr val="304371"/>
                              </a:solidFill>
                              <a:latin typeface="Cambria Math" panose="02040503050406030204" pitchFamily="18" charset="0"/>
                              <a:ea typeface="+mj-ea"/>
                            </a:rPr>
                            <m:t>𝑰</m:t>
                          </m:r>
                        </m:e>
                        <m:sub>
                          <m:r>
                            <a:rPr lang="en-US" altLang="zh-CN" sz="1800" b="1" i="1" smtClean="0">
                              <a:solidFill>
                                <a:srgbClr val="304371"/>
                              </a:solidFill>
                              <a:latin typeface="Cambria Math" panose="02040503050406030204" pitchFamily="18" charset="0"/>
                              <a:ea typeface="+mj-ea"/>
                            </a:rPr>
                            <m:t>𝒉</m:t>
                          </m:r>
                        </m:sub>
                      </m:sSub>
                      <m:r>
                        <a:rPr lang="en-US" altLang="zh-CN" sz="1800" b="1" i="1" smtClean="0">
                          <a:solidFill>
                            <a:srgbClr val="304371"/>
                          </a:solidFill>
                          <a:latin typeface="Cambria Math" panose="02040503050406030204" pitchFamily="18" charset="0"/>
                          <a:ea typeface="Cambria Math" panose="02040503050406030204" pitchFamily="18" charset="0"/>
                        </a:rPr>
                        <m:t>=</m:t>
                      </m:r>
                      <m:d>
                        <m:dPr>
                          <m:begChr m:val="["/>
                          <m:endChr m:val="]"/>
                          <m:ctrlPr>
                            <a:rPr lang="en-US" altLang="zh-CN" sz="1800" b="1" i="1" smtClean="0">
                              <a:solidFill>
                                <a:srgbClr val="304371"/>
                              </a:solidFill>
                              <a:latin typeface="Cambria Math" panose="02040503050406030204" pitchFamily="18" charset="0"/>
                              <a:ea typeface="Cambria Math" panose="02040503050406030204" pitchFamily="18" charset="0"/>
                            </a:rPr>
                          </m:ctrlPr>
                        </m:dPr>
                        <m:e>
                          <m:r>
                            <a:rPr lang="en-US" altLang="zh-CN" sz="1800" b="1" i="1" smtClean="0">
                              <a:solidFill>
                                <a:srgbClr val="304371"/>
                              </a:solidFill>
                              <a:latin typeface="Cambria Math" panose="02040503050406030204" pitchFamily="18" charset="0"/>
                              <a:ea typeface="Cambria Math" panose="02040503050406030204" pitchFamily="18" charset="0"/>
                            </a:rPr>
                            <m:t>𝒉</m:t>
                          </m:r>
                          <m:r>
                            <a:rPr lang="en-US" altLang="zh-CN" sz="1800" b="1" i="1" smtClean="0">
                              <a:solidFill>
                                <a:srgbClr val="304371"/>
                              </a:solidFill>
                              <a:latin typeface="Cambria Math" panose="02040503050406030204" pitchFamily="18" charset="0"/>
                              <a:ea typeface="Cambria Math" panose="02040503050406030204" pitchFamily="18" charset="0"/>
                            </a:rPr>
                            <m:t>,</m:t>
                          </m:r>
                          <m:sSub>
                            <m:sSubPr>
                              <m:ctrlPr>
                                <a:rPr lang="en-US" altLang="zh-CN" sz="1800" b="1" i="1" smtClean="0">
                                  <a:solidFill>
                                    <a:srgbClr val="304371"/>
                                  </a:solidFill>
                                  <a:latin typeface="Cambria Math" panose="02040503050406030204" pitchFamily="18" charset="0"/>
                                  <a:ea typeface="Cambria Math" panose="02040503050406030204" pitchFamily="18" charset="0"/>
                                </a:rPr>
                              </m:ctrlPr>
                            </m:sSubPr>
                            <m:e>
                              <m:r>
                                <a:rPr lang="en-US" altLang="zh-CN" sz="1800" b="1" i="1" smtClean="0">
                                  <a:solidFill>
                                    <a:srgbClr val="304371"/>
                                  </a:solidFill>
                                  <a:latin typeface="Cambria Math" panose="02040503050406030204" pitchFamily="18" charset="0"/>
                                  <a:ea typeface="Cambria Math" panose="02040503050406030204" pitchFamily="18" charset="0"/>
                                </a:rPr>
                                <m:t>𝒉</m:t>
                              </m:r>
                            </m:e>
                            <m:sub>
                              <m:r>
                                <a:rPr lang="en-US" altLang="zh-CN" sz="1800" b="1" i="1" smtClean="0">
                                  <a:solidFill>
                                    <a:srgbClr val="304371"/>
                                  </a:solidFill>
                                  <a:latin typeface="Cambria Math" panose="02040503050406030204" pitchFamily="18" charset="0"/>
                                  <a:ea typeface="Cambria Math" panose="02040503050406030204" pitchFamily="18" charset="0"/>
                                </a:rPr>
                                <m:t>𝟏</m:t>
                              </m:r>
                            </m:sub>
                          </m:sSub>
                          <m:r>
                            <a:rPr lang="en-US" altLang="zh-CN" sz="1800" b="1" i="1" smtClean="0">
                              <a:solidFill>
                                <a:srgbClr val="304371"/>
                              </a:solidFill>
                              <a:latin typeface="Cambria Math" panose="02040503050406030204" pitchFamily="18" charset="0"/>
                              <a:ea typeface="Cambria Math" panose="02040503050406030204" pitchFamily="18" charset="0"/>
                            </a:rPr>
                            <m:t>,</m:t>
                          </m:r>
                          <m:sSub>
                            <m:sSubPr>
                              <m:ctrlPr>
                                <a:rPr lang="en-US" altLang="zh-CN" sz="1800" b="1" i="1">
                                  <a:solidFill>
                                    <a:srgbClr val="304371"/>
                                  </a:solidFill>
                                  <a:latin typeface="Cambria Math" panose="02040503050406030204" pitchFamily="18" charset="0"/>
                                  <a:ea typeface="Cambria Math" panose="02040503050406030204" pitchFamily="18" charset="0"/>
                                </a:rPr>
                              </m:ctrlPr>
                            </m:sSubPr>
                            <m:e>
                              <m:r>
                                <a:rPr lang="en-US" altLang="zh-CN" sz="1800" b="1" i="1">
                                  <a:solidFill>
                                    <a:srgbClr val="304371"/>
                                  </a:solidFill>
                                  <a:latin typeface="Cambria Math" panose="02040503050406030204" pitchFamily="18" charset="0"/>
                                  <a:ea typeface="Cambria Math" panose="02040503050406030204" pitchFamily="18" charset="0"/>
                                </a:rPr>
                                <m:t>𝒉</m:t>
                              </m:r>
                            </m:e>
                            <m:sub>
                              <m:r>
                                <a:rPr lang="en-US" altLang="zh-CN" sz="1800" b="1" i="1" smtClean="0">
                                  <a:solidFill>
                                    <a:srgbClr val="304371"/>
                                  </a:solidFill>
                                  <a:latin typeface="Cambria Math" panose="02040503050406030204" pitchFamily="18" charset="0"/>
                                  <a:ea typeface="Cambria Math" panose="02040503050406030204" pitchFamily="18" charset="0"/>
                                </a:rPr>
                                <m:t>𝟐</m:t>
                              </m:r>
                            </m:sub>
                          </m:sSub>
                          <m:r>
                            <a:rPr lang="en-US" altLang="zh-CN" sz="1800" b="1" i="1" smtClean="0">
                              <a:solidFill>
                                <a:srgbClr val="304371"/>
                              </a:solidFill>
                              <a:latin typeface="Cambria Math" panose="02040503050406030204" pitchFamily="18" charset="0"/>
                              <a:ea typeface="Cambria Math" panose="02040503050406030204" pitchFamily="18" charset="0"/>
                            </a:rPr>
                            <m:t>,</m:t>
                          </m:r>
                          <m:r>
                            <a:rPr lang="en-US" altLang="zh-CN" sz="1800" b="1" i="1">
                              <a:solidFill>
                                <a:srgbClr val="304371"/>
                              </a:solidFill>
                              <a:latin typeface="Cambria Math" panose="02040503050406030204" pitchFamily="18" charset="0"/>
                              <a:ea typeface="Cambria Math" panose="02040503050406030204" pitchFamily="18" charset="0"/>
                            </a:rPr>
                            <m:t>…</m:t>
                          </m:r>
                          <m:r>
                            <a:rPr lang="en-US" altLang="zh-CN" sz="1800" b="1" i="1" smtClean="0">
                              <a:solidFill>
                                <a:srgbClr val="304371"/>
                              </a:solidFill>
                              <a:latin typeface="Cambria Math" panose="02040503050406030204" pitchFamily="18" charset="0"/>
                              <a:ea typeface="Cambria Math" panose="02040503050406030204" pitchFamily="18" charset="0"/>
                            </a:rPr>
                            <m:t>,</m:t>
                          </m:r>
                          <m:sSub>
                            <m:sSubPr>
                              <m:ctrlPr>
                                <a:rPr lang="en-US" altLang="zh-CN" sz="1800" b="1" i="1" smtClean="0">
                                  <a:solidFill>
                                    <a:srgbClr val="304371"/>
                                  </a:solidFill>
                                  <a:latin typeface="Cambria Math" panose="02040503050406030204" pitchFamily="18" charset="0"/>
                                  <a:ea typeface="Cambria Math" panose="02040503050406030204" pitchFamily="18" charset="0"/>
                                </a:rPr>
                              </m:ctrlPr>
                            </m:sSubPr>
                            <m:e>
                              <m:r>
                                <a:rPr lang="en-US" altLang="zh-CN" sz="1800" b="1" i="1" smtClean="0">
                                  <a:solidFill>
                                    <a:srgbClr val="304371"/>
                                  </a:solidFill>
                                  <a:latin typeface="Cambria Math" panose="02040503050406030204" pitchFamily="18" charset="0"/>
                                  <a:ea typeface="Cambria Math" panose="02040503050406030204" pitchFamily="18" charset="0"/>
                                </a:rPr>
                                <m:t>𝒉</m:t>
                              </m:r>
                            </m:e>
                            <m:sub>
                              <m:r>
                                <a:rPr lang="en-US" altLang="zh-CN" sz="1800" b="1" i="1" smtClean="0">
                                  <a:solidFill>
                                    <a:srgbClr val="304371"/>
                                  </a:solidFill>
                                  <a:latin typeface="Cambria Math" panose="02040503050406030204" pitchFamily="18" charset="0"/>
                                  <a:ea typeface="Cambria Math" panose="02040503050406030204" pitchFamily="18" charset="0"/>
                                </a:rPr>
                                <m:t>𝑺</m:t>
                              </m:r>
                            </m:sub>
                          </m:sSub>
                        </m:e>
                      </m:d>
                    </m:oMath>
                  </m:oMathPara>
                </a14:m>
                <a:endParaRPr lang="zh-CN" altLang="en-US" sz="1800" b="1" dirty="0">
                  <a:solidFill>
                    <a:srgbClr val="304371"/>
                  </a:solidFill>
                  <a:latin typeface="+mj-ea"/>
                  <a:ea typeface="+mj-ea"/>
                </a:endParaRPr>
              </a:p>
            </p:txBody>
          </p:sp>
        </mc:Choice>
        <mc:Fallback xmlns="">
          <p:sp>
            <p:nvSpPr>
              <p:cNvPr id="5" name="文本框 4">
                <a:extLst>
                  <a:ext uri="{FF2B5EF4-FFF2-40B4-BE49-F238E27FC236}">
                    <a16:creationId xmlns:a16="http://schemas.microsoft.com/office/drawing/2014/main" id="{77644064-6A13-46E7-9596-897171632FE3}"/>
                  </a:ext>
                </a:extLst>
              </p:cNvPr>
              <p:cNvSpPr txBox="1">
                <a:spLocks noRot="1" noChangeAspect="1" noMove="1" noResize="1" noEditPoints="1" noAdjustHandles="1" noChangeArrowheads="1" noChangeShapeType="1" noTextEdit="1"/>
              </p:cNvSpPr>
              <p:nvPr/>
            </p:nvSpPr>
            <p:spPr>
              <a:xfrm>
                <a:off x="686929" y="683283"/>
                <a:ext cx="2377072" cy="369332"/>
              </a:xfrm>
              <a:prstGeom prst="rect">
                <a:avLst/>
              </a:prstGeom>
              <a:blipFill>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45807B3-5C8F-412C-9773-FE3A06A2AF61}"/>
                  </a:ext>
                </a:extLst>
              </p:cNvPr>
              <p:cNvSpPr txBox="1"/>
              <p:nvPr/>
            </p:nvSpPr>
            <p:spPr>
              <a:xfrm>
                <a:off x="304045" y="672860"/>
                <a:ext cx="517585"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bg2">
                              <a:lumMod val="50000"/>
                            </a:schemeClr>
                          </a:solidFill>
                          <a:latin typeface="Cambria Math" panose="02040503050406030204" pitchFamily="18" charset="0"/>
                          <a:ea typeface="+mj-ea"/>
                        </a:rPr>
                        <m:t>𝑡</m:t>
                      </m:r>
                      <m:r>
                        <a:rPr lang="en-US" altLang="zh-CN" sz="1800" b="0" i="1" smtClean="0">
                          <a:solidFill>
                            <a:schemeClr val="bg2">
                              <a:lumMod val="50000"/>
                            </a:schemeClr>
                          </a:solidFill>
                          <a:latin typeface="Cambria Math" panose="02040503050406030204" pitchFamily="18" charset="0"/>
                          <a:ea typeface="Cambria Math" panose="02040503050406030204" pitchFamily="18" charset="0"/>
                        </a:rPr>
                        <m:t>∈</m:t>
                      </m:r>
                    </m:oMath>
                  </m:oMathPara>
                </a14:m>
                <a:endParaRPr lang="zh-CN" altLang="en-US" sz="1800" dirty="0">
                  <a:solidFill>
                    <a:schemeClr val="bg2">
                      <a:lumMod val="50000"/>
                    </a:schemeClr>
                  </a:solidFill>
                  <a:latin typeface="+mj-ea"/>
                  <a:ea typeface="+mj-ea"/>
                </a:endParaRPr>
              </a:p>
            </p:txBody>
          </p:sp>
        </mc:Choice>
        <mc:Fallback xmlns="">
          <p:sp>
            <p:nvSpPr>
              <p:cNvPr id="9" name="文本框 8">
                <a:extLst>
                  <a:ext uri="{FF2B5EF4-FFF2-40B4-BE49-F238E27FC236}">
                    <a16:creationId xmlns:a16="http://schemas.microsoft.com/office/drawing/2014/main" id="{D45807B3-5C8F-412C-9773-FE3A06A2AF61}"/>
                  </a:ext>
                </a:extLst>
              </p:cNvPr>
              <p:cNvSpPr txBox="1">
                <a:spLocks noRot="1" noChangeAspect="1" noMove="1" noResize="1" noEditPoints="1" noAdjustHandles="1" noChangeArrowheads="1" noChangeShapeType="1" noTextEdit="1"/>
              </p:cNvSpPr>
              <p:nvPr/>
            </p:nvSpPr>
            <p:spPr>
              <a:xfrm>
                <a:off x="304045" y="672860"/>
                <a:ext cx="517585" cy="374270"/>
              </a:xfrm>
              <a:prstGeom prst="rect">
                <a:avLst/>
              </a:prstGeom>
              <a:blipFill>
                <a:blip r:embed="rId5"/>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0C783D4-54AE-4766-87D3-77AE397ED718}"/>
              </a:ext>
            </a:extLst>
          </p:cNvPr>
          <p:cNvPicPr>
            <a:picLocks noChangeAspect="1"/>
          </p:cNvPicPr>
          <p:nvPr/>
        </p:nvPicPr>
        <p:blipFill rotWithShape="1">
          <a:blip r:embed="rId6"/>
          <a:srcRect l="2556"/>
          <a:stretch/>
        </p:blipFill>
        <p:spPr>
          <a:xfrm>
            <a:off x="95462" y="1155707"/>
            <a:ext cx="4407527" cy="1416043"/>
          </a:xfrm>
          <a:prstGeom prst="rect">
            <a:avLst/>
          </a:prstGeom>
        </p:spPr>
      </p:pic>
      <p:grpSp>
        <p:nvGrpSpPr>
          <p:cNvPr id="13" name="组合 12">
            <a:extLst>
              <a:ext uri="{FF2B5EF4-FFF2-40B4-BE49-F238E27FC236}">
                <a16:creationId xmlns:a16="http://schemas.microsoft.com/office/drawing/2014/main" id="{73608D72-566E-4C74-B4E3-047C830D3F54}"/>
              </a:ext>
            </a:extLst>
          </p:cNvPr>
          <p:cNvGrpSpPr/>
          <p:nvPr/>
        </p:nvGrpSpPr>
        <p:grpSpPr>
          <a:xfrm>
            <a:off x="3655468" y="949523"/>
            <a:ext cx="1230851" cy="733562"/>
            <a:chOff x="3655468" y="880512"/>
            <a:chExt cx="1230851" cy="733562"/>
          </a:xfrm>
        </p:grpSpPr>
        <p:pic>
          <p:nvPicPr>
            <p:cNvPr id="7" name="图片 6">
              <a:extLst>
                <a:ext uri="{FF2B5EF4-FFF2-40B4-BE49-F238E27FC236}">
                  <a16:creationId xmlns:a16="http://schemas.microsoft.com/office/drawing/2014/main" id="{ADE0A731-CAFE-4E1F-BEF8-EFE302A24E7D}"/>
                </a:ext>
              </a:extLst>
            </p:cNvPr>
            <p:cNvPicPr>
              <a:picLocks noChangeAspect="1"/>
            </p:cNvPicPr>
            <p:nvPr/>
          </p:nvPicPr>
          <p:blipFill>
            <a:blip r:embed="rId7"/>
            <a:stretch>
              <a:fillRect/>
            </a:stretch>
          </p:blipFill>
          <p:spPr>
            <a:xfrm>
              <a:off x="3655468" y="880512"/>
              <a:ext cx="1230851" cy="368156"/>
            </a:xfrm>
            <a:prstGeom prst="rect">
              <a:avLst/>
            </a:prstGeom>
          </p:spPr>
        </p:pic>
        <p:pic>
          <p:nvPicPr>
            <p:cNvPr id="8" name="图片 7">
              <a:extLst>
                <a:ext uri="{FF2B5EF4-FFF2-40B4-BE49-F238E27FC236}">
                  <a16:creationId xmlns:a16="http://schemas.microsoft.com/office/drawing/2014/main" id="{C9839632-B26A-43C5-9EF6-EFD2C2D1E5F3}"/>
                </a:ext>
              </a:extLst>
            </p:cNvPr>
            <p:cNvPicPr>
              <a:picLocks noChangeAspect="1"/>
            </p:cNvPicPr>
            <p:nvPr/>
          </p:nvPicPr>
          <p:blipFill>
            <a:blip r:embed="rId8"/>
            <a:stretch>
              <a:fillRect/>
            </a:stretch>
          </p:blipFill>
          <p:spPr>
            <a:xfrm>
              <a:off x="3758986" y="1263547"/>
              <a:ext cx="1045928" cy="350527"/>
            </a:xfrm>
            <a:prstGeom prst="rect">
              <a:avLst/>
            </a:prstGeom>
          </p:spPr>
        </p:pic>
      </p:grpSp>
      <p:grpSp>
        <p:nvGrpSpPr>
          <p:cNvPr id="16" name="组合 15">
            <a:extLst>
              <a:ext uri="{FF2B5EF4-FFF2-40B4-BE49-F238E27FC236}">
                <a16:creationId xmlns:a16="http://schemas.microsoft.com/office/drawing/2014/main" id="{BC0BCD72-EF55-44D0-A88E-6A45AD8967CB}"/>
              </a:ext>
            </a:extLst>
          </p:cNvPr>
          <p:cNvGrpSpPr/>
          <p:nvPr/>
        </p:nvGrpSpPr>
        <p:grpSpPr>
          <a:xfrm>
            <a:off x="3583384" y="2586629"/>
            <a:ext cx="1505110" cy="626126"/>
            <a:chOff x="3529395" y="2586629"/>
            <a:chExt cx="1505110" cy="626126"/>
          </a:xfrm>
        </p:grpSpPr>
        <p:pic>
          <p:nvPicPr>
            <p:cNvPr id="14" name="图片 13">
              <a:extLst>
                <a:ext uri="{FF2B5EF4-FFF2-40B4-BE49-F238E27FC236}">
                  <a16:creationId xmlns:a16="http://schemas.microsoft.com/office/drawing/2014/main" id="{D9ECC958-E24D-4E5F-A463-DA49BA99CCCE}"/>
                </a:ext>
              </a:extLst>
            </p:cNvPr>
            <p:cNvPicPr>
              <a:picLocks noChangeAspect="1"/>
            </p:cNvPicPr>
            <p:nvPr/>
          </p:nvPicPr>
          <p:blipFill>
            <a:blip r:embed="rId9"/>
            <a:stretch>
              <a:fillRect/>
            </a:stretch>
          </p:blipFill>
          <p:spPr>
            <a:xfrm>
              <a:off x="3529395" y="2586629"/>
              <a:ext cx="1505110" cy="313063"/>
            </a:xfrm>
            <a:prstGeom prst="rect">
              <a:avLst/>
            </a:prstGeom>
          </p:spPr>
        </p:pic>
        <p:pic>
          <p:nvPicPr>
            <p:cNvPr id="15" name="图片 14">
              <a:extLst>
                <a:ext uri="{FF2B5EF4-FFF2-40B4-BE49-F238E27FC236}">
                  <a16:creationId xmlns:a16="http://schemas.microsoft.com/office/drawing/2014/main" id="{7F09D262-1B05-4E97-92B1-CD85A52ABC1E}"/>
                </a:ext>
              </a:extLst>
            </p:cNvPr>
            <p:cNvPicPr>
              <a:picLocks noChangeAspect="1"/>
            </p:cNvPicPr>
            <p:nvPr/>
          </p:nvPicPr>
          <p:blipFill rotWithShape="1">
            <a:blip r:embed="rId10"/>
            <a:srcRect t="4219"/>
            <a:stretch/>
          </p:blipFill>
          <p:spPr>
            <a:xfrm>
              <a:off x="3632241" y="2899692"/>
              <a:ext cx="1045928" cy="313063"/>
            </a:xfrm>
            <a:prstGeom prst="rect">
              <a:avLst/>
            </a:prstGeom>
          </p:spPr>
        </p:pic>
      </p:grpSp>
      <p:pic>
        <p:nvPicPr>
          <p:cNvPr id="17" name="图片 16">
            <a:extLst>
              <a:ext uri="{FF2B5EF4-FFF2-40B4-BE49-F238E27FC236}">
                <a16:creationId xmlns:a16="http://schemas.microsoft.com/office/drawing/2014/main" id="{4AE7857E-FDB0-4D7A-BAB1-552A21AEC2FD}"/>
              </a:ext>
            </a:extLst>
          </p:cNvPr>
          <p:cNvPicPr>
            <a:picLocks noChangeAspect="1"/>
          </p:cNvPicPr>
          <p:nvPr/>
        </p:nvPicPr>
        <p:blipFill>
          <a:blip r:embed="rId11"/>
          <a:stretch>
            <a:fillRect/>
          </a:stretch>
        </p:blipFill>
        <p:spPr>
          <a:xfrm>
            <a:off x="5246268" y="1114314"/>
            <a:ext cx="2893021" cy="383841"/>
          </a:xfrm>
          <a:prstGeom prst="rect">
            <a:avLst/>
          </a:prstGeom>
        </p:spPr>
      </p:pic>
      <p:pic>
        <p:nvPicPr>
          <p:cNvPr id="18" name="图片 17">
            <a:extLst>
              <a:ext uri="{FF2B5EF4-FFF2-40B4-BE49-F238E27FC236}">
                <a16:creationId xmlns:a16="http://schemas.microsoft.com/office/drawing/2014/main" id="{DDF166CC-028C-45B2-A3BF-E9AB32CE9BEE}"/>
              </a:ext>
            </a:extLst>
          </p:cNvPr>
          <p:cNvPicPr>
            <a:picLocks noChangeAspect="1"/>
          </p:cNvPicPr>
          <p:nvPr/>
        </p:nvPicPr>
        <p:blipFill>
          <a:blip r:embed="rId12"/>
          <a:stretch>
            <a:fillRect/>
          </a:stretch>
        </p:blipFill>
        <p:spPr>
          <a:xfrm>
            <a:off x="5270378" y="1790995"/>
            <a:ext cx="2893021" cy="381418"/>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F7056CE-C0C4-4BFB-A974-8A31A0F22045}"/>
                  </a:ext>
                </a:extLst>
              </p:cNvPr>
              <p:cNvSpPr txBox="1"/>
              <p:nvPr/>
            </p:nvSpPr>
            <p:spPr>
              <a:xfrm>
                <a:off x="8144026" y="1105411"/>
                <a:ext cx="949661"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rPr>
                        <m:t>∈</m:t>
                      </m:r>
                      <m:sSup>
                        <m:sSupPr>
                          <m:ctrlPr>
                            <a:rPr lang="en-US" altLang="zh-CN" sz="1800" b="0" i="1" smtClean="0">
                              <a:solidFill>
                                <a:schemeClr val="tx1"/>
                              </a:solidFill>
                              <a:latin typeface="Cambria Math" panose="02040503050406030204" pitchFamily="18" charset="0"/>
                              <a:ea typeface="Cambria Math" panose="02040503050406030204" pitchFamily="18" charset="0"/>
                            </a:rPr>
                          </m:ctrlPr>
                        </m:sSupPr>
                        <m:e>
                          <m:r>
                            <a:rPr lang="zh-CN" altLang="en-US" sz="1800" dirty="0">
                              <a:latin typeface="Cambria Math" panose="02040503050406030204" pitchFamily="18" charset="0"/>
                            </a:rPr>
                            <m:t>ℝ</m:t>
                          </m:r>
                        </m:e>
                        <m:sup>
                          <m:r>
                            <a:rPr lang="en-US" altLang="zh-CN" sz="1800" b="0" i="1" smtClean="0">
                              <a:solidFill>
                                <a:schemeClr val="tx1"/>
                              </a:solidFill>
                              <a:latin typeface="Cambria Math" panose="02040503050406030204" pitchFamily="18" charset="0"/>
                              <a:ea typeface="Cambria Math" panose="02040503050406030204" pitchFamily="18" charset="0"/>
                            </a:rPr>
                            <m:t>1</m:t>
                          </m:r>
                          <m:r>
                            <a:rPr lang="en-US" altLang="zh-CN" sz="1800" i="1">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𝑑</m:t>
                              </m:r>
                            </m:e>
                            <m:sub>
                              <m:r>
                                <a:rPr lang="en-US" altLang="zh-CN" sz="1800" b="0" i="1" smtClean="0">
                                  <a:latin typeface="Cambria Math" panose="02040503050406030204" pitchFamily="18" charset="0"/>
                                  <a:ea typeface="Cambria Math" panose="02040503050406030204" pitchFamily="18" charset="0"/>
                                </a:rPr>
                                <m:t>0</m:t>
                              </m:r>
                            </m:sub>
                          </m:sSub>
                        </m:sup>
                      </m:sSup>
                    </m:oMath>
                  </m:oMathPara>
                </a14:m>
                <a:endParaRPr lang="zh-CN" altLang="en-US" sz="1800" dirty="0">
                  <a:solidFill>
                    <a:schemeClr val="tx1"/>
                  </a:solidFill>
                  <a:latin typeface="+mj-ea"/>
                  <a:ea typeface="+mj-ea"/>
                </a:endParaRPr>
              </a:p>
            </p:txBody>
          </p:sp>
        </mc:Choice>
        <mc:Fallback xmlns="">
          <p:sp>
            <p:nvSpPr>
              <p:cNvPr id="19" name="文本框 18">
                <a:extLst>
                  <a:ext uri="{FF2B5EF4-FFF2-40B4-BE49-F238E27FC236}">
                    <a16:creationId xmlns:a16="http://schemas.microsoft.com/office/drawing/2014/main" id="{9F7056CE-C0C4-4BFB-A974-8A31A0F22045}"/>
                  </a:ext>
                </a:extLst>
              </p:cNvPr>
              <p:cNvSpPr txBox="1">
                <a:spLocks noRot="1" noChangeAspect="1" noMove="1" noResize="1" noEditPoints="1" noAdjustHandles="1" noChangeArrowheads="1" noChangeShapeType="1" noTextEdit="1"/>
              </p:cNvSpPr>
              <p:nvPr/>
            </p:nvSpPr>
            <p:spPr>
              <a:xfrm>
                <a:off x="8144026" y="1105411"/>
                <a:ext cx="949661" cy="37427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3BCD41A-5C3B-40BF-98A6-15FBCDCCE395}"/>
                  </a:ext>
                </a:extLst>
              </p:cNvPr>
              <p:cNvSpPr txBox="1"/>
              <p:nvPr/>
            </p:nvSpPr>
            <p:spPr>
              <a:xfrm>
                <a:off x="8154032" y="1780612"/>
                <a:ext cx="949661"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rPr>
                        <m:t>∈</m:t>
                      </m:r>
                      <m:sSup>
                        <m:sSupPr>
                          <m:ctrlPr>
                            <a:rPr lang="en-US" altLang="zh-CN" sz="1800" b="0" i="1" smtClean="0">
                              <a:solidFill>
                                <a:schemeClr val="tx1"/>
                              </a:solidFill>
                              <a:latin typeface="Cambria Math" panose="02040503050406030204" pitchFamily="18" charset="0"/>
                              <a:ea typeface="Cambria Math" panose="02040503050406030204" pitchFamily="18" charset="0"/>
                            </a:rPr>
                          </m:ctrlPr>
                        </m:sSupPr>
                        <m:e>
                          <m:r>
                            <a:rPr lang="zh-CN" altLang="en-US" sz="1800" dirty="0">
                              <a:latin typeface="Cambria Math" panose="02040503050406030204" pitchFamily="18" charset="0"/>
                            </a:rPr>
                            <m:t>ℝ</m:t>
                          </m:r>
                        </m:e>
                        <m:sup>
                          <m:r>
                            <a:rPr lang="en-US" altLang="zh-CN" sz="1800" b="0" i="1" smtClean="0">
                              <a:solidFill>
                                <a:schemeClr val="tx1"/>
                              </a:solidFill>
                              <a:latin typeface="Cambria Math" panose="02040503050406030204" pitchFamily="18" charset="0"/>
                              <a:ea typeface="Cambria Math" panose="02040503050406030204" pitchFamily="18" charset="0"/>
                            </a:rPr>
                            <m:t>1</m:t>
                          </m:r>
                          <m:r>
                            <a:rPr lang="en-US" altLang="zh-CN" sz="1800" i="1">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𝑑</m:t>
                              </m:r>
                            </m:e>
                            <m:sub>
                              <m:r>
                                <a:rPr lang="en-US" altLang="zh-CN" sz="1800" b="0" i="1" smtClean="0">
                                  <a:latin typeface="Cambria Math" panose="02040503050406030204" pitchFamily="18" charset="0"/>
                                  <a:ea typeface="Cambria Math" panose="02040503050406030204" pitchFamily="18" charset="0"/>
                                </a:rPr>
                                <m:t>0</m:t>
                              </m:r>
                            </m:sub>
                          </m:sSub>
                        </m:sup>
                      </m:sSup>
                    </m:oMath>
                  </m:oMathPara>
                </a14:m>
                <a:endParaRPr lang="zh-CN" altLang="en-US" sz="1800" dirty="0">
                  <a:solidFill>
                    <a:schemeClr val="tx1"/>
                  </a:solidFill>
                  <a:latin typeface="+mj-ea"/>
                  <a:ea typeface="+mj-ea"/>
                </a:endParaRPr>
              </a:p>
            </p:txBody>
          </p:sp>
        </mc:Choice>
        <mc:Fallback xmlns="">
          <p:sp>
            <p:nvSpPr>
              <p:cNvPr id="20" name="文本框 19">
                <a:extLst>
                  <a:ext uri="{FF2B5EF4-FFF2-40B4-BE49-F238E27FC236}">
                    <a16:creationId xmlns:a16="http://schemas.microsoft.com/office/drawing/2014/main" id="{33BCD41A-5C3B-40BF-98A6-15FBCDCCE395}"/>
                  </a:ext>
                </a:extLst>
              </p:cNvPr>
              <p:cNvSpPr txBox="1">
                <a:spLocks noRot="1" noChangeAspect="1" noMove="1" noResize="1" noEditPoints="1" noAdjustHandles="1" noChangeArrowheads="1" noChangeShapeType="1" noTextEdit="1"/>
              </p:cNvSpPr>
              <p:nvPr/>
            </p:nvSpPr>
            <p:spPr>
              <a:xfrm>
                <a:off x="8154032" y="1780612"/>
                <a:ext cx="949661" cy="374270"/>
              </a:xfrm>
              <a:prstGeom prst="rect">
                <a:avLst/>
              </a:prstGeom>
              <a:blipFill>
                <a:blip r:embed="rId14"/>
                <a:stretch>
                  <a:fillRect/>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43C6C735-9648-4AC6-A167-F40BA1F92F8C}"/>
              </a:ext>
            </a:extLst>
          </p:cNvPr>
          <p:cNvPicPr>
            <a:picLocks noChangeAspect="1"/>
          </p:cNvPicPr>
          <p:nvPr/>
        </p:nvPicPr>
        <p:blipFill>
          <a:blip r:embed="rId15"/>
          <a:stretch>
            <a:fillRect/>
          </a:stretch>
        </p:blipFill>
        <p:spPr>
          <a:xfrm>
            <a:off x="5384289" y="2715809"/>
            <a:ext cx="3166632" cy="424168"/>
          </a:xfrm>
          <a:prstGeom prst="rect">
            <a:avLst/>
          </a:prstGeom>
        </p:spPr>
      </p:pic>
      <p:pic>
        <p:nvPicPr>
          <p:cNvPr id="22" name="图片 21">
            <a:extLst>
              <a:ext uri="{FF2B5EF4-FFF2-40B4-BE49-F238E27FC236}">
                <a16:creationId xmlns:a16="http://schemas.microsoft.com/office/drawing/2014/main" id="{15D66DAB-FEB0-45DD-BEB8-620AF3CED432}"/>
              </a:ext>
            </a:extLst>
          </p:cNvPr>
          <p:cNvPicPr>
            <a:picLocks noChangeAspect="1"/>
          </p:cNvPicPr>
          <p:nvPr/>
        </p:nvPicPr>
        <p:blipFill>
          <a:blip r:embed="rId16"/>
          <a:stretch>
            <a:fillRect/>
          </a:stretch>
        </p:blipFill>
        <p:spPr>
          <a:xfrm>
            <a:off x="5408399" y="3716275"/>
            <a:ext cx="2609450" cy="408436"/>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A1F84B0-40DE-4636-ADD6-38995A4ECC8D}"/>
                  </a:ext>
                </a:extLst>
              </p:cNvPr>
              <p:cNvSpPr txBox="1"/>
              <p:nvPr/>
            </p:nvSpPr>
            <p:spPr>
              <a:xfrm>
                <a:off x="5610921" y="4029432"/>
                <a:ext cx="1356684" cy="421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sSup>
                        <m:sSupPr>
                          <m:ctrlPr>
                            <a:rPr lang="en-US" altLang="zh-CN" sz="2000" b="1" i="1" smtClean="0">
                              <a:solidFill>
                                <a:schemeClr val="tx1"/>
                              </a:solidFill>
                              <a:latin typeface="Cambria Math" panose="02040503050406030204" pitchFamily="18" charset="0"/>
                              <a:ea typeface="Cambria Math" panose="02040503050406030204" pitchFamily="18" charset="0"/>
                            </a:rPr>
                          </m:ctrlPr>
                        </m:sSupPr>
                        <m:e>
                          <m:r>
                            <a:rPr lang="zh-CN" altLang="en-US" sz="2000" b="1" dirty="0">
                              <a:latin typeface="Cambria Math" panose="02040503050406030204" pitchFamily="18" charset="0"/>
                            </a:rPr>
                            <m:t>ℝ</m:t>
                          </m:r>
                        </m:e>
                        <m:sup>
                          <m:d>
                            <m:dPr>
                              <m:ctrlPr>
                                <a:rPr lang="en-US" altLang="zh-CN" sz="2000" b="1" i="1" smtClean="0">
                                  <a:solidFill>
                                    <a:schemeClr val="tx1"/>
                                  </a:solidFill>
                                  <a:latin typeface="Cambria Math" panose="02040503050406030204" pitchFamily="18" charset="0"/>
                                  <a:ea typeface="Cambria Math" panose="02040503050406030204" pitchFamily="18" charset="0"/>
                                </a:rPr>
                              </m:ctrlPr>
                            </m:dPr>
                            <m:e>
                              <m:r>
                                <a:rPr lang="en-US" altLang="zh-CN" sz="2000" b="1" i="1" smtClean="0">
                                  <a:solidFill>
                                    <a:schemeClr val="tx1"/>
                                  </a:solidFill>
                                  <a:latin typeface="Cambria Math" panose="02040503050406030204" pitchFamily="18" charset="0"/>
                                  <a:ea typeface="Cambria Math" panose="02040503050406030204" pitchFamily="18" charset="0"/>
                                </a:rPr>
                                <m:t>𝑺</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𝟏</m:t>
                              </m:r>
                            </m:e>
                          </m:d>
                          <m:r>
                            <a:rPr lang="en-US" altLang="zh-CN" sz="2000" b="1" i="1">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𝒅</m:t>
                              </m:r>
                            </m:e>
                            <m:sub>
                              <m:r>
                                <a:rPr lang="en-US" altLang="zh-CN" sz="2000" b="1" i="1" smtClean="0">
                                  <a:latin typeface="Cambria Math" panose="02040503050406030204" pitchFamily="18" charset="0"/>
                                  <a:ea typeface="Cambria Math" panose="02040503050406030204" pitchFamily="18" charset="0"/>
                                </a:rPr>
                                <m:t>𝟎</m:t>
                              </m:r>
                            </m:sub>
                          </m:sSub>
                        </m:sup>
                      </m:sSup>
                    </m:oMath>
                  </m:oMathPara>
                </a14:m>
                <a:endParaRPr lang="zh-CN" altLang="en-US" sz="2000" b="1" dirty="0">
                  <a:solidFill>
                    <a:schemeClr val="tx1"/>
                  </a:solidFill>
                  <a:latin typeface="+mj-ea"/>
                  <a:ea typeface="+mj-ea"/>
                </a:endParaRPr>
              </a:p>
            </p:txBody>
          </p:sp>
        </mc:Choice>
        <mc:Fallback xmlns="">
          <p:sp>
            <p:nvSpPr>
              <p:cNvPr id="23" name="文本框 22">
                <a:extLst>
                  <a:ext uri="{FF2B5EF4-FFF2-40B4-BE49-F238E27FC236}">
                    <a16:creationId xmlns:a16="http://schemas.microsoft.com/office/drawing/2014/main" id="{0A1F84B0-40DE-4636-ADD6-38995A4ECC8D}"/>
                  </a:ext>
                </a:extLst>
              </p:cNvPr>
              <p:cNvSpPr txBox="1">
                <a:spLocks noRot="1" noChangeAspect="1" noMove="1" noResize="1" noEditPoints="1" noAdjustHandles="1" noChangeArrowheads="1" noChangeShapeType="1" noTextEdit="1"/>
              </p:cNvSpPr>
              <p:nvPr/>
            </p:nvSpPr>
            <p:spPr>
              <a:xfrm>
                <a:off x="5610921" y="4029432"/>
                <a:ext cx="1356684" cy="421013"/>
              </a:xfrm>
              <a:prstGeom prst="rect">
                <a:avLst/>
              </a:prstGeom>
              <a:blipFill>
                <a:blip r:embed="rId17"/>
                <a:stretch>
                  <a:fillRect r="-40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3640A21-3027-4E6A-8C6D-1211543A83AC}"/>
                  </a:ext>
                </a:extLst>
              </p:cNvPr>
              <p:cNvSpPr txBox="1"/>
              <p:nvPr/>
            </p:nvSpPr>
            <p:spPr>
              <a:xfrm>
                <a:off x="5494963" y="3122924"/>
                <a:ext cx="949661"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rPr>
                        <m:t>∈</m:t>
                      </m:r>
                      <m:sSup>
                        <m:sSupPr>
                          <m:ctrlPr>
                            <a:rPr lang="en-US" altLang="zh-CN" sz="1800" b="0" i="1" smtClean="0">
                              <a:solidFill>
                                <a:schemeClr val="tx1"/>
                              </a:solidFill>
                              <a:latin typeface="Cambria Math" panose="02040503050406030204" pitchFamily="18" charset="0"/>
                              <a:ea typeface="Cambria Math" panose="02040503050406030204" pitchFamily="18" charset="0"/>
                            </a:rPr>
                          </m:ctrlPr>
                        </m:sSupPr>
                        <m:e>
                          <m:r>
                            <a:rPr lang="zh-CN" altLang="en-US" sz="1800" dirty="0">
                              <a:latin typeface="Cambria Math" panose="02040503050406030204" pitchFamily="18" charset="0"/>
                            </a:rPr>
                            <m:t>ℝ</m:t>
                          </m:r>
                        </m:e>
                        <m:sup>
                          <m:r>
                            <a:rPr lang="en-US" altLang="zh-CN" sz="1800" b="0" i="1" smtClean="0">
                              <a:solidFill>
                                <a:schemeClr val="tx1"/>
                              </a:solidFill>
                              <a:latin typeface="Cambria Math" panose="02040503050406030204" pitchFamily="18" charset="0"/>
                              <a:ea typeface="Cambria Math" panose="02040503050406030204" pitchFamily="18" charset="0"/>
                            </a:rPr>
                            <m:t>1</m:t>
                          </m:r>
                          <m:r>
                            <a:rPr lang="en-US" altLang="zh-CN" sz="1800" i="1">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𝑑</m:t>
                              </m:r>
                            </m:e>
                            <m:sub>
                              <m:r>
                                <a:rPr lang="en-US" altLang="zh-CN" sz="1800" b="0" i="1" smtClean="0">
                                  <a:latin typeface="Cambria Math" panose="02040503050406030204" pitchFamily="18" charset="0"/>
                                  <a:ea typeface="Cambria Math" panose="02040503050406030204" pitchFamily="18" charset="0"/>
                                </a:rPr>
                                <m:t>0</m:t>
                              </m:r>
                            </m:sub>
                          </m:sSub>
                        </m:sup>
                      </m:sSup>
                    </m:oMath>
                  </m:oMathPara>
                </a14:m>
                <a:endParaRPr lang="zh-CN" altLang="en-US" sz="1800" dirty="0">
                  <a:solidFill>
                    <a:schemeClr val="tx1"/>
                  </a:solidFill>
                  <a:latin typeface="+mj-ea"/>
                  <a:ea typeface="+mj-ea"/>
                </a:endParaRPr>
              </a:p>
            </p:txBody>
          </p:sp>
        </mc:Choice>
        <mc:Fallback xmlns="">
          <p:sp>
            <p:nvSpPr>
              <p:cNvPr id="24" name="文本框 23">
                <a:extLst>
                  <a:ext uri="{FF2B5EF4-FFF2-40B4-BE49-F238E27FC236}">
                    <a16:creationId xmlns:a16="http://schemas.microsoft.com/office/drawing/2014/main" id="{A3640A21-3027-4E6A-8C6D-1211543A83AC}"/>
                  </a:ext>
                </a:extLst>
              </p:cNvPr>
              <p:cNvSpPr txBox="1">
                <a:spLocks noRot="1" noChangeAspect="1" noMove="1" noResize="1" noEditPoints="1" noAdjustHandles="1" noChangeArrowheads="1" noChangeShapeType="1" noTextEdit="1"/>
              </p:cNvSpPr>
              <p:nvPr/>
            </p:nvSpPr>
            <p:spPr>
              <a:xfrm>
                <a:off x="5494963" y="3122924"/>
                <a:ext cx="949661" cy="374270"/>
              </a:xfrm>
              <a:prstGeom prst="rect">
                <a:avLst/>
              </a:prstGeom>
              <a:blipFill>
                <a:blip r:embed="rId18"/>
                <a:stretch>
                  <a:fillRect/>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70267C57-D5FA-417C-8D72-54BC4E2ABC9C}"/>
              </a:ext>
            </a:extLst>
          </p:cNvPr>
          <p:cNvPicPr>
            <a:picLocks noChangeAspect="1"/>
          </p:cNvPicPr>
          <p:nvPr/>
        </p:nvPicPr>
        <p:blipFill>
          <a:blip r:embed="rId19"/>
          <a:stretch>
            <a:fillRect/>
          </a:stretch>
        </p:blipFill>
        <p:spPr>
          <a:xfrm>
            <a:off x="0" y="2516192"/>
            <a:ext cx="9144000" cy="2627308"/>
          </a:xfrm>
          <a:prstGeom prst="rect">
            <a:avLst/>
          </a:prstGeom>
        </p:spPr>
      </p:pic>
    </p:spTree>
    <p:extLst>
      <p:ext uri="{BB962C8B-B14F-4D97-AF65-F5344CB8AC3E}">
        <p14:creationId xmlns:p14="http://schemas.microsoft.com/office/powerpoint/2010/main" val="363763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9" grpId="0"/>
      <p:bldP spid="20"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4" y="68257"/>
            <a:ext cx="4143804"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Transformer-based Graph Encoder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99A826-28E9-4364-8AC8-5DB7EDCFE364}"/>
              </a:ext>
            </a:extLst>
          </p:cNvPr>
          <p:cNvPicPr>
            <a:picLocks noChangeAspect="1"/>
          </p:cNvPicPr>
          <p:nvPr/>
        </p:nvPicPr>
        <p:blipFill>
          <a:blip r:embed="rId3"/>
          <a:stretch>
            <a:fillRect/>
          </a:stretch>
        </p:blipFill>
        <p:spPr>
          <a:xfrm>
            <a:off x="195284" y="1950409"/>
            <a:ext cx="4116478" cy="1105824"/>
          </a:xfrm>
          <a:prstGeom prst="rect">
            <a:avLst/>
          </a:prstGeom>
        </p:spPr>
      </p:pic>
      <p:pic>
        <p:nvPicPr>
          <p:cNvPr id="6" name="图片 5">
            <a:extLst>
              <a:ext uri="{FF2B5EF4-FFF2-40B4-BE49-F238E27FC236}">
                <a16:creationId xmlns:a16="http://schemas.microsoft.com/office/drawing/2014/main" id="{F9905DE6-4EB9-49E9-BE82-D419341B99EF}"/>
              </a:ext>
            </a:extLst>
          </p:cNvPr>
          <p:cNvPicPr>
            <a:picLocks noChangeAspect="1"/>
          </p:cNvPicPr>
          <p:nvPr/>
        </p:nvPicPr>
        <p:blipFill>
          <a:blip r:embed="rId4"/>
          <a:stretch>
            <a:fillRect/>
          </a:stretch>
        </p:blipFill>
        <p:spPr>
          <a:xfrm>
            <a:off x="5214798" y="1340099"/>
            <a:ext cx="3342606" cy="2463301"/>
          </a:xfrm>
          <a:prstGeom prst="rect">
            <a:avLst/>
          </a:prstGeom>
        </p:spPr>
      </p:pic>
      <p:pic>
        <p:nvPicPr>
          <p:cNvPr id="7" name="图片 6">
            <a:extLst>
              <a:ext uri="{FF2B5EF4-FFF2-40B4-BE49-F238E27FC236}">
                <a16:creationId xmlns:a16="http://schemas.microsoft.com/office/drawing/2014/main" id="{D123F04E-B0C2-4C1E-AA67-DD2C54DEBDBE}"/>
              </a:ext>
            </a:extLst>
          </p:cNvPr>
          <p:cNvPicPr>
            <a:picLocks noChangeAspect="1"/>
          </p:cNvPicPr>
          <p:nvPr/>
        </p:nvPicPr>
        <p:blipFill>
          <a:blip r:embed="rId5"/>
          <a:stretch>
            <a:fillRect/>
          </a:stretch>
        </p:blipFill>
        <p:spPr>
          <a:xfrm>
            <a:off x="1024437" y="3361147"/>
            <a:ext cx="2051170" cy="370350"/>
          </a:xfrm>
          <a:prstGeom prst="rect">
            <a:avLst/>
          </a:prstGeom>
        </p:spPr>
      </p:pic>
    </p:spTree>
    <p:extLst>
      <p:ext uri="{BB962C8B-B14F-4D97-AF65-F5344CB8AC3E}">
        <p14:creationId xmlns:p14="http://schemas.microsoft.com/office/powerpoint/2010/main" val="33595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Model Optimization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13D77D3-63BA-461E-9D8F-BCAC09DE3832}"/>
              </a:ext>
            </a:extLst>
          </p:cNvPr>
          <p:cNvPicPr>
            <a:picLocks noChangeAspect="1"/>
          </p:cNvPicPr>
          <p:nvPr/>
        </p:nvPicPr>
        <p:blipFill>
          <a:blip r:embed="rId3"/>
          <a:stretch>
            <a:fillRect/>
          </a:stretch>
        </p:blipFill>
        <p:spPr>
          <a:xfrm>
            <a:off x="1924835" y="883876"/>
            <a:ext cx="5294329" cy="1592984"/>
          </a:xfrm>
          <a:prstGeom prst="rect">
            <a:avLst/>
          </a:prstGeom>
        </p:spPr>
      </p:pic>
      <p:pic>
        <p:nvPicPr>
          <p:cNvPr id="6" name="图片 5">
            <a:extLst>
              <a:ext uri="{FF2B5EF4-FFF2-40B4-BE49-F238E27FC236}">
                <a16:creationId xmlns:a16="http://schemas.microsoft.com/office/drawing/2014/main" id="{7DEFD840-597A-4236-960B-6814107D8B9F}"/>
              </a:ext>
            </a:extLst>
          </p:cNvPr>
          <p:cNvPicPr>
            <a:picLocks noChangeAspect="1"/>
          </p:cNvPicPr>
          <p:nvPr/>
        </p:nvPicPr>
        <p:blipFill>
          <a:blip r:embed="rId4"/>
          <a:stretch>
            <a:fillRect/>
          </a:stretch>
        </p:blipFill>
        <p:spPr>
          <a:xfrm>
            <a:off x="1791733" y="2782454"/>
            <a:ext cx="5560531" cy="785503"/>
          </a:xfrm>
          <a:prstGeom prst="rect">
            <a:avLst/>
          </a:prstGeom>
        </p:spPr>
      </p:pic>
      <p:pic>
        <p:nvPicPr>
          <p:cNvPr id="7" name="图片 6">
            <a:extLst>
              <a:ext uri="{FF2B5EF4-FFF2-40B4-BE49-F238E27FC236}">
                <a16:creationId xmlns:a16="http://schemas.microsoft.com/office/drawing/2014/main" id="{1B393B31-9C4D-44E7-9E0C-573E6EEFEB95}"/>
              </a:ext>
            </a:extLst>
          </p:cNvPr>
          <p:cNvPicPr>
            <a:picLocks noChangeAspect="1"/>
          </p:cNvPicPr>
          <p:nvPr/>
        </p:nvPicPr>
        <p:blipFill>
          <a:blip r:embed="rId5"/>
          <a:stretch>
            <a:fillRect/>
          </a:stretch>
        </p:blipFill>
        <p:spPr>
          <a:xfrm>
            <a:off x="3190680" y="3873551"/>
            <a:ext cx="2762636" cy="609685"/>
          </a:xfrm>
          <a:prstGeom prst="rect">
            <a:avLst/>
          </a:prstGeom>
        </p:spPr>
      </p:pic>
    </p:spTree>
    <p:extLst>
      <p:ext uri="{BB962C8B-B14F-4D97-AF65-F5344CB8AC3E}">
        <p14:creationId xmlns:p14="http://schemas.microsoft.com/office/powerpoint/2010/main" val="312437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515352"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24C777C2-2B39-430C-9A41-700DA0AC1337}"/>
              </a:ext>
            </a:extLst>
          </p:cNvPr>
          <p:cNvPicPr>
            <a:picLocks noChangeAspect="1"/>
          </p:cNvPicPr>
          <p:nvPr/>
        </p:nvPicPr>
        <p:blipFill rotWithShape="1">
          <a:blip r:embed="rId3"/>
          <a:srcRect t="1083" b="761"/>
          <a:stretch/>
        </p:blipFill>
        <p:spPr>
          <a:xfrm>
            <a:off x="862371" y="1391876"/>
            <a:ext cx="7419257" cy="3751624"/>
          </a:xfrm>
          <a:prstGeom prst="rect">
            <a:avLst/>
          </a:prstGeom>
        </p:spPr>
      </p:pic>
      <p:pic>
        <p:nvPicPr>
          <p:cNvPr id="5" name="图片 4">
            <a:extLst>
              <a:ext uri="{FF2B5EF4-FFF2-40B4-BE49-F238E27FC236}">
                <a16:creationId xmlns:a16="http://schemas.microsoft.com/office/drawing/2014/main" id="{A1725EAD-D61A-400A-B3C7-B265EA6B102F}"/>
              </a:ext>
            </a:extLst>
          </p:cNvPr>
          <p:cNvPicPr>
            <a:picLocks noChangeAspect="1"/>
          </p:cNvPicPr>
          <p:nvPr/>
        </p:nvPicPr>
        <p:blipFill>
          <a:blip r:embed="rId4"/>
          <a:stretch>
            <a:fillRect/>
          </a:stretch>
        </p:blipFill>
        <p:spPr>
          <a:xfrm>
            <a:off x="3232695" y="588765"/>
            <a:ext cx="2678609" cy="750011"/>
          </a:xfrm>
          <a:prstGeom prst="rect">
            <a:avLst/>
          </a:prstGeom>
        </p:spPr>
      </p:pic>
      <p:pic>
        <p:nvPicPr>
          <p:cNvPr id="6" name="图片 5">
            <a:extLst>
              <a:ext uri="{FF2B5EF4-FFF2-40B4-BE49-F238E27FC236}">
                <a16:creationId xmlns:a16="http://schemas.microsoft.com/office/drawing/2014/main" id="{D27971C3-D772-402C-8532-C12C8341D0EC}"/>
              </a:ext>
            </a:extLst>
          </p:cNvPr>
          <p:cNvPicPr>
            <a:picLocks noChangeAspect="1"/>
          </p:cNvPicPr>
          <p:nvPr/>
        </p:nvPicPr>
        <p:blipFill rotWithShape="1">
          <a:blip r:embed="rId5"/>
          <a:srcRect l="2556"/>
          <a:stretch/>
        </p:blipFill>
        <p:spPr>
          <a:xfrm>
            <a:off x="2034284" y="1863072"/>
            <a:ext cx="5075431" cy="1630626"/>
          </a:xfrm>
          <a:prstGeom prst="rect">
            <a:avLst/>
          </a:prstGeom>
        </p:spPr>
      </p:pic>
    </p:spTree>
    <p:extLst>
      <p:ext uri="{BB962C8B-B14F-4D97-AF65-F5344CB8AC3E}">
        <p14:creationId xmlns:p14="http://schemas.microsoft.com/office/powerpoint/2010/main" val="20486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8060</TotalTime>
  <Words>3540</Words>
  <Application>Microsoft Office PowerPoint</Application>
  <PresentationFormat>全屏显示(16:9)</PresentationFormat>
  <Paragraphs>159</Paragraphs>
  <Slides>13</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宋体</vt:lpstr>
      <vt:lpstr>微软雅黑</vt:lpstr>
      <vt:lpstr>微软雅黑 Light</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Acey XX</cp:lastModifiedBy>
  <cp:revision>838</cp:revision>
  <dcterms:created xsi:type="dcterms:W3CDTF">2017-05-01T12:27:00Z</dcterms:created>
  <dcterms:modified xsi:type="dcterms:W3CDTF">2022-03-20T08:15:22Z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