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3" r:id="rId2"/>
    <p:sldId id="332" r:id="rId3"/>
    <p:sldId id="267" r:id="rId4"/>
    <p:sldId id="323" r:id="rId5"/>
    <p:sldId id="324" r:id="rId6"/>
    <p:sldId id="331" r:id="rId7"/>
    <p:sldId id="306" r:id="rId8"/>
    <p:sldId id="307" r:id="rId9"/>
    <p:sldId id="328" r:id="rId10"/>
    <p:sldId id="333" r:id="rId11"/>
    <p:sldId id="334" r:id="rId12"/>
    <p:sldId id="335" r:id="rId13"/>
    <p:sldId id="336" r:id="rId14"/>
    <p:sldId id="337" r:id="rId15"/>
    <p:sldId id="338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倩" initials="陈" lastIdx="1" clrIdx="0">
    <p:extLst>
      <p:ext uri="{19B8F6BF-5375-455C-9EA6-DF929625EA0E}">
        <p15:presenceInfo xmlns:p15="http://schemas.microsoft.com/office/powerpoint/2012/main" userId="826ec5ce41e0d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7"/>
    <a:srgbClr val="FF8001"/>
    <a:srgbClr val="FFC000"/>
    <a:srgbClr val="00AFEF"/>
    <a:srgbClr val="00B0F0"/>
    <a:srgbClr val="284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2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阿里的</a:t>
            </a:r>
            <a:endParaRPr lang="en-US" altLang="zh-CN" dirty="0"/>
          </a:p>
          <a:p>
            <a:r>
              <a:rPr lang="en-US" altLang="zh-CN" dirty="0"/>
              <a:t>2018kdd</a:t>
            </a:r>
            <a:r>
              <a:rPr lang="zh-CN" altLang="en-US" dirty="0"/>
              <a:t>（</a:t>
            </a:r>
            <a:r>
              <a:rPr lang="en-US" altLang="zh-CN" dirty="0"/>
              <a:t>attention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（？）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阿里的</a:t>
            </a:r>
            <a:endParaRPr lang="en-US" altLang="zh-CN" dirty="0"/>
          </a:p>
          <a:p>
            <a:r>
              <a:rPr lang="en-US" altLang="zh-CN" dirty="0"/>
              <a:t>2018kdd</a:t>
            </a:r>
            <a:r>
              <a:rPr lang="zh-CN" altLang="en-US" dirty="0"/>
              <a:t>（</a:t>
            </a:r>
            <a:r>
              <a:rPr lang="en-US" altLang="zh-CN" dirty="0"/>
              <a:t>attention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（？）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0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先前的</a:t>
            </a:r>
            <a:r>
              <a:rPr lang="en-US" altLang="zh-CN" dirty="0" err="1"/>
              <a:t>Embedding&amp;MLP</a:t>
            </a:r>
            <a:r>
              <a:rPr lang="zh-CN" altLang="en-US" dirty="0"/>
              <a:t>方法忽略了用户行为的序列信息，解决方式是使用</a:t>
            </a:r>
            <a:r>
              <a:rPr lang="en-US" altLang="zh-CN" dirty="0"/>
              <a:t>transformer</a:t>
            </a:r>
            <a:r>
              <a:rPr lang="zh-CN" altLang="en-US" dirty="0"/>
              <a:t>来建模用户行为，捕获用户行为的序列信息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4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Bst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主要是基于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WDL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来做的，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WDL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将所有的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feature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简单的拼接起来，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DIN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是在这个基础上加了一个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attention, BST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是加了一个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。虽然神经网络能够学习到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cross feature,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但这篇文章中还是手动的加上了部分的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cross feature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，理由是这样效果比较好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…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位置编码等于当前的时间减去点击的时间，相当于逆序编码？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3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Q query K key V value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多头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E 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矩阵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为了防止过拟合和学习到更有意义的特征，在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self-attention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dropout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leakyrelu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5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1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(+seq)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把点击过的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做一个</a:t>
            </a:r>
            <a:r>
              <a:rPr lang="en-US" altLang="zh-CN">
                <a:effectLst/>
                <a:latin typeface="Arial" panose="020B0604020202020204" pitchFamily="34" charset="0"/>
              </a:rPr>
              <a:t>average pooling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阿里的</a:t>
            </a:r>
            <a:endParaRPr lang="en-US" altLang="zh-CN" dirty="0"/>
          </a:p>
          <a:p>
            <a:r>
              <a:rPr lang="en-US" altLang="zh-CN" dirty="0"/>
              <a:t>2018kdd</a:t>
            </a:r>
            <a:r>
              <a:rPr lang="zh-CN" altLang="en-US" dirty="0"/>
              <a:t>（</a:t>
            </a:r>
            <a:r>
              <a:rPr lang="en-US" altLang="zh-CN" dirty="0"/>
              <a:t>attention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（？）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3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提出的方法：局部激活部分行为（</a:t>
            </a:r>
            <a:r>
              <a:rPr lang="en-US" altLang="zh-CN" dirty="0"/>
              <a:t>attention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一位年轻的母亲最近浏览了羊毛大衣、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恤衫、耳环、手提包、皮包和儿童大衣等商品，这些行为数据提供了她购物兴趣的线索，显然她的兴趣是多样的，这个时候如果为她推荐一个手提包的广告，显然是能够命中她的兴趣的，但是其他的与手提包无关的浏览记录显然就是无用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左边：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embedding&amp;mlp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模型：将点击过的商品的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，店铺的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id,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类别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拼接起来，然后将所有商品的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做一个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sum pooling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，然后和文本信息的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以及用户画像的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拼接起来，然后放进一个两层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MLP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softmax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中，得到用户点击这个广告的概率。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右边：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DIN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引入一个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activation unit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，其实就是计算每个点击过的商品和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candidate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广告之间的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attention,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然后最后将每个点击过的商品加权相加，计算方式如图，外积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=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元素积。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训练技巧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MBA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为了防止过拟合和减少计算资源（训练的数据集规模特别大）只计算在当前的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mini-batch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中出现的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parameters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正则化项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Wj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是第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feature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向量，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indicator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函数，表示在实例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中是否包含特征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j,nj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表示在所有样本中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出现的次数。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batch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数量，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amj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表示是否至少有一个实例在小批量中具有特征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 j</a:t>
            </a:r>
          </a:p>
          <a:p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的梯度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/>
                <a:latin typeface="Arial" panose="020B0604020202020204" pitchFamily="34" charset="0"/>
              </a:rPr>
              <a:t>数据适应的激活函数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P(s)indicator function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 parameter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PRELU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的转折点太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hard,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当每一层的输入遵循不同的分布的时候，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PRELU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可能就不那么合适。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期望，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方差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5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9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515594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Interest Network for Click-Through Rate Prediction (DIN) &amp; Behavior Sequence Transformer for E-commerce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 in Alibaba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515594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 Sequence Transformer for E-commerce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 in Alibaba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1993978" y="2867453"/>
            <a:ext cx="1107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忽略的用户行为的序列信息 → </a:t>
            </a:r>
            <a:r>
              <a:rPr lang="en-US" altLang="zh-CN" sz="2800" dirty="0">
                <a:solidFill>
                  <a:srgbClr val="00B0F0"/>
                </a:solidFill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9758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BST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1A5C5-A514-6580-A250-596170A72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96" y="945755"/>
            <a:ext cx="10279742" cy="5824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CF9BA6-D155-0BE4-FE29-3E7024D12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" y="1738679"/>
            <a:ext cx="4160040" cy="11927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DD3237-8F95-944D-F0E1-F8A416CD0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51" y="6205277"/>
            <a:ext cx="1860213" cy="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BST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A26813-7D12-8EBC-1067-E9BF5C72E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040" y="1172474"/>
            <a:ext cx="2057687" cy="304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BF626D-2C75-3378-FC8D-574E404C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61" y="1509145"/>
            <a:ext cx="3822600" cy="7496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DDDE16-72E9-88E9-1F21-7EA66F7F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61" y="2178109"/>
            <a:ext cx="5917035" cy="5447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39924A-C1EF-02DA-E1E1-16CEA0493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61" y="2750197"/>
            <a:ext cx="4855151" cy="4617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83864D-3A32-DBEF-0ABB-98F057728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0704" y="3391816"/>
            <a:ext cx="3822600" cy="2789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4FA53C9-9FFF-4C7B-82D4-DA40BB091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0056" y="3765140"/>
            <a:ext cx="1310002" cy="3139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D4F4C81-FF50-6AAB-A240-C158ACD0F5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0056" y="4108603"/>
            <a:ext cx="3822600" cy="36123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4494509-DE1C-26F9-1FBD-C72506DA64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0056" y="4506015"/>
            <a:ext cx="6096000" cy="3029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A4117C6-EEA3-2A39-0054-8B521EFE22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1761" y="5380713"/>
            <a:ext cx="2864368" cy="76638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E0CFE36-2F61-F09F-6F5B-D1AEDB4A77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6270" y="4964813"/>
            <a:ext cx="3817034" cy="32172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C5E3E43-7A8F-D1A7-465C-2291F8DBD4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0704" y="6145281"/>
            <a:ext cx="3770985" cy="6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565BF-4709-0168-9857-F3140931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548" y="1544208"/>
            <a:ext cx="6208902" cy="11508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211BC0-233C-FAF6-8E3B-B311F002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75" y="2968976"/>
            <a:ext cx="8818249" cy="28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54CA32-F6E6-252C-861F-F9A0BAEF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76" y="1558394"/>
            <a:ext cx="1090764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515594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Interest Network for Click-Through Rate Prediction (DIN)</a:t>
            </a:r>
          </a:p>
        </p:txBody>
      </p:sp>
    </p:spTree>
    <p:extLst>
      <p:ext uri="{BB962C8B-B14F-4D97-AF65-F5344CB8AC3E}">
        <p14:creationId xmlns:p14="http://schemas.microsoft.com/office/powerpoint/2010/main" val="11468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922262" y="1616633"/>
            <a:ext cx="110758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商业化应用</a:t>
            </a:r>
            <a:r>
              <a:rPr lang="en-US" altLang="zh-CN" sz="2800" dirty="0">
                <a:solidFill>
                  <a:srgbClr val="00B0F0"/>
                </a:solidFill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</a:rPr>
              <a:t>投放广告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00B0F0"/>
                </a:solidFill>
              </a:rPr>
              <a:t>Embedding&amp;MLP</a:t>
            </a:r>
            <a:r>
              <a:rPr lang="zh-CN" altLang="en-US" sz="2800" dirty="0">
                <a:solidFill>
                  <a:srgbClr val="00B0F0"/>
                </a:solidFill>
              </a:rPr>
              <a:t>方法的局限性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将用户的行为全部拼接在一起，然后</a:t>
            </a:r>
            <a:r>
              <a:rPr lang="en-US" altLang="zh-CN" sz="2800" dirty="0"/>
              <a:t>transfer</a:t>
            </a:r>
            <a:r>
              <a:rPr lang="zh-CN" altLang="en-US" sz="2800" dirty="0"/>
              <a:t>到一个固定长度的</a:t>
            </a:r>
            <a:r>
              <a:rPr lang="en-US" altLang="zh-CN" sz="2800" dirty="0"/>
              <a:t>embedding</a:t>
            </a:r>
            <a:r>
              <a:rPr lang="zh-CN" altLang="en-US" sz="2800" dirty="0"/>
              <a:t>中，由于用户的行为序列长度不是固定的且用户的兴趣是多样的，用户的各种兴趣被压缩成固定长度的向量，这限制了</a:t>
            </a:r>
            <a:r>
              <a:rPr lang="en-US" altLang="zh-CN" sz="2800" dirty="0" err="1"/>
              <a:t>Embedding&amp;MLP</a:t>
            </a:r>
            <a:r>
              <a:rPr lang="zh-CN" altLang="en-US" sz="2800" dirty="0"/>
              <a:t>方法的表达能力。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DIN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82690A-4A89-326B-C781-8DB54137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3078"/>
            <a:ext cx="12192000" cy="41718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542C6F-5F85-21FB-BED8-6D7E8524B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815" y="927284"/>
            <a:ext cx="3711784" cy="5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DIN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4A6F0B-AFC5-79D1-8777-9234AEB4DB27}"/>
              </a:ext>
            </a:extLst>
          </p:cNvPr>
          <p:cNvSpPr txBox="1"/>
          <p:nvPr/>
        </p:nvSpPr>
        <p:spPr>
          <a:xfrm>
            <a:off x="922262" y="1203678"/>
            <a:ext cx="1107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Mini-batch Aware Regularization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AA1062-BBB7-9B2C-B608-93823478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38" y="1771494"/>
            <a:ext cx="4886632" cy="7443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18E263-B1D5-29EA-98C6-5CD5A191D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638" y="2588189"/>
            <a:ext cx="3343602" cy="7251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F1E939-329F-7456-B350-C985F9A07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793" y="3439681"/>
            <a:ext cx="2408904" cy="6604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CE9B22-328E-42CF-BC6A-3F17542C4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725" y="4228620"/>
            <a:ext cx="4537898" cy="8061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2A2E4F2-1908-E2B0-A737-C3AF44BEE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1948" y="3573705"/>
            <a:ext cx="3343603" cy="3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DIN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4A6F0B-AFC5-79D1-8777-9234AEB4DB27}"/>
              </a:ext>
            </a:extLst>
          </p:cNvPr>
          <p:cNvSpPr txBox="1"/>
          <p:nvPr/>
        </p:nvSpPr>
        <p:spPr>
          <a:xfrm>
            <a:off x="922262" y="1203678"/>
            <a:ext cx="1107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Data Adaptive Activation 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528896-28A9-64B7-9D3C-9598C38D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510" y="1855259"/>
            <a:ext cx="4540040" cy="19924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E08F6F-7189-83DB-7F79-0B797350B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502" y="3911734"/>
            <a:ext cx="4995868" cy="8707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5E4284-D94B-0CAE-2263-89D854AA9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502" y="4860839"/>
            <a:ext cx="5646717" cy="8857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2A5ECE-E68F-09EF-2829-4A2286F01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5117" y="4160782"/>
            <a:ext cx="1583602" cy="3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96848-6953-E6C1-7100-26FF4159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7356"/>
            <a:ext cx="12192000" cy="34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FEF86B-7BEE-ED86-FA91-2CDE4B702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69" y="2073287"/>
            <a:ext cx="5378204" cy="30216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D4A37C-EC98-3F8A-43B9-80BF584BA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991" y="825338"/>
            <a:ext cx="5973009" cy="2495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4AEE5D-A7A9-3F6A-6CFB-DC030E0B9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826" y="3474770"/>
            <a:ext cx="5378205" cy="30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A450E-BBC4-ED22-9E77-1390C0020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2338"/>
            <a:ext cx="12192000" cy="37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21239</TotalTime>
  <Words>700</Words>
  <Application>Microsoft Office PowerPoint</Application>
  <PresentationFormat>宽屏</PresentationFormat>
  <Paragraphs>72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楷体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810</cp:revision>
  <dcterms:created xsi:type="dcterms:W3CDTF">2018-09-05T01:18:33Z</dcterms:created>
  <dcterms:modified xsi:type="dcterms:W3CDTF">2022-11-24T02:56:20Z</dcterms:modified>
</cp:coreProperties>
</file>