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352" r:id="rId2"/>
    <p:sldId id="466" r:id="rId3"/>
    <p:sldId id="463" r:id="rId4"/>
    <p:sldId id="464" r:id="rId5"/>
    <p:sldId id="476" r:id="rId6"/>
    <p:sldId id="474" r:id="rId7"/>
    <p:sldId id="475" r:id="rId8"/>
    <p:sldId id="477" r:id="rId9"/>
    <p:sldId id="468" r:id="rId10"/>
    <p:sldId id="470" r:id="rId11"/>
    <p:sldId id="473" r:id="rId12"/>
    <p:sldId id="478" r:id="rId13"/>
    <p:sldId id="471" r:id="rId14"/>
    <p:sldId id="479" r:id="rId15"/>
    <p:sldId id="455" r:id="rId16"/>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10">
          <p15:clr>
            <a:srgbClr val="A4A3A4"/>
          </p15:clr>
        </p15:guide>
        <p15:guide id="2" pos="4220">
          <p15:clr>
            <a:srgbClr val="A4A3A4"/>
          </p15:clr>
        </p15:guide>
        <p15:guide id="3" pos="2851">
          <p15:clr>
            <a:srgbClr val="A4A3A4"/>
          </p15:clr>
        </p15:guide>
        <p15:guide id="4" orient="horz" pos="14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2A00"/>
    <a:srgbClr val="FFFFFF"/>
    <a:srgbClr val="304371"/>
    <a:srgbClr val="8D8A8A"/>
    <a:srgbClr val="009A00"/>
    <a:srgbClr val="8A4400"/>
    <a:srgbClr val="171EFB"/>
    <a:srgbClr val="EEF2F5"/>
    <a:srgbClr val="000000"/>
    <a:srgbClr val="1412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autoAdjust="0"/>
    <p:restoredTop sz="77858" autoAdjust="0"/>
  </p:normalViewPr>
  <p:slideViewPr>
    <p:cSldViewPr snapToGrid="0" showGuides="1">
      <p:cViewPr varScale="1">
        <p:scale>
          <a:sx n="103" d="100"/>
          <a:sy n="103" d="100"/>
        </p:scale>
        <p:origin x="1448" y="64"/>
      </p:cViewPr>
      <p:guideLst>
        <p:guide orient="horz" pos="3110"/>
        <p:guide pos="4220"/>
        <p:guide pos="2851"/>
        <p:guide orient="horz" pos="1431"/>
      </p:guideLst>
    </p:cSldViewPr>
  </p:slideViewPr>
  <p:notesTextViewPr>
    <p:cViewPr>
      <p:scale>
        <a:sx n="1" d="1"/>
        <a:sy n="1" d="1"/>
      </p:scale>
      <p:origin x="0" y="-1184"/>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2022/3/8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今天介绍两篇论文，</a:t>
            </a:r>
            <a:r>
              <a:rPr lang="en-US" altLang="zh-CN" dirty="0"/>
              <a:t>ANR</a:t>
            </a:r>
            <a:r>
              <a:rPr lang="zh-CN" altLang="en-US" dirty="0"/>
              <a:t>基于方面的神经推荐系统和</a:t>
            </a:r>
            <a:r>
              <a:rPr lang="en-US" altLang="zh-CN" dirty="0"/>
              <a:t>MPCN</a:t>
            </a:r>
            <a:r>
              <a:rPr lang="zh-CN" altLang="en-US" dirty="0"/>
              <a:t>多指针共同注意力推荐网络</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6476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None/>
            </a:pPr>
            <a:r>
              <a:rPr lang="zh-CN" altLang="en-US" sz="1200" kern="1200" dirty="0">
                <a:solidFill>
                  <a:schemeClr val="tx1"/>
                </a:solidFill>
                <a:effectLst/>
                <a:latin typeface="+mn-lt"/>
                <a:ea typeface="+mn-ea"/>
                <a:cs typeface="+mn-cs"/>
              </a:rPr>
              <a:t>在这部分中，检查关键超参数对模型性能的影响。此外通过对学习方面的定性分析和消融研究，对模型内部工作原理进行了简要介绍</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不同数据集的最佳方面数不同。</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6</a:t>
            </a:r>
            <a:r>
              <a:rPr lang="zh-CN" altLang="en-US" sz="1200" kern="1200" dirty="0">
                <a:solidFill>
                  <a:schemeClr val="tx1"/>
                </a:solidFill>
                <a:effectLst/>
                <a:latin typeface="+mn-lt"/>
                <a:ea typeface="+mn-ea"/>
                <a:cs typeface="+mn-cs"/>
              </a:rPr>
              <a:t>都可以获得相当好的性能。假设改变方面的总数智慧影响每个方面的粒度，即许多细粒度的方面与少数更广泛的方面，因此在合理范围内改变方面的数量对整体模型性能的影响很小</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研究模型对于</a:t>
            </a:r>
            <a:r>
              <a:rPr lang="en-US" altLang="zh-CN" sz="1200" kern="1200" dirty="0">
                <a:solidFill>
                  <a:schemeClr val="tx1"/>
                </a:solidFill>
                <a:effectLst/>
                <a:latin typeface="+mn-lt"/>
                <a:ea typeface="+mn-ea"/>
                <a:cs typeface="+mn-cs"/>
              </a:rPr>
              <a:t>h1</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h2</a:t>
            </a:r>
            <a:r>
              <a:rPr lang="zh-CN" altLang="en-US" sz="1200" kern="1200" dirty="0">
                <a:solidFill>
                  <a:schemeClr val="tx1"/>
                </a:solidFill>
                <a:effectLst/>
                <a:latin typeface="+mn-lt"/>
                <a:ea typeface="+mn-ea"/>
                <a:cs typeface="+mn-cs"/>
              </a:rPr>
              <a:t>的数量敏感度。如图所示。</a:t>
            </a:r>
            <a:r>
              <a:rPr lang="en-US" altLang="zh-CN" sz="1200" kern="1200" dirty="0">
                <a:solidFill>
                  <a:schemeClr val="tx1"/>
                </a:solidFill>
                <a:effectLst/>
                <a:latin typeface="+mn-lt"/>
                <a:ea typeface="+mn-ea"/>
                <a:cs typeface="+mn-cs"/>
              </a:rPr>
              <a:t>h1</a:t>
            </a:r>
            <a:r>
              <a:rPr lang="zh-CN" altLang="en-US" sz="1200" kern="1200" dirty="0">
                <a:solidFill>
                  <a:schemeClr val="tx1"/>
                </a:solidFill>
                <a:effectLst/>
                <a:latin typeface="+mn-lt"/>
                <a:ea typeface="+mn-ea"/>
                <a:cs typeface="+mn-cs"/>
              </a:rPr>
              <a:t>决定了用于方面级别用户和物品表示的潜在因素数量，</a:t>
            </a:r>
            <a:r>
              <a:rPr lang="en-US" altLang="zh-CN" sz="1200" kern="1200" dirty="0">
                <a:solidFill>
                  <a:schemeClr val="tx1"/>
                </a:solidFill>
                <a:effectLst/>
                <a:latin typeface="+mn-lt"/>
                <a:ea typeface="+mn-ea"/>
                <a:cs typeface="+mn-cs"/>
              </a:rPr>
              <a:t>h2</a:t>
            </a:r>
            <a:r>
              <a:rPr lang="zh-CN" altLang="en-US" sz="1200" kern="1200" dirty="0">
                <a:solidFill>
                  <a:schemeClr val="tx1"/>
                </a:solidFill>
                <a:effectLst/>
                <a:latin typeface="+mn-lt"/>
                <a:ea typeface="+mn-ea"/>
                <a:cs typeface="+mn-cs"/>
              </a:rPr>
              <a:t>定义了用于基于亲和矩阵</a:t>
            </a:r>
            <a:r>
              <a:rPr lang="en-US" altLang="zh-CN" sz="1200" kern="1200" dirty="0">
                <a:solidFill>
                  <a:schemeClr val="tx1"/>
                </a:solidFill>
                <a:effectLst/>
                <a:latin typeface="+mn-lt"/>
                <a:ea typeface="+mn-ea"/>
                <a:cs typeface="+mn-cs"/>
              </a:rPr>
              <a:t>S</a:t>
            </a:r>
            <a:r>
              <a:rPr lang="zh-CN" altLang="en-US" sz="1200" kern="1200" dirty="0">
                <a:solidFill>
                  <a:schemeClr val="tx1"/>
                </a:solidFill>
                <a:effectLst/>
                <a:latin typeface="+mn-lt"/>
                <a:ea typeface="+mn-ea"/>
                <a:cs typeface="+mn-cs"/>
              </a:rPr>
              <a:t>估计用户和物品方面重要性的隐藏层大小。</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H1</a:t>
            </a:r>
            <a:r>
              <a:rPr lang="zh-CN" altLang="en-US" sz="1200" kern="1200" dirty="0">
                <a:solidFill>
                  <a:schemeClr val="tx1"/>
                </a:solidFill>
                <a:effectLst/>
                <a:latin typeface="+mn-lt"/>
                <a:ea typeface="+mn-ea"/>
                <a:cs typeface="+mn-cs"/>
              </a:rPr>
              <a:t>大于</a:t>
            </a:r>
            <a:r>
              <a:rPr lang="en-US" altLang="zh-CN" sz="1200" kern="1200" dirty="0">
                <a:solidFill>
                  <a:schemeClr val="tx1"/>
                </a:solidFill>
                <a:effectLst/>
                <a:latin typeface="+mn-lt"/>
                <a:ea typeface="+mn-ea"/>
                <a:cs typeface="+mn-cs"/>
              </a:rPr>
              <a:t>15</a:t>
            </a:r>
            <a:r>
              <a:rPr lang="zh-CN" altLang="en-US" sz="1200" kern="1200" dirty="0">
                <a:solidFill>
                  <a:schemeClr val="tx1"/>
                </a:solidFill>
                <a:effectLst/>
                <a:latin typeface="+mn-lt"/>
                <a:ea typeface="+mn-ea"/>
                <a:cs typeface="+mn-cs"/>
              </a:rPr>
              <a:t>，性能没有提高，但是，如</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所示，</a:t>
            </a:r>
            <a:r>
              <a:rPr lang="en-US" altLang="zh-CN" sz="1200" kern="1200" dirty="0">
                <a:solidFill>
                  <a:schemeClr val="tx1"/>
                </a:solidFill>
                <a:effectLst/>
                <a:latin typeface="+mn-lt"/>
                <a:ea typeface="+mn-ea"/>
                <a:cs typeface="+mn-cs"/>
              </a:rPr>
              <a:t>h1</a:t>
            </a:r>
            <a:r>
              <a:rPr lang="zh-CN" altLang="en-US" sz="1200" kern="1200" dirty="0">
                <a:solidFill>
                  <a:schemeClr val="tx1"/>
                </a:solidFill>
                <a:effectLst/>
                <a:latin typeface="+mn-lt"/>
                <a:ea typeface="+mn-ea"/>
                <a:cs typeface="+mn-cs"/>
              </a:rPr>
              <a:t>不足，性能可能会下降，</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H2</a:t>
            </a:r>
            <a:r>
              <a:rPr lang="zh-CN" altLang="en-US" sz="1200" kern="1200" dirty="0">
                <a:solidFill>
                  <a:schemeClr val="tx1"/>
                </a:solidFill>
                <a:effectLst/>
                <a:latin typeface="+mn-lt"/>
                <a:ea typeface="+mn-ea"/>
                <a:cs typeface="+mn-cs"/>
              </a:rPr>
              <a:t>对整体性能影响不大。</a:t>
            </a:r>
            <a:r>
              <a:rPr lang="en-US" altLang="zh-CN" sz="1200" kern="1200" dirty="0">
                <a:solidFill>
                  <a:schemeClr val="tx1"/>
                </a:solidFill>
                <a:effectLst/>
                <a:latin typeface="+mn-lt"/>
                <a:ea typeface="+mn-ea"/>
                <a:cs typeface="+mn-cs"/>
              </a:rPr>
              <a:t>H2=50</a:t>
            </a:r>
            <a:r>
              <a:rPr lang="zh-CN" altLang="en-US" sz="1200" kern="1200" dirty="0">
                <a:solidFill>
                  <a:schemeClr val="tx1"/>
                </a:solidFill>
                <a:effectLst/>
                <a:latin typeface="+mn-lt"/>
                <a:ea typeface="+mn-ea"/>
                <a:cs typeface="+mn-cs"/>
              </a:rPr>
              <a:t>性能已足够好</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545679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None/>
            </a:pPr>
            <a:r>
              <a:rPr lang="zh-CN" altLang="en-US" sz="1200" kern="1200" dirty="0">
                <a:solidFill>
                  <a:schemeClr val="tx1"/>
                </a:solidFill>
                <a:effectLst/>
                <a:latin typeface="+mn-lt"/>
                <a:ea typeface="+mn-ea"/>
                <a:cs typeface="+mn-cs"/>
              </a:rPr>
              <a:t>在之前</a:t>
            </a:r>
            <a:r>
              <a:rPr lang="en-US" altLang="zh-CN" sz="1200" kern="1200" dirty="0">
                <a:solidFill>
                  <a:schemeClr val="tx1"/>
                </a:solidFill>
                <a:effectLst/>
                <a:latin typeface="+mn-lt"/>
                <a:ea typeface="+mn-ea"/>
                <a:cs typeface="+mn-cs"/>
              </a:rPr>
              <a:t>Aspect-based Representation Learning ARL</a:t>
            </a:r>
            <a:r>
              <a:rPr lang="zh-CN" altLang="en-US" sz="1200" kern="1200" dirty="0">
                <a:solidFill>
                  <a:schemeClr val="tx1"/>
                </a:solidFill>
                <a:effectLst/>
                <a:latin typeface="+mn-lt"/>
                <a:ea typeface="+mn-ea"/>
                <a:cs typeface="+mn-cs"/>
              </a:rPr>
              <a:t>描述了通过学习关注相应文档中与方面相关的单词的子集来获得方面级别表示的过程</a:t>
            </a:r>
            <a:endParaRPr lang="en-US" altLang="zh-CN" sz="1200" kern="1200" dirty="0">
              <a:solidFill>
                <a:schemeClr val="tx1"/>
              </a:solidFill>
              <a:effectLst/>
              <a:latin typeface="+mn-lt"/>
              <a:ea typeface="+mn-ea"/>
              <a:cs typeface="+mn-cs"/>
            </a:endParaRPr>
          </a:p>
          <a:p>
            <a:pPr marL="0" indent="0">
              <a:buNone/>
            </a:pPr>
            <a:r>
              <a:rPr lang="en-US" altLang="zh-CN" sz="1200" kern="1200" dirty="0" err="1">
                <a:solidFill>
                  <a:schemeClr val="tx1"/>
                </a:solidFill>
                <a:effectLst/>
                <a:latin typeface="+mn-lt"/>
                <a:ea typeface="+mn-ea"/>
                <a:cs typeface="+mn-cs"/>
              </a:rPr>
              <a:t>Attnu,a</a:t>
            </a:r>
            <a:r>
              <a:rPr lang="zh-CN" altLang="en-US" sz="1200" kern="1200" dirty="0">
                <a:solidFill>
                  <a:schemeClr val="tx1"/>
                </a:solidFill>
                <a:effectLst/>
                <a:latin typeface="+mn-lt"/>
                <a:ea typeface="+mn-ea"/>
                <a:cs typeface="+mn-cs"/>
              </a:rPr>
              <a:t>可以看作对于用户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和方面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在字典</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上的概率分布</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因此，我们可以计算每个单词</a:t>
            </a:r>
            <a:r>
              <a:rPr lang="en-US" altLang="zh-CN" sz="1200" kern="1200" dirty="0">
                <a:solidFill>
                  <a:schemeClr val="tx1"/>
                </a:solidFill>
                <a:effectLst/>
                <a:latin typeface="+mn-lt"/>
                <a:ea typeface="+mn-ea"/>
                <a:cs typeface="+mn-cs"/>
              </a:rPr>
              <a:t>z</a:t>
            </a:r>
            <a:r>
              <a:rPr lang="zh-CN" altLang="en-US" sz="1200" kern="1200" dirty="0">
                <a:solidFill>
                  <a:schemeClr val="tx1"/>
                </a:solidFill>
                <a:effectLst/>
                <a:latin typeface="+mn-lt"/>
                <a:ea typeface="+mn-ea"/>
                <a:cs typeface="+mn-cs"/>
              </a:rPr>
              <a:t>相对于用户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和方面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的重要性，</a:t>
            </a:r>
            <a:r>
              <a:rPr lang="en-US" altLang="zh-CN" sz="1200" kern="1200" dirty="0">
                <a:solidFill>
                  <a:schemeClr val="tx1"/>
                </a:solidFill>
                <a:effectLst/>
                <a:latin typeface="+mn-lt"/>
                <a:ea typeface="+mn-ea"/>
                <a:cs typeface="+mn-cs"/>
              </a:rPr>
              <a:t>Du[</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为用户文档中第</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个单词</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单词</a:t>
            </a:r>
            <a:r>
              <a:rPr lang="en-US" altLang="zh-CN" sz="1200" kern="1200" dirty="0">
                <a:solidFill>
                  <a:schemeClr val="tx1"/>
                </a:solidFill>
                <a:effectLst/>
                <a:latin typeface="+mn-lt"/>
                <a:ea typeface="+mn-ea"/>
                <a:cs typeface="+mn-cs"/>
              </a:rPr>
              <a:t>z</a:t>
            </a:r>
            <a:r>
              <a:rPr lang="zh-CN" altLang="en-US" sz="1200" kern="1200" dirty="0">
                <a:solidFill>
                  <a:schemeClr val="tx1"/>
                </a:solidFill>
                <a:effectLst/>
                <a:latin typeface="+mn-lt"/>
                <a:ea typeface="+mn-ea"/>
                <a:cs typeface="+mn-cs"/>
              </a:rPr>
              <a:t>对于方面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的重要性</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单词</a:t>
            </a:r>
            <a:r>
              <a:rPr lang="en-US" altLang="zh-CN" sz="1200" kern="1200" dirty="0">
                <a:solidFill>
                  <a:schemeClr val="tx1"/>
                </a:solidFill>
                <a:effectLst/>
                <a:latin typeface="+mn-lt"/>
                <a:ea typeface="+mn-ea"/>
                <a:cs typeface="+mn-cs"/>
              </a:rPr>
              <a:t>z</a:t>
            </a:r>
            <a:r>
              <a:rPr lang="zh-CN" altLang="en-US" sz="1200" kern="1200" dirty="0">
                <a:solidFill>
                  <a:schemeClr val="tx1"/>
                </a:solidFill>
                <a:effectLst/>
                <a:latin typeface="+mn-lt"/>
                <a:ea typeface="+mn-ea"/>
                <a:cs typeface="+mn-cs"/>
              </a:rPr>
              <a:t>的“来源”分布定义为</a:t>
            </a:r>
            <a:r>
              <a:rPr lang="en-US" altLang="zh-CN" sz="1200" kern="1200" dirty="0" err="1">
                <a:solidFill>
                  <a:schemeClr val="tx1"/>
                </a:solidFill>
                <a:effectLst/>
                <a:latin typeface="+mn-lt"/>
                <a:ea typeface="+mn-ea"/>
                <a:cs typeface="+mn-cs"/>
              </a:rPr>
              <a:t>bz</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基于排名最高的一些词来表示每个方面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右表尾在</a:t>
            </a:r>
            <a:r>
              <a:rPr lang="en-US" altLang="zh-CN" sz="1200" kern="1200" dirty="0">
                <a:solidFill>
                  <a:schemeClr val="tx1"/>
                </a:solidFill>
                <a:effectLst/>
                <a:latin typeface="+mn-lt"/>
                <a:ea typeface="+mn-ea"/>
                <a:cs typeface="+mn-cs"/>
              </a:rPr>
              <a:t>Video Game</a:t>
            </a:r>
            <a:r>
              <a:rPr lang="zh-CN" altLang="en-US" sz="1200" kern="1200" dirty="0">
                <a:solidFill>
                  <a:schemeClr val="tx1"/>
                </a:solidFill>
                <a:effectLst/>
                <a:latin typeface="+mn-lt"/>
                <a:ea typeface="+mn-ea"/>
                <a:cs typeface="+mn-cs"/>
              </a:rPr>
              <a:t>数据集上学习的结果，每个方面确实涵盖了特定领域的项目属性的一个相当具体和有意义的方面，并反映了有助于这些用户项目交互的总体评分的不同因素。</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598446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None/>
            </a:pPr>
            <a:r>
              <a:rPr lang="zh-CN" altLang="en-US" sz="1200" kern="1200" dirty="0">
                <a:solidFill>
                  <a:schemeClr val="tx1"/>
                </a:solidFill>
                <a:effectLst/>
                <a:latin typeface="+mn-lt"/>
                <a:ea typeface="+mn-ea"/>
                <a:cs typeface="+mn-cs"/>
              </a:rPr>
              <a:t>进行消融研究，以分析模型中不同组件如何对整体性能做出贡献，以下讨论的</a:t>
            </a:r>
            <a:r>
              <a:rPr lang="en-US" altLang="zh-CN" sz="1200" kern="1200" dirty="0">
                <a:solidFill>
                  <a:schemeClr val="tx1"/>
                </a:solidFill>
                <a:effectLst/>
                <a:latin typeface="+mn-lt"/>
                <a:ea typeface="+mn-ea"/>
                <a:cs typeface="+mn-cs"/>
              </a:rPr>
              <a:t>baseline</a:t>
            </a:r>
            <a:r>
              <a:rPr lang="zh-CN" altLang="en-US" sz="1200" kern="1200" dirty="0">
                <a:solidFill>
                  <a:schemeClr val="tx1"/>
                </a:solidFill>
                <a:effectLst/>
                <a:latin typeface="+mn-lt"/>
                <a:ea typeface="+mn-ea"/>
                <a:cs typeface="+mn-cs"/>
              </a:rPr>
              <a:t>是完整模型，参数设置和评估时使用参数一致</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提出五个变体：</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简单模型：不再交互中对方面级别进行建模，而是将方面级别用户</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和物品</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表示串联起来并通过隐藏层来获得最终的用户（或物品）表示。用户和物品之间的唯一交互发生在最终预测层</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NO</a:t>
            </a:r>
            <a:r>
              <a:rPr lang="zh-CN" altLang="en-US" sz="1200" kern="1200" dirty="0">
                <a:solidFill>
                  <a:schemeClr val="tx1"/>
                </a:solidFill>
                <a:effectLst/>
                <a:latin typeface="+mn-lt"/>
                <a:ea typeface="+mn-ea"/>
                <a:cs typeface="+mn-cs"/>
              </a:rPr>
              <a:t>：即基于</a:t>
            </a:r>
            <a:r>
              <a:rPr lang="en-US" altLang="zh-CN" sz="1200" kern="1200" dirty="0">
                <a:solidFill>
                  <a:schemeClr val="tx1"/>
                </a:solidFill>
                <a:effectLst/>
                <a:latin typeface="+mn-lt"/>
                <a:ea typeface="+mn-ea"/>
                <a:cs typeface="+mn-cs"/>
              </a:rPr>
              <a:t>aspect</a:t>
            </a:r>
            <a:r>
              <a:rPr lang="zh-CN" altLang="en-US" sz="1200" kern="1200" dirty="0">
                <a:solidFill>
                  <a:schemeClr val="tx1"/>
                </a:solidFill>
                <a:effectLst/>
                <a:latin typeface="+mn-lt"/>
                <a:ea typeface="+mn-ea"/>
                <a:cs typeface="+mn-cs"/>
              </a:rPr>
              <a:t>的表示学习层的参数集，以验证其有效性</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Shared</a:t>
            </a:r>
            <a:r>
              <a:rPr lang="zh-CN" altLang="en-US" sz="1200" kern="1200" dirty="0">
                <a:solidFill>
                  <a:schemeClr val="tx1"/>
                </a:solidFill>
                <a:effectLst/>
                <a:latin typeface="+mn-lt"/>
                <a:ea typeface="+mn-ea"/>
                <a:cs typeface="+mn-cs"/>
              </a:rPr>
              <a:t>：没有特定于方面的投影矩阵，而是通过仅使用一个在所有方面共享的投影矩阵来约束模型。</a:t>
            </a:r>
            <a:r>
              <a:rPr lang="zh-CN" altLang="en-US" sz="1200" kern="1200" dirty="0">
                <a:solidFill>
                  <a:schemeClr val="bg2">
                    <a:lumMod val="50000"/>
                  </a:schemeClr>
                </a:solidFill>
                <a:latin typeface="+mj-ea"/>
                <a:ea typeface="+mn-ea"/>
                <a:cs typeface="+mn-cs"/>
              </a:rPr>
              <a:t>每个单词在所有方面都有完全相同的表示，用这个变体去证明直觉</a:t>
            </a:r>
            <a:r>
              <a:rPr lang="en-US" altLang="zh-CN" sz="1200" kern="1200" dirty="0">
                <a:solidFill>
                  <a:schemeClr val="bg2">
                    <a:lumMod val="50000"/>
                  </a:schemeClr>
                </a:solidFill>
                <a:latin typeface="+mj-ea"/>
                <a:ea typeface="+mn-ea"/>
                <a:cs typeface="+mn-cs"/>
              </a:rPr>
              <a:t>2</a:t>
            </a:r>
            <a:endParaRPr lang="zh-CN" altLang="en-US" sz="1200" kern="1200" dirty="0">
              <a:solidFill>
                <a:schemeClr val="bg2">
                  <a:lumMod val="50000"/>
                </a:schemeClr>
              </a:solidFill>
              <a:latin typeface="+mj-ea"/>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en-US" altLang="zh-CN" sz="1200" kern="1200" dirty="0" err="1">
                <a:solidFill>
                  <a:schemeClr val="tx1"/>
                </a:solidFill>
                <a:effectLst/>
                <a:latin typeface="+mn-lt"/>
                <a:ea typeface="+mn-ea"/>
                <a:cs typeface="+mn-cs"/>
              </a:rPr>
              <a:t>Unif</a:t>
            </a:r>
            <a:r>
              <a:rPr lang="zh-CN" altLang="en-US" sz="1200" kern="1200" dirty="0">
                <a:solidFill>
                  <a:schemeClr val="tx1"/>
                </a:solidFill>
                <a:effectLst/>
                <a:latin typeface="+mn-lt"/>
                <a:ea typeface="+mn-ea"/>
                <a:cs typeface="+mn-cs"/>
              </a:rPr>
              <a:t>：重要性向量</a:t>
            </a:r>
            <a:r>
              <a:rPr lang="en-US" altLang="zh-CN" sz="1200" kern="1200" dirty="0">
                <a:solidFill>
                  <a:schemeClr val="tx1"/>
                </a:solidFill>
                <a:effectLst/>
                <a:latin typeface="+mn-lt"/>
                <a:ea typeface="+mn-ea"/>
                <a:cs typeface="+mn-cs"/>
              </a:rPr>
              <a:t>β</a:t>
            </a:r>
            <a:r>
              <a:rPr lang="en-US" altLang="zh-CN" sz="1200" kern="1200" dirty="0" err="1">
                <a:solidFill>
                  <a:schemeClr val="tx1"/>
                </a:solidFill>
                <a:effectLst/>
                <a:latin typeface="+mn-lt"/>
                <a:ea typeface="+mn-ea"/>
                <a:cs typeface="+mn-cs"/>
              </a:rPr>
              <a:t>ua</a:t>
            </a:r>
            <a:r>
              <a:rPr lang="en-US" altLang="zh-CN" sz="1200" kern="1200" dirty="0">
                <a:solidFill>
                  <a:schemeClr val="tx1"/>
                </a:solidFill>
                <a:effectLst/>
                <a:latin typeface="+mn-lt"/>
                <a:ea typeface="+mn-ea"/>
                <a:cs typeface="+mn-cs"/>
              </a:rPr>
              <a:t> β</a:t>
            </a:r>
            <a:r>
              <a:rPr lang="en-US" altLang="zh-CN" sz="1200" kern="1200" dirty="0" err="1">
                <a:solidFill>
                  <a:schemeClr val="tx1"/>
                </a:solidFill>
                <a:effectLst/>
                <a:latin typeface="+mn-lt"/>
                <a:ea typeface="+mn-ea"/>
                <a:cs typeface="+mn-cs"/>
              </a:rPr>
              <a:t>ia</a:t>
            </a:r>
            <a:r>
              <a:rPr lang="zh-CN" altLang="en-US" sz="1200" kern="1200" dirty="0">
                <a:solidFill>
                  <a:schemeClr val="tx1"/>
                </a:solidFill>
                <a:effectLst/>
                <a:latin typeface="+mn-lt"/>
                <a:ea typeface="+mn-ea"/>
                <a:cs typeface="+mn-cs"/>
              </a:rPr>
              <a:t>替换为</a:t>
            </a:r>
            <a:r>
              <a:rPr lang="en-US" altLang="zh-CN" sz="1200" kern="1200" dirty="0">
                <a:solidFill>
                  <a:schemeClr val="tx1"/>
                </a:solidFill>
                <a:effectLst/>
                <a:latin typeface="+mn-lt"/>
                <a:ea typeface="+mn-ea"/>
                <a:cs typeface="+mn-cs"/>
              </a:rPr>
              <a:t>1/K</a:t>
            </a:r>
          </a:p>
          <a:p>
            <a:pPr marL="0" indent="0">
              <a:buNone/>
            </a:pP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Main</a:t>
            </a:r>
            <a:r>
              <a:rPr lang="zh-CN" altLang="en-US" sz="1200" kern="1200" dirty="0">
                <a:solidFill>
                  <a:schemeClr val="tx1"/>
                </a:solidFill>
                <a:effectLst/>
                <a:latin typeface="+mn-lt"/>
                <a:ea typeface="+mn-ea"/>
                <a:cs typeface="+mn-cs"/>
              </a:rPr>
              <a:t>：主对角线仅捕获相应方面对之间的关系，并不能代表重要性</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研究结果如左上角所示</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可以看出</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缺少方面级别交互的简单模型在两个数据集的性能大幅下降</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预训练阶段确实为</a:t>
            </a:r>
            <a:r>
              <a:rPr lang="en-US" altLang="zh-CN" sz="1200" kern="1200" dirty="0">
                <a:solidFill>
                  <a:schemeClr val="tx1"/>
                </a:solidFill>
                <a:effectLst/>
                <a:latin typeface="+mn-lt"/>
                <a:ea typeface="+mn-ea"/>
                <a:cs typeface="+mn-cs"/>
              </a:rPr>
              <a:t>ARL</a:t>
            </a:r>
            <a:r>
              <a:rPr lang="zh-CN" altLang="en-US" sz="1200" kern="1200" dirty="0">
                <a:solidFill>
                  <a:schemeClr val="tx1"/>
                </a:solidFill>
                <a:effectLst/>
                <a:latin typeface="+mn-lt"/>
                <a:ea typeface="+mn-ea"/>
                <a:cs typeface="+mn-cs"/>
              </a:rPr>
              <a:t>层学习用户和物品方面的重要性提供了一个很好的起点</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通过特定于方面的投影层允许单词表示的变化，可以提高整体性能，验证了</a:t>
            </a:r>
            <a:r>
              <a:rPr lang="zh-CN" altLang="en-US" sz="1200" b="1" kern="1200" dirty="0">
                <a:solidFill>
                  <a:schemeClr val="tx1"/>
                </a:solidFill>
                <a:effectLst/>
                <a:latin typeface="+mn-lt"/>
                <a:ea typeface="+mn-ea"/>
                <a:cs typeface="+mn-cs"/>
              </a:rPr>
              <a:t>直觉</a:t>
            </a:r>
            <a:r>
              <a:rPr lang="en-US" altLang="zh-CN" sz="1200" b="1" kern="1200" dirty="0">
                <a:solidFill>
                  <a:schemeClr val="tx1"/>
                </a:solidFill>
                <a:effectLst/>
                <a:latin typeface="+mn-lt"/>
                <a:ea typeface="+mn-ea"/>
                <a:cs typeface="+mn-cs"/>
              </a:rPr>
              <a:t>2</a:t>
            </a:r>
          </a:p>
          <a:p>
            <a:pPr marL="0" indent="0">
              <a:buNone/>
            </a:pPr>
            <a:r>
              <a:rPr lang="zh-CN" altLang="en-US" sz="1200" b="0" kern="1200" dirty="0">
                <a:solidFill>
                  <a:schemeClr val="tx1"/>
                </a:solidFill>
                <a:effectLst/>
                <a:latin typeface="+mn-lt"/>
                <a:ea typeface="+mn-ea"/>
                <a:cs typeface="+mn-cs"/>
              </a:rPr>
              <a:t>剩下两种变体强调需要为每个用户</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物品动态调整用户</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物品方面的重要性</a:t>
            </a:r>
            <a:r>
              <a:rPr lang="zh-CN" altLang="en-US" sz="1200" b="0" kern="1200">
                <a:solidFill>
                  <a:schemeClr val="tx1"/>
                </a:solidFill>
                <a:effectLst/>
                <a:latin typeface="+mn-lt"/>
                <a:ea typeface="+mn-ea"/>
                <a:cs typeface="+mn-cs"/>
              </a:rPr>
              <a:t>，并表明对</a:t>
            </a:r>
            <a:r>
              <a:rPr lang="zh-CN" altLang="en-US" sz="1200" b="0" kern="1200" dirty="0">
                <a:solidFill>
                  <a:schemeClr val="tx1"/>
                </a:solidFill>
                <a:effectLst/>
                <a:latin typeface="+mn-lt"/>
                <a:ea typeface="+mn-ea"/>
                <a:cs typeface="+mn-cs"/>
              </a:rPr>
              <a:t>用户和物品之间这种细粒度交互进行建模可以提高评分预测的准确性并更好地反映复杂的决策过程</a:t>
            </a:r>
            <a:endParaRPr lang="en-US" altLang="zh-CN" sz="1200" b="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542071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None/>
            </a:pPr>
            <a:r>
              <a:rPr lang="en-US" altLang="zh-CN" sz="1200" kern="1200" dirty="0" err="1">
                <a:solidFill>
                  <a:schemeClr val="tx1"/>
                </a:solidFill>
                <a:effectLst/>
                <a:latin typeface="+mn-lt"/>
                <a:ea typeface="+mn-ea"/>
                <a:cs typeface="+mn-cs"/>
              </a:rPr>
              <a:t>Ld</a:t>
            </a:r>
            <a:r>
              <a:rPr lang="zh-CN" altLang="en-US" sz="1200" kern="1200" dirty="0">
                <a:solidFill>
                  <a:schemeClr val="tx1"/>
                </a:solidFill>
                <a:effectLst/>
                <a:latin typeface="+mn-lt"/>
                <a:ea typeface="+mn-ea"/>
                <a:cs typeface="+mn-cs"/>
              </a:rPr>
              <a:t>为评论个数</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嵌入层将评论单词投影到</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维潜在空间</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MPCN</a:t>
            </a:r>
            <a:r>
              <a:rPr lang="zh-CN" altLang="en-US" sz="1200" kern="1200" dirty="0">
                <a:solidFill>
                  <a:schemeClr val="tx1"/>
                </a:solidFill>
                <a:effectLst/>
                <a:latin typeface="+mn-lt"/>
                <a:ea typeface="+mn-ea"/>
                <a:cs typeface="+mn-cs"/>
              </a:rPr>
              <a:t>本质上是分层的，不是讲用户或物品评论表示为一个长文档，而是将每个用户或物品表示为一系列评论。然后每个评论由一系列单词分层构建</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得到单词嵌入向量后，每个评论表示为单词嵌入向量加和</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并非用户撰写的所有评论以及为产品撰写的所有评论都重要，所以引入了一个门控机制，每个评论作为输入，控制有多少信息可以进入下一层</a:t>
            </a:r>
            <a:r>
              <a:rPr lang="en-US" altLang="zh-CN" sz="1200" kern="1200" dirty="0">
                <a:solidFill>
                  <a:schemeClr val="tx1"/>
                </a:solidFill>
                <a:effectLst/>
                <a:latin typeface="+mn-lt"/>
                <a:ea typeface="+mn-ea"/>
                <a:cs typeface="+mn-cs"/>
              </a:rPr>
              <a:t>.</a:t>
            </a:r>
          </a:p>
          <a:p>
            <a:pPr marL="0" indent="0">
              <a:buNone/>
            </a:pPr>
            <a:r>
              <a:rPr lang="zh-CN" altLang="en-US" sz="1200" kern="1200" dirty="0">
                <a:solidFill>
                  <a:schemeClr val="tx1"/>
                </a:solidFill>
                <a:effectLst/>
                <a:latin typeface="+mn-lt"/>
                <a:ea typeface="+mn-ea"/>
                <a:cs typeface="+mn-cs"/>
              </a:rPr>
              <a:t>对于输入</a:t>
            </a:r>
            <a:r>
              <a:rPr lang="en-US" altLang="zh-CN" sz="1200" kern="1200" dirty="0">
                <a:solidFill>
                  <a:schemeClr val="tx1"/>
                </a:solidFill>
                <a:effectLst/>
                <a:latin typeface="+mn-lt"/>
                <a:ea typeface="+mn-ea"/>
                <a:cs typeface="+mn-cs"/>
              </a:rPr>
              <a:t>x</a:t>
            </a:r>
          </a:p>
          <a:p>
            <a:pPr marL="0" indent="0">
              <a:buNone/>
            </a:pPr>
            <a:r>
              <a:rPr lang="zh-CN" altLang="en-US" sz="1200" kern="1200" dirty="0">
                <a:solidFill>
                  <a:schemeClr val="tx1"/>
                </a:solidFill>
                <a:effectLst/>
                <a:latin typeface="+mn-lt"/>
                <a:ea typeface="+mn-ea"/>
                <a:cs typeface="+mn-cs"/>
              </a:rPr>
              <a:t>虽然下一层评论级别共同注意层的目的是提取重要评论，但我们假设应用预过滤器（也就是这个门控机制）有助于提高某些数据集的性能。</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对于用户嵌入</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lr</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）和物品嵌入</a:t>
            </a:r>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lr</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），计算亲和力矩阵，</a:t>
            </a:r>
            <a:r>
              <a:rPr lang="en-US" altLang="zh-CN" sz="1200" kern="1200" dirty="0">
                <a:solidFill>
                  <a:schemeClr val="tx1"/>
                </a:solidFill>
                <a:effectLst/>
                <a:latin typeface="+mn-lt"/>
                <a:ea typeface="+mn-ea"/>
                <a:cs typeface="+mn-cs"/>
              </a:rPr>
              <a:t>M</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d*d</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lr</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lr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a:t>
            </a:r>
            <a:r>
              <a:rPr lang="zh-CN" altLang="en-US"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l</a:t>
            </a:r>
            <a:r>
              <a:rPr lang="zh-CN" altLang="en-US" sz="1200" kern="1200" dirty="0">
                <a:solidFill>
                  <a:schemeClr val="tx1"/>
                </a:solidFill>
                <a:effectLst/>
                <a:latin typeface="+mn-lt"/>
                <a:ea typeface="+mn-ea"/>
                <a:cs typeface="+mn-cs"/>
              </a:rPr>
              <a:t>层前馈神经网络。在实践中，</a:t>
            </a:r>
            <a:r>
              <a:rPr lang="en-US" altLang="zh-CN" sz="1200" kern="1200" dirty="0">
                <a:solidFill>
                  <a:schemeClr val="tx1"/>
                </a:solidFill>
                <a:effectLst/>
                <a:latin typeface="+mn-lt"/>
                <a:ea typeface="+mn-ea"/>
                <a:cs typeface="+mn-cs"/>
              </a:rPr>
              <a:t>l</a:t>
            </a: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[0,2]</a:t>
            </a:r>
            <a:r>
              <a:rPr lang="zh-CN" altLang="en-US" sz="1200" kern="1200" dirty="0">
                <a:solidFill>
                  <a:schemeClr val="tx1"/>
                </a:solidFill>
                <a:effectLst/>
                <a:latin typeface="+mn-lt"/>
                <a:ea typeface="+mn-ea"/>
                <a:cs typeface="+mn-cs"/>
              </a:rPr>
              <a:t>之间进行调整</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通过矩阵</a:t>
            </a:r>
            <a:r>
              <a:rPr lang="en-US" altLang="zh-CN" sz="1200" kern="1200" dirty="0">
                <a:solidFill>
                  <a:schemeClr val="tx1"/>
                </a:solidFill>
                <a:effectLst/>
                <a:latin typeface="+mn-lt"/>
                <a:ea typeface="+mn-ea"/>
                <a:cs typeface="+mn-cs"/>
              </a:rPr>
              <a:t>S</a:t>
            </a:r>
            <a:r>
              <a:rPr lang="zh-CN" altLang="en-US" sz="1200" kern="1200" dirty="0">
                <a:solidFill>
                  <a:schemeClr val="tx1"/>
                </a:solidFill>
                <a:effectLst/>
                <a:latin typeface="+mn-lt"/>
                <a:ea typeface="+mn-ea"/>
                <a:cs typeface="+mn-cs"/>
              </a:rPr>
              <a:t>的行和列最大值，并使用它们对原始评论</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b</a:t>
            </a:r>
            <a:r>
              <a:rPr lang="zh-CN" altLang="en-US" sz="1200" kern="1200" dirty="0">
                <a:solidFill>
                  <a:schemeClr val="tx1"/>
                </a:solidFill>
                <a:effectLst/>
                <a:latin typeface="+mn-lt"/>
                <a:ea typeface="+mn-ea"/>
                <a:cs typeface="+mn-cs"/>
              </a:rPr>
              <a:t>列表进行加权，能够推导出标准的共同注意力机制。</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使用最大池化是因为目的是选择用户</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物品的所有评论具有最大影响（或者叫亲和力）的评论，所以使用最大池化。</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在大多数模型中，</a:t>
            </a:r>
            <a:r>
              <a:rPr lang="en-US" altLang="zh-CN" sz="1200" kern="1200" dirty="0">
                <a:solidFill>
                  <a:schemeClr val="tx1"/>
                </a:solidFill>
                <a:effectLst/>
                <a:latin typeface="+mn-lt"/>
                <a:ea typeface="+mn-ea"/>
                <a:cs typeface="+mn-cs"/>
              </a:rPr>
              <a:t>G()</a:t>
            </a:r>
            <a:r>
              <a:rPr lang="zh-CN" altLang="en-US" sz="1200" kern="1200" dirty="0">
                <a:solidFill>
                  <a:schemeClr val="tx1"/>
                </a:solidFill>
                <a:effectLst/>
                <a:latin typeface="+mn-lt"/>
                <a:ea typeface="+mn-ea"/>
                <a:cs typeface="+mn-cs"/>
              </a:rPr>
              <a:t>对应于标准的</a:t>
            </a:r>
            <a:r>
              <a:rPr lang="en-US" altLang="zh-CN" sz="1200" kern="1200" dirty="0" err="1">
                <a:solidFill>
                  <a:schemeClr val="tx1"/>
                </a:solidFill>
                <a:effectLst/>
                <a:latin typeface="+mn-lt"/>
                <a:ea typeface="+mn-ea"/>
                <a:cs typeface="+mn-cs"/>
              </a:rPr>
              <a:t>softmax</a:t>
            </a:r>
            <a:r>
              <a:rPr lang="zh-CN" altLang="en-US" sz="1200" kern="1200" dirty="0">
                <a:solidFill>
                  <a:schemeClr val="tx1"/>
                </a:solidFill>
                <a:effectLst/>
                <a:latin typeface="+mn-lt"/>
                <a:ea typeface="+mn-ea"/>
                <a:cs typeface="+mn-cs"/>
              </a:rPr>
              <a:t>，它将输入向量转换为概率分布。但在这个模型中，</a:t>
            </a:r>
            <a:r>
              <a:rPr lang="en-US" altLang="zh-CN" sz="1200" kern="1200" dirty="0">
                <a:solidFill>
                  <a:schemeClr val="tx1"/>
                </a:solidFill>
                <a:effectLst/>
                <a:latin typeface="+mn-lt"/>
                <a:ea typeface="+mn-ea"/>
                <a:cs typeface="+mn-cs"/>
              </a:rPr>
              <a:t>a’ b’</a:t>
            </a:r>
            <a:r>
              <a:rPr lang="zh-CN" altLang="en-US" sz="1200" kern="1200" dirty="0">
                <a:solidFill>
                  <a:schemeClr val="tx1"/>
                </a:solidFill>
                <a:effectLst/>
                <a:latin typeface="+mn-lt"/>
                <a:ea typeface="+mn-ea"/>
                <a:cs typeface="+mn-cs"/>
              </a:rPr>
              <a:t>是被选中的一条评论，所以</a:t>
            </a:r>
            <a:r>
              <a:rPr lang="en-US" altLang="zh-CN" sz="1200" kern="1200" dirty="0">
                <a:solidFill>
                  <a:schemeClr val="tx1"/>
                </a:solidFill>
                <a:effectLst/>
                <a:latin typeface="+mn-lt"/>
                <a:ea typeface="+mn-ea"/>
                <a:cs typeface="+mn-cs"/>
              </a:rPr>
              <a:t>G()</a:t>
            </a:r>
            <a:r>
              <a:rPr lang="zh-CN" altLang="en-US" sz="1200" kern="1200" dirty="0">
                <a:solidFill>
                  <a:schemeClr val="tx1"/>
                </a:solidFill>
                <a:effectLst/>
                <a:latin typeface="+mn-lt"/>
                <a:ea typeface="+mn-ea"/>
                <a:cs typeface="+mn-cs"/>
              </a:rPr>
              <a:t>必须返回一个</a:t>
            </a:r>
            <a:r>
              <a:rPr lang="en-US" altLang="zh-CN" sz="1200" kern="1200" dirty="0">
                <a:solidFill>
                  <a:schemeClr val="tx1"/>
                </a:solidFill>
                <a:effectLst/>
                <a:latin typeface="+mn-lt"/>
                <a:ea typeface="+mn-ea"/>
                <a:cs typeface="+mn-cs"/>
              </a:rPr>
              <a:t>one-hot</a:t>
            </a:r>
            <a:r>
              <a:rPr lang="zh-CN" altLang="en-US" sz="1200" kern="1200" dirty="0">
                <a:solidFill>
                  <a:schemeClr val="tx1"/>
                </a:solidFill>
                <a:effectLst/>
                <a:latin typeface="+mn-lt"/>
                <a:ea typeface="+mn-ea"/>
                <a:cs typeface="+mn-cs"/>
              </a:rPr>
              <a:t>编码向量，选定指定的评论，这些评论才是这个共同注意层的目标。</a:t>
            </a:r>
            <a:r>
              <a:rPr lang="en-US" altLang="zh-CN" sz="1200" kern="1200" dirty="0">
                <a:solidFill>
                  <a:schemeClr val="tx1"/>
                </a:solidFill>
                <a:effectLst/>
                <a:latin typeface="+mn-lt"/>
                <a:ea typeface="+mn-ea"/>
                <a:cs typeface="+mn-cs"/>
              </a:rPr>
              <a:t>G()</a:t>
            </a:r>
            <a:r>
              <a:rPr lang="zh-CN" altLang="en-US" sz="1200" kern="1200" dirty="0">
                <a:solidFill>
                  <a:schemeClr val="tx1"/>
                </a:solidFill>
                <a:effectLst/>
                <a:latin typeface="+mn-lt"/>
                <a:ea typeface="+mn-ea"/>
                <a:cs typeface="+mn-cs"/>
              </a:rPr>
              <a:t>采用</a:t>
            </a:r>
            <a:r>
              <a:rPr lang="en-US" altLang="zh-CN" sz="1200" kern="1200" dirty="0" err="1">
                <a:solidFill>
                  <a:schemeClr val="tx1"/>
                </a:solidFill>
                <a:effectLst/>
                <a:latin typeface="+mn-lt"/>
                <a:ea typeface="+mn-ea"/>
                <a:cs typeface="+mn-cs"/>
              </a:rPr>
              <a:t>gumbel-softmax</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评论级别的共同注意将每个评论压缩到单个嵌入时平滑了单词信息，然后使用指针提取信息量最大的评论。然后再单词级别对这些评论进行比较和建模。与简单地组合两个评论嵌入相比，单词级别允许更细粒度的用户物品比较，从而促进更丰富的交互。</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被选中的评论</a:t>
            </a:r>
            <a:r>
              <a:rPr lang="en-US" altLang="zh-CN" sz="1200" kern="1200" dirty="0">
                <a:solidFill>
                  <a:schemeClr val="tx1"/>
                </a:solidFill>
                <a:effectLst/>
                <a:latin typeface="+mn-lt"/>
                <a:ea typeface="+mn-ea"/>
                <a:cs typeface="+mn-cs"/>
              </a:rPr>
              <a:t>a- b-</a:t>
            </a:r>
            <a:r>
              <a:rPr lang="zh-CN" altLang="en-US" sz="1200" kern="1200" dirty="0">
                <a:solidFill>
                  <a:schemeClr val="tx1"/>
                </a:solidFill>
                <a:effectLst/>
                <a:latin typeface="+mn-lt"/>
                <a:ea typeface="+mn-ea"/>
                <a:cs typeface="+mn-cs"/>
              </a:rPr>
              <a:t>，与评论级别的共同注意类似，计算</a:t>
            </a:r>
            <a:r>
              <a:rPr lang="en-US" altLang="zh-CN" sz="1200" kern="1200" dirty="0">
                <a:solidFill>
                  <a:schemeClr val="tx1"/>
                </a:solidFill>
                <a:effectLst/>
                <a:latin typeface="+mn-lt"/>
                <a:ea typeface="+mn-ea"/>
                <a:cs typeface="+mn-cs"/>
              </a:rPr>
              <a:t>a- b-</a:t>
            </a:r>
            <a:r>
              <a:rPr lang="zh-CN" altLang="en-US" sz="1200" kern="1200" dirty="0">
                <a:solidFill>
                  <a:schemeClr val="tx1"/>
                </a:solidFill>
                <a:effectLst/>
                <a:latin typeface="+mn-lt"/>
                <a:ea typeface="+mn-ea"/>
                <a:cs typeface="+mn-cs"/>
              </a:rPr>
              <a:t>至今的相似度矩阵，是</a:t>
            </a:r>
            <a:r>
              <a:rPr lang="en-US" altLang="zh-CN" sz="1200" kern="1200" dirty="0">
                <a:solidFill>
                  <a:schemeClr val="tx1"/>
                </a:solidFill>
                <a:effectLst/>
                <a:latin typeface="+mn-lt"/>
                <a:ea typeface="+mn-ea"/>
                <a:cs typeface="+mn-cs"/>
              </a:rPr>
              <a:t>word by word</a:t>
            </a:r>
            <a:r>
              <a:rPr lang="zh-CN" altLang="en-US" sz="1200" kern="1200" dirty="0">
                <a:solidFill>
                  <a:schemeClr val="tx1"/>
                </a:solidFill>
                <a:effectLst/>
                <a:latin typeface="+mn-lt"/>
                <a:ea typeface="+mn-ea"/>
                <a:cs typeface="+mn-cs"/>
              </a:rPr>
              <a:t>的方式计算的， </a:t>
            </a:r>
            <a:r>
              <a:rPr lang="en-US" altLang="zh-CN" sz="1200" kern="1200" dirty="0">
                <a:solidFill>
                  <a:schemeClr val="tx1"/>
                </a:solidFill>
                <a:effectLst/>
                <a:latin typeface="+mn-lt"/>
                <a:ea typeface="+mn-ea"/>
                <a:cs typeface="+mn-cs"/>
              </a:rPr>
              <a:t>F()</a:t>
            </a:r>
            <a:r>
              <a:rPr lang="zh-CN" altLang="en-US" sz="1200" kern="1200" dirty="0">
                <a:solidFill>
                  <a:schemeClr val="tx1"/>
                </a:solidFill>
                <a:effectLst/>
                <a:latin typeface="+mn-lt"/>
                <a:ea typeface="+mn-ea"/>
                <a:cs typeface="+mn-cs"/>
              </a:rPr>
              <a:t>为</a:t>
            </a:r>
            <a:r>
              <a:rPr lang="en-US" altLang="zh-CN" sz="1200" kern="1200" dirty="0">
                <a:solidFill>
                  <a:schemeClr val="tx1"/>
                </a:solidFill>
                <a:effectLst/>
                <a:latin typeface="+mn-lt"/>
                <a:ea typeface="+mn-ea"/>
                <a:cs typeface="+mn-cs"/>
              </a:rPr>
              <a:t>l</a:t>
            </a:r>
            <a:r>
              <a:rPr lang="zh-CN" altLang="en-US" sz="1200" kern="1200" dirty="0">
                <a:solidFill>
                  <a:schemeClr val="tx1"/>
                </a:solidFill>
                <a:effectLst/>
                <a:latin typeface="+mn-lt"/>
                <a:ea typeface="+mn-ea"/>
                <a:cs typeface="+mn-cs"/>
              </a:rPr>
              <a:t>层前馈神经网络</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然后计算</a:t>
            </a:r>
            <a:r>
              <a:rPr lang="en-US" altLang="zh-CN" sz="1200" kern="1200" dirty="0">
                <a:solidFill>
                  <a:schemeClr val="tx1"/>
                </a:solidFill>
                <a:effectLst/>
                <a:latin typeface="+mn-lt"/>
                <a:ea typeface="+mn-ea"/>
                <a:cs typeface="+mn-cs"/>
              </a:rPr>
              <a:t>a- b-</a:t>
            </a:r>
            <a:r>
              <a:rPr lang="zh-CN" altLang="en-US" sz="1200" kern="1200" dirty="0">
                <a:solidFill>
                  <a:schemeClr val="tx1"/>
                </a:solidFill>
                <a:effectLst/>
                <a:latin typeface="+mn-lt"/>
                <a:ea typeface="+mn-ea"/>
                <a:cs typeface="+mn-cs"/>
              </a:rPr>
              <a:t>的共同注意力表示</a:t>
            </a:r>
            <a:r>
              <a:rPr lang="en-US" altLang="zh-CN" sz="1200" kern="1200" dirty="0">
                <a:solidFill>
                  <a:schemeClr val="tx1"/>
                </a:solidFill>
                <a:effectLst/>
                <a:latin typeface="+mn-lt"/>
                <a:ea typeface="+mn-ea"/>
                <a:cs typeface="+mn-cs"/>
              </a:rPr>
              <a:t>a-’ b-’</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a:t>
            </a:r>
            <a:r>
              <a:rPr lang="zh-CN" altLang="en-US" sz="1200" kern="1200" dirty="0">
                <a:solidFill>
                  <a:schemeClr val="tx1"/>
                </a:solidFill>
                <a:effectLst/>
                <a:latin typeface="+mn-lt"/>
                <a:ea typeface="+mn-ea"/>
                <a:cs typeface="+mn-cs"/>
              </a:rPr>
              <a:t>为</a:t>
            </a:r>
            <a:r>
              <a:rPr lang="en-US" altLang="zh-CN" sz="1200" kern="1200" dirty="0" err="1">
                <a:solidFill>
                  <a:schemeClr val="tx1"/>
                </a:solidFill>
                <a:effectLst/>
                <a:latin typeface="+mn-lt"/>
                <a:ea typeface="+mn-ea"/>
                <a:cs typeface="+mn-cs"/>
              </a:rPr>
              <a:t>softmax</a:t>
            </a:r>
            <a:r>
              <a:rPr lang="zh-CN" altLang="en-US" sz="1200" kern="1200" dirty="0">
                <a:solidFill>
                  <a:schemeClr val="tx1"/>
                </a:solidFill>
                <a:effectLst/>
                <a:latin typeface="+mn-lt"/>
                <a:ea typeface="+mn-ea"/>
                <a:cs typeface="+mn-cs"/>
              </a:rPr>
              <a:t>函数。在评论级别，一条评论相对于所有相反评论的最大亲和力得分较大（即使平均亲和力得分较低），也需要对其进一步进行提取。但是在单词级别，最大池可能偏向于相同的单词。因此希望保持稳定的共同注意力提取器。</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最后输出表示为</a:t>
            </a:r>
            <a:r>
              <a:rPr lang="en-US" altLang="zh-CN" sz="1200" kern="1200" dirty="0">
                <a:solidFill>
                  <a:schemeClr val="tx1"/>
                </a:solidFill>
                <a:effectLst/>
                <a:latin typeface="+mn-lt"/>
                <a:ea typeface="+mn-ea"/>
                <a:cs typeface="+mn-cs"/>
              </a:rPr>
              <a:t>a-’ b-’</a:t>
            </a:r>
          </a:p>
          <a:p>
            <a:pPr marL="0" indent="0">
              <a:buNone/>
            </a:pPr>
            <a:r>
              <a:rPr lang="zh-CN" altLang="en-US" sz="1200" kern="1200" dirty="0">
                <a:solidFill>
                  <a:schemeClr val="tx1"/>
                </a:solidFill>
                <a:effectLst/>
                <a:latin typeface="+mn-lt"/>
                <a:ea typeface="+mn-ea"/>
                <a:cs typeface="+mn-cs"/>
              </a:rPr>
              <a:t>两个共同注意层的实现仅相当于两个简单的矩阵乘操作。</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模型使用指针来消除嘈杂的评论，但只指向一对评论，可能信息不足。因此设计了多指针组合机制，关键思想是使用多个指针，其中指针的数量</a:t>
            </a:r>
            <a:r>
              <a:rPr lang="en-US" altLang="zh-CN" sz="1200" kern="1200" dirty="0">
                <a:solidFill>
                  <a:schemeClr val="tx1"/>
                </a:solidFill>
                <a:effectLst/>
                <a:latin typeface="+mn-lt"/>
                <a:ea typeface="+mn-ea"/>
                <a:cs typeface="+mn-cs"/>
              </a:rPr>
              <a:t>np</a:t>
            </a:r>
            <a:r>
              <a:rPr lang="zh-CN" altLang="en-US" sz="1200" kern="1200" dirty="0">
                <a:solidFill>
                  <a:schemeClr val="tx1"/>
                </a:solidFill>
                <a:effectLst/>
                <a:latin typeface="+mn-lt"/>
                <a:ea typeface="+mn-ea"/>
                <a:cs typeface="+mn-cs"/>
              </a:rPr>
              <a:t>是用户定义的超参数。模型运行评论级共同注意</a:t>
            </a:r>
            <a:r>
              <a:rPr lang="en-US" altLang="zh-CN" sz="1200" kern="1200" dirty="0">
                <a:solidFill>
                  <a:schemeClr val="tx1"/>
                </a:solidFill>
                <a:effectLst/>
                <a:latin typeface="+mn-lt"/>
                <a:ea typeface="+mn-ea"/>
                <a:cs typeface="+mn-cs"/>
              </a:rPr>
              <a:t>np</a:t>
            </a:r>
            <a:r>
              <a:rPr lang="zh-CN" altLang="en-US" sz="1200" kern="1200" dirty="0">
                <a:solidFill>
                  <a:schemeClr val="tx1"/>
                </a:solidFill>
                <a:effectLst/>
                <a:latin typeface="+mn-lt"/>
                <a:ea typeface="+mn-ea"/>
                <a:cs typeface="+mn-cs"/>
              </a:rPr>
              <a:t>次，每次生成一个唯一的指针。然后使用单词级共同注意对</a:t>
            </a:r>
            <a:r>
              <a:rPr lang="en-US" altLang="zh-CN" sz="1200" kern="1200" dirty="0">
                <a:solidFill>
                  <a:schemeClr val="tx1"/>
                </a:solidFill>
                <a:effectLst/>
                <a:latin typeface="+mn-lt"/>
                <a:ea typeface="+mn-ea"/>
                <a:cs typeface="+mn-cs"/>
              </a:rPr>
              <a:t>np</a:t>
            </a:r>
            <a:r>
              <a:rPr lang="zh-CN" altLang="en-US" sz="1200" kern="1200" dirty="0">
                <a:solidFill>
                  <a:schemeClr val="tx1"/>
                </a:solidFill>
                <a:effectLst/>
                <a:latin typeface="+mn-lt"/>
                <a:ea typeface="+mn-ea"/>
                <a:cs typeface="+mn-cs"/>
              </a:rPr>
              <a:t>对评论进行建模，整体输出是一个向量列表</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此外。作者还发现包含于用户（物品）的所有单词的总嵌入很有用，有助于稳健性，以防用户和物品没有指针机制找到的任何匹配信号。</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作者提出了三种组合这些嵌入的方法</a:t>
            </a:r>
            <a:endParaRPr lang="en-US" altLang="zh-CN" sz="1200" kern="1200" dirty="0">
              <a:solidFill>
                <a:schemeClr val="tx1"/>
              </a:solidFill>
              <a:effectLst/>
              <a:latin typeface="+mn-lt"/>
              <a:ea typeface="+mn-ea"/>
              <a:cs typeface="+mn-cs"/>
            </a:endParaRPr>
          </a:p>
          <a:p>
            <a:pPr marL="228600" indent="-228600">
              <a:buAutoNum type="arabicPeriod"/>
            </a:pPr>
            <a:r>
              <a:rPr lang="zh-CN" altLang="en-US" sz="1200" kern="1200" dirty="0">
                <a:solidFill>
                  <a:schemeClr val="tx1"/>
                </a:solidFill>
                <a:effectLst/>
                <a:latin typeface="+mn-lt"/>
                <a:ea typeface="+mn-ea"/>
                <a:cs typeface="+mn-cs"/>
              </a:rPr>
              <a:t>所有指针输出串联。但这对后续层有影响，尤其是在</a:t>
            </a:r>
            <a:r>
              <a:rPr lang="en-US" altLang="zh-CN" sz="1200" kern="1200" dirty="0">
                <a:solidFill>
                  <a:schemeClr val="tx1"/>
                </a:solidFill>
                <a:effectLst/>
                <a:latin typeface="+mn-lt"/>
                <a:ea typeface="+mn-ea"/>
                <a:cs typeface="+mn-cs"/>
              </a:rPr>
              <a:t>np</a:t>
            </a:r>
            <a:r>
              <a:rPr lang="zh-CN" altLang="en-US" sz="1200" kern="1200" dirty="0">
                <a:solidFill>
                  <a:schemeClr val="tx1"/>
                </a:solidFill>
                <a:effectLst/>
                <a:latin typeface="+mn-lt"/>
                <a:ea typeface="+mn-ea"/>
                <a:cs typeface="+mn-cs"/>
              </a:rPr>
              <a:t>很大的情况下。所以提出剩下两种备选方案</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90541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None/>
            </a:pPr>
            <a:r>
              <a:rPr lang="zh-CN" altLang="en-US" sz="1200" kern="1200" dirty="0">
                <a:solidFill>
                  <a:schemeClr val="tx1"/>
                </a:solidFill>
                <a:effectLst/>
                <a:latin typeface="+mn-lt"/>
                <a:ea typeface="+mn-ea"/>
                <a:cs typeface="+mn-cs"/>
              </a:rPr>
              <a:t>所有指针输出加和，如左上所示</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或者将所有指针输出串联起来经过一个非线性激活函数为</a:t>
            </a:r>
            <a:r>
              <a:rPr lang="en-US" altLang="zh-CN" sz="1200" kern="1200" dirty="0" err="1">
                <a:solidFill>
                  <a:schemeClr val="tx1"/>
                </a:solidFill>
                <a:effectLst/>
                <a:latin typeface="+mn-lt"/>
                <a:ea typeface="+mn-ea"/>
                <a:cs typeface="+mn-cs"/>
              </a:rPr>
              <a:t>ReLU</a:t>
            </a:r>
            <a:r>
              <a:rPr lang="zh-CN" altLang="en-US" sz="1200" kern="1200" dirty="0">
                <a:solidFill>
                  <a:schemeClr val="tx1"/>
                </a:solidFill>
                <a:effectLst/>
                <a:latin typeface="+mn-lt"/>
                <a:ea typeface="+mn-ea"/>
                <a:cs typeface="+mn-cs"/>
              </a:rPr>
              <a:t>的神经网络，将串联起来的向量映射为一个</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维向量。</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这一层输出为</a:t>
            </a:r>
            <a:r>
              <a:rPr lang="en-US" altLang="zh-CN" sz="1200" kern="1200" dirty="0" err="1">
                <a:solidFill>
                  <a:schemeClr val="tx1"/>
                </a:solidFill>
                <a:effectLst/>
                <a:latin typeface="+mn-lt"/>
                <a:ea typeface="+mn-ea"/>
                <a:cs typeface="+mn-cs"/>
              </a:rPr>
              <a:t>af</a:t>
            </a:r>
            <a:r>
              <a:rPr lang="en-US" altLang="zh-CN" sz="1200" kern="1200" dirty="0">
                <a:solidFill>
                  <a:schemeClr val="tx1"/>
                </a:solidFill>
                <a:effectLst/>
                <a:latin typeface="+mn-lt"/>
                <a:ea typeface="+mn-ea"/>
                <a:cs typeface="+mn-cs"/>
              </a:rPr>
              <a:t> bf</a:t>
            </a: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最后预测层输入为</a:t>
            </a:r>
            <a:r>
              <a:rPr lang="en-US" altLang="zh-CN" sz="1200" kern="1200" dirty="0" err="1">
                <a:solidFill>
                  <a:schemeClr val="tx1"/>
                </a:solidFill>
                <a:effectLst/>
                <a:latin typeface="+mn-lt"/>
                <a:ea typeface="+mn-ea"/>
                <a:cs typeface="+mn-cs"/>
              </a:rPr>
              <a:t>af</a:t>
            </a:r>
            <a:r>
              <a:rPr lang="en-US" altLang="zh-CN" sz="1200" kern="1200" dirty="0">
                <a:solidFill>
                  <a:schemeClr val="tx1"/>
                </a:solidFill>
                <a:effectLst/>
                <a:latin typeface="+mn-lt"/>
                <a:ea typeface="+mn-ea"/>
                <a:cs typeface="+mn-cs"/>
              </a:rPr>
              <a:t> bf</a:t>
            </a:r>
            <a:r>
              <a:rPr lang="zh-CN" altLang="en-US" sz="1200" kern="1200" dirty="0">
                <a:solidFill>
                  <a:schemeClr val="tx1"/>
                </a:solidFill>
                <a:effectLst/>
                <a:latin typeface="+mn-lt"/>
                <a:ea typeface="+mn-ea"/>
                <a:cs typeface="+mn-cs"/>
              </a:rPr>
              <a:t>串联起来，经过因子分解机。</a:t>
            </a:r>
            <a:r>
              <a:rPr lang="en-US" altLang="zh-CN" sz="1200" kern="1200" dirty="0">
                <a:solidFill>
                  <a:schemeClr val="tx1"/>
                </a:solidFill>
                <a:effectLst/>
                <a:latin typeface="+mn-lt"/>
                <a:ea typeface="+mn-ea"/>
                <a:cs typeface="+mn-cs"/>
              </a:rPr>
              <a:t>FM</a:t>
            </a:r>
            <a:r>
              <a:rPr lang="zh-CN" altLang="en-US" sz="1200" kern="1200" dirty="0">
                <a:solidFill>
                  <a:schemeClr val="tx1"/>
                </a:solidFill>
                <a:effectLst/>
                <a:latin typeface="+mn-lt"/>
                <a:ea typeface="+mn-ea"/>
                <a:cs typeface="+mn-cs"/>
              </a:rPr>
              <a:t>使用分解参数对特征之间的成对交互进行建模。</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X</a:t>
            </a:r>
            <a:r>
              <a:rPr lang="zh-CN" altLang="en-US" sz="1200" kern="1200" dirty="0">
                <a:solidFill>
                  <a:schemeClr val="tx1"/>
                </a:solidFill>
                <a:effectLst/>
                <a:latin typeface="+mn-lt"/>
                <a:ea typeface="+mn-ea"/>
                <a:cs typeface="+mn-cs"/>
              </a:rPr>
              <a:t>为输入的</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维特征向量。尖括号中向量点乘，参数</a:t>
            </a:r>
            <a:r>
              <a:rPr lang="en-US" altLang="zh-CN" sz="1200" kern="1200" dirty="0">
                <a:solidFill>
                  <a:schemeClr val="tx1"/>
                </a:solidFill>
                <a:effectLst/>
                <a:latin typeface="+mn-lt"/>
                <a:ea typeface="+mn-ea"/>
                <a:cs typeface="+mn-cs"/>
              </a:rPr>
              <a:t>v1  </a:t>
            </a:r>
            <a:r>
              <a:rPr lang="en-US" altLang="zh-CN" sz="1200" kern="1200" dirty="0" err="1">
                <a:solidFill>
                  <a:schemeClr val="tx1"/>
                </a:solidFill>
                <a:effectLst/>
                <a:latin typeface="+mn-lt"/>
                <a:ea typeface="+mn-ea"/>
                <a:cs typeface="+mn-cs"/>
              </a:rPr>
              <a:t>vn</a:t>
            </a:r>
            <a:r>
              <a:rPr lang="zh-CN" altLang="en-US" sz="1200" kern="1200" dirty="0">
                <a:solidFill>
                  <a:schemeClr val="tx1"/>
                </a:solidFill>
                <a:effectLst/>
                <a:latin typeface="+mn-lt"/>
                <a:ea typeface="+mn-ea"/>
                <a:cs typeface="+mn-cs"/>
              </a:rPr>
              <a:t>是分解参数（也为</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维向量），用于对成对交互（</a:t>
            </a:r>
            <a:r>
              <a:rPr lang="en-US" altLang="zh-CN" sz="1200" kern="1200" dirty="0">
                <a:solidFill>
                  <a:schemeClr val="tx1"/>
                </a:solidFill>
                <a:effectLst/>
                <a:latin typeface="+mn-lt"/>
                <a:ea typeface="+mn-ea"/>
                <a:cs typeface="+mn-cs"/>
              </a:rPr>
              <a:t>xi </a:t>
            </a:r>
            <a:r>
              <a:rPr lang="en-US" altLang="zh-CN" sz="1200" kern="1200" dirty="0" err="1">
                <a:solidFill>
                  <a:schemeClr val="tx1"/>
                </a:solidFill>
                <a:effectLst/>
                <a:latin typeface="+mn-lt"/>
                <a:ea typeface="+mn-ea"/>
                <a:cs typeface="+mn-cs"/>
              </a:rPr>
              <a:t>xj</a:t>
            </a:r>
            <a:r>
              <a:rPr lang="zh-CN" altLang="en-US" sz="1200" kern="1200" dirty="0">
                <a:solidFill>
                  <a:schemeClr val="tx1"/>
                </a:solidFill>
                <a:effectLst/>
                <a:latin typeface="+mn-lt"/>
                <a:ea typeface="+mn-ea"/>
                <a:cs typeface="+mn-cs"/>
              </a:rPr>
              <a:t>）建模，</a:t>
            </a:r>
            <a:r>
              <a:rPr lang="en-US" altLang="zh-CN" sz="1200" kern="1200" dirty="0">
                <a:solidFill>
                  <a:schemeClr val="tx1"/>
                </a:solidFill>
                <a:effectLst/>
                <a:latin typeface="+mn-lt"/>
                <a:ea typeface="+mn-ea"/>
                <a:cs typeface="+mn-cs"/>
              </a:rPr>
              <a:t>w0</a:t>
            </a:r>
            <a:r>
              <a:rPr lang="zh-CN" altLang="en-US" sz="1200" kern="1200" dirty="0">
                <a:solidFill>
                  <a:schemeClr val="tx1"/>
                </a:solidFill>
                <a:effectLst/>
                <a:latin typeface="+mn-lt"/>
                <a:ea typeface="+mn-ea"/>
                <a:cs typeface="+mn-cs"/>
              </a:rPr>
              <a:t>为全局</a:t>
            </a:r>
            <a:r>
              <a:rPr lang="en-US" altLang="zh-CN" sz="1200" kern="1200" dirty="0">
                <a:solidFill>
                  <a:schemeClr val="tx1"/>
                </a:solidFill>
                <a:effectLst/>
                <a:latin typeface="+mn-lt"/>
                <a:ea typeface="+mn-ea"/>
                <a:cs typeface="+mn-cs"/>
              </a:rPr>
              <a:t>bias</a:t>
            </a:r>
            <a:r>
              <a:rPr lang="zh-CN" altLang="en-US"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wixi</a:t>
            </a:r>
            <a:r>
              <a:rPr lang="zh-CN" altLang="en-US" sz="1200" kern="1200" dirty="0">
                <a:solidFill>
                  <a:schemeClr val="tx1"/>
                </a:solidFill>
                <a:effectLst/>
                <a:latin typeface="+mn-lt"/>
                <a:ea typeface="+mn-ea"/>
                <a:cs typeface="+mn-cs"/>
              </a:rPr>
              <a:t>加和表示线性回归分量。</a:t>
            </a:r>
            <a:r>
              <a:rPr lang="en-US" altLang="zh-CN" sz="1200" kern="1200" dirty="0">
                <a:solidFill>
                  <a:schemeClr val="tx1"/>
                </a:solidFill>
                <a:effectLst/>
                <a:latin typeface="+mn-lt"/>
                <a:ea typeface="+mn-ea"/>
                <a:cs typeface="+mn-cs"/>
              </a:rPr>
              <a:t>F(x)</a:t>
            </a:r>
            <a:r>
              <a:rPr lang="zh-CN" altLang="en-US" sz="1200" kern="1200" dirty="0">
                <a:solidFill>
                  <a:schemeClr val="tx1"/>
                </a:solidFill>
                <a:effectLst/>
                <a:latin typeface="+mn-lt"/>
                <a:ea typeface="+mn-ea"/>
                <a:cs typeface="+mn-cs"/>
              </a:rPr>
              <a:t>的输出是一个标量，表示用户</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物品交互的强度。</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通过最小化标准均方误差损失来对网络进行端到端训练。</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915894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两篇论文是同年的，研究背景类似</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冷启动问题：新建用户时，初始数据过少，无法推荐</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用</a:t>
            </a:r>
            <a:r>
              <a:rPr lang="en-US" altLang="zh-CN" sz="1200" kern="1200" dirty="0">
                <a:solidFill>
                  <a:schemeClr val="tx1"/>
                </a:solidFill>
                <a:effectLst/>
                <a:latin typeface="+mn-lt"/>
                <a:ea typeface="+mn-ea"/>
                <a:cs typeface="+mn-cs"/>
              </a:rPr>
              <a:t>CNN</a:t>
            </a:r>
            <a:r>
              <a:rPr lang="zh-CN" altLang="en-US" sz="1200" kern="1200" dirty="0">
                <a:solidFill>
                  <a:schemeClr val="tx1"/>
                </a:solidFill>
                <a:effectLst/>
                <a:latin typeface="+mn-lt"/>
                <a:ea typeface="+mn-ea"/>
                <a:cs typeface="+mn-cs"/>
              </a:rPr>
              <a:t>：比如之前结合评论进行推荐的研究</a:t>
            </a:r>
            <a:r>
              <a:rPr lang="en-US" altLang="zh-CN" sz="1200" kern="1200" dirty="0" err="1">
                <a:solidFill>
                  <a:schemeClr val="tx1"/>
                </a:solidFill>
                <a:effectLst/>
                <a:latin typeface="+mn-lt"/>
                <a:ea typeface="+mn-ea"/>
                <a:cs typeface="+mn-cs"/>
              </a:rPr>
              <a:t>DeepCoNN</a:t>
            </a:r>
            <a:r>
              <a:rPr lang="en-US" altLang="zh-CN" sz="1200" kern="1200" dirty="0">
                <a:solidFill>
                  <a:schemeClr val="tx1"/>
                </a:solidFill>
                <a:effectLst/>
                <a:latin typeface="+mn-lt"/>
                <a:ea typeface="+mn-ea"/>
                <a:cs typeface="+mn-cs"/>
              </a:rPr>
              <a:t> D-Attn </a:t>
            </a:r>
            <a:r>
              <a:rPr lang="en-US" altLang="zh-CN" sz="1200" kern="1200" dirty="0" err="1">
                <a:solidFill>
                  <a:schemeClr val="tx1"/>
                </a:solidFill>
                <a:effectLst/>
                <a:latin typeface="+mn-lt"/>
                <a:ea typeface="+mn-ea"/>
                <a:cs typeface="+mn-cs"/>
              </a:rPr>
              <a:t>TransNets</a:t>
            </a:r>
            <a:r>
              <a:rPr lang="zh-CN" altLang="en-US" sz="1200" kern="1200" dirty="0">
                <a:solidFill>
                  <a:schemeClr val="tx1"/>
                </a:solidFill>
                <a:effectLst/>
                <a:latin typeface="+mn-lt"/>
                <a:ea typeface="+mn-ea"/>
                <a:cs typeface="+mn-cs"/>
              </a:rPr>
              <a:t>都有这个问题，它们基于</a:t>
            </a:r>
            <a:r>
              <a:rPr lang="en-US" altLang="zh-CN" sz="1200" kern="1200" dirty="0">
                <a:solidFill>
                  <a:schemeClr val="tx1"/>
                </a:solidFill>
                <a:effectLst/>
                <a:latin typeface="+mn-lt"/>
                <a:ea typeface="+mn-ea"/>
                <a:cs typeface="+mn-cs"/>
              </a:rPr>
              <a:t>CNN</a:t>
            </a:r>
            <a:r>
              <a:rPr lang="zh-CN" altLang="en-US" sz="1200" kern="1200" dirty="0">
                <a:solidFill>
                  <a:schemeClr val="tx1"/>
                </a:solidFill>
                <a:effectLst/>
                <a:latin typeface="+mn-lt"/>
                <a:ea typeface="+mn-ea"/>
                <a:cs typeface="+mn-cs"/>
              </a:rPr>
              <a:t>将</a:t>
            </a:r>
            <a:r>
              <a:rPr lang="en-US" altLang="zh-CN" sz="1200" kern="1200" dirty="0">
                <a:solidFill>
                  <a:schemeClr val="tx1"/>
                </a:solidFill>
                <a:effectLst/>
                <a:latin typeface="+mn-lt"/>
                <a:ea typeface="+mn-ea"/>
                <a:cs typeface="+mn-cs"/>
              </a:rPr>
              <a:t>user</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item</a:t>
            </a:r>
            <a:r>
              <a:rPr lang="zh-CN" altLang="en-US" sz="1200" kern="1200" dirty="0">
                <a:solidFill>
                  <a:schemeClr val="tx1"/>
                </a:solidFill>
                <a:effectLst/>
                <a:latin typeface="+mn-lt"/>
                <a:ea typeface="+mn-ea"/>
                <a:cs typeface="+mn-cs"/>
              </a:rPr>
              <a:t>评论编码到其潜在嵌入中，但这些方法只能是为每个用户和项目简单地推断出单个低维度的潜在表示，无法捕捉用户和物品之间更细粒度的交互，会从根本上限制模型的预测能力</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评论：一句话中，不是所有单词都是有用的，存在很多噪声</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不同情感：因此需要一种灵活的单词表示方案，该方案能够考虑到关于给定</a:t>
            </a:r>
            <a:r>
              <a:rPr lang="en-US" altLang="zh-CN" sz="1200" kern="1200" dirty="0">
                <a:solidFill>
                  <a:schemeClr val="tx1"/>
                </a:solidFill>
                <a:effectLst/>
                <a:latin typeface="+mn-lt"/>
                <a:ea typeface="+mn-ea"/>
                <a:cs typeface="+mn-cs"/>
              </a:rPr>
              <a:t>aspect</a:t>
            </a:r>
            <a:r>
              <a:rPr lang="zh-CN" altLang="en-US" sz="1200" kern="1200" dirty="0">
                <a:solidFill>
                  <a:schemeClr val="tx1"/>
                </a:solidFill>
                <a:effectLst/>
                <a:latin typeface="+mn-lt"/>
                <a:ea typeface="+mn-ea"/>
                <a:cs typeface="+mn-cs"/>
              </a:rPr>
              <a:t>的上下文信息</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同一物品关注点不同：比如说对于手机，有人更关注价格，有人更关注性能；</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不同物品：对于恐怖电影关注情节，动作电影关注演技</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93769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Aspect-based Neural Recommender ANR</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当前基于神经网络的推荐系统通常将用户或物品的所有评论压缩为一个单一潜在表示，可能因为池化技术而造成有用信息的潜在丢失，存在包含评论的不相关部分的固有风险，从而导致用户或物品的嘈杂且可能不准确的表示。用户和物品之间的唯一交互发生在最终预测层，其中学习到的用户和物品嵌入通过使用例如因子分解机、前馈网络或仅仅通过内积进行整体评分估计，是无法令人信服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方面即用户从哪个角度评论，或者商品从哪个角度介绍，例如价格、性能、服务等。</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现有基于方面的方法有以下局限性：依赖于外部情感分析工具；没有强调评价的不同部分对整体满意度的贡献是如何不同的；当考虑目标用户和物品时，没有考虑用户和物品的不同</a:t>
            </a:r>
            <a:r>
              <a:rPr lang="en-US" altLang="zh-CN" sz="1200" kern="1200" dirty="0">
                <a:solidFill>
                  <a:schemeClr val="tx1"/>
                </a:solidFill>
                <a:effectLst/>
                <a:latin typeface="+mn-lt"/>
                <a:ea typeface="+mn-ea"/>
                <a:cs typeface="+mn-cs"/>
              </a:rPr>
              <a:t>aspect</a:t>
            </a:r>
            <a:r>
              <a:rPr lang="zh-CN" altLang="en-US" sz="1200" kern="1200" dirty="0">
                <a:solidFill>
                  <a:schemeClr val="tx1"/>
                </a:solidFill>
                <a:effectLst/>
                <a:latin typeface="+mn-lt"/>
                <a:ea typeface="+mn-ea"/>
                <a:cs typeface="+mn-cs"/>
              </a:rPr>
              <a:t>的重要性。</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评论中不是所有文本都在描述一个方面</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共同关注可以同时关注用户和物品之间的细粒度关系，例如一个人买生活用品更注重经济实惠，但是买电子产品注意机器性能，所以即使根据其他评论推断用户她喜欢买便宜东西，但是对于一个昂贵但性能非常好的手机她也会选择购买。</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实验在亚马逊和</a:t>
            </a:r>
            <a:r>
              <a:rPr lang="en-US" altLang="zh-CN" sz="1200" kern="1200" dirty="0">
                <a:solidFill>
                  <a:schemeClr val="tx1"/>
                </a:solidFill>
                <a:effectLst/>
                <a:latin typeface="+mn-lt"/>
                <a:ea typeface="+mn-ea"/>
                <a:cs typeface="+mn-cs"/>
              </a:rPr>
              <a:t>Yelp</a:t>
            </a:r>
            <a:r>
              <a:rPr lang="zh-CN" altLang="en-US"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25</a:t>
            </a:r>
            <a:r>
              <a:rPr lang="zh-CN" altLang="en-US" sz="1200" kern="1200" dirty="0">
                <a:solidFill>
                  <a:schemeClr val="tx1"/>
                </a:solidFill>
                <a:effectLst/>
                <a:latin typeface="+mn-lt"/>
                <a:ea typeface="+mn-ea"/>
                <a:cs typeface="+mn-cs"/>
              </a:rPr>
              <a:t>个基准数据集上进行了广泛的实验，以评估模型是否符合一些最先进的</a:t>
            </a:r>
            <a:r>
              <a:rPr lang="en-US" altLang="zh-CN" sz="1200" kern="1200" dirty="0">
                <a:solidFill>
                  <a:schemeClr val="tx1"/>
                </a:solidFill>
                <a:effectLst/>
                <a:latin typeface="+mn-lt"/>
                <a:ea typeface="+mn-ea"/>
                <a:cs typeface="+mn-cs"/>
              </a:rPr>
              <a:t>baseline</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最后消融实验研究模型中不同组成部分对模型整体有效性的贡献。特别是对模型自动学习的方面进行了定性分析，而无需任何外部监督。</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67258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mc:AlternateContent xmlns:mc="http://schemas.openxmlformats.org/markup-compatibility/2006">
        <mc:Choice xmlns:a14="http://schemas.microsoft.com/office/drawing/2010/main" Requires="a14">
          <p:sp>
            <p:nvSpPr>
              <p:cNvPr id="3" name="文本占位符 2"/>
              <p:cNvSpPr>
                <a:spLocks noGrp="1"/>
              </p:cNvSpPr>
              <p:nvPr>
                <p:ph type="body" idx="3"/>
              </p:nvPr>
            </p:nvSpPr>
            <p:spPr/>
            <p:txBody>
              <a:bodyPr/>
              <a:lstStyle/>
              <a:p>
                <a:pPr marL="0" indent="0">
                  <a:buNone/>
                </a:pPr>
                <a:r>
                  <a:rPr lang="en-US" altLang="zh-CN" sz="1200" kern="1200" dirty="0">
                    <a:solidFill>
                      <a:schemeClr val="tx1"/>
                    </a:solidFill>
                    <a:effectLst/>
                    <a:latin typeface="+mn-lt"/>
                    <a:ea typeface="+mn-ea"/>
                    <a:cs typeface="+mn-cs"/>
                  </a:rPr>
                  <a:t>ANR</a:t>
                </a:r>
                <a:r>
                  <a:rPr lang="zh-CN" altLang="en-US" sz="1200" kern="1200" dirty="0">
                    <a:solidFill>
                      <a:schemeClr val="tx1"/>
                    </a:solidFill>
                    <a:effectLst/>
                    <a:latin typeface="+mn-lt"/>
                    <a:ea typeface="+mn-ea"/>
                    <a:cs typeface="+mn-cs"/>
                  </a:rPr>
                  <a:t>架构如图所示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整个框架的输入为</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，分别为用户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撰写的评论集合和为物品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撰写的评论集合；输出为用户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对物品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的预测评分</a:t>
                </a:r>
                <a:r>
                  <a:rPr lang="en-US" altLang="zh-CN" sz="1200" kern="1200" dirty="0" err="1">
                    <a:solidFill>
                      <a:schemeClr val="tx1"/>
                    </a:solidFill>
                    <a:effectLst/>
                    <a:latin typeface="+mn-lt"/>
                    <a:ea typeface="+mn-ea"/>
                    <a:cs typeface="+mn-cs"/>
                  </a:rPr>
                  <a:t>rui</a:t>
                </a:r>
                <a:r>
                  <a:rPr lang="zh-CN" altLang="en-US" sz="1200" kern="1200" dirty="0">
                    <a:solidFill>
                      <a:schemeClr val="tx1"/>
                    </a:solidFill>
                    <a:effectLst/>
                    <a:latin typeface="+mn-lt"/>
                    <a:ea typeface="+mn-ea"/>
                    <a:cs typeface="+mn-cs"/>
                  </a:rPr>
                  <a:t>（用户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和物品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在此之前未发生过交互，即未评分和未评价过）</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第一层为嵌入层</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输入层为</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，为了区分两个集合大小不同，设</a:t>
                </a:r>
                <a:r>
                  <a:rPr lang="en-US" altLang="zh-CN" sz="1200" kern="1200" dirty="0">
                    <a:solidFill>
                      <a:schemeClr val="tx1"/>
                    </a:solidFill>
                    <a:effectLst/>
                    <a:latin typeface="+mn-lt"/>
                    <a:ea typeface="+mn-ea"/>
                    <a:cs typeface="+mn-cs"/>
                  </a:rPr>
                  <a:t>Du</a:t>
                </a:r>
                <a:r>
                  <a:rPr lang="zh-CN" altLang="en-US"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个单词，</a:t>
                </a:r>
                <a:r>
                  <a:rPr lang="en-US" altLang="zh-CN" sz="1200" kern="1200" dirty="0">
                    <a:solidFill>
                      <a:schemeClr val="tx1"/>
                    </a:solidFill>
                    <a:effectLst/>
                    <a:latin typeface="+mn-lt"/>
                    <a:ea typeface="+mn-ea"/>
                    <a:cs typeface="+mn-cs"/>
                  </a:rPr>
                  <a:t>Di</a:t>
                </a:r>
                <a:r>
                  <a:rPr lang="zh-CN" altLang="en-US"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m</a:t>
                </a:r>
                <a:r>
                  <a:rPr lang="zh-CN" altLang="en-US" sz="1200" kern="1200" dirty="0">
                    <a:solidFill>
                      <a:schemeClr val="tx1"/>
                    </a:solidFill>
                    <a:effectLst/>
                    <a:latin typeface="+mn-lt"/>
                    <a:ea typeface="+mn-ea"/>
                    <a:cs typeface="+mn-cs"/>
                  </a:rPr>
                  <a:t>个单词</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嵌入层将</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通过共享嵌入矩阵</a:t>
                </a:r>
                <a:r>
                  <a:rPr lang="en-US" altLang="zh-CN" sz="1200" kern="1200" dirty="0">
                    <a:solidFill>
                      <a:schemeClr val="tx1"/>
                    </a:solidFill>
                    <a:effectLst/>
                    <a:latin typeface="+mn-lt"/>
                    <a:ea typeface="+mn-ea"/>
                    <a:cs typeface="+mn-cs"/>
                  </a:rPr>
                  <a:t>f: V</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 将单词映射为对应的</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维向量，最终转化成矩阵</a:t>
                </a:r>
                <a:r>
                  <a:rPr lang="en-US" altLang="zh-CN" sz="1200" kern="1200" dirty="0">
                    <a:solidFill>
                      <a:schemeClr val="tx1"/>
                    </a:solidFill>
                    <a:effectLst/>
                    <a:latin typeface="+mn-lt"/>
                    <a:ea typeface="+mn-ea"/>
                    <a:cs typeface="+mn-cs"/>
                  </a:rPr>
                  <a:t>Mu</a:t>
                </a:r>
                <a:r>
                  <a:rPr lang="zh-CN" altLang="en-US" sz="1200" kern="1200" dirty="0">
                    <a:solidFill>
                      <a:schemeClr val="tx1"/>
                    </a:solidFill>
                    <a:effectLst/>
                    <a:latin typeface="+mn-lt"/>
                    <a:ea typeface="+mn-ea"/>
                    <a:cs typeface="+mn-cs"/>
                  </a:rPr>
                  <a:t>∈</a:t>
                </a:r>
                <a14:m>
                  <m:oMath xmlns:m="http://schemas.openxmlformats.org/officeDocument/2006/math">
                    <m:sSup>
                      <m:sSupPr>
                        <m:ctrlPr>
                          <a:rPr lang="en-US" altLang="zh-CN" sz="1200" i="1" kern="1200" smtClean="0">
                            <a:solidFill>
                              <a:schemeClr val="bg2">
                                <a:lumMod val="50000"/>
                              </a:schemeClr>
                            </a:solidFill>
                            <a:latin typeface="Cambria Math" panose="02040503050406030204" pitchFamily="18" charset="0"/>
                            <a:ea typeface="+mn-ea"/>
                            <a:cs typeface="+mn-cs"/>
                          </a:rPr>
                        </m:ctrlPr>
                      </m:sSupPr>
                      <m:e>
                        <m:r>
                          <a:rPr lang="en-US" altLang="zh-CN" sz="1200" i="1" kern="1200" smtClean="0">
                            <a:solidFill>
                              <a:schemeClr val="bg2">
                                <a:lumMod val="50000"/>
                              </a:schemeClr>
                            </a:solidFill>
                            <a:latin typeface="Cambria Math" panose="02040503050406030204" pitchFamily="18" charset="0"/>
                            <a:ea typeface="+mn-ea"/>
                            <a:cs typeface="+mn-cs"/>
                          </a:rPr>
                          <m:t>ℝ</m:t>
                        </m:r>
                      </m:e>
                      <m:sup>
                        <m:r>
                          <a:rPr lang="en-US" altLang="zh-CN" sz="1200" b="0" i="1" kern="1200" smtClean="0">
                            <a:solidFill>
                              <a:schemeClr val="bg2">
                                <a:lumMod val="50000"/>
                              </a:schemeClr>
                            </a:solidFill>
                            <a:latin typeface="Cambria Math" panose="02040503050406030204" pitchFamily="18" charset="0"/>
                            <a:ea typeface="+mn-ea"/>
                            <a:cs typeface="+mn-cs"/>
                          </a:rPr>
                          <m:t>𝑛</m:t>
                        </m:r>
                        <m:r>
                          <a:rPr lang="en-US" altLang="zh-CN" sz="1200" b="0" i="1" kern="1200" smtClean="0">
                            <a:solidFill>
                              <a:schemeClr val="bg2">
                                <a:lumMod val="50000"/>
                              </a:schemeClr>
                            </a:solidFill>
                            <a:latin typeface="Cambria Math" panose="02040503050406030204" pitchFamily="18" charset="0"/>
                            <a:ea typeface="+mn-ea"/>
                            <a:cs typeface="+mn-cs"/>
                          </a:rPr>
                          <m:t>×</m:t>
                        </m:r>
                        <m:r>
                          <a:rPr lang="en-US" altLang="zh-CN" sz="1200" b="0" i="1" kern="1200" smtClean="0">
                            <a:solidFill>
                              <a:schemeClr val="bg2">
                                <a:lumMod val="50000"/>
                              </a:schemeClr>
                            </a:solidFill>
                            <a:latin typeface="Cambria Math" panose="02040503050406030204" pitchFamily="18" charset="0"/>
                            <a:ea typeface="+mn-ea"/>
                            <a:cs typeface="+mn-cs"/>
                          </a:rPr>
                          <m:t>𝑑</m:t>
                        </m:r>
                      </m:sup>
                    </m:sSup>
                  </m:oMath>
                </a14:m>
                <a:r>
                  <a:rPr lang="en-US" altLang="zh-CN" sz="1200" kern="1200" dirty="0">
                    <a:solidFill>
                      <a:schemeClr val="tx1"/>
                    </a:solidFill>
                    <a:effectLst/>
                    <a:latin typeface="+mn-lt"/>
                    <a:ea typeface="+mn-ea"/>
                    <a:cs typeface="+mn-cs"/>
                  </a:rPr>
                  <a:t> Qi</a:t>
                </a:r>
                <a:r>
                  <a:rPr lang="zh-CN" altLang="en-US" sz="1200" kern="1200" dirty="0">
                    <a:solidFill>
                      <a:schemeClr val="tx1"/>
                    </a:solidFill>
                    <a:effectLst/>
                    <a:latin typeface="+mn-lt"/>
                    <a:ea typeface="+mn-ea"/>
                    <a:cs typeface="+mn-cs"/>
                  </a:rPr>
                  <a:t>∈</a:t>
                </a:r>
                <a14:m>
                  <m:oMath xmlns:m="http://schemas.openxmlformats.org/officeDocument/2006/math">
                    <m:sSup>
                      <m:sSupPr>
                        <m:ctrlPr>
                          <a:rPr lang="en-US" altLang="zh-CN" sz="1200" i="1" kern="1200" smtClean="0">
                            <a:solidFill>
                              <a:schemeClr val="bg2">
                                <a:lumMod val="50000"/>
                              </a:schemeClr>
                            </a:solidFill>
                            <a:latin typeface="Cambria Math" panose="02040503050406030204" pitchFamily="18" charset="0"/>
                            <a:ea typeface="+mn-ea"/>
                            <a:cs typeface="+mn-cs"/>
                          </a:rPr>
                        </m:ctrlPr>
                      </m:sSupPr>
                      <m:e>
                        <m:r>
                          <a:rPr lang="en-US" altLang="zh-CN" sz="1200" i="1" kern="1200" smtClean="0">
                            <a:solidFill>
                              <a:schemeClr val="bg2">
                                <a:lumMod val="50000"/>
                              </a:schemeClr>
                            </a:solidFill>
                            <a:latin typeface="Cambria Math" panose="02040503050406030204" pitchFamily="18" charset="0"/>
                            <a:ea typeface="+mn-ea"/>
                            <a:cs typeface="+mn-cs"/>
                          </a:rPr>
                          <m:t>ℝ</m:t>
                        </m:r>
                      </m:e>
                      <m:sup>
                        <m:r>
                          <a:rPr lang="en-US" altLang="zh-CN" sz="1200" b="0" i="1" kern="1200" smtClean="0">
                            <a:solidFill>
                              <a:schemeClr val="bg2">
                                <a:lumMod val="50000"/>
                              </a:schemeClr>
                            </a:solidFill>
                            <a:latin typeface="Cambria Math" panose="02040503050406030204" pitchFamily="18" charset="0"/>
                            <a:ea typeface="+mn-ea"/>
                            <a:cs typeface="+mn-cs"/>
                          </a:rPr>
                          <m:t>𝑚</m:t>
                        </m:r>
                        <m:r>
                          <a:rPr lang="en-US" altLang="zh-CN" sz="1200" b="0" i="1" kern="1200" smtClean="0">
                            <a:solidFill>
                              <a:schemeClr val="bg2">
                                <a:lumMod val="50000"/>
                              </a:schemeClr>
                            </a:solidFill>
                            <a:latin typeface="Cambria Math" panose="02040503050406030204" pitchFamily="18" charset="0"/>
                            <a:ea typeface="+mn-ea"/>
                            <a:cs typeface="+mn-cs"/>
                          </a:rPr>
                          <m:t>×</m:t>
                        </m:r>
                        <m:r>
                          <a:rPr lang="en-US" altLang="zh-CN" sz="1200" b="0" i="1" kern="1200" smtClean="0">
                            <a:solidFill>
                              <a:schemeClr val="bg2">
                                <a:lumMod val="50000"/>
                              </a:schemeClr>
                            </a:solidFill>
                            <a:latin typeface="Cambria Math" panose="02040503050406030204" pitchFamily="18" charset="0"/>
                            <a:ea typeface="+mn-ea"/>
                            <a:cs typeface="+mn-cs"/>
                          </a:rPr>
                          <m:t>𝑑</m:t>
                        </m:r>
                      </m:sup>
                    </m:sSup>
                  </m:oMath>
                </a14:m>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嵌入矩阵需要预训练，比如</a:t>
                </a:r>
                <a:r>
                  <a:rPr lang="en-US" altLang="zh-CN" sz="1200" kern="1200" dirty="0">
                    <a:solidFill>
                      <a:schemeClr val="tx1"/>
                    </a:solidFill>
                    <a:effectLst/>
                    <a:latin typeface="+mn-lt"/>
                    <a:ea typeface="+mn-ea"/>
                    <a:cs typeface="+mn-cs"/>
                  </a:rPr>
                  <a:t>word2vec</a:t>
                </a:r>
                <a:r>
                  <a:rPr lang="zh-CN" altLang="en-US" sz="1200" kern="1200" dirty="0">
                    <a:solidFill>
                      <a:schemeClr val="tx1"/>
                    </a:solidFill>
                    <a:effectLst/>
                    <a:latin typeface="+mn-lt"/>
                    <a:ea typeface="+mn-ea"/>
                    <a:cs typeface="+mn-cs"/>
                  </a:rPr>
                  <a:t>或者</a:t>
                </a:r>
                <a:r>
                  <a:rPr lang="en-US" altLang="zh-CN" sz="1200" kern="1200" dirty="0" err="1">
                    <a:solidFill>
                      <a:schemeClr val="tx1"/>
                    </a:solidFill>
                    <a:effectLst/>
                    <a:latin typeface="+mn-lt"/>
                    <a:ea typeface="+mn-ea"/>
                    <a:cs typeface="+mn-cs"/>
                  </a:rPr>
                  <a:t>GLoVe</a:t>
                </a:r>
                <a:r>
                  <a:rPr lang="zh-CN" altLang="en-US" sz="1200" kern="1200" dirty="0">
                    <a:solidFill>
                      <a:schemeClr val="tx1"/>
                    </a:solidFill>
                    <a:effectLst/>
                    <a:latin typeface="+mn-lt"/>
                    <a:ea typeface="+mn-ea"/>
                    <a:cs typeface="+mn-cs"/>
                  </a:rPr>
                  <a:t>，因为这两种方法可以记住句子中词语的顺序，而不像</a:t>
                </a:r>
                <a:r>
                  <a:rPr lang="en-US" altLang="zh-CN" sz="1200" kern="1200" dirty="0">
                    <a:solidFill>
                      <a:schemeClr val="tx1"/>
                    </a:solidFill>
                    <a:effectLst/>
                    <a:latin typeface="+mn-lt"/>
                    <a:ea typeface="+mn-ea"/>
                    <a:cs typeface="+mn-cs"/>
                  </a:rPr>
                  <a:t>bag-of-words</a:t>
                </a:r>
                <a:r>
                  <a:rPr lang="zh-CN" altLang="en-US" sz="1200" kern="1200" dirty="0">
                    <a:solidFill>
                      <a:schemeClr val="tx1"/>
                    </a:solidFill>
                    <a:effectLst/>
                    <a:latin typeface="+mn-lt"/>
                    <a:ea typeface="+mn-ea"/>
                    <a:cs typeface="+mn-cs"/>
                  </a:rPr>
                  <a:t>完全放弃单词顺序</a:t>
                </a:r>
                <a:endParaRPr lang="en-US" altLang="zh-CN" sz="1200" kern="1200" dirty="0">
                  <a:solidFill>
                    <a:schemeClr val="tx1"/>
                  </a:solidFill>
                  <a:effectLst/>
                  <a:latin typeface="+mn-lt"/>
                  <a:ea typeface="+mn-ea"/>
                  <a:cs typeface="+mn-cs"/>
                </a:endParaRPr>
              </a:p>
            </p:txBody>
          </p:sp>
        </mc:Choice>
        <mc:Fallback>
          <p:sp>
            <p:nvSpPr>
              <p:cNvPr id="3" name="文本占位符 2"/>
              <p:cNvSpPr>
                <a:spLocks noGrp="1"/>
              </p:cNvSpPr>
              <p:nvPr>
                <p:ph type="body" idx="3"/>
              </p:nvPr>
            </p:nvSpPr>
            <p:spPr/>
            <p:txBody>
              <a:bodyPr/>
              <a:lstStyle/>
              <a:p>
                <a:pPr marL="0" indent="0">
                  <a:buNone/>
                </a:pPr>
                <a:r>
                  <a:rPr lang="en-US" altLang="zh-CN" sz="1200" kern="1200" dirty="0">
                    <a:solidFill>
                      <a:schemeClr val="tx1"/>
                    </a:solidFill>
                    <a:effectLst/>
                    <a:latin typeface="+mn-lt"/>
                    <a:ea typeface="+mn-ea"/>
                    <a:cs typeface="+mn-cs"/>
                  </a:rPr>
                  <a:t>ANR</a:t>
                </a:r>
                <a:r>
                  <a:rPr lang="zh-CN" altLang="en-US" sz="1200" kern="1200" dirty="0">
                    <a:solidFill>
                      <a:schemeClr val="tx1"/>
                    </a:solidFill>
                    <a:effectLst/>
                    <a:latin typeface="+mn-lt"/>
                    <a:ea typeface="+mn-ea"/>
                    <a:cs typeface="+mn-cs"/>
                  </a:rPr>
                  <a:t>架构如图所示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整个框架的输入为</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，分别为用户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撰写的评论集合和为物品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撰写的评论集合；输出为用户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对物品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的预测评分</a:t>
                </a:r>
                <a:r>
                  <a:rPr lang="en-US" altLang="zh-CN" sz="1200" kern="1200" dirty="0" err="1">
                    <a:solidFill>
                      <a:schemeClr val="tx1"/>
                    </a:solidFill>
                    <a:effectLst/>
                    <a:latin typeface="+mn-lt"/>
                    <a:ea typeface="+mn-ea"/>
                    <a:cs typeface="+mn-cs"/>
                  </a:rPr>
                  <a:t>rui</a:t>
                </a:r>
                <a:r>
                  <a:rPr lang="zh-CN" altLang="en-US" sz="1200" kern="1200" dirty="0">
                    <a:solidFill>
                      <a:schemeClr val="tx1"/>
                    </a:solidFill>
                    <a:effectLst/>
                    <a:latin typeface="+mn-lt"/>
                    <a:ea typeface="+mn-ea"/>
                    <a:cs typeface="+mn-cs"/>
                  </a:rPr>
                  <a:t>（用户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和物品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在此之前未发生过交互，即未评分和未评价过）</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第一层为嵌入层</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输入层为</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，为了区分两个集合大小不同，设</a:t>
                </a:r>
                <a:r>
                  <a:rPr lang="en-US" altLang="zh-CN" sz="1200" kern="1200" dirty="0">
                    <a:solidFill>
                      <a:schemeClr val="tx1"/>
                    </a:solidFill>
                    <a:effectLst/>
                    <a:latin typeface="+mn-lt"/>
                    <a:ea typeface="+mn-ea"/>
                    <a:cs typeface="+mn-cs"/>
                  </a:rPr>
                  <a:t>Du</a:t>
                </a:r>
                <a:r>
                  <a:rPr lang="zh-CN" altLang="en-US"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个单词，</a:t>
                </a:r>
                <a:r>
                  <a:rPr lang="en-US" altLang="zh-CN" sz="1200" kern="1200" dirty="0">
                    <a:solidFill>
                      <a:schemeClr val="tx1"/>
                    </a:solidFill>
                    <a:effectLst/>
                    <a:latin typeface="+mn-lt"/>
                    <a:ea typeface="+mn-ea"/>
                    <a:cs typeface="+mn-cs"/>
                  </a:rPr>
                  <a:t>Di</a:t>
                </a:r>
                <a:r>
                  <a:rPr lang="zh-CN" altLang="en-US"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m</a:t>
                </a:r>
                <a:r>
                  <a:rPr lang="zh-CN" altLang="en-US" sz="1200" kern="1200" dirty="0">
                    <a:solidFill>
                      <a:schemeClr val="tx1"/>
                    </a:solidFill>
                    <a:effectLst/>
                    <a:latin typeface="+mn-lt"/>
                    <a:ea typeface="+mn-ea"/>
                    <a:cs typeface="+mn-cs"/>
                  </a:rPr>
                  <a:t>个单词</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嵌入层将</a:t>
                </a:r>
                <a:r>
                  <a:rPr lang="en-US" altLang="zh-CN" sz="1200" kern="1200" dirty="0">
                    <a:solidFill>
                      <a:schemeClr val="tx1"/>
                    </a:solidFill>
                    <a:effectLst/>
                    <a:latin typeface="+mn-lt"/>
                    <a:ea typeface="+mn-ea"/>
                    <a:cs typeface="+mn-cs"/>
                  </a:rPr>
                  <a:t>Du Di</a:t>
                </a:r>
                <a:r>
                  <a:rPr lang="zh-CN" altLang="en-US" sz="1200" kern="1200" dirty="0">
                    <a:solidFill>
                      <a:schemeClr val="tx1"/>
                    </a:solidFill>
                    <a:effectLst/>
                    <a:latin typeface="+mn-lt"/>
                    <a:ea typeface="+mn-ea"/>
                    <a:cs typeface="+mn-cs"/>
                  </a:rPr>
                  <a:t>通过共享嵌入矩阵</a:t>
                </a:r>
                <a:r>
                  <a:rPr lang="en-US" altLang="zh-CN" sz="1200" kern="1200" dirty="0">
                    <a:solidFill>
                      <a:schemeClr val="tx1"/>
                    </a:solidFill>
                    <a:effectLst/>
                    <a:latin typeface="+mn-lt"/>
                    <a:ea typeface="+mn-ea"/>
                    <a:cs typeface="+mn-cs"/>
                  </a:rPr>
                  <a:t>f: V</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 将单词映射为对应的</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维向量，最终转化成矩阵</a:t>
                </a:r>
                <a:r>
                  <a:rPr lang="en-US" altLang="zh-CN" sz="1200" kern="1200" dirty="0">
                    <a:solidFill>
                      <a:schemeClr val="tx1"/>
                    </a:solidFill>
                    <a:effectLst/>
                    <a:latin typeface="+mn-lt"/>
                    <a:ea typeface="+mn-ea"/>
                    <a:cs typeface="+mn-cs"/>
                  </a:rPr>
                  <a:t>Mu</a:t>
                </a:r>
                <a:r>
                  <a:rPr lang="zh-CN" altLang="en-US" sz="1200" kern="1200" dirty="0">
                    <a:solidFill>
                      <a:schemeClr val="tx1"/>
                    </a:solidFill>
                    <a:effectLst/>
                    <a:latin typeface="+mn-lt"/>
                    <a:ea typeface="+mn-ea"/>
                    <a:cs typeface="+mn-cs"/>
                  </a:rPr>
                  <a:t>∈</a:t>
                </a:r>
                <a:r>
                  <a:rPr lang="en-US" altLang="zh-CN" sz="1200" i="0" kern="1200">
                    <a:solidFill>
                      <a:schemeClr val="bg2">
                        <a:lumMod val="50000"/>
                      </a:schemeClr>
                    </a:solidFill>
                    <a:latin typeface="Cambria Math" panose="02040503050406030204" pitchFamily="18" charset="0"/>
                    <a:ea typeface="+mn-ea"/>
                    <a:cs typeface="+mn-cs"/>
                  </a:rPr>
                  <a:t>ℝ^(</a:t>
                </a:r>
                <a:r>
                  <a:rPr lang="en-US" altLang="zh-CN" sz="1200" b="0" i="0" kern="1200">
                    <a:solidFill>
                      <a:schemeClr val="bg2">
                        <a:lumMod val="50000"/>
                      </a:schemeClr>
                    </a:solidFill>
                    <a:latin typeface="Cambria Math" panose="02040503050406030204" pitchFamily="18" charset="0"/>
                    <a:ea typeface="+mn-ea"/>
                    <a:cs typeface="+mn-cs"/>
                  </a:rPr>
                  <a:t>𝑛×𝑑)</a:t>
                </a:r>
                <a:r>
                  <a:rPr lang="en-US" altLang="zh-CN" sz="1200" kern="1200" dirty="0">
                    <a:solidFill>
                      <a:schemeClr val="tx1"/>
                    </a:solidFill>
                    <a:effectLst/>
                    <a:latin typeface="+mn-lt"/>
                    <a:ea typeface="+mn-ea"/>
                    <a:cs typeface="+mn-cs"/>
                  </a:rPr>
                  <a:t> Qi</a:t>
                </a:r>
                <a:r>
                  <a:rPr lang="zh-CN" altLang="en-US" sz="1200" kern="1200" dirty="0">
                    <a:solidFill>
                      <a:schemeClr val="tx1"/>
                    </a:solidFill>
                    <a:effectLst/>
                    <a:latin typeface="+mn-lt"/>
                    <a:ea typeface="+mn-ea"/>
                    <a:cs typeface="+mn-cs"/>
                  </a:rPr>
                  <a:t>∈</a:t>
                </a:r>
                <a:r>
                  <a:rPr lang="en-US" altLang="zh-CN" sz="1200" i="0" kern="1200">
                    <a:solidFill>
                      <a:schemeClr val="bg2">
                        <a:lumMod val="50000"/>
                      </a:schemeClr>
                    </a:solidFill>
                    <a:latin typeface="Cambria Math" panose="02040503050406030204" pitchFamily="18" charset="0"/>
                    <a:ea typeface="+mn-ea"/>
                    <a:cs typeface="+mn-cs"/>
                  </a:rPr>
                  <a:t>ℝ^(</a:t>
                </a:r>
                <a:r>
                  <a:rPr lang="en-US" altLang="zh-CN" sz="1200" b="0" i="0" kern="1200">
                    <a:solidFill>
                      <a:schemeClr val="bg2">
                        <a:lumMod val="50000"/>
                      </a:schemeClr>
                    </a:solidFill>
                    <a:latin typeface="Cambria Math" panose="02040503050406030204" pitchFamily="18" charset="0"/>
                    <a:ea typeface="+mn-ea"/>
                    <a:cs typeface="+mn-cs"/>
                  </a:rPr>
                  <a:t>𝑚×𝑑)</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嵌入矩阵需要预训练，比如</a:t>
                </a:r>
                <a:r>
                  <a:rPr lang="en-US" altLang="zh-CN" sz="1200" kern="1200" dirty="0">
                    <a:solidFill>
                      <a:schemeClr val="tx1"/>
                    </a:solidFill>
                    <a:effectLst/>
                    <a:latin typeface="+mn-lt"/>
                    <a:ea typeface="+mn-ea"/>
                    <a:cs typeface="+mn-cs"/>
                  </a:rPr>
                  <a:t>word2vec</a:t>
                </a:r>
                <a:r>
                  <a:rPr lang="zh-CN" altLang="en-US" sz="1200" kern="1200" dirty="0">
                    <a:solidFill>
                      <a:schemeClr val="tx1"/>
                    </a:solidFill>
                    <a:effectLst/>
                    <a:latin typeface="+mn-lt"/>
                    <a:ea typeface="+mn-ea"/>
                    <a:cs typeface="+mn-cs"/>
                  </a:rPr>
                  <a:t>或者</a:t>
                </a:r>
                <a:r>
                  <a:rPr lang="en-US" altLang="zh-CN" sz="1200" kern="1200" dirty="0" err="1">
                    <a:solidFill>
                      <a:schemeClr val="tx1"/>
                    </a:solidFill>
                    <a:effectLst/>
                    <a:latin typeface="+mn-lt"/>
                    <a:ea typeface="+mn-ea"/>
                    <a:cs typeface="+mn-cs"/>
                  </a:rPr>
                  <a:t>GLoVe</a:t>
                </a:r>
                <a:r>
                  <a:rPr lang="zh-CN" altLang="en-US" sz="1200" kern="1200" dirty="0">
                    <a:solidFill>
                      <a:schemeClr val="tx1"/>
                    </a:solidFill>
                    <a:effectLst/>
                    <a:latin typeface="+mn-lt"/>
                    <a:ea typeface="+mn-ea"/>
                    <a:cs typeface="+mn-cs"/>
                  </a:rPr>
                  <a:t>，因为这两种方法可以记住句子中词语的顺序，而不像</a:t>
                </a:r>
                <a:r>
                  <a:rPr lang="en-US" altLang="zh-CN" sz="1200" kern="1200" dirty="0">
                    <a:solidFill>
                      <a:schemeClr val="tx1"/>
                    </a:solidFill>
                    <a:effectLst/>
                    <a:latin typeface="+mn-lt"/>
                    <a:ea typeface="+mn-ea"/>
                    <a:cs typeface="+mn-cs"/>
                  </a:rPr>
                  <a:t>bag-of-words</a:t>
                </a:r>
                <a:r>
                  <a:rPr lang="zh-CN" altLang="en-US" sz="1200" kern="1200" dirty="0">
                    <a:solidFill>
                      <a:schemeClr val="tx1"/>
                    </a:solidFill>
                    <a:effectLst/>
                    <a:latin typeface="+mn-lt"/>
                    <a:ea typeface="+mn-ea"/>
                    <a:cs typeface="+mn-cs"/>
                  </a:rPr>
                  <a:t>完全放弃单词顺序</a:t>
                </a:r>
                <a:endParaRPr lang="en-US" altLang="zh-CN" sz="1200" kern="1200" dirty="0">
                  <a:solidFill>
                    <a:schemeClr val="tx1"/>
                  </a:solidFill>
                  <a:effectLst/>
                  <a:latin typeface="+mn-lt"/>
                  <a:ea typeface="+mn-ea"/>
                  <a:cs typeface="+mn-cs"/>
                </a:endParaRPr>
              </a:p>
            </p:txBody>
          </p:sp>
        </mc:Fallback>
      </mc:AlternateContent>
    </p:spTree>
    <p:extLst>
      <p:ext uri="{BB962C8B-B14F-4D97-AF65-F5344CB8AC3E}">
        <p14:creationId xmlns:p14="http://schemas.microsoft.com/office/powerpoint/2010/main" val="427853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作者的假设是，给定足够的数据，我们可以学习得到方面集合</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，以及通过学习关注方面相关的子集每个用户（或物品）文档中的单词得到每个方面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的方面级用户（或物品）表示。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在深入研究</a:t>
            </a:r>
            <a:r>
              <a:rPr lang="en-US" altLang="zh-CN" sz="1200" kern="1200" dirty="0">
                <a:solidFill>
                  <a:schemeClr val="tx1"/>
                </a:solidFill>
                <a:effectLst/>
                <a:latin typeface="+mn-lt"/>
                <a:ea typeface="+mn-ea"/>
                <a:cs typeface="+mn-cs"/>
              </a:rPr>
              <a:t>Aspect-based Representation Learning</a:t>
            </a:r>
            <a:r>
              <a:rPr lang="zh-CN" altLang="en-US" sz="1200" kern="1200" dirty="0">
                <a:solidFill>
                  <a:schemeClr val="tx1"/>
                </a:solidFill>
                <a:effectLst/>
                <a:latin typeface="+mn-lt"/>
                <a:ea typeface="+mn-ea"/>
                <a:cs typeface="+mn-cs"/>
              </a:rPr>
              <a:t>这个组件的具体细节之间，作者强调了</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个重要直觉，旨在通过这个组件来捕捉这些直觉。</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kern="1200" dirty="0">
                <a:solidFill>
                  <a:schemeClr val="tx1"/>
                </a:solidFill>
                <a:effectLst/>
                <a:latin typeface="+mn-lt"/>
                <a:ea typeface="+mn-ea"/>
                <a:cs typeface="+mn-cs"/>
              </a:rPr>
              <a:t>所以在学习给定方面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的方面级表示时，应该能够专注于评论的特定子集</a:t>
            </a:r>
            <a:endParaRPr lang="en-US" altLang="zh-CN"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kern="1200" dirty="0">
                <a:solidFill>
                  <a:schemeClr val="bg2">
                    <a:lumMod val="50000"/>
                  </a:schemeClr>
                </a:solidFill>
                <a:latin typeface="+mj-ea"/>
                <a:ea typeface="+mn-ea"/>
                <a:cs typeface="+mn-cs"/>
              </a:rPr>
              <a:t>许多带有情感的词往往会根据所考虑的方面表示不同的极性，这应该在方面级的表示中被捕获。比如</a:t>
            </a:r>
            <a:r>
              <a:rPr lang="en-US" altLang="zh-CN" sz="1200" b="1" kern="1200" dirty="0">
                <a:solidFill>
                  <a:schemeClr val="bg2">
                    <a:lumMod val="50000"/>
                  </a:schemeClr>
                </a:solidFill>
                <a:latin typeface="+mj-ea"/>
                <a:ea typeface="+mn-ea"/>
                <a:cs typeface="+mn-cs"/>
              </a:rPr>
              <a:t>long</a:t>
            </a:r>
            <a:endParaRPr lang="en-US" altLang="zh-CN" sz="1200" kern="1200" dirty="0">
              <a:solidFill>
                <a:schemeClr val="bg2">
                  <a:lumMod val="50000"/>
                </a:schemeClr>
              </a:solidFill>
              <a:latin typeface="+mj-ea"/>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216127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mc:AlternateContent xmlns:mc="http://schemas.openxmlformats.org/markup-compatibility/2006">
        <mc:Choice xmlns:a14="http://schemas.microsoft.com/office/drawing/2010/main" Requires="a14">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方面集合</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包括许多方面，比如价格、质量等。</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集合有</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个元素，在这里，用户和物品使用的集合</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相同。</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这一层使用嵌入层的输出</a:t>
                </a:r>
                <a:r>
                  <a:rPr lang="en-US" altLang="zh-CN" sz="1200" kern="1200" dirty="0">
                    <a:solidFill>
                      <a:schemeClr val="tx1"/>
                    </a:solidFill>
                    <a:effectLst/>
                    <a:latin typeface="+mn-lt"/>
                    <a:ea typeface="+mn-ea"/>
                    <a:cs typeface="+mn-cs"/>
                  </a:rPr>
                  <a:t>Mu Mi</a:t>
                </a:r>
                <a:r>
                  <a:rPr lang="zh-CN" altLang="en-US" sz="1200" kern="1200" dirty="0">
                    <a:solidFill>
                      <a:schemeClr val="tx1"/>
                    </a:solidFill>
                    <a:effectLst/>
                    <a:latin typeface="+mn-lt"/>
                    <a:ea typeface="+mn-ea"/>
                    <a:cs typeface="+mn-cs"/>
                  </a:rPr>
                  <a:t>分别得到方面级别的用户表达</a:t>
                </a:r>
                <a:r>
                  <a:rPr lang="en-US" altLang="zh-CN" sz="1200" kern="1200" dirty="0">
                    <a:solidFill>
                      <a:schemeClr val="tx1"/>
                    </a:solidFill>
                    <a:effectLst/>
                    <a:latin typeface="+mn-lt"/>
                    <a:ea typeface="+mn-ea"/>
                    <a:cs typeface="+mn-cs"/>
                  </a:rPr>
                  <a:t>Pu={</a:t>
                </a:r>
                <a:r>
                  <a:rPr lang="en-US" altLang="zh-CN" sz="1200" kern="1200" dirty="0" err="1">
                    <a:solidFill>
                      <a:schemeClr val="tx1"/>
                    </a:solidFill>
                    <a:effectLst/>
                    <a:latin typeface="+mn-lt"/>
                    <a:ea typeface="+mn-ea"/>
                    <a:cs typeface="+mn-cs"/>
                  </a:rPr>
                  <a:t>pua|a</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 Qi={</a:t>
                </a:r>
                <a:r>
                  <a:rPr lang="en-US" altLang="zh-CN" sz="1200" kern="1200" dirty="0" err="1">
                    <a:solidFill>
                      <a:schemeClr val="tx1"/>
                    </a:solidFill>
                    <a:effectLst/>
                    <a:latin typeface="+mn-lt"/>
                    <a:ea typeface="+mn-ea"/>
                    <a:cs typeface="+mn-cs"/>
                  </a:rPr>
                  <a:t>qia</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回想一下嵌入层的输入</a:t>
                </a:r>
                <a:r>
                  <a:rPr lang="en-US" altLang="zh-CN" sz="1200" kern="1200" dirty="0">
                    <a:solidFill>
                      <a:schemeClr val="tx1"/>
                    </a:solidFill>
                    <a:effectLst/>
                    <a:latin typeface="+mn-lt"/>
                    <a:ea typeface="+mn-ea"/>
                    <a:cs typeface="+mn-cs"/>
                  </a:rPr>
                  <a:t>Du</a:t>
                </a:r>
                <a:r>
                  <a:rPr lang="zh-CN" altLang="en-US" sz="1200" kern="1200" dirty="0">
                    <a:solidFill>
                      <a:schemeClr val="tx1"/>
                    </a:solidFill>
                    <a:effectLst/>
                    <a:latin typeface="+mn-lt"/>
                    <a:ea typeface="+mn-ea"/>
                    <a:cs typeface="+mn-cs"/>
                  </a:rPr>
                  <a:t>包括用户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过去所有交互过的物品的评论，这些评论里包含着方面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的观点，物品文本</a:t>
                </a:r>
                <a:r>
                  <a:rPr lang="en-US" altLang="zh-CN" sz="1200" kern="1200" dirty="0">
                    <a:solidFill>
                      <a:schemeClr val="tx1"/>
                    </a:solidFill>
                    <a:effectLst/>
                    <a:latin typeface="+mn-lt"/>
                    <a:ea typeface="+mn-ea"/>
                    <a:cs typeface="+mn-cs"/>
                  </a:rPr>
                  <a:t>Di</a:t>
                </a:r>
                <a:r>
                  <a:rPr lang="zh-CN" altLang="en-US" sz="1200" kern="1200" dirty="0">
                    <a:solidFill>
                      <a:schemeClr val="tx1"/>
                    </a:solidFill>
                    <a:effectLst/>
                    <a:latin typeface="+mn-lt"/>
                    <a:ea typeface="+mn-ea"/>
                    <a:cs typeface="+mn-cs"/>
                  </a:rPr>
                  <a:t>也描述了物品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相对于</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的属性。</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在这一层中需要学习方面集合</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包括哪些，和方面级别表示（也就是类似“喜欢”“一般”“不喜欢”的表示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由于词汇表</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中的所有单词在</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方面共享相同的</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维向量，所以在这层使用一个方面特定的单词投影矩阵</a:t>
                </a:r>
                <a:r>
                  <a:rPr lang="en-US" altLang="zh-CN" sz="1200" kern="1200" dirty="0" err="1">
                    <a:solidFill>
                      <a:schemeClr val="tx1"/>
                    </a:solidFill>
                    <a:effectLst/>
                    <a:latin typeface="+mn-lt"/>
                    <a:ea typeface="+mn-ea"/>
                    <a:cs typeface="+mn-cs"/>
                  </a:rPr>
                  <a:t>Wa</a:t>
                </a:r>
                <a:r>
                  <a:rPr lang="zh-CN" altLang="en-US" sz="1200" kern="1200" dirty="0">
                    <a:solidFill>
                      <a:schemeClr val="tx1"/>
                    </a:solidFill>
                    <a:effectLst/>
                    <a:latin typeface="+mn-lt"/>
                    <a:ea typeface="+mn-ea"/>
                    <a:cs typeface="+mn-cs"/>
                  </a:rPr>
                  <a:t>∈</a:t>
                </a:r>
                <a14:m>
                  <m:oMath xmlns:m="http://schemas.openxmlformats.org/officeDocument/2006/math">
                    <m:sSup>
                      <m:sSupPr>
                        <m:ctrlPr>
                          <a:rPr lang="en-US" altLang="zh-CN" sz="1200" i="1" smtClean="0">
                            <a:solidFill>
                              <a:schemeClr val="bg2">
                                <a:lumMod val="50000"/>
                              </a:schemeClr>
                            </a:solidFill>
                            <a:latin typeface="Cambria Math" panose="02040503050406030204" pitchFamily="18" charset="0"/>
                          </a:rPr>
                        </m:ctrlPr>
                      </m:sSupPr>
                      <m:e>
                        <m:r>
                          <a:rPr lang="en-US" altLang="zh-CN" sz="1200" i="1">
                            <a:solidFill>
                              <a:schemeClr val="bg2">
                                <a:lumMod val="50000"/>
                              </a:schemeClr>
                            </a:solidFill>
                            <a:latin typeface="Cambria Math" panose="02040503050406030204" pitchFamily="18" charset="0"/>
                          </a:rPr>
                          <m:t>ℝ</m:t>
                        </m:r>
                      </m:e>
                      <m:sup>
                        <m:r>
                          <m:rPr>
                            <m:sty m:val="p"/>
                          </m:rPr>
                          <a:rPr lang="en-US" altLang="zh-CN" sz="1200" i="1" smtClean="0">
                            <a:solidFill>
                              <a:schemeClr val="bg2">
                                <a:lumMod val="50000"/>
                              </a:schemeClr>
                            </a:solidFill>
                            <a:latin typeface="Cambria Math" panose="02040503050406030204" pitchFamily="18" charset="0"/>
                          </a:rPr>
                          <m:t>d</m:t>
                        </m:r>
                        <m:r>
                          <a:rPr lang="en-US" altLang="zh-CN" sz="1200" i="1" smtClean="0">
                            <a:solidFill>
                              <a:schemeClr val="bg2">
                                <a:lumMod val="50000"/>
                              </a:schemeClr>
                            </a:solidFill>
                            <a:latin typeface="Cambria Math" panose="02040503050406030204" pitchFamily="18" charset="0"/>
                          </a:rPr>
                          <m:t>×</m:t>
                        </m:r>
                        <m:sSub>
                          <m:sSubPr>
                            <m:ctrlPr>
                              <a:rPr lang="en-US" altLang="zh-CN" sz="1200" i="1" smtClean="0">
                                <a:solidFill>
                                  <a:schemeClr val="bg2">
                                    <a:lumMod val="50000"/>
                                  </a:schemeClr>
                                </a:solidFill>
                                <a:latin typeface="Cambria Math" panose="02040503050406030204" pitchFamily="18" charset="0"/>
                              </a:rPr>
                            </m:ctrlPr>
                          </m:sSubPr>
                          <m:e>
                            <m:r>
                              <a:rPr lang="en-US" altLang="zh-CN" sz="1200" b="0" i="1" smtClean="0">
                                <a:solidFill>
                                  <a:schemeClr val="bg2">
                                    <a:lumMod val="50000"/>
                                  </a:schemeClr>
                                </a:solidFill>
                                <a:latin typeface="Cambria Math" panose="02040503050406030204" pitchFamily="18" charset="0"/>
                              </a:rPr>
                              <m:t>h</m:t>
                            </m:r>
                          </m:e>
                          <m:sub>
                            <m:r>
                              <a:rPr lang="en-US" altLang="zh-CN" sz="1200" b="0" i="1" smtClean="0">
                                <a:solidFill>
                                  <a:schemeClr val="bg2">
                                    <a:lumMod val="50000"/>
                                  </a:schemeClr>
                                </a:solidFill>
                                <a:latin typeface="Cambria Math" panose="02040503050406030204" pitchFamily="18" charset="0"/>
                              </a:rPr>
                              <m:t>1</m:t>
                            </m:r>
                          </m:sub>
                        </m:sSub>
                      </m:sup>
                    </m:sSup>
                    <m:r>
                      <a:rPr lang="zh-CN" altLang="en-US" sz="1200" b="0" i="1" smtClean="0">
                        <a:solidFill>
                          <a:schemeClr val="bg2">
                            <a:lumMod val="50000"/>
                          </a:schemeClr>
                        </a:solidFill>
                        <a:latin typeface="Cambria Math" panose="02040503050406030204" pitchFamily="18" charset="0"/>
                      </a:rPr>
                      <m:t>以</m:t>
                    </m:r>
                  </m:oMath>
                </a14:m>
                <a:r>
                  <a:rPr lang="zh-CN" altLang="en-US" sz="1200" dirty="0"/>
                  <a:t>允许单词相对于目标方面</a:t>
                </a:r>
                <a:r>
                  <a:rPr lang="en-US" altLang="zh-CN" sz="1200" dirty="0"/>
                  <a:t>a </a:t>
                </a:r>
                <a:r>
                  <a:rPr lang="zh-CN" altLang="en-US" sz="1200" dirty="0"/>
                  <a:t>有不同的表示。</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Mu[</a:t>
                </a:r>
                <a:r>
                  <a:rPr lang="en-US" altLang="zh-CN" sz="1200" dirty="0" err="1"/>
                  <a:t>i</a:t>
                </a:r>
                <a:r>
                  <a:rPr lang="en-US" altLang="zh-CN" sz="1200" dirty="0"/>
                  <a:t>]</a:t>
                </a:r>
                <a:r>
                  <a:rPr lang="zh-CN" altLang="en-US" sz="1200" dirty="0"/>
                  <a:t>是</a:t>
                </a:r>
                <a:r>
                  <a:rPr lang="en-US" altLang="zh-CN" sz="1200" dirty="0"/>
                  <a:t>Mu</a:t>
                </a:r>
                <a:r>
                  <a:rPr lang="zh-CN" altLang="en-US" sz="1200" dirty="0"/>
                  <a:t>中第</a:t>
                </a:r>
                <a:r>
                  <a:rPr lang="en-US" altLang="zh-CN" sz="1200" dirty="0" err="1"/>
                  <a:t>i</a:t>
                </a:r>
                <a:r>
                  <a:rPr lang="zh-CN" altLang="en-US" sz="1200" dirty="0"/>
                  <a:t>个单词的</a:t>
                </a:r>
                <a:r>
                  <a:rPr lang="en-US" altLang="zh-CN" sz="1200" dirty="0"/>
                  <a:t>embedding</a:t>
                </a:r>
                <a:r>
                  <a:rPr lang="zh-CN" altLang="en-US" sz="1200" dirty="0"/>
                  <a:t>，是一个</a:t>
                </a:r>
                <a:r>
                  <a:rPr lang="en-US" altLang="zh-CN" sz="1200" dirty="0"/>
                  <a:t>d</a:t>
                </a:r>
                <a:r>
                  <a:rPr lang="zh-CN" altLang="en-US" sz="1200" dirty="0"/>
                  <a:t>维向量，</a:t>
                </a:r>
                <a:r>
                  <a:rPr lang="en-US" altLang="zh-CN" sz="1200" dirty="0" err="1"/>
                  <a:t>Mua</a:t>
                </a:r>
                <a:r>
                  <a:rPr lang="en-US" altLang="zh-CN" sz="1200" dirty="0"/>
                  <a:t>[</a:t>
                </a:r>
                <a:r>
                  <a:rPr lang="en-US" altLang="zh-CN" sz="1200" dirty="0" err="1"/>
                  <a:t>i</a:t>
                </a:r>
                <a:r>
                  <a:rPr lang="en-US" altLang="zh-CN" sz="1200" dirty="0"/>
                  <a:t>]</a:t>
                </a:r>
                <a:r>
                  <a:rPr lang="zh-CN" altLang="en-US" sz="1200" dirty="0"/>
                  <a:t>为用户</a:t>
                </a:r>
                <a:r>
                  <a:rPr lang="en-US" altLang="zh-CN" sz="1200" dirty="0"/>
                  <a:t>u</a:t>
                </a:r>
                <a:r>
                  <a:rPr lang="zh-CN" altLang="en-US" sz="1200" dirty="0"/>
                  <a:t>文档矩阵</a:t>
                </a:r>
                <a:r>
                  <a:rPr lang="en-US" altLang="zh-CN" sz="1200" dirty="0"/>
                  <a:t>Mu</a:t>
                </a:r>
                <a:r>
                  <a:rPr lang="zh-CN" altLang="en-US" sz="1200" dirty="0"/>
                  <a:t>中第</a:t>
                </a:r>
                <a:r>
                  <a:rPr lang="en-US" altLang="zh-CN" sz="1200" dirty="0" err="1"/>
                  <a:t>i</a:t>
                </a:r>
                <a:r>
                  <a:rPr lang="zh-CN" altLang="en-US" sz="1200" dirty="0"/>
                  <a:t>个单词在方面</a:t>
                </a:r>
                <a:r>
                  <a:rPr lang="en-US" altLang="zh-CN" sz="1200" dirty="0"/>
                  <a:t>a</a:t>
                </a:r>
                <a:r>
                  <a:rPr lang="zh-CN" altLang="en-US" sz="1200" dirty="0"/>
                  <a:t>下的表示。一篇文档也就是评论合集一共有</a:t>
                </a:r>
                <a:r>
                  <a:rPr lang="en-US" altLang="zh-CN" sz="1200" dirty="0"/>
                  <a:t>n</a:t>
                </a:r>
                <a:r>
                  <a:rPr lang="zh-CN" altLang="en-US" sz="1200" dirty="0"/>
                  <a:t>个单词，所以</a:t>
                </a:r>
                <a:r>
                  <a:rPr lang="en-US" altLang="zh-CN" sz="1200" dirty="0" err="1"/>
                  <a:t>Mua</a:t>
                </a:r>
                <a:r>
                  <a:rPr lang="zh-CN" altLang="en-US" sz="1200" dirty="0"/>
                  <a:t>∈</a:t>
                </a:r>
                <a:r>
                  <a:rPr lang="en-US" altLang="zh-CN" sz="1200" dirty="0"/>
                  <a:t>n*h1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Wa</a:t>
                </a:r>
                <a:r>
                  <a:rPr lang="zh-CN" altLang="en-US" sz="1200" dirty="0"/>
                  <a:t>是单词级别特殊方面映射矩阵（</a:t>
                </a:r>
                <a:r>
                  <a:rPr lang="en-US" altLang="zh-CN" sz="1200" dirty="0"/>
                  <a:t>aspect-specific word projection matrix</a:t>
                </a:r>
                <a:r>
                  <a:rPr lang="zh-CN" altLang="en-US" sz="1200" dirty="0"/>
                  <a:t>），表达在</a:t>
                </a:r>
                <a:r>
                  <a:rPr lang="en-US" altLang="zh-CN" sz="1200" dirty="0"/>
                  <a:t>a</a:t>
                </a:r>
                <a:r>
                  <a:rPr lang="zh-CN" altLang="en-US" sz="1200" dirty="0"/>
                  <a:t>方面时单词的含义。</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这一步与</a:t>
                </a:r>
                <a:r>
                  <a:rPr lang="zh-CN" altLang="en-US" sz="1200" b="1" dirty="0"/>
                  <a:t>直觉</a:t>
                </a:r>
                <a:r>
                  <a:rPr lang="en-US" altLang="zh-CN" sz="1200" b="1" dirty="0"/>
                  <a:t>2</a:t>
                </a:r>
                <a:r>
                  <a:rPr lang="zh-CN" altLang="en-US" sz="1200" dirty="0"/>
                  <a:t>相对应，同一词汇在不同方面的句子中含义不同。</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如果考虑全部</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个方面，总结果就是</a:t>
                </a:r>
                <a14:m>
                  <m:oMath xmlns:m="http://schemas.openxmlformats.org/officeDocument/2006/math">
                    <m:sSup>
                      <m:sSupPr>
                        <m:ctrlPr>
                          <a:rPr lang="en-US" altLang="zh-CN" sz="1200" i="1" smtClean="0">
                            <a:solidFill>
                              <a:schemeClr val="bg2">
                                <a:lumMod val="50000"/>
                              </a:schemeClr>
                            </a:solidFill>
                            <a:latin typeface="Cambria Math" panose="02040503050406030204" pitchFamily="18" charset="0"/>
                          </a:rPr>
                        </m:ctrlPr>
                      </m:sSupPr>
                      <m:e>
                        <m:r>
                          <a:rPr lang="en-US" altLang="zh-CN" sz="1200" i="1">
                            <a:solidFill>
                              <a:schemeClr val="bg2">
                                <a:lumMod val="50000"/>
                              </a:schemeClr>
                            </a:solidFill>
                            <a:latin typeface="Cambria Math" panose="02040503050406030204" pitchFamily="18" charset="0"/>
                          </a:rPr>
                          <m:t>ℝ</m:t>
                        </m:r>
                      </m:e>
                      <m:sup>
                        <m:r>
                          <a:rPr lang="en-US" altLang="zh-CN" sz="1200" b="0" i="1" smtClean="0">
                            <a:solidFill>
                              <a:schemeClr val="bg2">
                                <a:lumMod val="50000"/>
                              </a:schemeClr>
                            </a:solidFill>
                            <a:latin typeface="Cambria Math" panose="02040503050406030204" pitchFamily="18" charset="0"/>
                          </a:rPr>
                          <m:t>𝐾</m:t>
                        </m:r>
                        <m:r>
                          <a:rPr lang="en-US" altLang="zh-CN" sz="1200" b="0" i="1" smtClean="0">
                            <a:solidFill>
                              <a:schemeClr val="bg2">
                                <a:lumMod val="50000"/>
                              </a:schemeClr>
                            </a:solidFill>
                            <a:latin typeface="Cambria Math" panose="02040503050406030204" pitchFamily="18" charset="0"/>
                          </a:rPr>
                          <m:t>×</m:t>
                        </m:r>
                        <m:r>
                          <a:rPr lang="en-US" altLang="zh-CN" sz="1200" b="0" i="1" smtClean="0">
                            <a:solidFill>
                              <a:schemeClr val="bg2">
                                <a:lumMod val="50000"/>
                              </a:schemeClr>
                            </a:solidFill>
                            <a:latin typeface="Cambria Math" panose="02040503050406030204" pitchFamily="18" charset="0"/>
                          </a:rPr>
                          <m:t>𝑛</m:t>
                        </m:r>
                        <m:r>
                          <a:rPr lang="en-US" altLang="zh-CN" sz="1200" i="1">
                            <a:solidFill>
                              <a:schemeClr val="bg2">
                                <a:lumMod val="50000"/>
                              </a:schemeClr>
                            </a:solidFill>
                            <a:latin typeface="Cambria Math" panose="02040503050406030204" pitchFamily="18" charset="0"/>
                          </a:rPr>
                          <m:t>×</m:t>
                        </m:r>
                        <m:sSub>
                          <m:sSubPr>
                            <m:ctrlPr>
                              <a:rPr lang="en-US" altLang="zh-CN" sz="1200" i="1" smtClean="0">
                                <a:solidFill>
                                  <a:schemeClr val="bg2">
                                    <a:lumMod val="50000"/>
                                  </a:schemeClr>
                                </a:solidFill>
                                <a:latin typeface="Cambria Math" panose="02040503050406030204" pitchFamily="18" charset="0"/>
                              </a:rPr>
                            </m:ctrlPr>
                          </m:sSubPr>
                          <m:e>
                            <m:r>
                              <a:rPr lang="en-US" altLang="zh-CN" sz="1200" b="0" i="1" smtClean="0">
                                <a:solidFill>
                                  <a:schemeClr val="bg2">
                                    <a:lumMod val="50000"/>
                                  </a:schemeClr>
                                </a:solidFill>
                                <a:latin typeface="Cambria Math" panose="02040503050406030204" pitchFamily="18" charset="0"/>
                              </a:rPr>
                              <m:t>h</m:t>
                            </m:r>
                          </m:e>
                          <m:sub>
                            <m:r>
                              <a:rPr lang="en-US" altLang="zh-CN" sz="1200" b="0" i="1" smtClean="0">
                                <a:solidFill>
                                  <a:schemeClr val="bg2">
                                    <a:lumMod val="50000"/>
                                  </a:schemeClr>
                                </a:solidFill>
                                <a:latin typeface="Cambria Math" panose="02040503050406030204" pitchFamily="18" charset="0"/>
                              </a:rPr>
                              <m:t>1</m:t>
                            </m:r>
                          </m:sub>
                        </m:sSub>
                      </m:sup>
                    </m:sSup>
                  </m:oMath>
                </a14:m>
                <a:r>
                  <a:rPr lang="zh-CN" altLang="en-US" sz="1200" kern="1200" dirty="0">
                    <a:solidFill>
                      <a:schemeClr val="tx1"/>
                    </a:solidFill>
                    <a:effectLst/>
                    <a:latin typeface="+mn-lt"/>
                    <a:ea typeface="+mn-ea"/>
                    <a:cs typeface="+mn-cs"/>
                  </a:rPr>
                  <a:t>的矩阵</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对每个方面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都有一个</a:t>
                </a:r>
                <a:r>
                  <a:rPr lang="en-US" altLang="zh-CN" sz="1200" kern="1200" dirty="0">
                    <a:solidFill>
                      <a:schemeClr val="tx1"/>
                    </a:solidFill>
                    <a:effectLst/>
                    <a:latin typeface="+mn-lt"/>
                    <a:ea typeface="+mn-ea"/>
                    <a:cs typeface="+mn-cs"/>
                  </a:rPr>
                  <a:t>embedding </a:t>
                </a:r>
                <a:r>
                  <a:rPr lang="en-US" altLang="zh-CN" sz="1200" kern="1200" dirty="0" err="1">
                    <a:solidFill>
                      <a:schemeClr val="tx1"/>
                    </a:solidFill>
                    <a:effectLst/>
                    <a:latin typeface="+mn-lt"/>
                    <a:ea typeface="+mn-ea"/>
                    <a:cs typeface="+mn-cs"/>
                  </a:rPr>
                  <a:t>va</a:t>
                </a:r>
                <a:r>
                  <a:rPr lang="zh-CN" altLang="en-US" sz="1200" kern="1200" dirty="0">
                    <a:solidFill>
                      <a:schemeClr val="tx1"/>
                    </a:solidFill>
                    <a:effectLst/>
                    <a:latin typeface="+mn-lt"/>
                    <a:ea typeface="+mn-ea"/>
                    <a:cs typeface="+mn-cs"/>
                  </a:rPr>
                  <a:t>∈</a:t>
                </a:r>
                <a14:m>
                  <m:oMath xmlns:m="http://schemas.openxmlformats.org/officeDocument/2006/math">
                    <m:sSup>
                      <m:sSupPr>
                        <m:ctrlPr>
                          <a:rPr lang="en-US" altLang="zh-CN" sz="1200" i="1" smtClean="0">
                            <a:solidFill>
                              <a:schemeClr val="bg2">
                                <a:lumMod val="50000"/>
                              </a:schemeClr>
                            </a:solidFill>
                            <a:latin typeface="Cambria Math" panose="02040503050406030204" pitchFamily="18" charset="0"/>
                          </a:rPr>
                        </m:ctrlPr>
                      </m:sSupPr>
                      <m:e>
                        <m:r>
                          <a:rPr lang="en-US" altLang="zh-CN" sz="1200" i="1">
                            <a:solidFill>
                              <a:schemeClr val="bg2">
                                <a:lumMod val="50000"/>
                              </a:schemeClr>
                            </a:solidFill>
                            <a:latin typeface="Cambria Math" panose="02040503050406030204" pitchFamily="18" charset="0"/>
                          </a:rPr>
                          <m:t>ℝ</m:t>
                        </m:r>
                      </m:e>
                      <m:sup>
                        <m:r>
                          <a:rPr lang="en-US" altLang="zh-CN" sz="1200" b="0" i="1" smtClean="0">
                            <a:solidFill>
                              <a:schemeClr val="bg2">
                                <a:lumMod val="50000"/>
                              </a:schemeClr>
                            </a:solidFill>
                            <a:latin typeface="Cambria Math" panose="02040503050406030204" pitchFamily="18" charset="0"/>
                          </a:rPr>
                          <m:t>1×</m:t>
                        </m:r>
                        <m:r>
                          <a:rPr lang="en-US" altLang="zh-CN" sz="1200" b="0" i="1" smtClean="0">
                            <a:solidFill>
                              <a:schemeClr val="bg2">
                                <a:lumMod val="50000"/>
                              </a:schemeClr>
                            </a:solidFill>
                            <a:latin typeface="Cambria Math" panose="02040503050406030204" pitchFamily="18" charset="0"/>
                          </a:rPr>
                          <m:t>𝑐</m:t>
                        </m:r>
                        <m:r>
                          <a:rPr lang="en-US" altLang="zh-CN" sz="1200" b="0" i="1" smtClean="0">
                            <a:solidFill>
                              <a:schemeClr val="bg2">
                                <a:lumMod val="50000"/>
                              </a:schemeClr>
                            </a:solidFill>
                            <a:latin typeface="Cambria Math" panose="02040503050406030204" pitchFamily="18" charset="0"/>
                          </a:rPr>
                          <m:t>(×</m:t>
                        </m:r>
                        <m:sSub>
                          <m:sSubPr>
                            <m:ctrlPr>
                              <a:rPr lang="en-US" altLang="zh-CN" sz="1200" i="1" smtClean="0">
                                <a:solidFill>
                                  <a:schemeClr val="bg2">
                                    <a:lumMod val="50000"/>
                                  </a:schemeClr>
                                </a:solidFill>
                                <a:latin typeface="Cambria Math" panose="02040503050406030204" pitchFamily="18" charset="0"/>
                              </a:rPr>
                            </m:ctrlPr>
                          </m:sSubPr>
                          <m:e>
                            <m:r>
                              <a:rPr lang="en-US" altLang="zh-CN" sz="1200" b="0" i="1" smtClean="0">
                                <a:solidFill>
                                  <a:schemeClr val="bg2">
                                    <a:lumMod val="50000"/>
                                  </a:schemeClr>
                                </a:solidFill>
                                <a:latin typeface="Cambria Math" panose="02040503050406030204" pitchFamily="18" charset="0"/>
                              </a:rPr>
                              <m:t>h</m:t>
                            </m:r>
                          </m:e>
                          <m:sub>
                            <m:r>
                              <a:rPr lang="en-US" altLang="zh-CN" sz="1200" b="0" i="1" smtClean="0">
                                <a:solidFill>
                                  <a:schemeClr val="bg2">
                                    <a:lumMod val="50000"/>
                                  </a:schemeClr>
                                </a:solidFill>
                                <a:latin typeface="Cambria Math" panose="02040503050406030204" pitchFamily="18" charset="0"/>
                              </a:rPr>
                              <m:t>1</m:t>
                            </m:r>
                          </m:sub>
                        </m:sSub>
                        <m:r>
                          <a:rPr lang="en-US" altLang="zh-CN" sz="1200" b="0" i="1" smtClean="0">
                            <a:solidFill>
                              <a:schemeClr val="bg2">
                                <a:lumMod val="50000"/>
                              </a:schemeClr>
                            </a:solidFill>
                            <a:latin typeface="Cambria Math" panose="02040503050406030204" pitchFamily="18" charset="0"/>
                          </a:rPr>
                          <m:t>)</m:t>
                        </m:r>
                      </m:sup>
                    </m:sSup>
                  </m:oMath>
                </a14:m>
                <a:r>
                  <a:rPr lang="zh-CN" altLang="en-US"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是一个超参数，</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为窗口大小，对应</a:t>
                </a:r>
                <a:r>
                  <a:rPr lang="zh-CN" altLang="en-US" sz="1200" b="1" kern="1200" dirty="0">
                    <a:solidFill>
                      <a:schemeClr val="tx1"/>
                    </a:solidFill>
                    <a:effectLst/>
                    <a:latin typeface="+mn-lt"/>
                    <a:ea typeface="+mn-ea"/>
                    <a:cs typeface="+mn-cs"/>
                  </a:rPr>
                  <a:t>直觉</a:t>
                </a:r>
                <a:r>
                  <a:rPr lang="en-US" altLang="zh-CN" sz="1200" b="1"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，如果 这是方面相关的词汇，需要看其局部上下文</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effectLst/>
                    <a:latin typeface="+mn-lt"/>
                    <a:ea typeface="+mn-ea"/>
                    <a:cs typeface="+mn-cs"/>
                  </a:rPr>
                  <a:t>Zuai</a:t>
                </a:r>
                <a:r>
                  <a:rPr lang="zh-CN" altLang="en-US" sz="1200" kern="1200" dirty="0">
                    <a:solidFill>
                      <a:schemeClr val="tx1"/>
                    </a:solidFill>
                    <a:effectLst/>
                    <a:latin typeface="+mn-lt"/>
                    <a:ea typeface="+mn-ea"/>
                    <a:cs typeface="+mn-cs"/>
                  </a:rPr>
                  <a:t>得到对于用户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评论在方面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的空间中第</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个词在方面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的重要性。括号里分号表示串联。</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effectLst/>
                    <a:latin typeface="+mn-lt"/>
                    <a:ea typeface="+mn-ea"/>
                    <a:cs typeface="+mn-cs"/>
                  </a:rPr>
                  <a:t>Va</a:t>
                </a:r>
                <a:r>
                  <a:rPr lang="zh-CN" altLang="en-US" sz="1200" kern="1200" dirty="0">
                    <a:solidFill>
                      <a:schemeClr val="tx1"/>
                    </a:solidFill>
                    <a:effectLst/>
                    <a:latin typeface="+mn-lt"/>
                    <a:ea typeface="+mn-ea"/>
                    <a:cs typeface="+mn-cs"/>
                  </a:rPr>
                  <a:t>为该层学习得到的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将</a:t>
                </a:r>
                <a:r>
                  <a:rPr lang="en-US" altLang="zh-CN" sz="1200" kern="1200" dirty="0" err="1">
                    <a:solidFill>
                      <a:schemeClr val="tx1"/>
                    </a:solidFill>
                    <a:effectLst/>
                    <a:latin typeface="+mn-lt"/>
                    <a:ea typeface="+mn-ea"/>
                    <a:cs typeface="+mn-cs"/>
                  </a:rPr>
                  <a:t>va</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zuai</a:t>
                </a:r>
                <a:r>
                  <a:rPr lang="zh-CN" altLang="en-US" sz="1200" kern="1200" dirty="0">
                    <a:solidFill>
                      <a:schemeClr val="tx1"/>
                    </a:solidFill>
                    <a:effectLst/>
                    <a:latin typeface="+mn-lt"/>
                    <a:ea typeface="+mn-ea"/>
                    <a:cs typeface="+mn-cs"/>
                  </a:rPr>
                  <a:t>内积，使用</a:t>
                </a:r>
                <a:r>
                  <a:rPr lang="en-US" altLang="zh-CN" sz="1200" kern="1200" dirty="0" err="1">
                    <a:solidFill>
                      <a:schemeClr val="tx1"/>
                    </a:solidFill>
                    <a:effectLst/>
                    <a:latin typeface="+mn-lt"/>
                    <a:ea typeface="+mn-ea"/>
                    <a:cs typeface="+mn-cs"/>
                  </a:rPr>
                  <a:t>softmax</a:t>
                </a:r>
                <a:r>
                  <a:rPr lang="zh-CN" altLang="en-US" sz="1200" kern="1200" dirty="0">
                    <a:solidFill>
                      <a:schemeClr val="tx1"/>
                    </a:solidFill>
                    <a:effectLst/>
                    <a:latin typeface="+mn-lt"/>
                    <a:ea typeface="+mn-ea"/>
                    <a:cs typeface="+mn-cs"/>
                  </a:rPr>
                  <a:t>计算注意力</a:t>
                </a:r>
                <a:r>
                  <a:rPr lang="en-US" altLang="zh-CN" sz="1200" kern="1200" dirty="0">
                    <a:solidFill>
                      <a:schemeClr val="tx1"/>
                    </a:solidFill>
                    <a:effectLst/>
                    <a:latin typeface="+mn-lt"/>
                    <a:ea typeface="+mn-ea"/>
                    <a:cs typeface="+mn-cs"/>
                  </a:rPr>
                  <a:t>attn</a:t>
                </a:r>
                <a:r>
                  <a:rPr lang="zh-CN" altLang="en-US" sz="1200" kern="1200" dirty="0">
                    <a:solidFill>
                      <a:schemeClr val="tx1"/>
                    </a:solidFill>
                    <a:effectLst/>
                    <a:latin typeface="+mn-lt"/>
                    <a:ea typeface="+mn-ea"/>
                    <a:cs typeface="+mn-cs"/>
                  </a:rPr>
                  <a:t>，得到了第</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个单词在方面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上有多重要。就类似于</a:t>
                </a:r>
                <a:r>
                  <a:rPr lang="en-US" altLang="zh-CN" sz="1200" kern="1200" dirty="0" err="1">
                    <a:solidFill>
                      <a:schemeClr val="tx1"/>
                    </a:solidFill>
                    <a:effectLst/>
                    <a:latin typeface="+mn-lt"/>
                    <a:ea typeface="+mn-ea"/>
                    <a:cs typeface="+mn-cs"/>
                  </a:rPr>
                  <a:t>va</a:t>
                </a:r>
                <a:r>
                  <a:rPr lang="zh-CN" altLang="en-US" sz="1200" kern="1200" dirty="0">
                    <a:solidFill>
                      <a:schemeClr val="tx1"/>
                    </a:solidFill>
                    <a:effectLst/>
                    <a:latin typeface="+mn-lt"/>
                    <a:ea typeface="+mn-ea"/>
                    <a:cs typeface="+mn-cs"/>
                  </a:rPr>
                  <a:t>作为卷积核在文档</a:t>
                </a:r>
                <a:r>
                  <a:rPr lang="en-US" altLang="zh-CN" sz="1200" kern="1200" dirty="0">
                    <a:solidFill>
                      <a:schemeClr val="tx1"/>
                    </a:solidFill>
                    <a:effectLst/>
                    <a:latin typeface="+mn-lt"/>
                    <a:ea typeface="+mn-ea"/>
                    <a:cs typeface="+mn-cs"/>
                  </a:rPr>
                  <a:t>Mu</a:t>
                </a:r>
                <a:r>
                  <a:rPr lang="zh-CN" altLang="en-US" sz="1200" kern="1200" dirty="0">
                    <a:solidFill>
                      <a:schemeClr val="tx1"/>
                    </a:solidFill>
                    <a:effectLst/>
                    <a:latin typeface="+mn-lt"/>
                    <a:ea typeface="+mn-ea"/>
                    <a:cs typeface="+mn-cs"/>
                  </a:rPr>
                  <a:t>上滑动求特征。本质上文档中第</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个词的重要性取决于单词本身及其周围的单词（这一点对应着</a:t>
                </a:r>
                <a:r>
                  <a:rPr lang="zh-CN" altLang="en-US" sz="1200" b="1" kern="1200" dirty="0">
                    <a:solidFill>
                      <a:schemeClr val="tx1"/>
                    </a:solidFill>
                    <a:effectLst/>
                    <a:latin typeface="+mn-lt"/>
                    <a:ea typeface="+mn-ea"/>
                    <a:cs typeface="+mn-cs"/>
                  </a:rPr>
                  <a:t>直觉</a:t>
                </a:r>
                <a:r>
                  <a:rPr lang="en-US" altLang="zh-CN" sz="1200" b="1"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最后考虑到文章中每个单词的重要性（对应于</a:t>
                </a:r>
                <a:r>
                  <a:rPr lang="zh-CN" altLang="en-US" sz="1200" b="1" kern="1200" dirty="0">
                    <a:solidFill>
                      <a:schemeClr val="tx1"/>
                    </a:solidFill>
                    <a:effectLst/>
                    <a:latin typeface="+mn-lt"/>
                    <a:ea typeface="+mn-ea"/>
                    <a:cs typeface="+mn-cs"/>
                  </a:rPr>
                  <a:t>直觉</a:t>
                </a:r>
                <a:r>
                  <a:rPr lang="en-US" altLang="zh-CN" sz="1200" b="1"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），可以加权求和，得到用户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在方面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的表达</a:t>
                </a:r>
                <a:r>
                  <a:rPr lang="en-US" altLang="zh-CN" sz="1200" kern="1200" dirty="0" err="1">
                    <a:solidFill>
                      <a:schemeClr val="tx1"/>
                    </a:solidFill>
                    <a:effectLst/>
                    <a:latin typeface="+mn-lt"/>
                    <a:ea typeface="+mn-ea"/>
                    <a:cs typeface="+mn-cs"/>
                  </a:rPr>
                  <a:t>pua</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对于物品的</a:t>
                </a:r>
                <a:r>
                  <a:rPr lang="en-US" altLang="zh-CN" sz="1200" kern="1200" dirty="0" err="1">
                    <a:solidFill>
                      <a:schemeClr val="tx1"/>
                    </a:solidFill>
                    <a:effectLst/>
                    <a:latin typeface="+mn-lt"/>
                    <a:ea typeface="+mn-ea"/>
                    <a:cs typeface="+mn-cs"/>
                  </a:rPr>
                  <a:t>qia</a:t>
                </a:r>
                <a:r>
                  <a:rPr lang="zh-CN" altLang="en-US" sz="1200" kern="1200" dirty="0">
                    <a:solidFill>
                      <a:schemeClr val="tx1"/>
                    </a:solidFill>
                    <a:effectLst/>
                    <a:latin typeface="+mn-lt"/>
                    <a:ea typeface="+mn-ea"/>
                    <a:cs typeface="+mn-cs"/>
                  </a:rPr>
                  <a:t>同理可得</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本层需要学习的参数</a:t>
                </a:r>
                <a:r>
                  <a:rPr lang="en-US" altLang="zh-CN" sz="1200" kern="1200" dirty="0" err="1">
                    <a:solidFill>
                      <a:schemeClr val="tx1"/>
                    </a:solidFill>
                    <a:effectLst/>
                    <a:latin typeface="+mn-lt"/>
                    <a:ea typeface="+mn-ea"/>
                    <a:cs typeface="+mn-cs"/>
                  </a:rPr>
                  <a:t>Wa</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va</a:t>
                </a:r>
                <a:r>
                  <a:rPr lang="zh-CN" altLang="en-US" sz="1200" kern="1200" dirty="0">
                    <a:solidFill>
                      <a:schemeClr val="tx1"/>
                    </a:solidFill>
                    <a:effectLst/>
                    <a:latin typeface="+mn-lt"/>
                    <a:ea typeface="+mn-ea"/>
                    <a:cs typeface="+mn-cs"/>
                  </a:rPr>
                  <a:t>均由浅蓝色底色标出，对于每个方面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均学习得到两个参数，故总共学习得到</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个</a:t>
                </a:r>
                <a:r>
                  <a:rPr lang="en-US" altLang="zh-CN" sz="1200" kern="1200" dirty="0" err="1">
                    <a:solidFill>
                      <a:schemeClr val="tx1"/>
                    </a:solidFill>
                    <a:effectLst/>
                    <a:latin typeface="+mn-lt"/>
                    <a:ea typeface="+mn-ea"/>
                    <a:cs typeface="+mn-cs"/>
                  </a:rPr>
                  <a:t>Wa</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个</a:t>
                </a:r>
                <a:r>
                  <a:rPr lang="en-US" altLang="zh-CN" sz="1200" kern="1200" dirty="0" err="1">
                    <a:solidFill>
                      <a:schemeClr val="tx1"/>
                    </a:solidFill>
                    <a:effectLst/>
                    <a:latin typeface="+mn-lt"/>
                    <a:ea typeface="+mn-ea"/>
                    <a:cs typeface="+mn-cs"/>
                  </a:rPr>
                  <a:t>va</a:t>
                </a:r>
                <a:endParaRPr lang="en-US" altLang="zh-CN" sz="1200" kern="1200" dirty="0">
                  <a:solidFill>
                    <a:schemeClr val="tx1"/>
                  </a:solidFill>
                  <a:effectLst/>
                  <a:latin typeface="+mn-lt"/>
                  <a:ea typeface="+mn-ea"/>
                  <a:cs typeface="+mn-cs"/>
                </a:endParaRPr>
              </a:p>
            </p:txBody>
          </p:sp>
        </mc:Choice>
        <mc:Fallback>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方面集合</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包括许多方面，比如价格、质量等。</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集合有</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个元素，在这里，用户和物品使用的集合</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相同。</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这一层使用嵌入层的输出</a:t>
                </a:r>
                <a:r>
                  <a:rPr lang="en-US" altLang="zh-CN" sz="1200" kern="1200" dirty="0">
                    <a:solidFill>
                      <a:schemeClr val="tx1"/>
                    </a:solidFill>
                    <a:effectLst/>
                    <a:latin typeface="+mn-lt"/>
                    <a:ea typeface="+mn-ea"/>
                    <a:cs typeface="+mn-cs"/>
                  </a:rPr>
                  <a:t>Mu Mi</a:t>
                </a:r>
                <a:r>
                  <a:rPr lang="zh-CN" altLang="en-US" sz="1200" kern="1200" dirty="0">
                    <a:solidFill>
                      <a:schemeClr val="tx1"/>
                    </a:solidFill>
                    <a:effectLst/>
                    <a:latin typeface="+mn-lt"/>
                    <a:ea typeface="+mn-ea"/>
                    <a:cs typeface="+mn-cs"/>
                  </a:rPr>
                  <a:t>分别得到方面级别的用户表达</a:t>
                </a:r>
                <a:r>
                  <a:rPr lang="en-US" altLang="zh-CN" sz="1200" kern="1200" dirty="0">
                    <a:solidFill>
                      <a:schemeClr val="tx1"/>
                    </a:solidFill>
                    <a:effectLst/>
                    <a:latin typeface="+mn-lt"/>
                    <a:ea typeface="+mn-ea"/>
                    <a:cs typeface="+mn-cs"/>
                  </a:rPr>
                  <a:t>Pu={</a:t>
                </a:r>
                <a:r>
                  <a:rPr lang="en-US" altLang="zh-CN" sz="1200" kern="1200" dirty="0" err="1">
                    <a:solidFill>
                      <a:schemeClr val="tx1"/>
                    </a:solidFill>
                    <a:effectLst/>
                    <a:latin typeface="+mn-lt"/>
                    <a:ea typeface="+mn-ea"/>
                    <a:cs typeface="+mn-cs"/>
                  </a:rPr>
                  <a:t>pua|a</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 Qi={</a:t>
                </a:r>
                <a:r>
                  <a:rPr lang="en-US" altLang="zh-CN" sz="1200" kern="1200" dirty="0" err="1">
                    <a:solidFill>
                      <a:schemeClr val="tx1"/>
                    </a:solidFill>
                    <a:effectLst/>
                    <a:latin typeface="+mn-lt"/>
                    <a:ea typeface="+mn-ea"/>
                    <a:cs typeface="+mn-cs"/>
                  </a:rPr>
                  <a:t>qia</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回想一下嵌入层的输入</a:t>
                </a:r>
                <a:r>
                  <a:rPr lang="en-US" altLang="zh-CN" sz="1200" kern="1200" dirty="0">
                    <a:solidFill>
                      <a:schemeClr val="tx1"/>
                    </a:solidFill>
                    <a:effectLst/>
                    <a:latin typeface="+mn-lt"/>
                    <a:ea typeface="+mn-ea"/>
                    <a:cs typeface="+mn-cs"/>
                  </a:rPr>
                  <a:t>Du</a:t>
                </a:r>
                <a:r>
                  <a:rPr lang="zh-CN" altLang="en-US" sz="1200" kern="1200" dirty="0">
                    <a:solidFill>
                      <a:schemeClr val="tx1"/>
                    </a:solidFill>
                    <a:effectLst/>
                    <a:latin typeface="+mn-lt"/>
                    <a:ea typeface="+mn-ea"/>
                    <a:cs typeface="+mn-cs"/>
                  </a:rPr>
                  <a:t>包括用户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过去所有交互过的物品的评论，这些评论里包含着方面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的观点，物品文本</a:t>
                </a:r>
                <a:r>
                  <a:rPr lang="en-US" altLang="zh-CN" sz="1200" kern="1200" dirty="0">
                    <a:solidFill>
                      <a:schemeClr val="tx1"/>
                    </a:solidFill>
                    <a:effectLst/>
                    <a:latin typeface="+mn-lt"/>
                    <a:ea typeface="+mn-ea"/>
                    <a:cs typeface="+mn-cs"/>
                  </a:rPr>
                  <a:t>Di</a:t>
                </a:r>
                <a:r>
                  <a:rPr lang="zh-CN" altLang="en-US" sz="1200" kern="1200" dirty="0">
                    <a:solidFill>
                      <a:schemeClr val="tx1"/>
                    </a:solidFill>
                    <a:effectLst/>
                    <a:latin typeface="+mn-lt"/>
                    <a:ea typeface="+mn-ea"/>
                    <a:cs typeface="+mn-cs"/>
                  </a:rPr>
                  <a:t>也描述了物品</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相对于</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的属性。</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在这一层中需要学习方面集合</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包括哪些，和方面级别表示（也就是类似“喜欢”“一般”“不喜欢”的表示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由于词汇表</a:t>
                </a:r>
                <a:r>
                  <a:rPr lang="en-US" altLang="zh-CN" sz="1200" kern="1200" dirty="0">
                    <a:solidFill>
                      <a:schemeClr val="tx1"/>
                    </a:solidFill>
                    <a:effectLst/>
                    <a:latin typeface="+mn-lt"/>
                    <a:ea typeface="+mn-ea"/>
                    <a:cs typeface="+mn-cs"/>
                  </a:rPr>
                  <a:t>V</a:t>
                </a:r>
                <a:r>
                  <a:rPr lang="zh-CN" altLang="en-US" sz="1200" kern="1200" dirty="0">
                    <a:solidFill>
                      <a:schemeClr val="tx1"/>
                    </a:solidFill>
                    <a:effectLst/>
                    <a:latin typeface="+mn-lt"/>
                    <a:ea typeface="+mn-ea"/>
                    <a:cs typeface="+mn-cs"/>
                  </a:rPr>
                  <a:t>中的所有单词在</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方面共享相同的</a:t>
                </a:r>
                <a:r>
                  <a:rPr lang="en-US" altLang="zh-CN" sz="1200" kern="1200" dirty="0">
                    <a:solidFill>
                      <a:schemeClr val="tx1"/>
                    </a:solidFill>
                    <a:effectLst/>
                    <a:latin typeface="+mn-lt"/>
                    <a:ea typeface="+mn-ea"/>
                    <a:cs typeface="+mn-cs"/>
                  </a:rPr>
                  <a:t>d</a:t>
                </a:r>
                <a:r>
                  <a:rPr lang="zh-CN" altLang="en-US" sz="1200" kern="1200" dirty="0">
                    <a:solidFill>
                      <a:schemeClr val="tx1"/>
                    </a:solidFill>
                    <a:effectLst/>
                    <a:latin typeface="+mn-lt"/>
                    <a:ea typeface="+mn-ea"/>
                    <a:cs typeface="+mn-cs"/>
                  </a:rPr>
                  <a:t>维向量，所以在这层使用一个方面特定的单词投影矩阵</a:t>
                </a:r>
                <a:r>
                  <a:rPr lang="en-US" altLang="zh-CN" sz="1200" kern="1200" dirty="0" err="1">
                    <a:solidFill>
                      <a:schemeClr val="tx1"/>
                    </a:solidFill>
                    <a:effectLst/>
                    <a:latin typeface="+mn-lt"/>
                    <a:ea typeface="+mn-ea"/>
                    <a:cs typeface="+mn-cs"/>
                  </a:rPr>
                  <a:t>Wa</a:t>
                </a:r>
                <a:r>
                  <a:rPr lang="zh-CN" altLang="en-US" sz="1200" kern="1200" dirty="0">
                    <a:solidFill>
                      <a:schemeClr val="tx1"/>
                    </a:solidFill>
                    <a:effectLst/>
                    <a:latin typeface="+mn-lt"/>
                    <a:ea typeface="+mn-ea"/>
                    <a:cs typeface="+mn-cs"/>
                  </a:rPr>
                  <a:t>∈</a:t>
                </a:r>
                <a:r>
                  <a:rPr lang="en-US" altLang="zh-CN" sz="1200" i="0">
                    <a:solidFill>
                      <a:schemeClr val="bg2">
                        <a:lumMod val="50000"/>
                      </a:schemeClr>
                    </a:solidFill>
                    <a:latin typeface="Cambria Math" panose="02040503050406030204" pitchFamily="18" charset="0"/>
                  </a:rPr>
                  <a:t>ℝ^(d×</a:t>
                </a:r>
                <a:r>
                  <a:rPr lang="en-US" altLang="zh-CN" sz="1200" b="0" i="0">
                    <a:solidFill>
                      <a:schemeClr val="bg2">
                        <a:lumMod val="50000"/>
                      </a:schemeClr>
                    </a:solidFill>
                    <a:latin typeface="Cambria Math" panose="02040503050406030204" pitchFamily="18" charset="0"/>
                  </a:rPr>
                  <a:t>ℎ_1 )</a:t>
                </a:r>
                <a:r>
                  <a:rPr lang="zh-CN" altLang="en-US" sz="1200" b="0" i="0">
                    <a:solidFill>
                      <a:schemeClr val="bg2">
                        <a:lumMod val="50000"/>
                      </a:schemeClr>
                    </a:solidFill>
                    <a:latin typeface="Cambria Math" panose="02040503050406030204" pitchFamily="18" charset="0"/>
                  </a:rPr>
                  <a:t> 以</a:t>
                </a:r>
                <a:r>
                  <a:rPr lang="zh-CN" altLang="en-US" sz="1200" dirty="0"/>
                  <a:t>允许单词相对于目标方面</a:t>
                </a:r>
                <a:r>
                  <a:rPr lang="en-US" altLang="zh-CN" sz="1200" dirty="0"/>
                  <a:t>a </a:t>
                </a:r>
                <a:r>
                  <a:rPr lang="zh-CN" altLang="en-US" sz="1200" dirty="0"/>
                  <a:t>有不同的表示。</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Mu[</a:t>
                </a:r>
                <a:r>
                  <a:rPr lang="en-US" altLang="zh-CN" sz="1200" dirty="0" err="1"/>
                  <a:t>i</a:t>
                </a:r>
                <a:r>
                  <a:rPr lang="en-US" altLang="zh-CN" sz="1200" dirty="0"/>
                  <a:t>]</a:t>
                </a:r>
                <a:r>
                  <a:rPr lang="zh-CN" altLang="en-US" sz="1200" dirty="0"/>
                  <a:t>是</a:t>
                </a:r>
                <a:r>
                  <a:rPr lang="en-US" altLang="zh-CN" sz="1200" dirty="0"/>
                  <a:t>Mu</a:t>
                </a:r>
                <a:r>
                  <a:rPr lang="zh-CN" altLang="en-US" sz="1200" dirty="0"/>
                  <a:t>中第</a:t>
                </a:r>
                <a:r>
                  <a:rPr lang="en-US" altLang="zh-CN" sz="1200" dirty="0" err="1"/>
                  <a:t>i</a:t>
                </a:r>
                <a:r>
                  <a:rPr lang="zh-CN" altLang="en-US" sz="1200" dirty="0"/>
                  <a:t>个单词的</a:t>
                </a:r>
                <a:r>
                  <a:rPr lang="en-US" altLang="zh-CN" sz="1200" dirty="0"/>
                  <a:t>embedding</a:t>
                </a:r>
                <a:r>
                  <a:rPr lang="zh-CN" altLang="en-US" sz="1200" dirty="0"/>
                  <a:t>，是一个</a:t>
                </a:r>
                <a:r>
                  <a:rPr lang="en-US" altLang="zh-CN" sz="1200" dirty="0"/>
                  <a:t>d</a:t>
                </a:r>
                <a:r>
                  <a:rPr lang="zh-CN" altLang="en-US" sz="1200" dirty="0"/>
                  <a:t>维向量，</a:t>
                </a:r>
                <a:r>
                  <a:rPr lang="en-US" altLang="zh-CN" sz="1200" dirty="0" err="1"/>
                  <a:t>Mua</a:t>
                </a:r>
                <a:r>
                  <a:rPr lang="en-US" altLang="zh-CN" sz="1200" dirty="0"/>
                  <a:t>[</a:t>
                </a:r>
                <a:r>
                  <a:rPr lang="en-US" altLang="zh-CN" sz="1200" dirty="0" err="1"/>
                  <a:t>i</a:t>
                </a:r>
                <a:r>
                  <a:rPr lang="en-US" altLang="zh-CN" sz="1200" dirty="0"/>
                  <a:t>]</a:t>
                </a:r>
                <a:r>
                  <a:rPr lang="zh-CN" altLang="en-US" sz="1200" dirty="0"/>
                  <a:t>为用户</a:t>
                </a:r>
                <a:r>
                  <a:rPr lang="en-US" altLang="zh-CN" sz="1200" dirty="0"/>
                  <a:t>u</a:t>
                </a:r>
                <a:r>
                  <a:rPr lang="zh-CN" altLang="en-US" sz="1200" dirty="0"/>
                  <a:t>文档矩阵</a:t>
                </a:r>
                <a:r>
                  <a:rPr lang="en-US" altLang="zh-CN" sz="1200" dirty="0"/>
                  <a:t>Mu</a:t>
                </a:r>
                <a:r>
                  <a:rPr lang="zh-CN" altLang="en-US" sz="1200" dirty="0"/>
                  <a:t>中第</a:t>
                </a:r>
                <a:r>
                  <a:rPr lang="en-US" altLang="zh-CN" sz="1200" dirty="0" err="1"/>
                  <a:t>i</a:t>
                </a:r>
                <a:r>
                  <a:rPr lang="zh-CN" altLang="en-US" sz="1200" dirty="0"/>
                  <a:t>个单词在方面</a:t>
                </a:r>
                <a:r>
                  <a:rPr lang="en-US" altLang="zh-CN" sz="1200" dirty="0"/>
                  <a:t>a</a:t>
                </a:r>
                <a:r>
                  <a:rPr lang="zh-CN" altLang="en-US" sz="1200" dirty="0"/>
                  <a:t>下的表示。一篇文档也就是评论合集一共有</a:t>
                </a:r>
                <a:r>
                  <a:rPr lang="en-US" altLang="zh-CN" sz="1200" dirty="0"/>
                  <a:t>n</a:t>
                </a:r>
                <a:r>
                  <a:rPr lang="zh-CN" altLang="en-US" sz="1200" dirty="0"/>
                  <a:t>个单词，所以</a:t>
                </a:r>
                <a:r>
                  <a:rPr lang="en-US" altLang="zh-CN" sz="1200" dirty="0" err="1"/>
                  <a:t>Mua</a:t>
                </a:r>
                <a:r>
                  <a:rPr lang="zh-CN" altLang="en-US" sz="1200" dirty="0"/>
                  <a:t>∈</a:t>
                </a:r>
                <a:r>
                  <a:rPr lang="en-US" altLang="zh-CN" sz="1200" dirty="0"/>
                  <a:t>n*h1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Wa</a:t>
                </a:r>
                <a:r>
                  <a:rPr lang="zh-CN" altLang="en-US" sz="1200" dirty="0"/>
                  <a:t>是单词级别特殊方面映射矩阵（</a:t>
                </a:r>
                <a:r>
                  <a:rPr lang="en-US" altLang="zh-CN" sz="1200" dirty="0"/>
                  <a:t>aspect-specific word projection matrix</a:t>
                </a:r>
                <a:r>
                  <a:rPr lang="zh-CN" altLang="en-US" sz="1200" dirty="0"/>
                  <a:t>），表达在</a:t>
                </a:r>
                <a:r>
                  <a:rPr lang="en-US" altLang="zh-CN" sz="1200" dirty="0"/>
                  <a:t>a</a:t>
                </a:r>
                <a:r>
                  <a:rPr lang="zh-CN" altLang="en-US" sz="1200" dirty="0"/>
                  <a:t>方面时单词的含义。</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这一步与</a:t>
                </a:r>
                <a:r>
                  <a:rPr lang="zh-CN" altLang="en-US" sz="1200" b="1" dirty="0"/>
                  <a:t>直觉</a:t>
                </a:r>
                <a:r>
                  <a:rPr lang="en-US" altLang="zh-CN" sz="1200" b="1" dirty="0"/>
                  <a:t>2</a:t>
                </a:r>
                <a:r>
                  <a:rPr lang="zh-CN" altLang="en-US" sz="1200" dirty="0"/>
                  <a:t>相对应，同一词汇在不同方面的句子中含义不同。</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如果考虑全部</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个方面，总结果就是</a:t>
                </a:r>
                <a:r>
                  <a:rPr lang="en-US" altLang="zh-CN" sz="1200" i="0">
                    <a:solidFill>
                      <a:schemeClr val="bg2">
                        <a:lumMod val="50000"/>
                      </a:schemeClr>
                    </a:solidFill>
                    <a:latin typeface="Cambria Math" panose="02040503050406030204" pitchFamily="18" charset="0"/>
                  </a:rPr>
                  <a:t>ℝ^(</a:t>
                </a:r>
                <a:r>
                  <a:rPr lang="en-US" altLang="zh-CN" sz="1200" b="0" i="0">
                    <a:solidFill>
                      <a:schemeClr val="bg2">
                        <a:lumMod val="50000"/>
                      </a:schemeClr>
                    </a:solidFill>
                    <a:latin typeface="Cambria Math" panose="02040503050406030204" pitchFamily="18" charset="0"/>
                  </a:rPr>
                  <a:t>𝐾×𝑛</a:t>
                </a:r>
                <a:r>
                  <a:rPr lang="en-US" altLang="zh-CN" sz="1200" i="0">
                    <a:solidFill>
                      <a:schemeClr val="bg2">
                        <a:lumMod val="50000"/>
                      </a:schemeClr>
                    </a:solidFill>
                    <a:latin typeface="Cambria Math" panose="02040503050406030204" pitchFamily="18" charset="0"/>
                  </a:rPr>
                  <a:t>×</a:t>
                </a:r>
                <a:r>
                  <a:rPr lang="en-US" altLang="zh-CN" sz="1200" b="0" i="0">
                    <a:solidFill>
                      <a:schemeClr val="bg2">
                        <a:lumMod val="50000"/>
                      </a:schemeClr>
                    </a:solidFill>
                    <a:latin typeface="Cambria Math" panose="02040503050406030204" pitchFamily="18" charset="0"/>
                  </a:rPr>
                  <a:t>ℎ_1 )</a:t>
                </a:r>
                <a:r>
                  <a:rPr lang="zh-CN" altLang="en-US" sz="1200" kern="1200" dirty="0">
                    <a:solidFill>
                      <a:schemeClr val="tx1"/>
                    </a:solidFill>
                    <a:effectLst/>
                    <a:latin typeface="+mn-lt"/>
                    <a:ea typeface="+mn-ea"/>
                    <a:cs typeface="+mn-cs"/>
                  </a:rPr>
                  <a:t>的矩阵</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对每个方面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都有一个</a:t>
                </a:r>
                <a:r>
                  <a:rPr lang="en-US" altLang="zh-CN" sz="1200" kern="1200" dirty="0">
                    <a:solidFill>
                      <a:schemeClr val="tx1"/>
                    </a:solidFill>
                    <a:effectLst/>
                    <a:latin typeface="+mn-lt"/>
                    <a:ea typeface="+mn-ea"/>
                    <a:cs typeface="+mn-cs"/>
                  </a:rPr>
                  <a:t>embedding </a:t>
                </a:r>
                <a:r>
                  <a:rPr lang="en-US" altLang="zh-CN" sz="1200" kern="1200" dirty="0" err="1">
                    <a:solidFill>
                      <a:schemeClr val="tx1"/>
                    </a:solidFill>
                    <a:effectLst/>
                    <a:latin typeface="+mn-lt"/>
                    <a:ea typeface="+mn-ea"/>
                    <a:cs typeface="+mn-cs"/>
                  </a:rPr>
                  <a:t>va</a:t>
                </a:r>
                <a:r>
                  <a:rPr lang="zh-CN" altLang="en-US" sz="1200" kern="1200" dirty="0">
                    <a:solidFill>
                      <a:schemeClr val="tx1"/>
                    </a:solidFill>
                    <a:effectLst/>
                    <a:latin typeface="+mn-lt"/>
                    <a:ea typeface="+mn-ea"/>
                    <a:cs typeface="+mn-cs"/>
                  </a:rPr>
                  <a:t>∈</a:t>
                </a:r>
                <a:r>
                  <a:rPr lang="en-US" altLang="zh-CN" sz="1200" i="0">
                    <a:solidFill>
                      <a:schemeClr val="bg2">
                        <a:lumMod val="50000"/>
                      </a:schemeClr>
                    </a:solidFill>
                    <a:latin typeface="Cambria Math" panose="02040503050406030204" pitchFamily="18" charset="0"/>
                  </a:rPr>
                  <a:t>ℝ^(</a:t>
                </a:r>
                <a:r>
                  <a:rPr lang="en-US" altLang="zh-CN" sz="1200" b="0" i="0">
                    <a:solidFill>
                      <a:schemeClr val="bg2">
                        <a:lumMod val="50000"/>
                      </a:schemeClr>
                    </a:solidFill>
                    <a:latin typeface="Cambria Math" panose="02040503050406030204" pitchFamily="18" charset="0"/>
                  </a:rPr>
                  <a:t>1×𝑐(</a:t>
                </a:r>
                <a:r>
                  <a:rPr lang="en-US" altLang="zh-CN" sz="1200" i="0">
                    <a:solidFill>
                      <a:schemeClr val="bg2">
                        <a:lumMod val="50000"/>
                      </a:schemeClr>
                    </a:solidFill>
                    <a:latin typeface="Cambria Math" panose="02040503050406030204" pitchFamily="18" charset="0"/>
                  </a:rPr>
                  <a:t>×</a:t>
                </a:r>
                <a:r>
                  <a:rPr lang="en-US" altLang="zh-CN" sz="1200" b="0" i="0">
                    <a:solidFill>
                      <a:schemeClr val="bg2">
                        <a:lumMod val="50000"/>
                      </a:schemeClr>
                    </a:solidFill>
                    <a:latin typeface="Cambria Math" panose="02040503050406030204" pitchFamily="18" charset="0"/>
                  </a:rPr>
                  <a:t>ℎ_1))</a:t>
                </a:r>
                <a:r>
                  <a:rPr lang="zh-CN" altLang="en-US" sz="1200" kern="1200" dirty="0">
                    <a:solidFill>
                      <a:schemeClr val="tx1"/>
                    </a:solidFill>
                    <a:effectLst/>
                    <a:latin typeface="+mn-lt"/>
                    <a:ea typeface="+mn-ea"/>
                    <a:cs typeface="+mn-cs"/>
                  </a:rPr>
                  <a:t>，其中</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是一个超参数，</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为窗口大小，对应</a:t>
                </a:r>
                <a:r>
                  <a:rPr lang="zh-CN" altLang="en-US" sz="1200" b="1" kern="1200" dirty="0">
                    <a:solidFill>
                      <a:schemeClr val="tx1"/>
                    </a:solidFill>
                    <a:effectLst/>
                    <a:latin typeface="+mn-lt"/>
                    <a:ea typeface="+mn-ea"/>
                    <a:cs typeface="+mn-cs"/>
                  </a:rPr>
                  <a:t>直觉</a:t>
                </a:r>
                <a:r>
                  <a:rPr lang="en-US" altLang="zh-CN" sz="1200" b="1"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，如果 这是方面相关的词汇，需要看其局部上下文</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effectLst/>
                    <a:latin typeface="+mn-lt"/>
                    <a:ea typeface="+mn-ea"/>
                    <a:cs typeface="+mn-cs"/>
                  </a:rPr>
                  <a:t>Zuai</a:t>
                </a:r>
                <a:r>
                  <a:rPr lang="zh-CN" altLang="en-US" sz="1200" kern="1200" dirty="0">
                    <a:solidFill>
                      <a:schemeClr val="tx1"/>
                    </a:solidFill>
                    <a:effectLst/>
                    <a:latin typeface="+mn-lt"/>
                    <a:ea typeface="+mn-ea"/>
                    <a:cs typeface="+mn-cs"/>
                  </a:rPr>
                  <a:t>得到对于用户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评论在方面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的空间中第</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个词在方面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的重要性。括号里分号表示串联。</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effectLst/>
                    <a:latin typeface="+mn-lt"/>
                    <a:ea typeface="+mn-ea"/>
                    <a:cs typeface="+mn-cs"/>
                  </a:rPr>
                  <a:t>Va</a:t>
                </a:r>
                <a:r>
                  <a:rPr lang="zh-CN" altLang="en-US" sz="1200" kern="1200" dirty="0">
                    <a:solidFill>
                      <a:schemeClr val="tx1"/>
                    </a:solidFill>
                    <a:effectLst/>
                    <a:latin typeface="+mn-lt"/>
                    <a:ea typeface="+mn-ea"/>
                    <a:cs typeface="+mn-cs"/>
                  </a:rPr>
                  <a:t>为该层学习得到的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将</a:t>
                </a:r>
                <a:r>
                  <a:rPr lang="en-US" altLang="zh-CN" sz="1200" kern="1200" dirty="0" err="1">
                    <a:solidFill>
                      <a:schemeClr val="tx1"/>
                    </a:solidFill>
                    <a:effectLst/>
                    <a:latin typeface="+mn-lt"/>
                    <a:ea typeface="+mn-ea"/>
                    <a:cs typeface="+mn-cs"/>
                  </a:rPr>
                  <a:t>va</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zuai</a:t>
                </a:r>
                <a:r>
                  <a:rPr lang="zh-CN" altLang="en-US" sz="1200" kern="1200" dirty="0">
                    <a:solidFill>
                      <a:schemeClr val="tx1"/>
                    </a:solidFill>
                    <a:effectLst/>
                    <a:latin typeface="+mn-lt"/>
                    <a:ea typeface="+mn-ea"/>
                    <a:cs typeface="+mn-cs"/>
                  </a:rPr>
                  <a:t>内积，使用</a:t>
                </a:r>
                <a:r>
                  <a:rPr lang="en-US" altLang="zh-CN" sz="1200" kern="1200" dirty="0" err="1">
                    <a:solidFill>
                      <a:schemeClr val="tx1"/>
                    </a:solidFill>
                    <a:effectLst/>
                    <a:latin typeface="+mn-lt"/>
                    <a:ea typeface="+mn-ea"/>
                    <a:cs typeface="+mn-cs"/>
                  </a:rPr>
                  <a:t>softmax</a:t>
                </a:r>
                <a:r>
                  <a:rPr lang="zh-CN" altLang="en-US" sz="1200" kern="1200" dirty="0">
                    <a:solidFill>
                      <a:schemeClr val="tx1"/>
                    </a:solidFill>
                    <a:effectLst/>
                    <a:latin typeface="+mn-lt"/>
                    <a:ea typeface="+mn-ea"/>
                    <a:cs typeface="+mn-cs"/>
                  </a:rPr>
                  <a:t>计算注意力</a:t>
                </a:r>
                <a:r>
                  <a:rPr lang="en-US" altLang="zh-CN" sz="1200" kern="1200" dirty="0">
                    <a:solidFill>
                      <a:schemeClr val="tx1"/>
                    </a:solidFill>
                    <a:effectLst/>
                    <a:latin typeface="+mn-lt"/>
                    <a:ea typeface="+mn-ea"/>
                    <a:cs typeface="+mn-cs"/>
                  </a:rPr>
                  <a:t>attn</a:t>
                </a:r>
                <a:r>
                  <a:rPr lang="zh-CN" altLang="en-US" sz="1200" kern="1200" dirty="0">
                    <a:solidFill>
                      <a:schemeClr val="tx1"/>
                    </a:solidFill>
                    <a:effectLst/>
                    <a:latin typeface="+mn-lt"/>
                    <a:ea typeface="+mn-ea"/>
                    <a:cs typeface="+mn-cs"/>
                  </a:rPr>
                  <a:t>，得到了第</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个单词在方面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上有多重要。就类似于</a:t>
                </a:r>
                <a:r>
                  <a:rPr lang="en-US" altLang="zh-CN" sz="1200" kern="1200" dirty="0" err="1">
                    <a:solidFill>
                      <a:schemeClr val="tx1"/>
                    </a:solidFill>
                    <a:effectLst/>
                    <a:latin typeface="+mn-lt"/>
                    <a:ea typeface="+mn-ea"/>
                    <a:cs typeface="+mn-cs"/>
                  </a:rPr>
                  <a:t>va</a:t>
                </a:r>
                <a:r>
                  <a:rPr lang="zh-CN" altLang="en-US" sz="1200" kern="1200" dirty="0">
                    <a:solidFill>
                      <a:schemeClr val="tx1"/>
                    </a:solidFill>
                    <a:effectLst/>
                    <a:latin typeface="+mn-lt"/>
                    <a:ea typeface="+mn-ea"/>
                    <a:cs typeface="+mn-cs"/>
                  </a:rPr>
                  <a:t>作为卷积核在文档</a:t>
                </a:r>
                <a:r>
                  <a:rPr lang="en-US" altLang="zh-CN" sz="1200" kern="1200" dirty="0">
                    <a:solidFill>
                      <a:schemeClr val="tx1"/>
                    </a:solidFill>
                    <a:effectLst/>
                    <a:latin typeface="+mn-lt"/>
                    <a:ea typeface="+mn-ea"/>
                    <a:cs typeface="+mn-cs"/>
                  </a:rPr>
                  <a:t>Mu</a:t>
                </a:r>
                <a:r>
                  <a:rPr lang="zh-CN" altLang="en-US" sz="1200" kern="1200" dirty="0">
                    <a:solidFill>
                      <a:schemeClr val="tx1"/>
                    </a:solidFill>
                    <a:effectLst/>
                    <a:latin typeface="+mn-lt"/>
                    <a:ea typeface="+mn-ea"/>
                    <a:cs typeface="+mn-cs"/>
                  </a:rPr>
                  <a:t>上滑动求特征。本质上文档中第</a:t>
                </a:r>
                <a:r>
                  <a:rPr lang="en-US" altLang="zh-CN" sz="1200" kern="1200" dirty="0" err="1">
                    <a:solidFill>
                      <a:schemeClr val="tx1"/>
                    </a:solidFill>
                    <a:effectLst/>
                    <a:latin typeface="+mn-lt"/>
                    <a:ea typeface="+mn-ea"/>
                    <a:cs typeface="+mn-cs"/>
                  </a:rPr>
                  <a:t>i</a:t>
                </a:r>
                <a:r>
                  <a:rPr lang="zh-CN" altLang="en-US" sz="1200" kern="1200" dirty="0">
                    <a:solidFill>
                      <a:schemeClr val="tx1"/>
                    </a:solidFill>
                    <a:effectLst/>
                    <a:latin typeface="+mn-lt"/>
                    <a:ea typeface="+mn-ea"/>
                    <a:cs typeface="+mn-cs"/>
                  </a:rPr>
                  <a:t>个词的重要性取决于单词本身及其周围的单词（这一点对应着</a:t>
                </a:r>
                <a:r>
                  <a:rPr lang="zh-CN" altLang="en-US" sz="1200" b="1" kern="1200" dirty="0">
                    <a:solidFill>
                      <a:schemeClr val="tx1"/>
                    </a:solidFill>
                    <a:effectLst/>
                    <a:latin typeface="+mn-lt"/>
                    <a:ea typeface="+mn-ea"/>
                    <a:cs typeface="+mn-cs"/>
                  </a:rPr>
                  <a:t>直觉</a:t>
                </a:r>
                <a:r>
                  <a:rPr lang="en-US" altLang="zh-CN" sz="1200" b="1"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最后考虑到文章中每个单词的重要性（对应于</a:t>
                </a:r>
                <a:r>
                  <a:rPr lang="zh-CN" altLang="en-US" sz="1200" b="1" kern="1200" dirty="0">
                    <a:solidFill>
                      <a:schemeClr val="tx1"/>
                    </a:solidFill>
                    <a:effectLst/>
                    <a:latin typeface="+mn-lt"/>
                    <a:ea typeface="+mn-ea"/>
                    <a:cs typeface="+mn-cs"/>
                  </a:rPr>
                  <a:t>直觉</a:t>
                </a:r>
                <a:r>
                  <a:rPr lang="en-US" altLang="zh-CN" sz="1200" b="1"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），可以加权求和，得到用户</a:t>
                </a:r>
                <a:r>
                  <a:rPr lang="en-US" altLang="zh-CN" sz="1200" kern="1200" dirty="0">
                    <a:solidFill>
                      <a:schemeClr val="tx1"/>
                    </a:solidFill>
                    <a:effectLst/>
                    <a:latin typeface="+mn-lt"/>
                    <a:ea typeface="+mn-ea"/>
                    <a:cs typeface="+mn-cs"/>
                  </a:rPr>
                  <a:t>u</a:t>
                </a:r>
                <a:r>
                  <a:rPr lang="zh-CN" altLang="en-US" sz="1200" kern="1200" dirty="0">
                    <a:solidFill>
                      <a:schemeClr val="tx1"/>
                    </a:solidFill>
                    <a:effectLst/>
                    <a:latin typeface="+mn-lt"/>
                    <a:ea typeface="+mn-ea"/>
                    <a:cs typeface="+mn-cs"/>
                  </a:rPr>
                  <a:t>在方面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的表达</a:t>
                </a:r>
                <a:r>
                  <a:rPr lang="en-US" altLang="zh-CN" sz="1200" kern="1200" dirty="0" err="1">
                    <a:solidFill>
                      <a:schemeClr val="tx1"/>
                    </a:solidFill>
                    <a:effectLst/>
                    <a:latin typeface="+mn-lt"/>
                    <a:ea typeface="+mn-ea"/>
                    <a:cs typeface="+mn-cs"/>
                  </a:rPr>
                  <a:t>pua</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对于物品的</a:t>
                </a:r>
                <a:r>
                  <a:rPr lang="en-US" altLang="zh-CN" sz="1200" kern="1200" dirty="0" err="1">
                    <a:solidFill>
                      <a:schemeClr val="tx1"/>
                    </a:solidFill>
                    <a:effectLst/>
                    <a:latin typeface="+mn-lt"/>
                    <a:ea typeface="+mn-ea"/>
                    <a:cs typeface="+mn-cs"/>
                  </a:rPr>
                  <a:t>qia</a:t>
                </a:r>
                <a:r>
                  <a:rPr lang="zh-CN" altLang="en-US" sz="1200" kern="1200" dirty="0">
                    <a:solidFill>
                      <a:schemeClr val="tx1"/>
                    </a:solidFill>
                    <a:effectLst/>
                    <a:latin typeface="+mn-lt"/>
                    <a:ea typeface="+mn-ea"/>
                    <a:cs typeface="+mn-cs"/>
                  </a:rPr>
                  <a:t>同理可得</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本层需要学习的参数</a:t>
                </a:r>
                <a:r>
                  <a:rPr lang="en-US" altLang="zh-CN" sz="1200" kern="1200" dirty="0" err="1">
                    <a:solidFill>
                      <a:schemeClr val="tx1"/>
                    </a:solidFill>
                    <a:effectLst/>
                    <a:latin typeface="+mn-lt"/>
                    <a:ea typeface="+mn-ea"/>
                    <a:cs typeface="+mn-cs"/>
                  </a:rPr>
                  <a:t>Wa</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va</a:t>
                </a:r>
                <a:r>
                  <a:rPr lang="zh-CN" altLang="en-US" sz="1200" kern="1200" dirty="0">
                    <a:solidFill>
                      <a:schemeClr val="tx1"/>
                    </a:solidFill>
                    <a:effectLst/>
                    <a:latin typeface="+mn-lt"/>
                    <a:ea typeface="+mn-ea"/>
                    <a:cs typeface="+mn-cs"/>
                  </a:rPr>
                  <a:t>均由浅蓝色底色标出，对于每个方面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均学习得到两个参数，故总共学习得到</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个</a:t>
                </a:r>
                <a:r>
                  <a:rPr lang="en-US" altLang="zh-CN" sz="1200" kern="1200" dirty="0" err="1">
                    <a:solidFill>
                      <a:schemeClr val="tx1"/>
                    </a:solidFill>
                    <a:effectLst/>
                    <a:latin typeface="+mn-lt"/>
                    <a:ea typeface="+mn-ea"/>
                    <a:cs typeface="+mn-cs"/>
                  </a:rPr>
                  <a:t>Wa</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个</a:t>
                </a:r>
                <a:r>
                  <a:rPr lang="en-US" altLang="zh-CN" sz="1200" kern="1200" dirty="0" err="1">
                    <a:solidFill>
                      <a:schemeClr val="tx1"/>
                    </a:solidFill>
                    <a:effectLst/>
                    <a:latin typeface="+mn-lt"/>
                    <a:ea typeface="+mn-ea"/>
                    <a:cs typeface="+mn-cs"/>
                  </a:rPr>
                  <a:t>va</a:t>
                </a:r>
                <a:endParaRPr lang="en-US" altLang="zh-CN" sz="1200" kern="1200" dirty="0">
                  <a:solidFill>
                    <a:schemeClr val="tx1"/>
                  </a:solidFill>
                  <a:effectLst/>
                  <a:latin typeface="+mn-lt"/>
                  <a:ea typeface="+mn-ea"/>
                  <a:cs typeface="+mn-cs"/>
                </a:endParaRPr>
              </a:p>
            </p:txBody>
          </p:sp>
        </mc:Fallback>
      </mc:AlternateContent>
    </p:spTree>
    <p:extLst>
      <p:ext uri="{BB962C8B-B14F-4D97-AF65-F5344CB8AC3E}">
        <p14:creationId xmlns:p14="http://schemas.microsoft.com/office/powerpoint/2010/main" val="4059739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None/>
            </a:pPr>
            <a:r>
              <a:rPr lang="zh-CN" altLang="en-US" sz="1200" kern="1200" dirty="0">
                <a:solidFill>
                  <a:schemeClr val="tx1"/>
                </a:solidFill>
                <a:effectLst/>
                <a:latin typeface="+mn-lt"/>
                <a:ea typeface="+mn-ea"/>
                <a:cs typeface="+mn-cs"/>
              </a:rPr>
              <a:t>不同用户对物品的各个方面关注度不同，一个用户在看不同物品时，关注点会改变；同一物品，不同用户有着不同的关注点。</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所以，模型以联合方式学习用户和物品方面的重要性，在学习用户方面重要性的时候，要综合方面级的物品表示；反之亦然。</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为了在计算用户方面重要性时结合方面级物品表示，我们需要知道目标用户和物品在方面级别是如何匹配的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第一步，先用方面级用户标识</a:t>
            </a:r>
            <a:r>
              <a:rPr lang="en-US" altLang="zh-CN" sz="1200" kern="1200" dirty="0">
                <a:solidFill>
                  <a:schemeClr val="tx1"/>
                </a:solidFill>
                <a:effectLst/>
                <a:latin typeface="+mn-lt"/>
                <a:ea typeface="+mn-ea"/>
                <a:cs typeface="+mn-cs"/>
              </a:rPr>
              <a:t>Pu</a:t>
            </a:r>
            <a:r>
              <a:rPr lang="zh-CN" altLang="en-US" sz="1200" kern="1200" dirty="0">
                <a:solidFill>
                  <a:schemeClr val="tx1"/>
                </a:solidFill>
                <a:effectLst/>
                <a:latin typeface="+mn-lt"/>
                <a:ea typeface="+mn-ea"/>
                <a:cs typeface="+mn-cs"/>
              </a:rPr>
              <a:t>和方面级物品表示</a:t>
            </a:r>
            <a:r>
              <a:rPr lang="en-US" altLang="zh-CN" sz="1200" kern="1200" dirty="0">
                <a:solidFill>
                  <a:schemeClr val="tx1"/>
                </a:solidFill>
                <a:effectLst/>
                <a:latin typeface="+mn-lt"/>
                <a:ea typeface="+mn-ea"/>
                <a:cs typeface="+mn-cs"/>
              </a:rPr>
              <a:t>Qi</a:t>
            </a:r>
            <a:r>
              <a:rPr lang="zh-CN" altLang="en-US" sz="1200" kern="1200" dirty="0">
                <a:solidFill>
                  <a:schemeClr val="tx1"/>
                </a:solidFill>
                <a:effectLst/>
                <a:latin typeface="+mn-lt"/>
                <a:ea typeface="+mn-ea"/>
                <a:cs typeface="+mn-cs"/>
              </a:rPr>
              <a:t>构造一个方面级亲和力矩阵</a:t>
            </a:r>
            <a:r>
              <a:rPr lang="en-US" altLang="zh-CN" sz="1200" kern="1200" dirty="0">
                <a:solidFill>
                  <a:schemeClr val="tx1"/>
                </a:solidFill>
                <a:effectLst/>
                <a:latin typeface="+mn-lt"/>
                <a:ea typeface="+mn-ea"/>
                <a:cs typeface="+mn-cs"/>
              </a:rPr>
              <a:t>S</a:t>
            </a:r>
            <a:r>
              <a:rPr lang="zh-CN" altLang="en-US" sz="1200" kern="1200" dirty="0">
                <a:solidFill>
                  <a:schemeClr val="tx1"/>
                </a:solidFill>
                <a:effectLst/>
                <a:latin typeface="+mn-lt"/>
                <a:ea typeface="+mn-ea"/>
                <a:cs typeface="+mn-cs"/>
              </a:rPr>
              <a:t>。</a:t>
            </a:r>
            <a:r>
              <a:rPr lang="el-GR" altLang="zh-CN" sz="1200" kern="1200" dirty="0">
                <a:solidFill>
                  <a:schemeClr val="tx1"/>
                </a:solidFill>
                <a:effectLst/>
                <a:latin typeface="+mn-lt"/>
                <a:ea typeface="+mn-ea"/>
                <a:cs typeface="+mn-cs"/>
              </a:rPr>
              <a:t>Φ</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是</a:t>
            </a:r>
            <a:r>
              <a:rPr lang="en-US" altLang="zh-CN" sz="1200" kern="1200" dirty="0" err="1">
                <a:solidFill>
                  <a:schemeClr val="tx1"/>
                </a:solidFill>
                <a:effectLst/>
                <a:latin typeface="+mn-lt"/>
                <a:ea typeface="+mn-ea"/>
                <a:cs typeface="+mn-cs"/>
              </a:rPr>
              <a:t>ReLU</a:t>
            </a:r>
            <a:r>
              <a:rPr lang="zh-CN" altLang="en-US" sz="1200" kern="1200" dirty="0">
                <a:solidFill>
                  <a:schemeClr val="tx1"/>
                </a:solidFill>
                <a:effectLst/>
                <a:latin typeface="+mn-lt"/>
                <a:ea typeface="+mn-ea"/>
                <a:cs typeface="+mn-cs"/>
              </a:rPr>
              <a:t>函数</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S</a:t>
            </a:r>
            <a:r>
              <a:rPr lang="zh-CN" altLang="en-US" sz="1200" kern="1200" dirty="0">
                <a:solidFill>
                  <a:schemeClr val="tx1"/>
                </a:solidFill>
                <a:effectLst/>
                <a:latin typeface="+mn-lt"/>
                <a:ea typeface="+mn-ea"/>
                <a:cs typeface="+mn-cs"/>
              </a:rPr>
              <a:t>体现了方面级别的用户和物品表示的关联度，如图所示</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然后利用</a:t>
            </a:r>
            <a:r>
              <a:rPr lang="en-US" altLang="zh-CN" sz="1200" kern="1200" dirty="0">
                <a:solidFill>
                  <a:schemeClr val="tx1"/>
                </a:solidFill>
                <a:effectLst/>
                <a:latin typeface="+mn-lt"/>
                <a:ea typeface="+mn-ea"/>
                <a:cs typeface="+mn-cs"/>
              </a:rPr>
              <a:t>S</a:t>
            </a:r>
            <a:r>
              <a:rPr lang="zh-CN" altLang="en-US" sz="1200" kern="1200" dirty="0">
                <a:solidFill>
                  <a:schemeClr val="tx1"/>
                </a:solidFill>
                <a:effectLst/>
                <a:latin typeface="+mn-lt"/>
                <a:ea typeface="+mn-ea"/>
                <a:cs typeface="+mn-cs"/>
              </a:rPr>
              <a:t>作为一个特征去预测用户和物品在各方面的重要性</a:t>
            </a:r>
            <a:endParaRPr lang="en-US" altLang="zh-CN" sz="1200" kern="1200" dirty="0">
              <a:solidFill>
                <a:schemeClr val="tx1"/>
              </a:solidFill>
              <a:effectLst/>
              <a:latin typeface="+mn-lt"/>
              <a:ea typeface="+mn-ea"/>
              <a:cs typeface="+mn-cs"/>
            </a:endParaRPr>
          </a:p>
          <a:p>
            <a:pPr marL="0" indent="0">
              <a:buNone/>
            </a:pPr>
            <a:r>
              <a:rPr lang="en-US" altLang="zh-CN" sz="1200" kern="1200" dirty="0" err="1">
                <a:solidFill>
                  <a:schemeClr val="tx1"/>
                </a:solidFill>
                <a:effectLst/>
                <a:latin typeface="+mn-lt"/>
                <a:ea typeface="+mn-ea"/>
                <a:cs typeface="+mn-cs"/>
              </a:rPr>
              <a:t>WxWy</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vx</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vy</a:t>
            </a:r>
            <a:r>
              <a:rPr lang="zh-CN" altLang="en-US" sz="1200" kern="1200" dirty="0">
                <a:solidFill>
                  <a:schemeClr val="tx1"/>
                </a:solidFill>
                <a:effectLst/>
                <a:latin typeface="+mn-lt"/>
                <a:ea typeface="+mn-ea"/>
                <a:cs typeface="+mn-cs"/>
              </a:rPr>
              <a:t>均为该层学习得到的参数</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用</a:t>
            </a:r>
            <a:r>
              <a:rPr lang="en-US" altLang="zh-CN" sz="1200" kern="1200" dirty="0">
                <a:solidFill>
                  <a:schemeClr val="tx1"/>
                </a:solidFill>
                <a:effectLst/>
                <a:latin typeface="+mn-lt"/>
                <a:ea typeface="+mn-ea"/>
                <a:cs typeface="+mn-cs"/>
              </a:rPr>
              <a:t>Pu Qi</a:t>
            </a:r>
            <a:r>
              <a:rPr lang="zh-CN" altLang="en-US" sz="1200" kern="1200" dirty="0">
                <a:solidFill>
                  <a:schemeClr val="tx1"/>
                </a:solidFill>
                <a:effectLst/>
                <a:latin typeface="+mn-lt"/>
                <a:ea typeface="+mn-ea"/>
                <a:cs typeface="+mn-cs"/>
              </a:rPr>
              <a:t>算</a:t>
            </a:r>
            <a:r>
              <a:rPr lang="en-US" altLang="zh-CN" sz="1200" kern="1200" dirty="0">
                <a:solidFill>
                  <a:schemeClr val="tx1"/>
                </a:solidFill>
                <a:effectLst/>
                <a:latin typeface="+mn-lt"/>
                <a:ea typeface="+mn-ea"/>
                <a:cs typeface="+mn-cs"/>
              </a:rPr>
              <a:t>Hu</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Qi Pu</a:t>
            </a:r>
            <a:r>
              <a:rPr lang="zh-CN" altLang="en-US" sz="1200" kern="1200" dirty="0">
                <a:solidFill>
                  <a:schemeClr val="tx1"/>
                </a:solidFill>
                <a:effectLst/>
                <a:latin typeface="+mn-lt"/>
                <a:ea typeface="+mn-ea"/>
                <a:cs typeface="+mn-cs"/>
              </a:rPr>
              <a:t>算</a:t>
            </a:r>
            <a:r>
              <a:rPr lang="en-US" altLang="zh-CN" sz="1200" kern="1200" dirty="0">
                <a:solidFill>
                  <a:schemeClr val="tx1"/>
                </a:solidFill>
                <a:effectLst/>
                <a:latin typeface="+mn-lt"/>
                <a:ea typeface="+mn-ea"/>
                <a:cs typeface="+mn-cs"/>
              </a:rPr>
              <a:t>Hi</a:t>
            </a:r>
            <a:r>
              <a:rPr lang="zh-CN" altLang="en-US" sz="1200" kern="1200" dirty="0">
                <a:solidFill>
                  <a:schemeClr val="tx1"/>
                </a:solidFill>
                <a:effectLst/>
                <a:latin typeface="+mn-lt"/>
                <a:ea typeface="+mn-ea"/>
                <a:cs typeface="+mn-cs"/>
              </a:rPr>
              <a:t>，所以用户和物品，两个不同用户，两个不同的物品，他们之间的</a:t>
            </a:r>
            <a:r>
              <a:rPr lang="en-US" altLang="zh-CN" sz="1200" kern="1200" dirty="0">
                <a:solidFill>
                  <a:schemeClr val="tx1"/>
                </a:solidFill>
                <a:effectLst/>
                <a:latin typeface="+mn-lt"/>
                <a:ea typeface="+mn-ea"/>
                <a:cs typeface="+mn-cs"/>
              </a:rPr>
              <a:t>H</a:t>
            </a:r>
            <a:r>
              <a:rPr lang="zh-CN" altLang="en-US" sz="1200" kern="1200" dirty="0">
                <a:solidFill>
                  <a:schemeClr val="tx1"/>
                </a:solidFill>
                <a:effectLst/>
                <a:latin typeface="+mn-lt"/>
                <a:ea typeface="+mn-ea"/>
                <a:cs typeface="+mn-cs"/>
              </a:rPr>
              <a:t>是不同的，</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本层需要学习得到的参数由浅蓝色底色标出</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191796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给出任意用户</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物品对，可以判断打分</a:t>
            </a:r>
            <a:r>
              <a:rPr lang="en-US" altLang="zh-CN" sz="1200" kern="1200" dirty="0" err="1">
                <a:solidFill>
                  <a:schemeClr val="tx1"/>
                </a:solidFill>
                <a:effectLst/>
                <a:latin typeface="+mn-lt"/>
                <a:ea typeface="+mn-ea"/>
                <a:cs typeface="+mn-cs"/>
              </a:rPr>
              <a:t>rui</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Bu bi b0</a:t>
            </a:r>
            <a:r>
              <a:rPr lang="zh-CN" altLang="en-US" sz="1200" kern="1200" dirty="0">
                <a:solidFill>
                  <a:schemeClr val="tx1"/>
                </a:solidFill>
                <a:effectLst/>
                <a:latin typeface="+mn-lt"/>
                <a:ea typeface="+mn-ea"/>
                <a:cs typeface="+mn-cs"/>
              </a:rPr>
              <a:t>分别为用户 物品 整体</a:t>
            </a:r>
            <a:r>
              <a:rPr lang="en-US" altLang="zh-CN" sz="1200" kern="1200" dirty="0">
                <a:solidFill>
                  <a:schemeClr val="tx1"/>
                </a:solidFill>
                <a:effectLst/>
                <a:latin typeface="+mn-lt"/>
                <a:ea typeface="+mn-ea"/>
                <a:cs typeface="+mn-cs"/>
              </a:rPr>
              <a:t>bias</a:t>
            </a:r>
            <a:r>
              <a:rPr lang="zh-CN" altLang="en-US" sz="1200" kern="1200" dirty="0">
                <a:solidFill>
                  <a:schemeClr val="tx1"/>
                </a:solidFill>
                <a:effectLst/>
                <a:latin typeface="+mn-lt"/>
                <a:ea typeface="+mn-ea"/>
                <a:cs typeface="+mn-cs"/>
              </a:rPr>
              <a:t>，也是通过学习得到的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整个模型学习得到的参数为</a:t>
            </a:r>
            <a:r>
              <a:rPr lang="en-US" altLang="zh-CN" sz="1200" kern="1200" dirty="0">
                <a:solidFill>
                  <a:schemeClr val="tx1"/>
                </a:solidFill>
                <a:effectLst/>
                <a:latin typeface="+mn-lt"/>
                <a:ea typeface="+mn-ea"/>
                <a:cs typeface="+mn-cs"/>
              </a:rPr>
              <a:t>θ</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模型优化过程可以看作是一个回归问题，并且可以使用标准均方误差</a:t>
            </a:r>
            <a:r>
              <a:rPr lang="en-US" altLang="zh-CN" sz="1200" kern="1200" dirty="0">
                <a:solidFill>
                  <a:schemeClr val="tx1"/>
                </a:solidFill>
                <a:effectLst/>
                <a:latin typeface="+mn-lt"/>
                <a:ea typeface="+mn-ea"/>
                <a:cs typeface="+mn-cs"/>
              </a:rPr>
              <a:t>MSE</a:t>
            </a:r>
            <a:r>
              <a:rPr lang="zh-CN" altLang="en-US" sz="1200" kern="1200" dirty="0">
                <a:solidFill>
                  <a:schemeClr val="tx1"/>
                </a:solidFill>
                <a:effectLst/>
                <a:latin typeface="+mn-lt"/>
                <a:ea typeface="+mn-ea"/>
                <a:cs typeface="+mn-cs"/>
              </a:rPr>
              <a:t>作为损失函数的反向传播技术来学习完整的模型参数集</a:t>
            </a:r>
            <a:r>
              <a:rPr lang="en-US" altLang="zh-CN" sz="1200" kern="1200" dirty="0">
                <a:solidFill>
                  <a:schemeClr val="tx1"/>
                </a:solidFill>
                <a:effectLst/>
                <a:latin typeface="+mn-lt"/>
                <a:ea typeface="+mn-ea"/>
                <a:cs typeface="+mn-cs"/>
              </a:rPr>
              <a:t>θ</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AIE</a:t>
            </a:r>
            <a:r>
              <a:rPr lang="zh-CN" altLang="en-US" sz="1200" kern="1200" dirty="0">
                <a:solidFill>
                  <a:schemeClr val="tx1"/>
                </a:solidFill>
                <a:effectLst/>
                <a:latin typeface="+mn-lt"/>
                <a:ea typeface="+mn-ea"/>
                <a:cs typeface="+mn-cs"/>
              </a:rPr>
              <a:t>组件完全依赖于</a:t>
            </a:r>
            <a:r>
              <a:rPr lang="en-US" altLang="zh-CN" sz="1200" kern="1200" dirty="0">
                <a:solidFill>
                  <a:schemeClr val="tx1"/>
                </a:solidFill>
                <a:effectLst/>
                <a:latin typeface="+mn-lt"/>
                <a:ea typeface="+mn-ea"/>
                <a:cs typeface="+mn-cs"/>
              </a:rPr>
              <a:t>ARL</a:t>
            </a:r>
            <a:r>
              <a:rPr lang="zh-CN" altLang="en-US" sz="1200" kern="1200" dirty="0">
                <a:solidFill>
                  <a:schemeClr val="tx1"/>
                </a:solidFill>
                <a:effectLst/>
                <a:latin typeface="+mn-lt"/>
                <a:ea typeface="+mn-ea"/>
                <a:cs typeface="+mn-cs"/>
              </a:rPr>
              <a:t>输出</a:t>
            </a:r>
            <a:r>
              <a:rPr lang="en-US" altLang="zh-CN" sz="1200" kern="1200" dirty="0">
                <a:solidFill>
                  <a:schemeClr val="tx1"/>
                </a:solidFill>
                <a:effectLst/>
                <a:latin typeface="+mn-lt"/>
                <a:ea typeface="+mn-ea"/>
                <a:cs typeface="+mn-cs"/>
              </a:rPr>
              <a:t>Pu Qi</a:t>
            </a:r>
            <a:r>
              <a:rPr lang="zh-CN" altLang="en-US" sz="1200" kern="1200" dirty="0">
                <a:solidFill>
                  <a:schemeClr val="tx1"/>
                </a:solidFill>
                <a:effectLst/>
                <a:latin typeface="+mn-lt"/>
                <a:ea typeface="+mn-ea"/>
                <a:cs typeface="+mn-cs"/>
              </a:rPr>
              <a:t>，所以</a:t>
            </a:r>
            <a:r>
              <a:rPr lang="en-US" altLang="zh-CN" sz="1200" kern="1200" dirty="0">
                <a:solidFill>
                  <a:schemeClr val="tx1"/>
                </a:solidFill>
                <a:effectLst/>
                <a:latin typeface="+mn-lt"/>
                <a:ea typeface="+mn-ea"/>
                <a:cs typeface="+mn-cs"/>
              </a:rPr>
              <a:t>AIE</a:t>
            </a:r>
            <a:r>
              <a:rPr lang="zh-CN" altLang="en-US" sz="1200" kern="1200" dirty="0">
                <a:solidFill>
                  <a:schemeClr val="tx1"/>
                </a:solidFill>
                <a:effectLst/>
                <a:latin typeface="+mn-lt"/>
                <a:ea typeface="+mn-ea"/>
                <a:cs typeface="+mn-cs"/>
              </a:rPr>
              <a:t>层也依赖于</a:t>
            </a:r>
            <a:r>
              <a:rPr lang="en-US" altLang="zh-CN" sz="1200" kern="1200" dirty="0">
                <a:solidFill>
                  <a:schemeClr val="tx1"/>
                </a:solidFill>
                <a:effectLst/>
                <a:latin typeface="+mn-lt"/>
                <a:ea typeface="+mn-ea"/>
                <a:cs typeface="+mn-cs"/>
              </a:rPr>
              <a:t>ARL</a:t>
            </a:r>
            <a:r>
              <a:rPr lang="zh-CN" altLang="en-US" sz="1200" kern="1200" dirty="0">
                <a:solidFill>
                  <a:schemeClr val="tx1"/>
                </a:solidFill>
                <a:effectLst/>
                <a:latin typeface="+mn-lt"/>
                <a:ea typeface="+mn-ea"/>
                <a:cs typeface="+mn-cs"/>
              </a:rPr>
              <a:t>层参数。所以引入一个预训练阶段使用一个简单模型得到良好的</a:t>
            </a:r>
            <a:r>
              <a:rPr lang="en-US" altLang="zh-CN" sz="1200" kern="1200" dirty="0">
                <a:solidFill>
                  <a:schemeClr val="tx1"/>
                </a:solidFill>
                <a:effectLst/>
                <a:latin typeface="+mn-lt"/>
                <a:ea typeface="+mn-ea"/>
                <a:cs typeface="+mn-cs"/>
              </a:rPr>
              <a:t>ARL</a:t>
            </a:r>
            <a:r>
              <a:rPr lang="zh-CN" altLang="en-US" sz="1200" kern="1200" dirty="0">
                <a:solidFill>
                  <a:schemeClr val="tx1"/>
                </a:solidFill>
                <a:effectLst/>
                <a:latin typeface="+mn-lt"/>
                <a:ea typeface="+mn-ea"/>
                <a:cs typeface="+mn-cs"/>
              </a:rPr>
              <a:t>初始化参数，将</a:t>
            </a:r>
            <a:r>
              <a:rPr lang="en-US" altLang="zh-CN" sz="1200" kern="1200" dirty="0">
                <a:solidFill>
                  <a:schemeClr val="tx1"/>
                </a:solidFill>
                <a:effectLst/>
                <a:latin typeface="+mn-lt"/>
                <a:ea typeface="+mn-ea"/>
                <a:cs typeface="+mn-cs"/>
              </a:rPr>
              <a:t>AIE</a:t>
            </a:r>
            <a:r>
              <a:rPr lang="zh-CN" altLang="en-US" sz="1200" kern="1200" dirty="0">
                <a:solidFill>
                  <a:schemeClr val="tx1"/>
                </a:solidFill>
                <a:effectLst/>
                <a:latin typeface="+mn-lt"/>
                <a:ea typeface="+mn-ea"/>
                <a:cs typeface="+mn-cs"/>
              </a:rPr>
              <a:t>层替换为两个前馈神经网络分别作用于用户和物品。用户网络将方面级用户表示的串联作为输入，并产生一个抽象的用户表示。然后将这些抽象的用户和项目串联起来，并通过另一个前馈神经层用于预测总体评分</a:t>
            </a:r>
            <a:r>
              <a:rPr lang="en-US" altLang="zh-CN" sz="1200" kern="1200" dirty="0" err="1">
                <a:solidFill>
                  <a:schemeClr val="tx1"/>
                </a:solidFill>
                <a:effectLst/>
                <a:latin typeface="+mn-lt"/>
                <a:ea typeface="+mn-ea"/>
                <a:cs typeface="+mn-cs"/>
              </a:rPr>
              <a:t>rui</a:t>
            </a:r>
            <a:r>
              <a:rPr lang="zh-CN" altLang="en-US" sz="1200" kern="1200" dirty="0">
                <a:solidFill>
                  <a:schemeClr val="tx1"/>
                </a:solidFill>
                <a:effectLst/>
                <a:latin typeface="+mn-lt"/>
                <a:ea typeface="+mn-ea"/>
                <a:cs typeface="+mn-cs"/>
              </a:rPr>
              <a:t>。这个简化模型不考虑用户和项目之间方面级交互，并且使用带有</a:t>
            </a:r>
            <a:r>
              <a:rPr lang="en-US" altLang="zh-CN" sz="1200" kern="1200" dirty="0">
                <a:solidFill>
                  <a:schemeClr val="tx1"/>
                </a:solidFill>
                <a:effectLst/>
                <a:latin typeface="+mn-lt"/>
                <a:ea typeface="+mn-ea"/>
                <a:cs typeface="+mn-cs"/>
              </a:rPr>
              <a:t>MSE</a:t>
            </a:r>
            <a:r>
              <a:rPr lang="zh-CN" altLang="en-US" sz="1200" kern="1200" dirty="0">
                <a:solidFill>
                  <a:schemeClr val="tx1"/>
                </a:solidFill>
                <a:effectLst/>
                <a:latin typeface="+mn-lt"/>
                <a:ea typeface="+mn-ea"/>
                <a:cs typeface="+mn-cs"/>
              </a:rPr>
              <a:t>损失函数的反向传播方法以类似的方式进行训练。</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为防止过拟合，利用</a:t>
            </a:r>
            <a:r>
              <a:rPr lang="en-US" altLang="zh-CN" sz="1200" kern="1200" dirty="0">
                <a:solidFill>
                  <a:schemeClr val="tx1"/>
                </a:solidFill>
                <a:effectLst/>
                <a:latin typeface="+mn-lt"/>
                <a:ea typeface="+mn-ea"/>
                <a:cs typeface="+mn-cs"/>
              </a:rPr>
              <a:t>dropout</a:t>
            </a:r>
            <a:r>
              <a:rPr lang="zh-CN" altLang="en-US" sz="1200" kern="1200" dirty="0">
                <a:solidFill>
                  <a:schemeClr val="tx1"/>
                </a:solidFill>
                <a:effectLst/>
                <a:latin typeface="+mn-lt"/>
                <a:ea typeface="+mn-ea"/>
                <a:cs typeface="+mn-cs"/>
              </a:rPr>
              <a:t>技术，</a:t>
            </a:r>
            <a:r>
              <a:rPr lang="en-US" altLang="zh-CN" sz="1200" kern="1200" dirty="0" err="1">
                <a:solidFill>
                  <a:schemeClr val="tx1"/>
                </a:solidFill>
                <a:effectLst/>
                <a:latin typeface="+mn-lt"/>
                <a:ea typeface="+mn-ea"/>
                <a:cs typeface="+mn-cs"/>
              </a:rPr>
              <a:t>pua</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qia</a:t>
            </a:r>
            <a:r>
              <a:rPr lang="zh-CN" altLang="en-US" sz="1200" kern="1200" dirty="0">
                <a:solidFill>
                  <a:schemeClr val="tx1"/>
                </a:solidFill>
                <a:effectLst/>
                <a:latin typeface="+mn-lt"/>
                <a:ea typeface="+mn-ea"/>
                <a:cs typeface="+mn-cs"/>
              </a:rPr>
              <a:t>有</a:t>
            </a:r>
            <a:r>
              <a:rPr lang="en-US" altLang="zh-CN" sz="1200" kern="1200" dirty="0">
                <a:solidFill>
                  <a:schemeClr val="tx1"/>
                </a:solidFill>
                <a:effectLst/>
                <a:latin typeface="+mn-lt"/>
                <a:ea typeface="+mn-ea"/>
                <a:cs typeface="+mn-cs"/>
              </a:rPr>
              <a:t>ρ</a:t>
            </a:r>
            <a:r>
              <a:rPr lang="zh-CN" altLang="en-US" sz="1200" kern="1200" dirty="0">
                <a:solidFill>
                  <a:schemeClr val="tx1"/>
                </a:solidFill>
                <a:effectLst/>
                <a:latin typeface="+mn-lt"/>
                <a:ea typeface="+mn-ea"/>
                <a:cs typeface="+mn-cs"/>
              </a:rPr>
              <a:t>的概率随机</a:t>
            </a:r>
            <a:r>
              <a:rPr lang="en-US" altLang="zh-CN" sz="1200" kern="1200" dirty="0">
                <a:solidFill>
                  <a:schemeClr val="tx1"/>
                </a:solidFill>
                <a:effectLst/>
                <a:latin typeface="+mn-lt"/>
                <a:ea typeface="+mn-ea"/>
                <a:cs typeface="+mn-cs"/>
              </a:rPr>
              <a:t>dropout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计算用户和物品</a:t>
            </a:r>
            <a:r>
              <a:rPr lang="en-US" altLang="zh-CN" sz="1200" kern="1200" dirty="0">
                <a:solidFill>
                  <a:schemeClr val="tx1"/>
                </a:solidFill>
                <a:effectLst/>
                <a:latin typeface="+mn-lt"/>
                <a:ea typeface="+mn-ea"/>
                <a:cs typeface="+mn-cs"/>
              </a:rPr>
              <a:t>bias </a:t>
            </a:r>
            <a:r>
              <a:rPr lang="en-US" altLang="zh-CN" sz="1200" kern="1200" dirty="0" err="1">
                <a:solidFill>
                  <a:schemeClr val="tx1"/>
                </a:solidFill>
                <a:effectLst/>
                <a:latin typeface="+mn-lt"/>
                <a:ea typeface="+mn-ea"/>
                <a:cs typeface="+mn-cs"/>
              </a:rPr>
              <a:t>bu</a:t>
            </a:r>
            <a:r>
              <a:rPr lang="en-US" altLang="zh-CN" sz="1200" kern="1200" dirty="0">
                <a:solidFill>
                  <a:schemeClr val="tx1"/>
                </a:solidFill>
                <a:effectLst/>
                <a:latin typeface="+mn-lt"/>
                <a:ea typeface="+mn-ea"/>
                <a:cs typeface="+mn-cs"/>
              </a:rPr>
              <a:t> bi</a:t>
            </a:r>
            <a:r>
              <a:rPr lang="zh-CN" altLang="en-US" sz="1200" kern="1200" dirty="0">
                <a:solidFill>
                  <a:schemeClr val="tx1"/>
                </a:solidFill>
                <a:effectLst/>
                <a:latin typeface="+mn-lt"/>
                <a:ea typeface="+mn-ea"/>
                <a:cs typeface="+mn-cs"/>
              </a:rPr>
              <a:t>时使用</a:t>
            </a:r>
            <a:r>
              <a:rPr lang="en-US" altLang="zh-CN" sz="1200" kern="1200" dirty="0">
                <a:solidFill>
                  <a:schemeClr val="tx1"/>
                </a:solidFill>
                <a:effectLst/>
                <a:latin typeface="+mn-lt"/>
                <a:ea typeface="+mn-ea"/>
                <a:cs typeface="+mn-cs"/>
              </a:rPr>
              <a:t>L2</a:t>
            </a:r>
            <a:r>
              <a:rPr lang="zh-CN" altLang="en-US" sz="1200" kern="1200" dirty="0">
                <a:solidFill>
                  <a:schemeClr val="tx1"/>
                </a:solidFill>
                <a:effectLst/>
                <a:latin typeface="+mn-lt"/>
                <a:ea typeface="+mn-ea"/>
                <a:cs typeface="+mn-cs"/>
              </a:rPr>
              <a:t>正则化</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31513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None/>
            </a:pPr>
            <a:r>
              <a:rPr lang="zh-CN" altLang="en-US" sz="1200" kern="1200" dirty="0">
                <a:solidFill>
                  <a:schemeClr val="tx1"/>
                </a:solidFill>
                <a:effectLst/>
                <a:latin typeface="+mn-lt"/>
                <a:ea typeface="+mn-ea"/>
                <a:cs typeface="+mn-cs"/>
              </a:rPr>
              <a:t>与</a:t>
            </a:r>
            <a:r>
              <a:rPr lang="en-US" altLang="zh-CN" sz="1200" kern="1200" dirty="0" err="1">
                <a:solidFill>
                  <a:schemeClr val="tx1"/>
                </a:solidFill>
                <a:effectLst/>
                <a:latin typeface="+mn-lt"/>
                <a:ea typeface="+mn-ea"/>
                <a:cs typeface="+mn-cs"/>
              </a:rPr>
              <a:t>DeepCoNN</a:t>
            </a:r>
            <a:r>
              <a:rPr lang="zh-CN" altLang="en-US" sz="1200" kern="1200" dirty="0">
                <a:solidFill>
                  <a:schemeClr val="tx1"/>
                </a:solidFill>
                <a:effectLst/>
                <a:latin typeface="+mn-lt"/>
                <a:ea typeface="+mn-ea"/>
                <a:cs typeface="+mn-cs"/>
              </a:rPr>
              <a:t>（使用卷积架构从相应的评论中获取潜在用户和物品表示，用户和物品被串联起来，并用作因子分解机的输入，以进行整体评分预测）</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D-Attn</a:t>
            </a:r>
            <a:r>
              <a:rPr lang="zh-CN" altLang="en-US" sz="1200" kern="1200" dirty="0">
                <a:solidFill>
                  <a:schemeClr val="tx1"/>
                </a:solidFill>
                <a:effectLst/>
                <a:latin typeface="+mn-lt"/>
                <a:ea typeface="+mn-ea"/>
                <a:cs typeface="+mn-cs"/>
              </a:rPr>
              <a:t>（与</a:t>
            </a:r>
            <a:r>
              <a:rPr lang="en-US" altLang="zh-CN" sz="1200" kern="1200" dirty="0" err="1">
                <a:solidFill>
                  <a:schemeClr val="tx1"/>
                </a:solidFill>
                <a:effectLst/>
                <a:latin typeface="+mn-lt"/>
                <a:ea typeface="+mn-ea"/>
                <a:cs typeface="+mn-cs"/>
              </a:rPr>
              <a:t>DeepCoNN</a:t>
            </a:r>
            <a:r>
              <a:rPr lang="zh-CN" altLang="en-US" sz="1200" kern="1200" dirty="0">
                <a:solidFill>
                  <a:schemeClr val="tx1"/>
                </a:solidFill>
                <a:effectLst/>
                <a:latin typeface="+mn-lt"/>
                <a:ea typeface="+mn-ea"/>
                <a:cs typeface="+mn-cs"/>
              </a:rPr>
              <a:t>类似，</a:t>
            </a:r>
            <a:r>
              <a:rPr lang="en-US" altLang="zh-CN" sz="1200" kern="1200" dirty="0">
                <a:solidFill>
                  <a:schemeClr val="tx1"/>
                </a:solidFill>
                <a:effectLst/>
                <a:latin typeface="+mn-lt"/>
                <a:ea typeface="+mn-ea"/>
                <a:cs typeface="+mn-cs"/>
              </a:rPr>
              <a:t>D-Attn</a:t>
            </a:r>
            <a:r>
              <a:rPr lang="zh-CN" altLang="en-US" sz="1200" kern="1200" dirty="0">
                <a:solidFill>
                  <a:schemeClr val="tx1"/>
                </a:solidFill>
                <a:effectLst/>
                <a:latin typeface="+mn-lt"/>
                <a:ea typeface="+mn-ea"/>
                <a:cs typeface="+mn-cs"/>
              </a:rPr>
              <a:t>依赖卷积神经网络来学习用户和物品表示。区别在于，在卷积层之前，</a:t>
            </a:r>
            <a:r>
              <a:rPr lang="en-US" altLang="zh-CN" sz="1200" kern="1200" dirty="0">
                <a:solidFill>
                  <a:schemeClr val="tx1"/>
                </a:solidFill>
                <a:effectLst/>
                <a:latin typeface="+mn-lt"/>
                <a:ea typeface="+mn-ea"/>
                <a:cs typeface="+mn-cs"/>
              </a:rPr>
              <a:t>D-Attn</a:t>
            </a:r>
            <a:r>
              <a:rPr lang="zh-CN" altLang="en-US" sz="1200" kern="1200" dirty="0">
                <a:solidFill>
                  <a:schemeClr val="tx1"/>
                </a:solidFill>
                <a:effectLst/>
                <a:latin typeface="+mn-lt"/>
                <a:ea typeface="+mn-ea"/>
                <a:cs typeface="+mn-cs"/>
              </a:rPr>
              <a:t>结合了基于局部和全局注意力的模块，分别从评论中选择局部和全局信息词。</a:t>
            </a:r>
            <a:r>
              <a:rPr lang="en-US" altLang="zh-CN" sz="1200" kern="1200" dirty="0">
                <a:solidFill>
                  <a:schemeClr val="tx1"/>
                </a:solidFill>
                <a:effectLst/>
                <a:latin typeface="+mn-lt"/>
                <a:ea typeface="+mn-ea"/>
                <a:cs typeface="+mn-cs"/>
              </a:rPr>
              <a:t>D-Attn</a:t>
            </a:r>
            <a:r>
              <a:rPr lang="zh-CN" altLang="en-US" sz="1200" kern="1200" dirty="0">
                <a:solidFill>
                  <a:schemeClr val="tx1"/>
                </a:solidFill>
                <a:effectLst/>
                <a:latin typeface="+mn-lt"/>
                <a:ea typeface="+mn-ea"/>
                <a:cs typeface="+mn-cs"/>
              </a:rPr>
              <a:t>不是因子分解机，而是简单地使用用户和项目表示的内积来进行评分）</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ALFM</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ALFM</a:t>
            </a:r>
            <a:r>
              <a:rPr lang="zh-CN" altLang="en-US" sz="1200" kern="1200" dirty="0">
                <a:solidFill>
                  <a:schemeClr val="tx1"/>
                </a:solidFill>
                <a:effectLst/>
                <a:latin typeface="+mn-lt"/>
                <a:ea typeface="+mn-ea"/>
                <a:cs typeface="+mn-cs"/>
              </a:rPr>
              <a:t>模型也为基于</a:t>
            </a:r>
            <a:r>
              <a:rPr lang="en-US" altLang="zh-CN" sz="1200" kern="1200" dirty="0">
                <a:solidFill>
                  <a:schemeClr val="tx1"/>
                </a:solidFill>
                <a:effectLst/>
                <a:latin typeface="+mn-lt"/>
                <a:ea typeface="+mn-ea"/>
                <a:cs typeface="+mn-cs"/>
              </a:rPr>
              <a:t>aspect</a:t>
            </a:r>
            <a:r>
              <a:rPr lang="zh-CN" altLang="en-US" sz="1200" kern="1200" dirty="0">
                <a:solidFill>
                  <a:schemeClr val="tx1"/>
                </a:solidFill>
                <a:effectLst/>
                <a:latin typeface="+mn-lt"/>
                <a:ea typeface="+mn-ea"/>
                <a:cs typeface="+mn-cs"/>
              </a:rPr>
              <a:t>的推荐模型，不依赖外部情感分析工具，作者提出了一个</a:t>
            </a:r>
            <a:r>
              <a:rPr lang="en-US" altLang="zh-CN" sz="1200" kern="1200" dirty="0">
                <a:solidFill>
                  <a:schemeClr val="tx1"/>
                </a:solidFill>
                <a:effectLst/>
                <a:latin typeface="+mn-lt"/>
                <a:ea typeface="+mn-ea"/>
                <a:cs typeface="+mn-cs"/>
              </a:rPr>
              <a:t>Aspect-aware</a:t>
            </a:r>
            <a:r>
              <a:rPr lang="zh-CN" altLang="en-US" sz="1200" kern="1200" dirty="0">
                <a:solidFill>
                  <a:schemeClr val="tx1"/>
                </a:solidFill>
                <a:effectLst/>
                <a:latin typeface="+mn-lt"/>
                <a:ea typeface="+mn-ea"/>
                <a:cs typeface="+mn-cs"/>
              </a:rPr>
              <a:t>的主题模型</a:t>
            </a:r>
            <a:r>
              <a:rPr lang="en-US" altLang="zh-CN" sz="1200" kern="1200" dirty="0">
                <a:solidFill>
                  <a:schemeClr val="tx1"/>
                </a:solidFill>
                <a:effectLst/>
                <a:latin typeface="+mn-lt"/>
                <a:ea typeface="+mn-ea"/>
                <a:cs typeface="+mn-cs"/>
              </a:rPr>
              <a:t>ATM</a:t>
            </a:r>
            <a:r>
              <a:rPr lang="zh-CN" altLang="en-US" sz="1200" kern="1200" dirty="0">
                <a:solidFill>
                  <a:schemeClr val="tx1"/>
                </a:solidFill>
                <a:effectLst/>
                <a:latin typeface="+mn-lt"/>
                <a:ea typeface="+mn-ea"/>
                <a:cs typeface="+mn-cs"/>
              </a:rPr>
              <a:t>将每个方面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表示为基于评论内容的潜在主题的分布，</a:t>
            </a:r>
            <a:r>
              <a:rPr lang="en-US" altLang="zh-CN" sz="1200" kern="1200" dirty="0">
                <a:solidFill>
                  <a:schemeClr val="tx1"/>
                </a:solidFill>
                <a:effectLst/>
                <a:latin typeface="+mn-lt"/>
                <a:ea typeface="+mn-ea"/>
                <a:cs typeface="+mn-cs"/>
              </a:rPr>
              <a:t>ATM</a:t>
            </a:r>
            <a:r>
              <a:rPr lang="zh-CN" altLang="en-US" sz="1200" kern="1200" dirty="0">
                <a:solidFill>
                  <a:schemeClr val="tx1"/>
                </a:solidFill>
                <a:effectLst/>
                <a:latin typeface="+mn-lt"/>
                <a:ea typeface="+mn-ea"/>
                <a:cs typeface="+mn-cs"/>
              </a:rPr>
              <a:t>的输出与</a:t>
            </a:r>
            <a:r>
              <a:rPr lang="en-US" altLang="zh-CN" sz="1200" kern="1200" dirty="0">
                <a:solidFill>
                  <a:schemeClr val="tx1"/>
                </a:solidFill>
                <a:effectLst/>
                <a:latin typeface="+mn-lt"/>
                <a:ea typeface="+mn-ea"/>
                <a:cs typeface="+mn-cs"/>
              </a:rPr>
              <a:t>ALFM</a:t>
            </a:r>
            <a:r>
              <a:rPr lang="zh-CN" altLang="en-US" sz="1200" kern="1200" dirty="0">
                <a:solidFill>
                  <a:schemeClr val="tx1"/>
                </a:solidFill>
                <a:effectLst/>
                <a:latin typeface="+mn-lt"/>
                <a:ea typeface="+mn-ea"/>
                <a:cs typeface="+mn-cs"/>
              </a:rPr>
              <a:t>结合，后者通过对评级使用矩阵分解的方法将潜在因素与方面</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相关联）</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三种模型在</a:t>
            </a:r>
            <a:r>
              <a:rPr lang="en-US" altLang="zh-CN" sz="1200" kern="1200" dirty="0">
                <a:solidFill>
                  <a:schemeClr val="tx1"/>
                </a:solidFill>
                <a:effectLst/>
                <a:latin typeface="+mn-lt"/>
                <a:ea typeface="+mn-ea"/>
                <a:cs typeface="+mn-cs"/>
              </a:rPr>
              <a:t>25</a:t>
            </a:r>
            <a:r>
              <a:rPr lang="zh-CN" altLang="en-US" sz="1200" kern="1200" dirty="0">
                <a:solidFill>
                  <a:schemeClr val="tx1"/>
                </a:solidFill>
                <a:effectLst/>
                <a:latin typeface="+mn-lt"/>
                <a:ea typeface="+mn-ea"/>
                <a:cs typeface="+mn-cs"/>
              </a:rPr>
              <a:t>种数据集上测试</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d=300 |Du|=|Di|=500 K=5</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K</a:t>
            </a:r>
            <a:r>
              <a:rPr lang="zh-CN" altLang="en-US" sz="1200" kern="1200" dirty="0">
                <a:solidFill>
                  <a:schemeClr val="tx1"/>
                </a:solidFill>
                <a:effectLst/>
                <a:latin typeface="+mn-lt"/>
                <a:ea typeface="+mn-ea"/>
                <a:cs typeface="+mn-cs"/>
              </a:rPr>
              <a:t>取</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是因为参照模型</a:t>
            </a:r>
            <a:r>
              <a:rPr lang="en-US" altLang="zh-CN" sz="1200" kern="1200" dirty="0">
                <a:solidFill>
                  <a:schemeClr val="tx1"/>
                </a:solidFill>
                <a:effectLst/>
                <a:latin typeface="+mn-lt"/>
                <a:ea typeface="+mn-ea"/>
                <a:cs typeface="+mn-cs"/>
              </a:rPr>
              <a:t>ALFM</a:t>
            </a:r>
            <a:r>
              <a:rPr lang="zh-CN" altLang="en-US" sz="1200" kern="1200" dirty="0">
                <a:solidFill>
                  <a:schemeClr val="tx1"/>
                </a:solidFill>
                <a:effectLst/>
                <a:latin typeface="+mn-lt"/>
                <a:ea typeface="+mn-ea"/>
                <a:cs typeface="+mn-cs"/>
              </a:rPr>
              <a:t>作者提供的代码参数设为</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所以为了统一就设为</a:t>
            </a:r>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取</a:t>
            </a:r>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h1=10 h2=50</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ρ=0.5 </a:t>
            </a:r>
            <a:r>
              <a:rPr lang="zh-CN" altLang="en-US" sz="1200" kern="1200" dirty="0">
                <a:solidFill>
                  <a:schemeClr val="tx1"/>
                </a:solidFill>
                <a:effectLst/>
                <a:latin typeface="+mn-lt"/>
                <a:ea typeface="+mn-ea"/>
                <a:cs typeface="+mn-cs"/>
              </a:rPr>
              <a:t>所有神经模型都使用</a:t>
            </a:r>
            <a:r>
              <a:rPr lang="en-US" altLang="zh-CN" sz="1200" kern="1200" dirty="0">
                <a:solidFill>
                  <a:schemeClr val="tx1"/>
                </a:solidFill>
                <a:effectLst/>
                <a:latin typeface="+mn-lt"/>
                <a:ea typeface="+mn-ea"/>
                <a:cs typeface="+mn-cs"/>
              </a:rPr>
              <a:t>Adam</a:t>
            </a:r>
            <a:r>
              <a:rPr lang="zh-CN" altLang="en-US" sz="1200" kern="1200" dirty="0">
                <a:solidFill>
                  <a:schemeClr val="tx1"/>
                </a:solidFill>
                <a:effectLst/>
                <a:latin typeface="+mn-lt"/>
                <a:ea typeface="+mn-ea"/>
                <a:cs typeface="+mn-cs"/>
              </a:rPr>
              <a:t>进行训练，使用</a:t>
            </a:r>
            <a:r>
              <a:rPr lang="en-US" altLang="zh-CN" sz="1200" kern="1200" dirty="0">
                <a:solidFill>
                  <a:schemeClr val="tx1"/>
                </a:solidFill>
                <a:effectLst/>
                <a:latin typeface="+mn-lt"/>
                <a:ea typeface="+mn-ea"/>
                <a:cs typeface="+mn-cs"/>
              </a:rPr>
              <a:t>0.002</a:t>
            </a:r>
            <a:r>
              <a:rPr lang="zh-CN" altLang="en-US" sz="1200" kern="1200" dirty="0">
                <a:solidFill>
                  <a:schemeClr val="tx1"/>
                </a:solidFill>
                <a:effectLst/>
                <a:latin typeface="+mn-lt"/>
                <a:ea typeface="+mn-ea"/>
                <a:cs typeface="+mn-cs"/>
              </a:rPr>
              <a:t>的初始学习率，</a:t>
            </a:r>
            <a:r>
              <a:rPr lang="en-US" altLang="zh-CN" sz="1200" kern="1200" dirty="0">
                <a:solidFill>
                  <a:schemeClr val="tx1"/>
                </a:solidFill>
                <a:effectLst/>
                <a:latin typeface="+mn-lt"/>
                <a:ea typeface="+mn-ea"/>
                <a:cs typeface="+mn-cs"/>
              </a:rPr>
              <a:t>batch size=128 </a:t>
            </a:r>
            <a:r>
              <a:rPr lang="zh-CN" altLang="en-US" sz="1200" kern="1200" dirty="0">
                <a:solidFill>
                  <a:schemeClr val="tx1"/>
                </a:solidFill>
                <a:effectLst/>
                <a:latin typeface="+mn-lt"/>
                <a:ea typeface="+mn-ea"/>
                <a:cs typeface="+mn-cs"/>
              </a:rPr>
              <a:t>评估标准为</a:t>
            </a:r>
            <a:r>
              <a:rPr lang="en-US" altLang="zh-CN" sz="1200" kern="1200" dirty="0">
                <a:solidFill>
                  <a:schemeClr val="tx1"/>
                </a:solidFill>
                <a:effectLst/>
                <a:latin typeface="+mn-lt"/>
                <a:ea typeface="+mn-ea"/>
                <a:cs typeface="+mn-cs"/>
              </a:rPr>
              <a:t>MSE</a:t>
            </a:r>
          </a:p>
          <a:p>
            <a:pPr marL="0" indent="0">
              <a:buNone/>
            </a:pPr>
            <a:r>
              <a:rPr lang="zh-CN" altLang="en-US" sz="1200" kern="1200" dirty="0">
                <a:solidFill>
                  <a:schemeClr val="tx1"/>
                </a:solidFill>
                <a:effectLst/>
                <a:latin typeface="+mn-lt"/>
                <a:ea typeface="+mn-ea"/>
                <a:cs typeface="+mn-cs"/>
              </a:rPr>
              <a:t>实验结果如图</a:t>
            </a:r>
            <a:endParaRPr lang="en-US" altLang="zh-CN" sz="1200" kern="1200" dirty="0">
              <a:solidFill>
                <a:schemeClr val="tx1"/>
              </a:solidFill>
              <a:effectLst/>
              <a:latin typeface="+mn-lt"/>
              <a:ea typeface="+mn-ea"/>
              <a:cs typeface="+mn-cs"/>
            </a:endParaRPr>
          </a:p>
          <a:p>
            <a:pPr marL="0" indent="0">
              <a:buNone/>
            </a:pP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ANR</a:t>
            </a:r>
            <a:r>
              <a:rPr lang="zh-CN" altLang="en-US" sz="1200" kern="1200" dirty="0">
                <a:solidFill>
                  <a:schemeClr val="tx1"/>
                </a:solidFill>
                <a:effectLst/>
                <a:latin typeface="+mn-lt"/>
                <a:ea typeface="+mn-ea"/>
                <a:cs typeface="+mn-cs"/>
              </a:rPr>
              <a:t>有明显的改进</a:t>
            </a:r>
            <a:endParaRPr lang="en-US" altLang="zh-CN" sz="1200" kern="1200" dirty="0">
              <a:solidFill>
                <a:schemeClr val="tx1"/>
              </a:solidFill>
              <a:effectLst/>
              <a:latin typeface="+mn-lt"/>
              <a:ea typeface="+mn-ea"/>
              <a:cs typeface="+mn-cs"/>
            </a:endParaRPr>
          </a:p>
          <a:p>
            <a:pPr marL="0" indent="0">
              <a:buNone/>
            </a:pPr>
            <a:r>
              <a:rPr lang="en-US" altLang="zh-CN" sz="1200" kern="1200" dirty="0">
                <a:solidFill>
                  <a:schemeClr val="tx1"/>
                </a:solidFill>
                <a:effectLst/>
                <a:latin typeface="+mn-lt"/>
                <a:ea typeface="+mn-ea"/>
                <a:cs typeface="+mn-cs"/>
              </a:rPr>
              <a:t>Aspect</a:t>
            </a:r>
            <a:r>
              <a:rPr lang="zh-CN" altLang="en-US" sz="1200" kern="1200" dirty="0">
                <a:solidFill>
                  <a:schemeClr val="tx1"/>
                </a:solidFill>
                <a:effectLst/>
                <a:latin typeface="+mn-lt"/>
                <a:ea typeface="+mn-ea"/>
                <a:cs typeface="+mn-cs"/>
              </a:rPr>
              <a:t>感知型</a:t>
            </a:r>
            <a:r>
              <a:rPr lang="en-US" altLang="zh-CN" sz="1200" kern="1200" dirty="0">
                <a:solidFill>
                  <a:schemeClr val="tx1"/>
                </a:solidFill>
                <a:effectLst/>
                <a:latin typeface="+mn-lt"/>
                <a:ea typeface="+mn-ea"/>
                <a:cs typeface="+mn-cs"/>
              </a:rPr>
              <a:t>ALFM</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ANR</a:t>
            </a:r>
            <a:r>
              <a:rPr lang="zh-CN" altLang="en-US" sz="1200" kern="1200" dirty="0">
                <a:solidFill>
                  <a:schemeClr val="tx1"/>
                </a:solidFill>
                <a:effectLst/>
                <a:latin typeface="+mn-lt"/>
                <a:ea typeface="+mn-ea"/>
                <a:cs typeface="+mn-cs"/>
              </a:rPr>
              <a:t>表现比另外两种都要好，将原因归结于</a:t>
            </a:r>
            <a:r>
              <a:rPr lang="en-US" altLang="zh-CN" sz="1200" kern="1200" dirty="0" err="1">
                <a:solidFill>
                  <a:schemeClr val="tx1"/>
                </a:solidFill>
                <a:effectLst/>
                <a:latin typeface="+mn-lt"/>
                <a:ea typeface="+mn-ea"/>
                <a:cs typeface="+mn-cs"/>
              </a:rPr>
              <a:t>DeepCoNN</a:t>
            </a:r>
            <a:r>
              <a:rPr lang="zh-CN" altLang="en-US"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D-Attn</a:t>
            </a:r>
            <a:r>
              <a:rPr lang="zh-CN" altLang="en-US" sz="1200" kern="1200" dirty="0">
                <a:solidFill>
                  <a:schemeClr val="tx1"/>
                </a:solidFill>
                <a:effectLst/>
                <a:latin typeface="+mn-lt"/>
                <a:ea typeface="+mn-ea"/>
                <a:cs typeface="+mn-cs"/>
              </a:rPr>
              <a:t>将用户和物品的评论文档“压缩”为一个向量表示，用户和物品之间唯一的“交互”发生在预测层。换句话说，这两种模型无法捕捉到用户</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物品交互中涉及的多方面决策过程。</a:t>
            </a:r>
            <a:endParaRPr lang="en-US" altLang="zh-CN" sz="1200" kern="1200" dirty="0">
              <a:solidFill>
                <a:schemeClr val="tx1"/>
              </a:solidFill>
              <a:effectLst/>
              <a:latin typeface="+mn-lt"/>
              <a:ea typeface="+mn-ea"/>
              <a:cs typeface="+mn-cs"/>
            </a:endParaRPr>
          </a:p>
          <a:p>
            <a:pPr marL="0" indent="0">
              <a:buNone/>
            </a:pPr>
            <a:r>
              <a:rPr lang="zh-CN" altLang="en-US" sz="1200" kern="1200" dirty="0">
                <a:solidFill>
                  <a:schemeClr val="tx1"/>
                </a:solidFill>
                <a:effectLst/>
                <a:latin typeface="+mn-lt"/>
                <a:ea typeface="+mn-ea"/>
                <a:cs typeface="+mn-cs"/>
              </a:rPr>
              <a:t>尽管</a:t>
            </a:r>
            <a:r>
              <a:rPr lang="en-US" altLang="zh-CN" sz="1200" kern="1200" dirty="0">
                <a:solidFill>
                  <a:schemeClr val="tx1"/>
                </a:solidFill>
                <a:effectLst/>
                <a:latin typeface="+mn-lt"/>
                <a:ea typeface="+mn-ea"/>
                <a:cs typeface="+mn-cs"/>
              </a:rPr>
              <a:t>ALFM</a:t>
            </a:r>
            <a:r>
              <a:rPr lang="zh-CN" altLang="en-US" sz="1200" kern="1200" dirty="0">
                <a:solidFill>
                  <a:schemeClr val="tx1"/>
                </a:solidFill>
                <a:effectLst/>
                <a:latin typeface="+mn-lt"/>
                <a:ea typeface="+mn-ea"/>
                <a:cs typeface="+mn-cs"/>
              </a:rPr>
              <a:t>尝试在其框架中利用评论内容，但他们使用主题建模方法来实现。一个主要的缺点是</a:t>
            </a:r>
            <a:r>
              <a:rPr lang="en-US" altLang="zh-CN" sz="1200" kern="1200" dirty="0">
                <a:solidFill>
                  <a:schemeClr val="tx1"/>
                </a:solidFill>
                <a:effectLst/>
                <a:latin typeface="+mn-lt"/>
                <a:ea typeface="+mn-ea"/>
                <a:cs typeface="+mn-cs"/>
              </a:rPr>
              <a:t>ATM</a:t>
            </a:r>
            <a:r>
              <a:rPr lang="zh-CN" altLang="en-US" sz="1200" kern="1200" dirty="0">
                <a:solidFill>
                  <a:schemeClr val="tx1"/>
                </a:solidFill>
                <a:effectLst/>
                <a:latin typeface="+mn-lt"/>
                <a:ea typeface="+mn-ea"/>
                <a:cs typeface="+mn-cs"/>
              </a:rPr>
              <a:t>从评论中推断用户和项目偏好时没有考虑评级信息，当</a:t>
            </a:r>
            <a:r>
              <a:rPr lang="en-US" altLang="zh-CN" sz="1200" kern="1200" dirty="0">
                <a:solidFill>
                  <a:schemeClr val="tx1"/>
                </a:solidFill>
                <a:effectLst/>
                <a:latin typeface="+mn-lt"/>
                <a:ea typeface="+mn-ea"/>
                <a:cs typeface="+mn-cs"/>
              </a:rPr>
              <a:t>ALFM</a:t>
            </a:r>
            <a:r>
              <a:rPr lang="zh-CN" altLang="en-US" sz="1200" kern="1200" dirty="0">
                <a:solidFill>
                  <a:schemeClr val="tx1"/>
                </a:solidFill>
                <a:effectLst/>
                <a:latin typeface="+mn-lt"/>
                <a:ea typeface="+mn-ea"/>
                <a:cs typeface="+mn-cs"/>
              </a:rPr>
              <a:t>使用矩阵分解方法学习潜在用户和物品表示时，不使用评论内容。换句话说，</a:t>
            </a:r>
            <a:r>
              <a:rPr lang="en-US" altLang="zh-CN" sz="1200" kern="1200" dirty="0">
                <a:solidFill>
                  <a:schemeClr val="tx1"/>
                </a:solidFill>
                <a:effectLst/>
                <a:latin typeface="+mn-lt"/>
                <a:ea typeface="+mn-ea"/>
                <a:cs typeface="+mn-cs"/>
              </a:rPr>
              <a:t>ALFM</a:t>
            </a:r>
            <a:r>
              <a:rPr lang="zh-CN" altLang="en-US" sz="1200" kern="1200" dirty="0">
                <a:solidFill>
                  <a:schemeClr val="tx1"/>
                </a:solidFill>
                <a:effectLst/>
                <a:latin typeface="+mn-lt"/>
                <a:ea typeface="+mn-ea"/>
                <a:cs typeface="+mn-cs"/>
              </a:rPr>
              <a:t>分别使用评论内容和评分信息，与</a:t>
            </a:r>
            <a:r>
              <a:rPr lang="en-US" altLang="zh-CN" sz="1200" kern="1200" dirty="0">
                <a:solidFill>
                  <a:schemeClr val="tx1"/>
                </a:solidFill>
                <a:effectLst/>
                <a:latin typeface="+mn-lt"/>
                <a:ea typeface="+mn-ea"/>
                <a:cs typeface="+mn-cs"/>
              </a:rPr>
              <a:t>ANR</a:t>
            </a:r>
            <a:r>
              <a:rPr lang="zh-CN" altLang="en-US" sz="1200" kern="1200" dirty="0">
                <a:solidFill>
                  <a:schemeClr val="tx1"/>
                </a:solidFill>
                <a:effectLst/>
                <a:latin typeface="+mn-lt"/>
                <a:ea typeface="+mn-ea"/>
                <a:cs typeface="+mn-cs"/>
              </a:rPr>
              <a:t>不同。</a:t>
            </a:r>
            <a:endParaRPr lang="en-US" altLang="zh-CN"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11901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2022/3/8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2022/3/8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2022/3/8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2022/3/8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2022/3/8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矩形 1"/>
          <p:cNvSpPr/>
          <p:nvPr userDrawn="1"/>
        </p:nvSpPr>
        <p:spPr>
          <a:xfrm>
            <a:off x="0" y="0"/>
            <a:ext cx="9144000" cy="554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8022590" y="188595"/>
            <a:ext cx="925195" cy="691515"/>
          </a:xfrm>
          <a:prstGeom prst="rect">
            <a:avLst/>
          </a:prstGeom>
        </p:spPr>
      </p:pic>
      <p:sp>
        <p:nvSpPr>
          <p:cNvPr id="37" name="图片占位符 2"/>
          <p:cNvSpPr>
            <a:spLocks noGrp="1"/>
          </p:cNvSpPr>
          <p:nvPr>
            <p:ph type="pic" sz="quarter" idx="16"/>
          </p:nvPr>
        </p:nvSpPr>
        <p:spPr>
          <a:xfrm>
            <a:off x="2427628" y="1246906"/>
            <a:ext cx="2018109" cy="1437023"/>
          </a:xfrm>
        </p:spPr>
        <p:txBody>
          <a:bodyPr>
            <a:normAutofit/>
          </a:bodyPr>
          <a:lstStyle>
            <a:lvl1pPr marL="0" indent="0" algn="ctr">
              <a:buFontTx/>
              <a:buNone/>
              <a:defRPr sz="1400"/>
            </a:lvl1pPr>
          </a:lstStyle>
          <a:p>
            <a:endParaRPr lang="zh-CN" altLang="en-US"/>
          </a:p>
        </p:txBody>
      </p:sp>
      <p:sp>
        <p:nvSpPr>
          <p:cNvPr id="38" name="图片占位符 2"/>
          <p:cNvSpPr>
            <a:spLocks noGrp="1"/>
          </p:cNvSpPr>
          <p:nvPr>
            <p:ph type="pic" sz="quarter" idx="19"/>
          </p:nvPr>
        </p:nvSpPr>
        <p:spPr>
          <a:xfrm>
            <a:off x="4668492" y="1246906"/>
            <a:ext cx="2018109" cy="1437023"/>
          </a:xfrm>
        </p:spPr>
        <p:txBody>
          <a:bodyPr>
            <a:normAutofit/>
          </a:bodyPr>
          <a:lstStyle>
            <a:lvl1pPr marL="0" indent="0" algn="ctr">
              <a:buFontTx/>
              <a:buNone/>
              <a:defRPr sz="1400"/>
            </a:lvl1pPr>
          </a:lstStyle>
          <a:p>
            <a:endParaRPr lang="zh-CN" altLang="en-US"/>
          </a:p>
        </p:txBody>
      </p:sp>
      <p:sp>
        <p:nvSpPr>
          <p:cNvPr id="33" name="图片占位符 2"/>
          <p:cNvSpPr>
            <a:spLocks noGrp="1"/>
          </p:cNvSpPr>
          <p:nvPr>
            <p:ph type="pic" sz="quarter" idx="20"/>
          </p:nvPr>
        </p:nvSpPr>
        <p:spPr>
          <a:xfrm>
            <a:off x="231991" y="1246907"/>
            <a:ext cx="2018109" cy="1437023"/>
          </a:xfrm>
        </p:spPr>
        <p:txBody>
          <a:bodyPr>
            <a:normAutofit/>
          </a:bodyPr>
          <a:lstStyle>
            <a:lvl1pPr marL="0" indent="0" algn="ctr">
              <a:buFontTx/>
              <a:buNone/>
              <a:defRPr sz="1400"/>
            </a:lvl1pPr>
          </a:lstStyle>
          <a:p>
            <a:endParaRPr lang="zh-CN" altLang="en-US"/>
          </a:p>
        </p:txBody>
      </p:sp>
      <p:sp>
        <p:nvSpPr>
          <p:cNvPr id="34" name="图片占位符 2"/>
          <p:cNvSpPr>
            <a:spLocks noGrp="1"/>
          </p:cNvSpPr>
          <p:nvPr>
            <p:ph type="pic" sz="quarter" idx="21"/>
          </p:nvPr>
        </p:nvSpPr>
        <p:spPr>
          <a:xfrm>
            <a:off x="6909356" y="1246907"/>
            <a:ext cx="2018109" cy="1437023"/>
          </a:xfrm>
        </p:spPr>
        <p:txBody>
          <a:bodyPr>
            <a:normAutofit/>
          </a:bodyPr>
          <a:lstStyle>
            <a:lvl1pPr marL="0" indent="0" algn="ctr">
              <a:buFontTx/>
              <a:buNone/>
              <a:defRPr sz="1400"/>
            </a:lvl1pPr>
          </a:lstStyle>
          <a:p>
            <a:endParaRPr lang="zh-CN" altLang="en-US"/>
          </a:p>
        </p:txBody>
      </p:sp>
      <p:sp>
        <p:nvSpPr>
          <p:cNvPr id="2" name="矩形 1"/>
          <p:cNvSpPr/>
          <p:nvPr userDrawn="1"/>
        </p:nvSpPr>
        <p:spPr>
          <a:xfrm>
            <a:off x="231990" y="2811952"/>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2427628" y="2811950"/>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4668492" y="2811949"/>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userDrawn="1"/>
        </p:nvSpPr>
        <p:spPr>
          <a:xfrm>
            <a:off x="6909356" y="2811950"/>
            <a:ext cx="2018109"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stretch>
            <a:fillRect/>
          </a:stretch>
        </p:blipFill>
        <p:spPr>
          <a:xfrm>
            <a:off x="8022590" y="188595"/>
            <a:ext cx="925195" cy="691515"/>
          </a:xfrm>
          <a:prstGeom prst="rect">
            <a:avLst/>
          </a:prstGeom>
        </p:spPr>
      </p:pic>
      <p:sp>
        <p:nvSpPr>
          <p:cNvPr id="33" name="图片占位符 2"/>
          <p:cNvSpPr>
            <a:spLocks noGrp="1"/>
          </p:cNvSpPr>
          <p:nvPr>
            <p:ph type="pic" sz="quarter" idx="20"/>
          </p:nvPr>
        </p:nvSpPr>
        <p:spPr>
          <a:xfrm>
            <a:off x="381301" y="1246906"/>
            <a:ext cx="2634552" cy="1437023"/>
          </a:xfrm>
        </p:spPr>
        <p:txBody>
          <a:bodyPr>
            <a:normAutofit/>
          </a:bodyPr>
          <a:lstStyle>
            <a:lvl1pPr marL="0" indent="0" algn="ctr">
              <a:buFontTx/>
              <a:buNone/>
              <a:defRPr sz="1400"/>
            </a:lvl1pPr>
          </a:lstStyle>
          <a:p>
            <a:endParaRPr lang="zh-CN" altLang="en-US"/>
          </a:p>
        </p:txBody>
      </p:sp>
      <p:sp>
        <p:nvSpPr>
          <p:cNvPr id="2" name="矩形 1"/>
          <p:cNvSpPr/>
          <p:nvPr userDrawn="1"/>
        </p:nvSpPr>
        <p:spPr>
          <a:xfrm>
            <a:off x="381299" y="2811951"/>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图片占位符 2"/>
          <p:cNvSpPr>
            <a:spLocks noGrp="1"/>
          </p:cNvSpPr>
          <p:nvPr>
            <p:ph type="pic" sz="quarter" idx="21"/>
          </p:nvPr>
        </p:nvSpPr>
        <p:spPr>
          <a:xfrm>
            <a:off x="3254722" y="2811952"/>
            <a:ext cx="2634552" cy="1437023"/>
          </a:xfrm>
        </p:spPr>
        <p:txBody>
          <a:bodyPr>
            <a:normAutofit/>
          </a:bodyPr>
          <a:lstStyle>
            <a:lvl1pPr marL="0" indent="0" algn="ctr">
              <a:buFontTx/>
              <a:buNone/>
              <a:defRPr sz="1400"/>
            </a:lvl1pPr>
          </a:lstStyle>
          <a:p>
            <a:endParaRPr lang="zh-CN" altLang="en-US"/>
          </a:p>
        </p:txBody>
      </p:sp>
      <p:sp>
        <p:nvSpPr>
          <p:cNvPr id="41" name="矩形 40"/>
          <p:cNvSpPr/>
          <p:nvPr userDrawn="1"/>
        </p:nvSpPr>
        <p:spPr>
          <a:xfrm>
            <a:off x="3254723" y="1246906"/>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图片占位符 2"/>
          <p:cNvSpPr>
            <a:spLocks noGrp="1"/>
          </p:cNvSpPr>
          <p:nvPr>
            <p:ph type="pic" sz="quarter" idx="22"/>
          </p:nvPr>
        </p:nvSpPr>
        <p:spPr>
          <a:xfrm>
            <a:off x="6128146" y="1246906"/>
            <a:ext cx="2634552" cy="1437023"/>
          </a:xfrm>
        </p:spPr>
        <p:txBody>
          <a:bodyPr>
            <a:normAutofit/>
          </a:bodyPr>
          <a:lstStyle>
            <a:lvl1pPr marL="0" indent="0" algn="ctr">
              <a:buFontTx/>
              <a:buNone/>
              <a:defRPr sz="1400"/>
            </a:lvl1pPr>
          </a:lstStyle>
          <a:p>
            <a:endParaRPr lang="zh-CN" altLang="en-US"/>
          </a:p>
        </p:txBody>
      </p:sp>
      <p:sp>
        <p:nvSpPr>
          <p:cNvPr id="46" name="矩形 45"/>
          <p:cNvSpPr/>
          <p:nvPr userDrawn="1"/>
        </p:nvSpPr>
        <p:spPr>
          <a:xfrm>
            <a:off x="6128144" y="2811951"/>
            <a:ext cx="2634553" cy="1437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3" name="图片占位符 2"/>
          <p:cNvSpPr>
            <a:spLocks noGrp="1"/>
          </p:cNvSpPr>
          <p:nvPr>
            <p:ph type="pic" sz="quarter" idx="20"/>
          </p:nvPr>
        </p:nvSpPr>
        <p:spPr>
          <a:xfrm>
            <a:off x="323664" y="1380329"/>
            <a:ext cx="2749826" cy="1503332"/>
          </a:xfrm>
        </p:spPr>
        <p:txBody>
          <a:bodyPr>
            <a:normAutofit/>
          </a:bodyPr>
          <a:lstStyle>
            <a:lvl1pPr marL="0" indent="0" algn="ctr">
              <a:buFontTx/>
              <a:buNone/>
              <a:defRPr sz="1400"/>
            </a:lvl1pPr>
          </a:lstStyle>
          <a:p>
            <a:endParaRPr lang="zh-CN" altLang="en-US"/>
          </a:p>
        </p:txBody>
      </p:sp>
      <p:sp>
        <p:nvSpPr>
          <p:cNvPr id="35" name="图片占位符 2"/>
          <p:cNvSpPr>
            <a:spLocks noGrp="1"/>
          </p:cNvSpPr>
          <p:nvPr>
            <p:ph type="pic" sz="quarter" idx="21"/>
          </p:nvPr>
        </p:nvSpPr>
        <p:spPr>
          <a:xfrm>
            <a:off x="3197087" y="1380328"/>
            <a:ext cx="2749826" cy="1503332"/>
          </a:xfrm>
        </p:spPr>
        <p:txBody>
          <a:bodyPr>
            <a:normAutofit/>
          </a:bodyPr>
          <a:lstStyle>
            <a:lvl1pPr marL="0" indent="0" algn="ctr">
              <a:buFontTx/>
              <a:buNone/>
              <a:defRPr sz="1400"/>
            </a:lvl1pPr>
          </a:lstStyle>
          <a:p>
            <a:endParaRPr lang="zh-CN" altLang="en-US"/>
          </a:p>
        </p:txBody>
      </p:sp>
      <p:sp>
        <p:nvSpPr>
          <p:cNvPr id="45" name="图片占位符 2"/>
          <p:cNvSpPr>
            <a:spLocks noGrp="1"/>
          </p:cNvSpPr>
          <p:nvPr>
            <p:ph type="pic" sz="quarter" idx="22"/>
          </p:nvPr>
        </p:nvSpPr>
        <p:spPr>
          <a:xfrm>
            <a:off x="6070509" y="1380329"/>
            <a:ext cx="2749826" cy="1503332"/>
          </a:xfrm>
        </p:spPr>
        <p:txBody>
          <a:bodyPr>
            <a:normAutofit/>
          </a:bodyPr>
          <a:lstStyle>
            <a:lvl1pPr marL="0" indent="0" algn="ctr">
              <a:buFontTx/>
              <a:buNone/>
              <a:defRPr sz="1400"/>
            </a:lvl1pPr>
          </a:lstStyle>
          <a:p>
            <a:endParaRPr lang="zh-CN" altLang="en-US"/>
          </a:p>
        </p:txBody>
      </p:sp>
      <p:sp>
        <p:nvSpPr>
          <p:cNvPr id="3" name="矩形 2"/>
          <p:cNvSpPr/>
          <p:nvPr userDrawn="1"/>
        </p:nvSpPr>
        <p:spPr>
          <a:xfrm>
            <a:off x="3197087" y="3011507"/>
            <a:ext cx="5623248" cy="16297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userDrawn="1"/>
        </p:nvSpPr>
        <p:spPr>
          <a:xfrm>
            <a:off x="323663" y="3011507"/>
            <a:ext cx="2749826" cy="16297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0"/>
            <a:ext cx="9144000" cy="5544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669989D-4831-4E99-B76E-9A53CB0F3A88}" type="datetimeFigureOut">
              <a:rPr lang="zh-CN" altLang="en-US" smtClean="0"/>
              <a:t>2022/3/8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2022/3/8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2022/3/8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2022/3/8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2022/3/8</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notesSlide" Target="../notesSlides/notesSlide13.xml"/><Relationship Id="rId16"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4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s>
</file>

<file path=ppt/slides/_rels/slide14.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36.png"/><Relationship Id="rId7"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10" Type="http://schemas.openxmlformats.org/officeDocument/2006/relationships/image" Target="../media/image6.png"/><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http://pic29.photophoto.cn/20131031/0007019972140373_b.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484" t="9054" r="21242" b="4929"/>
          <a:stretch>
            <a:fillRect/>
          </a:stretch>
        </p:blipFill>
        <p:spPr bwMode="auto">
          <a:xfrm>
            <a:off x="3761105" y="602035"/>
            <a:ext cx="1624330" cy="1245870"/>
          </a:xfrm>
          <a:prstGeom prst="ellipse">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bwMode="auto">
          <a:xfrm>
            <a:off x="510740" y="2243357"/>
            <a:ext cx="8122545" cy="707886"/>
          </a:xfrm>
          <a:prstGeom prst="rect">
            <a:avLst/>
          </a:prstGeom>
        </p:spPr>
        <p:txBody>
          <a:bodyPr wrap="none">
            <a:spAutoFit/>
          </a:bodyPr>
          <a:lstStyle/>
          <a:p>
            <a:pPr algn="ctr">
              <a:defRPr/>
            </a:pPr>
            <a:r>
              <a:rPr lang="en-US" altLang="zh-CN" sz="20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ANR: Aspect-based Neural Recommender</a:t>
            </a:r>
          </a:p>
          <a:p>
            <a:pPr algn="ctr">
              <a:defRPr/>
            </a:pPr>
            <a:r>
              <a:rPr lang="en-US" altLang="zh-CN" sz="20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&amp; Multi-Pointer Co-Attention Networks for Recommendation</a:t>
            </a:r>
            <a:endParaRPr lang="zh-CN" altLang="en-US" sz="20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矩形 34"/>
          <p:cNvSpPr/>
          <p:nvPr/>
        </p:nvSpPr>
        <p:spPr>
          <a:xfrm>
            <a:off x="3627873" y="3789805"/>
            <a:ext cx="1888252" cy="338554"/>
          </a:xfrm>
          <a:prstGeom prst="rect">
            <a:avLst/>
          </a:prstGeom>
        </p:spPr>
        <p:txBody>
          <a:bodyPr wrap="square">
            <a:spAutoFit/>
          </a:bodyPr>
          <a:lstStyle/>
          <a:p>
            <a:pPr algn="ctr"/>
            <a:r>
              <a:rPr lang="zh-CN" altLang="en-US" sz="1600" b="1" dirty="0">
                <a:solidFill>
                  <a:schemeClr val="tx1">
                    <a:lumMod val="65000"/>
                    <a:lumOff val="35000"/>
                  </a:schemeClr>
                </a:solidFill>
              </a:rPr>
              <a:t>徐勖</a:t>
            </a:r>
            <a:endParaRPr lang="en-US" altLang="zh-CN" sz="1600" b="1" dirty="0">
              <a:solidFill>
                <a:schemeClr val="tx1">
                  <a:lumMod val="65000"/>
                  <a:lumOff val="35000"/>
                </a:schemeClr>
              </a:solidFill>
            </a:endParaRPr>
          </a:p>
        </p:txBody>
      </p:sp>
      <p:grpSp>
        <p:nvGrpSpPr>
          <p:cNvPr id="9" name="组合 8"/>
          <p:cNvGrpSpPr/>
          <p:nvPr/>
        </p:nvGrpSpPr>
        <p:grpSpPr>
          <a:xfrm>
            <a:off x="2222500" y="2005935"/>
            <a:ext cx="4699000" cy="1245870"/>
            <a:chOff x="1885348" y="2376055"/>
            <a:chExt cx="5569528" cy="1233055"/>
          </a:xfrm>
        </p:grpSpPr>
        <p:cxnSp>
          <p:nvCxnSpPr>
            <p:cNvPr id="7" name="直接连接符 6"/>
            <p:cNvCxnSpPr/>
            <p:nvPr/>
          </p:nvCxnSpPr>
          <p:spPr>
            <a:xfrm>
              <a:off x="1885348" y="2376055"/>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885348" y="3609110"/>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8" name="矩形 7">
            <a:extLst>
              <a:ext uri="{FF2B5EF4-FFF2-40B4-BE49-F238E27FC236}">
                <a16:creationId xmlns:a16="http://schemas.microsoft.com/office/drawing/2014/main" id="{899E3C3A-496F-48F7-BE5C-CFA5CDA07344}"/>
              </a:ext>
            </a:extLst>
          </p:cNvPr>
          <p:cNvSpPr/>
          <p:nvPr/>
        </p:nvSpPr>
        <p:spPr>
          <a:xfrm>
            <a:off x="3627873" y="2931785"/>
            <a:ext cx="1888252" cy="307777"/>
          </a:xfrm>
          <a:prstGeom prst="rect">
            <a:avLst/>
          </a:prstGeom>
        </p:spPr>
        <p:txBody>
          <a:bodyPr wrap="square">
            <a:spAutoFit/>
          </a:bodyPr>
          <a:lstStyle/>
          <a:p>
            <a:pPr algn="ctr"/>
            <a:r>
              <a:rPr lang="en-US" altLang="zh-CN" sz="1400" b="1" dirty="0">
                <a:solidFill>
                  <a:schemeClr val="tx1">
                    <a:lumMod val="65000"/>
                    <a:lumOff val="35000"/>
                  </a:schemeClr>
                </a:solidFill>
              </a:rPr>
              <a:t>CIKM 2018 &amp; KDD 2018</a:t>
            </a:r>
          </a:p>
        </p:txBody>
      </p:sp>
      <p:sp>
        <p:nvSpPr>
          <p:cNvPr id="10" name="矩形 9">
            <a:extLst>
              <a:ext uri="{FF2B5EF4-FFF2-40B4-BE49-F238E27FC236}">
                <a16:creationId xmlns:a16="http://schemas.microsoft.com/office/drawing/2014/main" id="{3E18ED9C-19A7-420A-9D91-978546CFC410}"/>
              </a:ext>
            </a:extLst>
          </p:cNvPr>
          <p:cNvSpPr/>
          <p:nvPr/>
        </p:nvSpPr>
        <p:spPr>
          <a:xfrm>
            <a:off x="3627873" y="4128359"/>
            <a:ext cx="1888252" cy="307777"/>
          </a:xfrm>
          <a:prstGeom prst="rect">
            <a:avLst/>
          </a:prstGeom>
        </p:spPr>
        <p:txBody>
          <a:bodyPr wrap="square">
            <a:spAutoFit/>
          </a:bodyPr>
          <a:lstStyle/>
          <a:p>
            <a:pPr algn="ctr"/>
            <a:r>
              <a:rPr lang="en-US" altLang="zh-CN" sz="1400" b="1" dirty="0">
                <a:solidFill>
                  <a:schemeClr val="tx1">
                    <a:lumMod val="65000"/>
                    <a:lumOff val="35000"/>
                  </a:schemeClr>
                </a:solidFill>
              </a:rPr>
              <a:t>2022.3.9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09931" y="70052"/>
            <a:ext cx="1963925"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Model Analysis</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8E305B99-BD29-405D-A3C7-D64A94D62E8E}"/>
              </a:ext>
            </a:extLst>
          </p:cNvPr>
          <p:cNvPicPr>
            <a:picLocks noChangeAspect="1"/>
          </p:cNvPicPr>
          <p:nvPr/>
        </p:nvPicPr>
        <p:blipFill>
          <a:blip r:embed="rId3"/>
          <a:stretch>
            <a:fillRect/>
          </a:stretch>
        </p:blipFill>
        <p:spPr>
          <a:xfrm>
            <a:off x="0" y="568354"/>
            <a:ext cx="9144000" cy="2764587"/>
          </a:xfrm>
          <a:prstGeom prst="rect">
            <a:avLst/>
          </a:prstGeom>
        </p:spPr>
      </p:pic>
      <p:pic>
        <p:nvPicPr>
          <p:cNvPr id="5" name="图片 4">
            <a:extLst>
              <a:ext uri="{FF2B5EF4-FFF2-40B4-BE49-F238E27FC236}">
                <a16:creationId xmlns:a16="http://schemas.microsoft.com/office/drawing/2014/main" id="{28EEA8B4-A971-4005-94A5-A98F376EF427}"/>
              </a:ext>
            </a:extLst>
          </p:cNvPr>
          <p:cNvPicPr>
            <a:picLocks noChangeAspect="1"/>
          </p:cNvPicPr>
          <p:nvPr/>
        </p:nvPicPr>
        <p:blipFill>
          <a:blip r:embed="rId4"/>
          <a:stretch>
            <a:fillRect/>
          </a:stretch>
        </p:blipFill>
        <p:spPr>
          <a:xfrm>
            <a:off x="0" y="2762470"/>
            <a:ext cx="9144000" cy="2381030"/>
          </a:xfrm>
          <a:prstGeom prst="rect">
            <a:avLst/>
          </a:prstGeom>
        </p:spPr>
      </p:pic>
    </p:spTree>
    <p:extLst>
      <p:ext uri="{BB962C8B-B14F-4D97-AF65-F5344CB8AC3E}">
        <p14:creationId xmlns:p14="http://schemas.microsoft.com/office/powerpoint/2010/main" val="49273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09931" y="70052"/>
            <a:ext cx="1981177"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Model Analysis</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E772BE90-3E1F-4FE7-8DE4-21C00C552FD0}"/>
              </a:ext>
            </a:extLst>
          </p:cNvPr>
          <p:cNvPicPr>
            <a:picLocks noChangeAspect="1"/>
          </p:cNvPicPr>
          <p:nvPr/>
        </p:nvPicPr>
        <p:blipFill>
          <a:blip r:embed="rId3"/>
          <a:stretch>
            <a:fillRect/>
          </a:stretch>
        </p:blipFill>
        <p:spPr>
          <a:xfrm>
            <a:off x="199413" y="850807"/>
            <a:ext cx="4131047" cy="495006"/>
          </a:xfrm>
          <a:prstGeom prst="rect">
            <a:avLst/>
          </a:prstGeom>
        </p:spPr>
      </p:pic>
      <p:pic>
        <p:nvPicPr>
          <p:cNvPr id="6" name="图片 5">
            <a:extLst>
              <a:ext uri="{FF2B5EF4-FFF2-40B4-BE49-F238E27FC236}">
                <a16:creationId xmlns:a16="http://schemas.microsoft.com/office/drawing/2014/main" id="{4451A52A-C0AA-49E4-8B56-CBAFD9BA261D}"/>
              </a:ext>
            </a:extLst>
          </p:cNvPr>
          <p:cNvPicPr>
            <a:picLocks noChangeAspect="1"/>
          </p:cNvPicPr>
          <p:nvPr/>
        </p:nvPicPr>
        <p:blipFill rotWithShape="1">
          <a:blip r:embed="rId4"/>
          <a:srcRect t="11507"/>
          <a:stretch/>
        </p:blipFill>
        <p:spPr>
          <a:xfrm>
            <a:off x="209931" y="1412601"/>
            <a:ext cx="4275805" cy="829116"/>
          </a:xfrm>
          <a:prstGeom prst="rect">
            <a:avLst/>
          </a:prstGeom>
        </p:spPr>
      </p:pic>
      <p:pic>
        <p:nvPicPr>
          <p:cNvPr id="7" name="图片 6">
            <a:extLst>
              <a:ext uri="{FF2B5EF4-FFF2-40B4-BE49-F238E27FC236}">
                <a16:creationId xmlns:a16="http://schemas.microsoft.com/office/drawing/2014/main" id="{4B781184-F7AA-4401-8D7A-2E351686F394}"/>
              </a:ext>
            </a:extLst>
          </p:cNvPr>
          <p:cNvPicPr>
            <a:picLocks noChangeAspect="1"/>
          </p:cNvPicPr>
          <p:nvPr/>
        </p:nvPicPr>
        <p:blipFill rotWithShape="1">
          <a:blip r:embed="rId5"/>
          <a:srcRect l="1930" t="19184"/>
          <a:stretch/>
        </p:blipFill>
        <p:spPr>
          <a:xfrm>
            <a:off x="209932" y="2377762"/>
            <a:ext cx="4361204" cy="703018"/>
          </a:xfrm>
          <a:prstGeom prst="rect">
            <a:avLst/>
          </a:prstGeom>
        </p:spPr>
      </p:pic>
      <p:pic>
        <p:nvPicPr>
          <p:cNvPr id="8" name="图片 7">
            <a:extLst>
              <a:ext uri="{FF2B5EF4-FFF2-40B4-BE49-F238E27FC236}">
                <a16:creationId xmlns:a16="http://schemas.microsoft.com/office/drawing/2014/main" id="{EA4876B8-122D-41D6-B2F2-52C0EB7BCF62}"/>
              </a:ext>
            </a:extLst>
          </p:cNvPr>
          <p:cNvPicPr>
            <a:picLocks noChangeAspect="1"/>
          </p:cNvPicPr>
          <p:nvPr/>
        </p:nvPicPr>
        <p:blipFill>
          <a:blip r:embed="rId6"/>
          <a:stretch>
            <a:fillRect/>
          </a:stretch>
        </p:blipFill>
        <p:spPr>
          <a:xfrm>
            <a:off x="199413" y="3415132"/>
            <a:ext cx="2962688" cy="381053"/>
          </a:xfrm>
          <a:prstGeom prst="rect">
            <a:avLst/>
          </a:prstGeom>
        </p:spPr>
      </p:pic>
      <p:pic>
        <p:nvPicPr>
          <p:cNvPr id="9" name="图片 8">
            <a:extLst>
              <a:ext uri="{FF2B5EF4-FFF2-40B4-BE49-F238E27FC236}">
                <a16:creationId xmlns:a16="http://schemas.microsoft.com/office/drawing/2014/main" id="{744446AD-94FD-440E-B464-80060944682B}"/>
              </a:ext>
            </a:extLst>
          </p:cNvPr>
          <p:cNvPicPr>
            <a:picLocks noChangeAspect="1"/>
          </p:cNvPicPr>
          <p:nvPr/>
        </p:nvPicPr>
        <p:blipFill>
          <a:blip r:embed="rId7"/>
          <a:stretch>
            <a:fillRect/>
          </a:stretch>
        </p:blipFill>
        <p:spPr>
          <a:xfrm>
            <a:off x="209931" y="4073587"/>
            <a:ext cx="1305107" cy="438211"/>
          </a:xfrm>
          <a:prstGeom prst="rect">
            <a:avLst/>
          </a:prstGeom>
        </p:spPr>
      </p:pic>
      <p:pic>
        <p:nvPicPr>
          <p:cNvPr id="10" name="图片 9">
            <a:extLst>
              <a:ext uri="{FF2B5EF4-FFF2-40B4-BE49-F238E27FC236}">
                <a16:creationId xmlns:a16="http://schemas.microsoft.com/office/drawing/2014/main" id="{CBDCC4B8-89C4-438C-974D-D810FFDFD471}"/>
              </a:ext>
            </a:extLst>
          </p:cNvPr>
          <p:cNvPicPr>
            <a:picLocks noChangeAspect="1"/>
          </p:cNvPicPr>
          <p:nvPr/>
        </p:nvPicPr>
        <p:blipFill>
          <a:blip r:embed="rId8"/>
          <a:stretch>
            <a:fillRect/>
          </a:stretch>
        </p:blipFill>
        <p:spPr>
          <a:xfrm>
            <a:off x="4572866" y="1302774"/>
            <a:ext cx="4571134" cy="2337574"/>
          </a:xfrm>
          <a:prstGeom prst="rect">
            <a:avLst/>
          </a:prstGeom>
        </p:spPr>
      </p:pic>
    </p:spTree>
    <p:extLst>
      <p:ext uri="{BB962C8B-B14F-4D97-AF65-F5344CB8AC3E}">
        <p14:creationId xmlns:p14="http://schemas.microsoft.com/office/powerpoint/2010/main" val="2526779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09931" y="70052"/>
            <a:ext cx="1981177"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Model Analysis</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2924B46A-5360-44A7-BE4A-E826C8E5483A}"/>
              </a:ext>
            </a:extLst>
          </p:cNvPr>
          <p:cNvPicPr>
            <a:picLocks noChangeAspect="1"/>
          </p:cNvPicPr>
          <p:nvPr/>
        </p:nvPicPr>
        <p:blipFill>
          <a:blip r:embed="rId3"/>
          <a:stretch>
            <a:fillRect/>
          </a:stretch>
        </p:blipFill>
        <p:spPr>
          <a:xfrm>
            <a:off x="-1" y="575128"/>
            <a:ext cx="5375033" cy="1996622"/>
          </a:xfrm>
          <a:prstGeom prst="rect">
            <a:avLst/>
          </a:prstGeom>
        </p:spPr>
      </p:pic>
      <p:sp>
        <p:nvSpPr>
          <p:cNvPr id="5" name="文本框 4">
            <a:extLst>
              <a:ext uri="{FF2B5EF4-FFF2-40B4-BE49-F238E27FC236}">
                <a16:creationId xmlns:a16="http://schemas.microsoft.com/office/drawing/2014/main" id="{E48FE5D8-5117-487A-B10B-40B32701884C}"/>
              </a:ext>
            </a:extLst>
          </p:cNvPr>
          <p:cNvSpPr txBox="1"/>
          <p:nvPr/>
        </p:nvSpPr>
        <p:spPr>
          <a:xfrm>
            <a:off x="5943599" y="705586"/>
            <a:ext cx="2993367" cy="923330"/>
          </a:xfrm>
          <a:prstGeom prst="rect">
            <a:avLst/>
          </a:prstGeom>
          <a:noFill/>
        </p:spPr>
        <p:txBody>
          <a:bodyPr wrap="square" rtlCol="0">
            <a:spAutoFit/>
          </a:bodyPr>
          <a:lstStyle/>
          <a:p>
            <a:r>
              <a:rPr lang="en-US" altLang="zh-CN" sz="1800" dirty="0">
                <a:solidFill>
                  <a:schemeClr val="bg2">
                    <a:lumMod val="50000"/>
                  </a:schemeClr>
                </a:solidFill>
                <a:latin typeface="+mj-ea"/>
                <a:ea typeface="+mj-ea"/>
              </a:rPr>
              <a:t>Simplified Model</a:t>
            </a:r>
          </a:p>
          <a:p>
            <a:r>
              <a:rPr lang="zh-CN" altLang="en-US" sz="1800" dirty="0">
                <a:solidFill>
                  <a:schemeClr val="bg2">
                    <a:lumMod val="50000"/>
                  </a:schemeClr>
                </a:solidFill>
                <a:latin typeface="+mj-ea"/>
                <a:ea typeface="+mj-ea"/>
              </a:rPr>
              <a:t>去除交互方面级别建模</a:t>
            </a:r>
            <a:endParaRPr lang="en-US" altLang="zh-CN" sz="1800" dirty="0">
              <a:solidFill>
                <a:schemeClr val="bg2">
                  <a:lumMod val="50000"/>
                </a:schemeClr>
              </a:solidFill>
              <a:latin typeface="+mj-ea"/>
              <a:ea typeface="+mj-ea"/>
            </a:endParaRPr>
          </a:p>
          <a:p>
            <a:r>
              <a:rPr lang="zh-CN" altLang="en-US" sz="1800" dirty="0">
                <a:solidFill>
                  <a:schemeClr val="bg2">
                    <a:lumMod val="50000"/>
                  </a:schemeClr>
                </a:solidFill>
                <a:latin typeface="+mj-ea"/>
                <a:ea typeface="+mj-ea"/>
              </a:rPr>
              <a:t>唯一交互发生在最终预测层</a:t>
            </a:r>
          </a:p>
        </p:txBody>
      </p:sp>
      <p:sp>
        <p:nvSpPr>
          <p:cNvPr id="11" name="文本框 10">
            <a:extLst>
              <a:ext uri="{FF2B5EF4-FFF2-40B4-BE49-F238E27FC236}">
                <a16:creationId xmlns:a16="http://schemas.microsoft.com/office/drawing/2014/main" id="{2E529441-2D0E-4762-AA36-B9A8B4CE0963}"/>
              </a:ext>
            </a:extLst>
          </p:cNvPr>
          <p:cNvSpPr txBox="1"/>
          <p:nvPr/>
        </p:nvSpPr>
        <p:spPr>
          <a:xfrm>
            <a:off x="5943599" y="1807400"/>
            <a:ext cx="3260786" cy="646331"/>
          </a:xfrm>
          <a:prstGeom prst="rect">
            <a:avLst/>
          </a:prstGeom>
          <a:noFill/>
        </p:spPr>
        <p:txBody>
          <a:bodyPr wrap="square" rtlCol="0">
            <a:spAutoFit/>
          </a:bodyPr>
          <a:lstStyle/>
          <a:p>
            <a:r>
              <a:rPr lang="en-US" altLang="zh-CN" sz="1800" dirty="0">
                <a:solidFill>
                  <a:schemeClr val="bg2">
                    <a:lumMod val="50000"/>
                  </a:schemeClr>
                </a:solidFill>
                <a:latin typeface="+mj-ea"/>
                <a:ea typeface="+mj-ea"/>
              </a:rPr>
              <a:t>No Pre-training</a:t>
            </a:r>
          </a:p>
          <a:p>
            <a:r>
              <a:rPr lang="zh-CN" altLang="en-US" sz="1800" dirty="0">
                <a:solidFill>
                  <a:schemeClr val="bg2">
                    <a:lumMod val="50000"/>
                  </a:schemeClr>
                </a:solidFill>
                <a:latin typeface="+mj-ea"/>
                <a:ea typeface="+mj-ea"/>
              </a:rPr>
              <a:t>去除</a:t>
            </a:r>
            <a:r>
              <a:rPr lang="en-US" altLang="zh-CN" sz="1800" dirty="0">
                <a:solidFill>
                  <a:schemeClr val="bg2">
                    <a:lumMod val="50000"/>
                  </a:schemeClr>
                </a:solidFill>
                <a:latin typeface="+mj-ea"/>
                <a:ea typeface="+mj-ea"/>
              </a:rPr>
              <a:t>ARL</a:t>
            </a:r>
            <a:r>
              <a:rPr lang="zh-CN" altLang="en-US" sz="1800" dirty="0">
                <a:solidFill>
                  <a:schemeClr val="bg2">
                    <a:lumMod val="50000"/>
                  </a:schemeClr>
                </a:solidFill>
                <a:latin typeface="+mj-ea"/>
                <a:ea typeface="+mj-ea"/>
              </a:rPr>
              <a:t>层参数的预训练阶段</a:t>
            </a:r>
          </a:p>
        </p:txBody>
      </p:sp>
      <p:sp>
        <p:nvSpPr>
          <p:cNvPr id="12" name="文本框 11">
            <a:extLst>
              <a:ext uri="{FF2B5EF4-FFF2-40B4-BE49-F238E27FC236}">
                <a16:creationId xmlns:a16="http://schemas.microsoft.com/office/drawing/2014/main" id="{CF1ACB25-A30C-433E-80B3-F7B48172975D}"/>
              </a:ext>
            </a:extLst>
          </p:cNvPr>
          <p:cNvSpPr txBox="1"/>
          <p:nvPr/>
        </p:nvSpPr>
        <p:spPr>
          <a:xfrm>
            <a:off x="0" y="2837260"/>
            <a:ext cx="3381555" cy="1200329"/>
          </a:xfrm>
          <a:prstGeom prst="rect">
            <a:avLst/>
          </a:prstGeom>
          <a:noFill/>
        </p:spPr>
        <p:txBody>
          <a:bodyPr wrap="square" rtlCol="0">
            <a:spAutoFit/>
          </a:bodyPr>
          <a:lstStyle/>
          <a:p>
            <a:r>
              <a:rPr lang="en-US" altLang="zh-CN" sz="1800" dirty="0">
                <a:solidFill>
                  <a:schemeClr val="bg2">
                    <a:lumMod val="50000"/>
                  </a:schemeClr>
                </a:solidFill>
                <a:latin typeface="+mj-ea"/>
                <a:ea typeface="+mj-ea"/>
              </a:rPr>
              <a:t>Shared Projection Layer</a:t>
            </a:r>
          </a:p>
          <a:p>
            <a:r>
              <a:rPr lang="zh-CN" altLang="en-US" sz="1800" dirty="0">
                <a:solidFill>
                  <a:schemeClr val="bg2">
                    <a:lumMod val="50000"/>
                  </a:schemeClr>
                </a:solidFill>
                <a:latin typeface="+mj-ea"/>
                <a:ea typeface="+mj-ea"/>
              </a:rPr>
              <a:t>去除特定于方面的投影矩阵</a:t>
            </a:r>
            <a:r>
              <a:rPr lang="en-US" altLang="zh-CN" sz="1800" dirty="0" err="1">
                <a:solidFill>
                  <a:schemeClr val="bg2">
                    <a:lumMod val="50000"/>
                  </a:schemeClr>
                </a:solidFill>
                <a:latin typeface="+mj-ea"/>
                <a:ea typeface="+mj-ea"/>
              </a:rPr>
              <a:t>Wa</a:t>
            </a:r>
            <a:endParaRPr lang="en-US" altLang="zh-CN" sz="1800" dirty="0">
              <a:solidFill>
                <a:schemeClr val="bg2">
                  <a:lumMod val="50000"/>
                </a:schemeClr>
              </a:solidFill>
              <a:latin typeface="+mj-ea"/>
              <a:ea typeface="+mj-ea"/>
            </a:endParaRPr>
          </a:p>
          <a:p>
            <a:r>
              <a:rPr lang="zh-CN" altLang="en-US" sz="1800" dirty="0">
                <a:solidFill>
                  <a:schemeClr val="bg2">
                    <a:lumMod val="50000"/>
                  </a:schemeClr>
                </a:solidFill>
                <a:latin typeface="+mj-ea"/>
                <a:ea typeface="+mj-ea"/>
              </a:rPr>
              <a:t>每个单词在所有方面都有完全相同的表示</a:t>
            </a:r>
          </a:p>
        </p:txBody>
      </p:sp>
      <p:sp>
        <p:nvSpPr>
          <p:cNvPr id="15" name="文本框 14">
            <a:extLst>
              <a:ext uri="{FF2B5EF4-FFF2-40B4-BE49-F238E27FC236}">
                <a16:creationId xmlns:a16="http://schemas.microsoft.com/office/drawing/2014/main" id="{4AF0AE18-F6A9-4EA7-89C7-ADD6F9819101}"/>
              </a:ext>
            </a:extLst>
          </p:cNvPr>
          <p:cNvSpPr txBox="1"/>
          <p:nvPr/>
        </p:nvSpPr>
        <p:spPr>
          <a:xfrm>
            <a:off x="3381555" y="2940299"/>
            <a:ext cx="3260787" cy="923330"/>
          </a:xfrm>
          <a:prstGeom prst="rect">
            <a:avLst/>
          </a:prstGeom>
          <a:noFill/>
        </p:spPr>
        <p:txBody>
          <a:bodyPr wrap="square" rtlCol="0">
            <a:spAutoFit/>
          </a:bodyPr>
          <a:lstStyle/>
          <a:p>
            <a:r>
              <a:rPr lang="en-US" altLang="zh-CN" sz="1800" dirty="0">
                <a:solidFill>
                  <a:schemeClr val="bg2">
                    <a:lumMod val="50000"/>
                  </a:schemeClr>
                </a:solidFill>
                <a:latin typeface="+mj-ea"/>
                <a:ea typeface="+mj-ea"/>
              </a:rPr>
              <a:t>Uniform Aspect Importance</a:t>
            </a:r>
          </a:p>
          <a:p>
            <a:r>
              <a:rPr lang="zh-CN" altLang="en-US" sz="1800" dirty="0">
                <a:solidFill>
                  <a:schemeClr val="bg2">
                    <a:lumMod val="50000"/>
                  </a:schemeClr>
                </a:solidFill>
                <a:latin typeface="+mj-ea"/>
                <a:ea typeface="+mj-ea"/>
              </a:rPr>
              <a:t>去除</a:t>
            </a:r>
            <a:r>
              <a:rPr lang="en-US" altLang="zh-CN" sz="1800" dirty="0">
                <a:solidFill>
                  <a:schemeClr val="bg2">
                    <a:lumMod val="50000"/>
                  </a:schemeClr>
                </a:solidFill>
                <a:latin typeface="+mj-ea"/>
                <a:ea typeface="+mj-ea"/>
              </a:rPr>
              <a:t>AIE</a:t>
            </a:r>
            <a:r>
              <a:rPr lang="zh-CN" altLang="en-US" sz="1800" dirty="0">
                <a:solidFill>
                  <a:schemeClr val="bg2">
                    <a:lumMod val="50000"/>
                  </a:schemeClr>
                </a:solidFill>
                <a:latin typeface="+mj-ea"/>
                <a:ea typeface="+mj-ea"/>
              </a:rPr>
              <a:t>组件</a:t>
            </a:r>
            <a:endParaRPr lang="en-US" altLang="zh-CN" sz="1800" dirty="0">
              <a:solidFill>
                <a:schemeClr val="bg2">
                  <a:lumMod val="50000"/>
                </a:schemeClr>
              </a:solidFill>
              <a:latin typeface="+mj-ea"/>
              <a:ea typeface="+mj-ea"/>
            </a:endParaRPr>
          </a:p>
          <a:p>
            <a:r>
              <a:rPr lang="zh-CN" altLang="en-US" sz="1800" dirty="0">
                <a:solidFill>
                  <a:schemeClr val="bg2">
                    <a:lumMod val="50000"/>
                  </a:schemeClr>
                </a:solidFill>
                <a:latin typeface="+mj-ea"/>
                <a:ea typeface="+mj-ea"/>
              </a:rPr>
              <a:t>所有方面同等重要</a:t>
            </a: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DBF81497-33A0-4B21-93C7-ED4B51A099F9}"/>
                  </a:ext>
                </a:extLst>
              </p:cNvPr>
              <p:cNvSpPr txBox="1"/>
              <p:nvPr/>
            </p:nvSpPr>
            <p:spPr>
              <a:xfrm>
                <a:off x="6629397" y="2940299"/>
                <a:ext cx="2514603" cy="935513"/>
              </a:xfrm>
              <a:prstGeom prst="rect">
                <a:avLst/>
              </a:prstGeom>
              <a:noFill/>
            </p:spPr>
            <p:txBody>
              <a:bodyPr wrap="square" rtlCol="0">
                <a:spAutoFit/>
              </a:bodyPr>
              <a:lstStyle/>
              <a:p>
                <a:r>
                  <a:rPr lang="en-US" altLang="zh-CN" sz="1800" dirty="0">
                    <a:solidFill>
                      <a:schemeClr val="bg2">
                        <a:lumMod val="50000"/>
                      </a:schemeClr>
                    </a:solidFill>
                    <a:latin typeface="+mj-ea"/>
                    <a:ea typeface="+mj-ea"/>
                  </a:rPr>
                  <a:t>Main Diagonal</a:t>
                </a:r>
              </a:p>
              <a:p>
                <a:r>
                  <a:rPr lang="zh-CN" altLang="en-US" sz="1800" dirty="0">
                    <a:solidFill>
                      <a:schemeClr val="bg2">
                        <a:lumMod val="50000"/>
                      </a:schemeClr>
                    </a:solidFill>
                    <a:latin typeface="+mj-ea"/>
                    <a:ea typeface="+mj-ea"/>
                  </a:rPr>
                  <a:t>亲和力矩阵</a:t>
                </a:r>
                <a:r>
                  <a:rPr lang="en-US" altLang="zh-CN" sz="1800" dirty="0">
                    <a:solidFill>
                      <a:schemeClr val="bg2">
                        <a:lumMod val="50000"/>
                      </a:schemeClr>
                    </a:solidFill>
                    <a:latin typeface="+mj-ea"/>
                    <a:ea typeface="+mj-ea"/>
                  </a:rPr>
                  <a:t>S</a:t>
                </a:r>
                <a:r>
                  <a:rPr lang="zh-CN" altLang="en-US" sz="1800" dirty="0">
                    <a:solidFill>
                      <a:schemeClr val="bg2">
                        <a:lumMod val="50000"/>
                      </a:schemeClr>
                    </a:solidFill>
                    <a:latin typeface="+mj-ea"/>
                    <a:ea typeface="+mj-ea"/>
                  </a:rPr>
                  <a:t>对角线替换</a:t>
                </a:r>
                <a14:m>
                  <m:oMath xmlns:m="http://schemas.openxmlformats.org/officeDocument/2006/math">
                    <m:sSub>
                      <m:sSubPr>
                        <m:ctrlPr>
                          <a:rPr lang="en-US" altLang="zh-CN" sz="1800" i="1" smtClean="0">
                            <a:solidFill>
                              <a:schemeClr val="bg2">
                                <a:lumMod val="50000"/>
                              </a:schemeClr>
                            </a:solidFill>
                            <a:latin typeface="Cambria Math" panose="02040503050406030204" pitchFamily="18" charset="0"/>
                            <a:ea typeface="+mj-ea"/>
                          </a:rPr>
                        </m:ctrlPr>
                      </m:sSubPr>
                      <m:e>
                        <m:r>
                          <a:rPr lang="en-US" altLang="zh-CN" sz="1800" i="1">
                            <a:solidFill>
                              <a:schemeClr val="bg2">
                                <a:lumMod val="50000"/>
                              </a:schemeClr>
                            </a:solidFill>
                            <a:latin typeface="Cambria Math" panose="02040503050406030204" pitchFamily="18" charset="0"/>
                            <a:ea typeface="+mj-ea"/>
                          </a:rPr>
                          <m:t>𝛽</m:t>
                        </m:r>
                      </m:e>
                      <m:sub>
                        <m:r>
                          <a:rPr lang="en-US" altLang="zh-CN" sz="1800" b="0" i="1" smtClean="0">
                            <a:solidFill>
                              <a:schemeClr val="bg2">
                                <a:lumMod val="50000"/>
                              </a:schemeClr>
                            </a:solidFill>
                            <a:latin typeface="Cambria Math" panose="02040503050406030204" pitchFamily="18" charset="0"/>
                            <a:ea typeface="+mj-ea"/>
                          </a:rPr>
                          <m:t>𝑢</m:t>
                        </m:r>
                        <m:r>
                          <a:rPr lang="en-US" altLang="zh-CN" sz="1800" b="0" i="1" smtClean="0">
                            <a:solidFill>
                              <a:schemeClr val="bg2">
                                <a:lumMod val="50000"/>
                              </a:schemeClr>
                            </a:solidFill>
                            <a:latin typeface="Cambria Math" panose="02040503050406030204" pitchFamily="18" charset="0"/>
                            <a:ea typeface="+mj-ea"/>
                          </a:rPr>
                          <m:t>,</m:t>
                        </m:r>
                        <m:r>
                          <a:rPr lang="en-US" altLang="zh-CN" sz="1800" b="0" i="1" smtClean="0">
                            <a:solidFill>
                              <a:schemeClr val="bg2">
                                <a:lumMod val="50000"/>
                              </a:schemeClr>
                            </a:solidFill>
                            <a:latin typeface="Cambria Math" panose="02040503050406030204" pitchFamily="18" charset="0"/>
                            <a:ea typeface="+mj-ea"/>
                          </a:rPr>
                          <m:t>𝑎</m:t>
                        </m:r>
                      </m:sub>
                    </m:sSub>
                    <m:r>
                      <a:rPr lang="en-US" altLang="zh-CN" sz="1800" i="1">
                        <a:solidFill>
                          <a:schemeClr val="bg2">
                            <a:lumMod val="50000"/>
                          </a:schemeClr>
                        </a:solidFill>
                        <a:latin typeface="Cambria Math" panose="02040503050406030204" pitchFamily="18" charset="0"/>
                        <a:ea typeface="+mj-ea"/>
                      </a:rPr>
                      <m:t>·</m:t>
                    </m:r>
                    <m:sSub>
                      <m:sSubPr>
                        <m:ctrlPr>
                          <a:rPr lang="en-US" altLang="zh-CN" sz="1800" i="1">
                            <a:solidFill>
                              <a:schemeClr val="bg2">
                                <a:lumMod val="50000"/>
                              </a:schemeClr>
                            </a:solidFill>
                            <a:latin typeface="Cambria Math" panose="02040503050406030204" pitchFamily="18" charset="0"/>
                          </a:rPr>
                        </m:ctrlPr>
                      </m:sSubPr>
                      <m:e>
                        <m:r>
                          <a:rPr lang="en-US" altLang="zh-CN" sz="1800" i="1">
                            <a:solidFill>
                              <a:schemeClr val="bg2">
                                <a:lumMod val="50000"/>
                              </a:schemeClr>
                            </a:solidFill>
                            <a:latin typeface="Cambria Math" panose="02040503050406030204" pitchFamily="18" charset="0"/>
                          </a:rPr>
                          <m:t>𝛽</m:t>
                        </m:r>
                      </m:e>
                      <m:sub>
                        <m:r>
                          <a:rPr lang="en-US" altLang="zh-CN" sz="1800" b="0" i="1" smtClean="0">
                            <a:solidFill>
                              <a:schemeClr val="bg2">
                                <a:lumMod val="50000"/>
                              </a:schemeClr>
                            </a:solidFill>
                            <a:latin typeface="Cambria Math" panose="02040503050406030204" pitchFamily="18" charset="0"/>
                          </a:rPr>
                          <m:t>𝑖</m:t>
                        </m:r>
                        <m:r>
                          <a:rPr lang="en-US" altLang="zh-CN" sz="1800" i="1">
                            <a:solidFill>
                              <a:schemeClr val="bg2">
                                <a:lumMod val="50000"/>
                              </a:schemeClr>
                            </a:solidFill>
                            <a:latin typeface="Cambria Math" panose="02040503050406030204" pitchFamily="18" charset="0"/>
                          </a:rPr>
                          <m:t>,</m:t>
                        </m:r>
                        <m:r>
                          <a:rPr lang="en-US" altLang="zh-CN" sz="1800" i="1">
                            <a:solidFill>
                              <a:schemeClr val="bg2">
                                <a:lumMod val="50000"/>
                              </a:schemeClr>
                            </a:solidFill>
                            <a:latin typeface="Cambria Math" panose="02040503050406030204" pitchFamily="18" charset="0"/>
                          </a:rPr>
                          <m:t>𝑎</m:t>
                        </m:r>
                      </m:sub>
                    </m:sSub>
                  </m:oMath>
                </a14:m>
                <a:endParaRPr lang="en-US" altLang="zh-CN" sz="1800" b="0" dirty="0">
                  <a:solidFill>
                    <a:schemeClr val="bg2">
                      <a:lumMod val="50000"/>
                    </a:schemeClr>
                  </a:solidFill>
                  <a:latin typeface="+mj-ea"/>
                  <a:ea typeface="+mj-ea"/>
                </a:endParaRPr>
              </a:p>
            </p:txBody>
          </p:sp>
        </mc:Choice>
        <mc:Fallback>
          <p:sp>
            <p:nvSpPr>
              <p:cNvPr id="16" name="文本框 15">
                <a:extLst>
                  <a:ext uri="{FF2B5EF4-FFF2-40B4-BE49-F238E27FC236}">
                    <a16:creationId xmlns:a16="http://schemas.microsoft.com/office/drawing/2014/main" id="{DBF81497-33A0-4B21-93C7-ED4B51A099F9}"/>
                  </a:ext>
                </a:extLst>
              </p:cNvPr>
              <p:cNvSpPr txBox="1">
                <a:spLocks noRot="1" noChangeAspect="1" noMove="1" noResize="1" noEditPoints="1" noAdjustHandles="1" noChangeArrowheads="1" noChangeShapeType="1" noTextEdit="1"/>
              </p:cNvSpPr>
              <p:nvPr/>
            </p:nvSpPr>
            <p:spPr>
              <a:xfrm>
                <a:off x="6629397" y="2940299"/>
                <a:ext cx="2514603" cy="935513"/>
              </a:xfrm>
              <a:prstGeom prst="rect">
                <a:avLst/>
              </a:prstGeom>
              <a:blipFill>
                <a:blip r:embed="rId4"/>
                <a:stretch>
                  <a:fillRect l="-1937" t="-3247" b="-7792"/>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07194CE0-D8E2-4AF2-BA0B-EEBA8E9A748C}"/>
              </a:ext>
            </a:extLst>
          </p:cNvPr>
          <p:cNvPicPr>
            <a:picLocks noChangeAspect="1"/>
          </p:cNvPicPr>
          <p:nvPr/>
        </p:nvPicPr>
        <p:blipFill>
          <a:blip r:embed="rId5"/>
          <a:stretch>
            <a:fillRect/>
          </a:stretch>
        </p:blipFill>
        <p:spPr>
          <a:xfrm>
            <a:off x="4388754" y="4057660"/>
            <a:ext cx="4674980" cy="1021424"/>
          </a:xfrm>
          <a:prstGeom prst="rect">
            <a:avLst/>
          </a:prstGeom>
        </p:spPr>
      </p:pic>
      <p:sp>
        <p:nvSpPr>
          <p:cNvPr id="14" name="文本框 13">
            <a:extLst>
              <a:ext uri="{FF2B5EF4-FFF2-40B4-BE49-F238E27FC236}">
                <a16:creationId xmlns:a16="http://schemas.microsoft.com/office/drawing/2014/main" id="{1EC65098-48E7-4724-8FC0-3DDA41A34365}"/>
              </a:ext>
            </a:extLst>
          </p:cNvPr>
          <p:cNvSpPr txBox="1"/>
          <p:nvPr/>
        </p:nvSpPr>
        <p:spPr>
          <a:xfrm>
            <a:off x="209931" y="4303099"/>
            <a:ext cx="5636149" cy="400110"/>
          </a:xfrm>
          <a:prstGeom prst="rect">
            <a:avLst/>
          </a:prstGeom>
          <a:solidFill>
            <a:srgbClr val="304371"/>
          </a:solidFill>
        </p:spPr>
        <p:txBody>
          <a:bodyPr wrap="square" rtlCol="0">
            <a:spAutoFit/>
          </a:bodyPr>
          <a:lstStyle/>
          <a:p>
            <a:r>
              <a:rPr lang="zh-CN" altLang="en-US" sz="2000" dirty="0">
                <a:solidFill>
                  <a:schemeClr val="bg1"/>
                </a:solidFill>
                <a:latin typeface="+mj-ea"/>
                <a:ea typeface="+mj-ea"/>
              </a:rPr>
              <a:t>同一个词的在不同方面中情感极性可能完全不同。</a:t>
            </a:r>
            <a:r>
              <a:rPr lang="en-US" altLang="zh-CN" sz="2000" dirty="0">
                <a:solidFill>
                  <a:schemeClr val="bg1"/>
                </a:solidFill>
                <a:latin typeface="+mj-ea"/>
                <a:ea typeface="+mj-ea"/>
              </a:rPr>
              <a:t> </a:t>
            </a:r>
            <a:endParaRPr lang="zh-CN" altLang="en-US" sz="2000" dirty="0">
              <a:solidFill>
                <a:schemeClr val="bg1"/>
              </a:solidFill>
              <a:latin typeface="+mj-ea"/>
              <a:ea typeface="+mj-ea"/>
            </a:endParaRPr>
          </a:p>
        </p:txBody>
      </p:sp>
    </p:spTree>
    <p:extLst>
      <p:ext uri="{BB962C8B-B14F-4D97-AF65-F5344CB8AC3E}">
        <p14:creationId xmlns:p14="http://schemas.microsoft.com/office/powerpoint/2010/main" val="414700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09933" y="70052"/>
            <a:ext cx="7019004"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Multi-Pointer Co-Attention Networks for Recommendation</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7F862019-6FC1-4645-8D77-79E030747F2E}"/>
              </a:ext>
            </a:extLst>
          </p:cNvPr>
          <p:cNvPicPr>
            <a:picLocks noChangeAspect="1"/>
          </p:cNvPicPr>
          <p:nvPr/>
        </p:nvPicPr>
        <p:blipFill rotWithShape="1">
          <a:blip r:embed="rId3"/>
          <a:srcRect l="2326" t="1362" r="5410"/>
          <a:stretch/>
        </p:blipFill>
        <p:spPr>
          <a:xfrm>
            <a:off x="2822666" y="560717"/>
            <a:ext cx="3498668" cy="4582783"/>
          </a:xfrm>
          <a:prstGeom prst="rect">
            <a:avLst/>
          </a:prstGeom>
        </p:spPr>
      </p:pic>
      <p:pic>
        <p:nvPicPr>
          <p:cNvPr id="9" name="图片 8">
            <a:extLst>
              <a:ext uri="{FF2B5EF4-FFF2-40B4-BE49-F238E27FC236}">
                <a16:creationId xmlns:a16="http://schemas.microsoft.com/office/drawing/2014/main" id="{D02E0165-E4E3-4D5B-81F4-5207EBC32725}"/>
              </a:ext>
            </a:extLst>
          </p:cNvPr>
          <p:cNvPicPr>
            <a:picLocks noChangeAspect="1"/>
          </p:cNvPicPr>
          <p:nvPr/>
        </p:nvPicPr>
        <p:blipFill>
          <a:blip r:embed="rId4"/>
          <a:stretch>
            <a:fillRect/>
          </a:stretch>
        </p:blipFill>
        <p:spPr>
          <a:xfrm>
            <a:off x="30039" y="4841302"/>
            <a:ext cx="1240269" cy="302198"/>
          </a:xfrm>
          <a:prstGeom prst="rect">
            <a:avLst/>
          </a:prstGeom>
        </p:spPr>
      </p:pic>
      <p:pic>
        <p:nvPicPr>
          <p:cNvPr id="10" name="图片 9">
            <a:extLst>
              <a:ext uri="{FF2B5EF4-FFF2-40B4-BE49-F238E27FC236}">
                <a16:creationId xmlns:a16="http://schemas.microsoft.com/office/drawing/2014/main" id="{27E4590E-1DA2-466C-B2B2-FB859732927C}"/>
              </a:ext>
            </a:extLst>
          </p:cNvPr>
          <p:cNvPicPr>
            <a:picLocks noChangeAspect="1"/>
          </p:cNvPicPr>
          <p:nvPr/>
        </p:nvPicPr>
        <p:blipFill>
          <a:blip r:embed="rId5"/>
          <a:stretch>
            <a:fillRect/>
          </a:stretch>
        </p:blipFill>
        <p:spPr>
          <a:xfrm>
            <a:off x="2019263" y="4801054"/>
            <a:ext cx="803403" cy="302198"/>
          </a:xfrm>
          <a:prstGeom prst="rect">
            <a:avLst/>
          </a:prstGeom>
        </p:spPr>
      </p:pic>
      <p:sp>
        <p:nvSpPr>
          <p:cNvPr id="11" name="文本框 10">
            <a:extLst>
              <a:ext uri="{FF2B5EF4-FFF2-40B4-BE49-F238E27FC236}">
                <a16:creationId xmlns:a16="http://schemas.microsoft.com/office/drawing/2014/main" id="{F9D258A6-4810-40DD-9EC6-38349B91E252}"/>
              </a:ext>
            </a:extLst>
          </p:cNvPr>
          <p:cNvSpPr txBox="1"/>
          <p:nvPr/>
        </p:nvSpPr>
        <p:spPr>
          <a:xfrm>
            <a:off x="2135552" y="4910025"/>
            <a:ext cx="211814" cy="261610"/>
          </a:xfrm>
          <a:prstGeom prst="rect">
            <a:avLst/>
          </a:prstGeom>
          <a:noFill/>
        </p:spPr>
        <p:txBody>
          <a:bodyPr wrap="square" rtlCol="0">
            <a:spAutoFit/>
          </a:bodyPr>
          <a:lstStyle/>
          <a:p>
            <a:r>
              <a:rPr lang="en-US" altLang="zh-CN" sz="1100" b="1" dirty="0" err="1">
                <a:solidFill>
                  <a:srgbClr val="F12A00"/>
                </a:solidFill>
                <a:latin typeface="+mj-ea"/>
                <a:ea typeface="+mj-ea"/>
              </a:rPr>
              <a:t>i</a:t>
            </a:r>
            <a:endParaRPr lang="zh-CN" altLang="en-US" sz="1100" b="1" dirty="0">
              <a:solidFill>
                <a:srgbClr val="F12A00"/>
              </a:solidFill>
              <a:latin typeface="+mj-ea"/>
              <a:ea typeface="+mj-ea"/>
            </a:endParaRPr>
          </a:p>
        </p:txBody>
      </p:sp>
      <p:pic>
        <p:nvPicPr>
          <p:cNvPr id="12" name="图片 11">
            <a:extLst>
              <a:ext uri="{FF2B5EF4-FFF2-40B4-BE49-F238E27FC236}">
                <a16:creationId xmlns:a16="http://schemas.microsoft.com/office/drawing/2014/main" id="{9DF0B780-B2E3-4F6C-AE86-2577826BFAE8}"/>
              </a:ext>
            </a:extLst>
          </p:cNvPr>
          <p:cNvPicPr>
            <a:picLocks noChangeAspect="1"/>
          </p:cNvPicPr>
          <p:nvPr/>
        </p:nvPicPr>
        <p:blipFill>
          <a:blip r:embed="rId6"/>
          <a:stretch>
            <a:fillRect/>
          </a:stretch>
        </p:blipFill>
        <p:spPr>
          <a:xfrm>
            <a:off x="32867" y="4400138"/>
            <a:ext cx="805413" cy="221624"/>
          </a:xfrm>
          <a:prstGeom prst="rect">
            <a:avLst/>
          </a:prstGeom>
        </p:spPr>
      </p:pic>
      <p:pic>
        <p:nvPicPr>
          <p:cNvPr id="13" name="图片 12">
            <a:extLst>
              <a:ext uri="{FF2B5EF4-FFF2-40B4-BE49-F238E27FC236}">
                <a16:creationId xmlns:a16="http://schemas.microsoft.com/office/drawing/2014/main" id="{C7F23A1B-F025-4960-A99F-CF077C9326C6}"/>
              </a:ext>
            </a:extLst>
          </p:cNvPr>
          <p:cNvPicPr>
            <a:picLocks noChangeAspect="1"/>
          </p:cNvPicPr>
          <p:nvPr/>
        </p:nvPicPr>
        <p:blipFill>
          <a:blip r:embed="rId7"/>
          <a:stretch>
            <a:fillRect/>
          </a:stretch>
        </p:blipFill>
        <p:spPr>
          <a:xfrm>
            <a:off x="1006926" y="4378581"/>
            <a:ext cx="2660172" cy="245264"/>
          </a:xfrm>
          <a:prstGeom prst="rect">
            <a:avLst/>
          </a:prstGeom>
        </p:spPr>
      </p:pic>
      <p:grpSp>
        <p:nvGrpSpPr>
          <p:cNvPr id="18" name="组合 17">
            <a:extLst>
              <a:ext uri="{FF2B5EF4-FFF2-40B4-BE49-F238E27FC236}">
                <a16:creationId xmlns:a16="http://schemas.microsoft.com/office/drawing/2014/main" id="{A12E9BE8-BFFD-4F11-8CED-1AAA417847D0}"/>
              </a:ext>
            </a:extLst>
          </p:cNvPr>
          <p:cNvGrpSpPr/>
          <p:nvPr/>
        </p:nvGrpSpPr>
        <p:grpSpPr>
          <a:xfrm>
            <a:off x="1035008" y="3706722"/>
            <a:ext cx="1385956" cy="603476"/>
            <a:chOff x="183240" y="2044642"/>
            <a:chExt cx="1385956" cy="603476"/>
          </a:xfrm>
        </p:grpSpPr>
        <p:pic>
          <p:nvPicPr>
            <p:cNvPr id="14" name="图片 13">
              <a:extLst>
                <a:ext uri="{FF2B5EF4-FFF2-40B4-BE49-F238E27FC236}">
                  <a16:creationId xmlns:a16="http://schemas.microsoft.com/office/drawing/2014/main" id="{25E0D654-9595-45DF-98AC-4EFB14565530}"/>
                </a:ext>
              </a:extLst>
            </p:cNvPr>
            <p:cNvPicPr>
              <a:picLocks noChangeAspect="1"/>
            </p:cNvPicPr>
            <p:nvPr/>
          </p:nvPicPr>
          <p:blipFill rotWithShape="1">
            <a:blip r:embed="rId8"/>
            <a:srcRect t="9142" b="1"/>
            <a:stretch/>
          </p:blipFill>
          <p:spPr>
            <a:xfrm>
              <a:off x="183240" y="2044642"/>
              <a:ext cx="1385956" cy="261252"/>
            </a:xfrm>
            <a:prstGeom prst="rect">
              <a:avLst/>
            </a:prstGeom>
          </p:spPr>
        </p:pic>
        <p:pic>
          <p:nvPicPr>
            <p:cNvPr id="15" name="图片 14">
              <a:extLst>
                <a:ext uri="{FF2B5EF4-FFF2-40B4-BE49-F238E27FC236}">
                  <a16:creationId xmlns:a16="http://schemas.microsoft.com/office/drawing/2014/main" id="{861ED942-3050-4591-B93E-ADE51ED86EEB}"/>
                </a:ext>
              </a:extLst>
            </p:cNvPr>
            <p:cNvPicPr>
              <a:picLocks noChangeAspect="1"/>
            </p:cNvPicPr>
            <p:nvPr/>
          </p:nvPicPr>
          <p:blipFill>
            <a:blip r:embed="rId9"/>
            <a:stretch>
              <a:fillRect/>
            </a:stretch>
          </p:blipFill>
          <p:spPr>
            <a:xfrm>
              <a:off x="209933" y="2305894"/>
              <a:ext cx="1194427" cy="342224"/>
            </a:xfrm>
            <a:prstGeom prst="rect">
              <a:avLst/>
            </a:prstGeom>
          </p:spPr>
        </p:pic>
      </p:grpSp>
      <p:pic>
        <p:nvPicPr>
          <p:cNvPr id="19" name="图片 18">
            <a:extLst>
              <a:ext uri="{FF2B5EF4-FFF2-40B4-BE49-F238E27FC236}">
                <a16:creationId xmlns:a16="http://schemas.microsoft.com/office/drawing/2014/main" id="{E31E7E16-F3D8-4CB3-9FCA-72D0E64EA029}"/>
              </a:ext>
            </a:extLst>
          </p:cNvPr>
          <p:cNvPicPr>
            <a:picLocks noChangeAspect="1"/>
          </p:cNvPicPr>
          <p:nvPr/>
        </p:nvPicPr>
        <p:blipFill>
          <a:blip r:embed="rId10"/>
          <a:stretch>
            <a:fillRect/>
          </a:stretch>
        </p:blipFill>
        <p:spPr>
          <a:xfrm>
            <a:off x="5398111" y="4016432"/>
            <a:ext cx="1726626" cy="293766"/>
          </a:xfrm>
          <a:prstGeom prst="rect">
            <a:avLst/>
          </a:prstGeom>
        </p:spPr>
      </p:pic>
      <p:pic>
        <p:nvPicPr>
          <p:cNvPr id="20" name="图片 19">
            <a:extLst>
              <a:ext uri="{FF2B5EF4-FFF2-40B4-BE49-F238E27FC236}">
                <a16:creationId xmlns:a16="http://schemas.microsoft.com/office/drawing/2014/main" id="{C122D5E0-8C31-48BE-8912-3D71483F0EBB}"/>
              </a:ext>
            </a:extLst>
          </p:cNvPr>
          <p:cNvPicPr>
            <a:picLocks noChangeAspect="1"/>
          </p:cNvPicPr>
          <p:nvPr/>
        </p:nvPicPr>
        <p:blipFill rotWithShape="1">
          <a:blip r:embed="rId11"/>
          <a:srcRect l="58269" t="-8459" b="-2"/>
          <a:stretch/>
        </p:blipFill>
        <p:spPr>
          <a:xfrm>
            <a:off x="6321333" y="2518108"/>
            <a:ext cx="1460017" cy="381748"/>
          </a:xfrm>
          <a:prstGeom prst="rect">
            <a:avLst/>
          </a:prstGeom>
        </p:spPr>
      </p:pic>
      <p:pic>
        <p:nvPicPr>
          <p:cNvPr id="23" name="图片 22">
            <a:extLst>
              <a:ext uri="{FF2B5EF4-FFF2-40B4-BE49-F238E27FC236}">
                <a16:creationId xmlns:a16="http://schemas.microsoft.com/office/drawing/2014/main" id="{96F0E5AC-5230-4B26-B3B9-B6062E4B0E4B}"/>
              </a:ext>
            </a:extLst>
          </p:cNvPr>
          <p:cNvPicPr>
            <a:picLocks noChangeAspect="1"/>
          </p:cNvPicPr>
          <p:nvPr/>
        </p:nvPicPr>
        <p:blipFill rotWithShape="1">
          <a:blip r:embed="rId12"/>
          <a:srcRect l="55371" t="-7200"/>
          <a:stretch/>
        </p:blipFill>
        <p:spPr>
          <a:xfrm>
            <a:off x="6382264" y="3032819"/>
            <a:ext cx="1605795" cy="305319"/>
          </a:xfrm>
          <a:prstGeom prst="rect">
            <a:avLst/>
          </a:prstGeom>
        </p:spPr>
      </p:pic>
      <p:pic>
        <p:nvPicPr>
          <p:cNvPr id="24" name="图片 23">
            <a:extLst>
              <a:ext uri="{FF2B5EF4-FFF2-40B4-BE49-F238E27FC236}">
                <a16:creationId xmlns:a16="http://schemas.microsoft.com/office/drawing/2014/main" id="{6AC7393D-D461-42B8-8F36-E405EB370CD4}"/>
              </a:ext>
            </a:extLst>
          </p:cNvPr>
          <p:cNvPicPr>
            <a:picLocks noChangeAspect="1"/>
          </p:cNvPicPr>
          <p:nvPr/>
        </p:nvPicPr>
        <p:blipFill rotWithShape="1">
          <a:blip r:embed="rId13"/>
          <a:srcRect t="13547"/>
          <a:stretch/>
        </p:blipFill>
        <p:spPr>
          <a:xfrm>
            <a:off x="6124819" y="1932277"/>
            <a:ext cx="2459080" cy="381748"/>
          </a:xfrm>
          <a:prstGeom prst="rect">
            <a:avLst/>
          </a:prstGeom>
        </p:spPr>
      </p:pic>
      <p:pic>
        <p:nvPicPr>
          <p:cNvPr id="25" name="图片 24">
            <a:extLst>
              <a:ext uri="{FF2B5EF4-FFF2-40B4-BE49-F238E27FC236}">
                <a16:creationId xmlns:a16="http://schemas.microsoft.com/office/drawing/2014/main" id="{9D6227D2-8379-4D43-9279-9EDAD0C84F43}"/>
              </a:ext>
            </a:extLst>
          </p:cNvPr>
          <p:cNvPicPr>
            <a:picLocks noChangeAspect="1"/>
          </p:cNvPicPr>
          <p:nvPr/>
        </p:nvPicPr>
        <p:blipFill>
          <a:blip r:embed="rId14"/>
          <a:stretch>
            <a:fillRect/>
          </a:stretch>
        </p:blipFill>
        <p:spPr>
          <a:xfrm>
            <a:off x="15078" y="1635839"/>
            <a:ext cx="3976997" cy="281416"/>
          </a:xfrm>
          <a:prstGeom prst="rect">
            <a:avLst/>
          </a:prstGeom>
        </p:spPr>
      </p:pic>
      <p:pic>
        <p:nvPicPr>
          <p:cNvPr id="26" name="图片 25">
            <a:extLst>
              <a:ext uri="{FF2B5EF4-FFF2-40B4-BE49-F238E27FC236}">
                <a16:creationId xmlns:a16="http://schemas.microsoft.com/office/drawing/2014/main" id="{08754909-2DCF-4840-99C6-AF04051B87FE}"/>
              </a:ext>
            </a:extLst>
          </p:cNvPr>
          <p:cNvPicPr>
            <a:picLocks noChangeAspect="1"/>
          </p:cNvPicPr>
          <p:nvPr/>
        </p:nvPicPr>
        <p:blipFill>
          <a:blip r:embed="rId15"/>
          <a:stretch>
            <a:fillRect/>
          </a:stretch>
        </p:blipFill>
        <p:spPr>
          <a:xfrm>
            <a:off x="2420964" y="1382263"/>
            <a:ext cx="985820" cy="298562"/>
          </a:xfrm>
          <a:prstGeom prst="rect">
            <a:avLst/>
          </a:prstGeom>
        </p:spPr>
      </p:pic>
      <p:pic>
        <p:nvPicPr>
          <p:cNvPr id="27" name="图片 26">
            <a:extLst>
              <a:ext uri="{FF2B5EF4-FFF2-40B4-BE49-F238E27FC236}">
                <a16:creationId xmlns:a16="http://schemas.microsoft.com/office/drawing/2014/main" id="{B9D6D438-3059-494C-A1BF-A3C81F435169}"/>
              </a:ext>
            </a:extLst>
          </p:cNvPr>
          <p:cNvPicPr>
            <a:picLocks noChangeAspect="1"/>
          </p:cNvPicPr>
          <p:nvPr/>
        </p:nvPicPr>
        <p:blipFill>
          <a:blip r:embed="rId16"/>
          <a:stretch>
            <a:fillRect/>
          </a:stretch>
        </p:blipFill>
        <p:spPr>
          <a:xfrm>
            <a:off x="5904110" y="1320486"/>
            <a:ext cx="834447" cy="284811"/>
          </a:xfrm>
          <a:prstGeom prst="rect">
            <a:avLst/>
          </a:prstGeom>
        </p:spPr>
      </p:pic>
      <p:pic>
        <p:nvPicPr>
          <p:cNvPr id="28" name="图片 27">
            <a:extLst>
              <a:ext uri="{FF2B5EF4-FFF2-40B4-BE49-F238E27FC236}">
                <a16:creationId xmlns:a16="http://schemas.microsoft.com/office/drawing/2014/main" id="{80BD061E-D0F8-4E3E-A453-64F2612E7FB6}"/>
              </a:ext>
            </a:extLst>
          </p:cNvPr>
          <p:cNvPicPr>
            <a:picLocks noChangeAspect="1"/>
          </p:cNvPicPr>
          <p:nvPr/>
        </p:nvPicPr>
        <p:blipFill rotWithShape="1">
          <a:blip r:embed="rId12"/>
          <a:srcRect t="1" r="55778" b="1190"/>
          <a:stretch/>
        </p:blipFill>
        <p:spPr>
          <a:xfrm>
            <a:off x="1236978" y="3046358"/>
            <a:ext cx="1591148" cy="281417"/>
          </a:xfrm>
          <a:prstGeom prst="rect">
            <a:avLst/>
          </a:prstGeom>
        </p:spPr>
      </p:pic>
      <p:pic>
        <p:nvPicPr>
          <p:cNvPr id="29" name="图片 28">
            <a:extLst>
              <a:ext uri="{FF2B5EF4-FFF2-40B4-BE49-F238E27FC236}">
                <a16:creationId xmlns:a16="http://schemas.microsoft.com/office/drawing/2014/main" id="{5FABEB8E-D5F2-413C-B413-20D5EF25A449}"/>
              </a:ext>
            </a:extLst>
          </p:cNvPr>
          <p:cNvPicPr>
            <a:picLocks noChangeAspect="1"/>
          </p:cNvPicPr>
          <p:nvPr/>
        </p:nvPicPr>
        <p:blipFill rotWithShape="1">
          <a:blip r:embed="rId11"/>
          <a:srcRect r="56507" b="-4841"/>
          <a:stretch/>
        </p:blipFill>
        <p:spPr>
          <a:xfrm>
            <a:off x="1374705" y="2518108"/>
            <a:ext cx="1521694" cy="369009"/>
          </a:xfrm>
          <a:prstGeom prst="rect">
            <a:avLst/>
          </a:prstGeom>
        </p:spPr>
      </p:pic>
    </p:spTree>
    <p:extLst>
      <p:ext uri="{BB962C8B-B14F-4D97-AF65-F5344CB8AC3E}">
        <p14:creationId xmlns:p14="http://schemas.microsoft.com/office/powerpoint/2010/main" val="331753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09933" y="70052"/>
            <a:ext cx="7019004"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Multi-Pointer Co-Attention Networks for Recommendation</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7F862019-6FC1-4645-8D77-79E030747F2E}"/>
              </a:ext>
            </a:extLst>
          </p:cNvPr>
          <p:cNvPicPr>
            <a:picLocks noChangeAspect="1"/>
          </p:cNvPicPr>
          <p:nvPr/>
        </p:nvPicPr>
        <p:blipFill rotWithShape="1">
          <a:blip r:embed="rId3"/>
          <a:srcRect l="16297" t="1361" r="19415" b="69625"/>
          <a:stretch/>
        </p:blipFill>
        <p:spPr>
          <a:xfrm>
            <a:off x="2405848" y="2715017"/>
            <a:ext cx="4332303" cy="2395546"/>
          </a:xfrm>
          <a:prstGeom prst="rect">
            <a:avLst/>
          </a:prstGeom>
        </p:spPr>
      </p:pic>
      <p:pic>
        <p:nvPicPr>
          <p:cNvPr id="3" name="图片 2">
            <a:extLst>
              <a:ext uri="{FF2B5EF4-FFF2-40B4-BE49-F238E27FC236}">
                <a16:creationId xmlns:a16="http://schemas.microsoft.com/office/drawing/2014/main" id="{6B62D73C-FA69-4E1D-8A48-D2B0F85F458E}"/>
              </a:ext>
            </a:extLst>
          </p:cNvPr>
          <p:cNvPicPr>
            <a:picLocks noChangeAspect="1"/>
          </p:cNvPicPr>
          <p:nvPr/>
        </p:nvPicPr>
        <p:blipFill rotWithShape="1">
          <a:blip r:embed="rId4"/>
          <a:srcRect t="3890"/>
          <a:stretch/>
        </p:blipFill>
        <p:spPr>
          <a:xfrm>
            <a:off x="0" y="852697"/>
            <a:ext cx="3213717" cy="2881061"/>
          </a:xfrm>
          <a:prstGeom prst="rect">
            <a:avLst/>
          </a:prstGeom>
        </p:spPr>
      </p:pic>
      <p:pic>
        <p:nvPicPr>
          <p:cNvPr id="5" name="图片 4">
            <a:extLst>
              <a:ext uri="{FF2B5EF4-FFF2-40B4-BE49-F238E27FC236}">
                <a16:creationId xmlns:a16="http://schemas.microsoft.com/office/drawing/2014/main" id="{0B034F86-324C-4DA1-B580-6DA3C45E2AD8}"/>
              </a:ext>
            </a:extLst>
          </p:cNvPr>
          <p:cNvPicPr>
            <a:picLocks noChangeAspect="1"/>
          </p:cNvPicPr>
          <p:nvPr/>
        </p:nvPicPr>
        <p:blipFill rotWithShape="1">
          <a:blip r:embed="rId5"/>
          <a:srcRect l="2553" r="2128"/>
          <a:stretch/>
        </p:blipFill>
        <p:spPr>
          <a:xfrm>
            <a:off x="6387534" y="615909"/>
            <a:ext cx="2756465" cy="3281388"/>
          </a:xfrm>
          <a:prstGeom prst="rect">
            <a:avLst/>
          </a:prstGeom>
        </p:spPr>
      </p:pic>
      <p:pic>
        <p:nvPicPr>
          <p:cNvPr id="6" name="图片 5">
            <a:extLst>
              <a:ext uri="{FF2B5EF4-FFF2-40B4-BE49-F238E27FC236}">
                <a16:creationId xmlns:a16="http://schemas.microsoft.com/office/drawing/2014/main" id="{D28C2EB4-DCA6-4F53-B345-68BE54114F45}"/>
              </a:ext>
            </a:extLst>
          </p:cNvPr>
          <p:cNvPicPr>
            <a:picLocks noChangeAspect="1"/>
          </p:cNvPicPr>
          <p:nvPr/>
        </p:nvPicPr>
        <p:blipFill>
          <a:blip r:embed="rId6"/>
          <a:stretch>
            <a:fillRect/>
          </a:stretch>
        </p:blipFill>
        <p:spPr>
          <a:xfrm>
            <a:off x="852555" y="4138058"/>
            <a:ext cx="1686160" cy="495369"/>
          </a:xfrm>
          <a:prstGeom prst="rect">
            <a:avLst/>
          </a:prstGeom>
        </p:spPr>
      </p:pic>
      <p:pic>
        <p:nvPicPr>
          <p:cNvPr id="7" name="图片 6">
            <a:extLst>
              <a:ext uri="{FF2B5EF4-FFF2-40B4-BE49-F238E27FC236}">
                <a16:creationId xmlns:a16="http://schemas.microsoft.com/office/drawing/2014/main" id="{45ACC136-EB89-46D4-AD97-6379B89E1575}"/>
              </a:ext>
            </a:extLst>
          </p:cNvPr>
          <p:cNvPicPr>
            <a:picLocks noChangeAspect="1"/>
          </p:cNvPicPr>
          <p:nvPr/>
        </p:nvPicPr>
        <p:blipFill>
          <a:blip r:embed="rId7"/>
          <a:stretch>
            <a:fillRect/>
          </a:stretch>
        </p:blipFill>
        <p:spPr>
          <a:xfrm>
            <a:off x="6710073" y="4088803"/>
            <a:ext cx="1581371" cy="523948"/>
          </a:xfrm>
          <a:prstGeom prst="rect">
            <a:avLst/>
          </a:prstGeom>
        </p:spPr>
      </p:pic>
      <p:pic>
        <p:nvPicPr>
          <p:cNvPr id="8" name="图片 7">
            <a:extLst>
              <a:ext uri="{FF2B5EF4-FFF2-40B4-BE49-F238E27FC236}">
                <a16:creationId xmlns:a16="http://schemas.microsoft.com/office/drawing/2014/main" id="{AAA53286-066D-46A2-92A6-369AB37471C9}"/>
              </a:ext>
            </a:extLst>
          </p:cNvPr>
          <p:cNvPicPr>
            <a:picLocks noChangeAspect="1"/>
          </p:cNvPicPr>
          <p:nvPr/>
        </p:nvPicPr>
        <p:blipFill>
          <a:blip r:embed="rId8"/>
          <a:stretch>
            <a:fillRect/>
          </a:stretch>
        </p:blipFill>
        <p:spPr>
          <a:xfrm>
            <a:off x="2851067" y="3295547"/>
            <a:ext cx="371527" cy="438211"/>
          </a:xfrm>
          <a:prstGeom prst="rect">
            <a:avLst/>
          </a:prstGeom>
        </p:spPr>
      </p:pic>
      <p:pic>
        <p:nvPicPr>
          <p:cNvPr id="16" name="图片 15">
            <a:extLst>
              <a:ext uri="{FF2B5EF4-FFF2-40B4-BE49-F238E27FC236}">
                <a16:creationId xmlns:a16="http://schemas.microsoft.com/office/drawing/2014/main" id="{EA6F98F2-22A6-43A8-B8FE-EB601C34A27F}"/>
              </a:ext>
            </a:extLst>
          </p:cNvPr>
          <p:cNvPicPr>
            <a:picLocks noChangeAspect="1"/>
          </p:cNvPicPr>
          <p:nvPr/>
        </p:nvPicPr>
        <p:blipFill>
          <a:blip r:embed="rId9"/>
          <a:stretch>
            <a:fillRect/>
          </a:stretch>
        </p:blipFill>
        <p:spPr>
          <a:xfrm>
            <a:off x="6035709" y="3262204"/>
            <a:ext cx="342948" cy="504895"/>
          </a:xfrm>
          <a:prstGeom prst="rect">
            <a:avLst/>
          </a:prstGeom>
        </p:spPr>
      </p:pic>
      <p:pic>
        <p:nvPicPr>
          <p:cNvPr id="26" name="图片 25">
            <a:extLst>
              <a:ext uri="{FF2B5EF4-FFF2-40B4-BE49-F238E27FC236}">
                <a16:creationId xmlns:a16="http://schemas.microsoft.com/office/drawing/2014/main" id="{BD887B31-A4EF-43C5-812A-5E068D720046}"/>
              </a:ext>
            </a:extLst>
          </p:cNvPr>
          <p:cNvPicPr>
            <a:picLocks noChangeAspect="1"/>
          </p:cNvPicPr>
          <p:nvPr/>
        </p:nvPicPr>
        <p:blipFill>
          <a:blip r:embed="rId8"/>
          <a:stretch>
            <a:fillRect/>
          </a:stretch>
        </p:blipFill>
        <p:spPr>
          <a:xfrm>
            <a:off x="6965932" y="1301963"/>
            <a:ext cx="313130" cy="369332"/>
          </a:xfrm>
          <a:prstGeom prst="rect">
            <a:avLst/>
          </a:prstGeom>
        </p:spPr>
      </p:pic>
      <p:pic>
        <p:nvPicPr>
          <p:cNvPr id="27" name="图片 26">
            <a:extLst>
              <a:ext uri="{FF2B5EF4-FFF2-40B4-BE49-F238E27FC236}">
                <a16:creationId xmlns:a16="http://schemas.microsoft.com/office/drawing/2014/main" id="{9EF3298C-8CED-4D2F-B689-86902DF2CF16}"/>
              </a:ext>
            </a:extLst>
          </p:cNvPr>
          <p:cNvPicPr>
            <a:picLocks noChangeAspect="1"/>
          </p:cNvPicPr>
          <p:nvPr/>
        </p:nvPicPr>
        <p:blipFill>
          <a:blip r:embed="rId8"/>
          <a:stretch>
            <a:fillRect/>
          </a:stretch>
        </p:blipFill>
        <p:spPr>
          <a:xfrm>
            <a:off x="412622" y="1426974"/>
            <a:ext cx="313130" cy="369332"/>
          </a:xfrm>
          <a:prstGeom prst="rect">
            <a:avLst/>
          </a:prstGeom>
        </p:spPr>
      </p:pic>
      <p:pic>
        <p:nvPicPr>
          <p:cNvPr id="28" name="图片 27">
            <a:extLst>
              <a:ext uri="{FF2B5EF4-FFF2-40B4-BE49-F238E27FC236}">
                <a16:creationId xmlns:a16="http://schemas.microsoft.com/office/drawing/2014/main" id="{383F5C2B-D949-43D5-B34E-3B495AAA6A39}"/>
              </a:ext>
            </a:extLst>
          </p:cNvPr>
          <p:cNvPicPr>
            <a:picLocks noChangeAspect="1"/>
          </p:cNvPicPr>
          <p:nvPr/>
        </p:nvPicPr>
        <p:blipFill>
          <a:blip r:embed="rId9"/>
          <a:stretch>
            <a:fillRect/>
          </a:stretch>
        </p:blipFill>
        <p:spPr>
          <a:xfrm>
            <a:off x="8480511" y="1367847"/>
            <a:ext cx="250867" cy="369332"/>
          </a:xfrm>
          <a:prstGeom prst="rect">
            <a:avLst/>
          </a:prstGeom>
        </p:spPr>
      </p:pic>
      <p:pic>
        <p:nvPicPr>
          <p:cNvPr id="29" name="图片 28">
            <a:extLst>
              <a:ext uri="{FF2B5EF4-FFF2-40B4-BE49-F238E27FC236}">
                <a16:creationId xmlns:a16="http://schemas.microsoft.com/office/drawing/2014/main" id="{90DA7C7C-7923-4982-8B79-3F79CDF7DECD}"/>
              </a:ext>
            </a:extLst>
          </p:cNvPr>
          <p:cNvPicPr>
            <a:picLocks noChangeAspect="1"/>
          </p:cNvPicPr>
          <p:nvPr/>
        </p:nvPicPr>
        <p:blipFill>
          <a:blip r:embed="rId9"/>
          <a:stretch>
            <a:fillRect/>
          </a:stretch>
        </p:blipFill>
        <p:spPr>
          <a:xfrm>
            <a:off x="2766962" y="1585205"/>
            <a:ext cx="269868" cy="397305"/>
          </a:xfrm>
          <a:prstGeom prst="rect">
            <a:avLst/>
          </a:prstGeom>
        </p:spPr>
      </p:pic>
      <p:pic>
        <p:nvPicPr>
          <p:cNvPr id="17" name="图片 16">
            <a:extLst>
              <a:ext uri="{FF2B5EF4-FFF2-40B4-BE49-F238E27FC236}">
                <a16:creationId xmlns:a16="http://schemas.microsoft.com/office/drawing/2014/main" id="{7B3E8A4E-F925-4067-9975-BD805E32360D}"/>
              </a:ext>
            </a:extLst>
          </p:cNvPr>
          <p:cNvPicPr>
            <a:picLocks noChangeAspect="1"/>
          </p:cNvPicPr>
          <p:nvPr/>
        </p:nvPicPr>
        <p:blipFill>
          <a:blip r:embed="rId10"/>
          <a:stretch>
            <a:fillRect/>
          </a:stretch>
        </p:blipFill>
        <p:spPr>
          <a:xfrm>
            <a:off x="2637180" y="668180"/>
            <a:ext cx="3930781" cy="703468"/>
          </a:xfrm>
          <a:prstGeom prst="rect">
            <a:avLst/>
          </a:prstGeom>
        </p:spPr>
      </p:pic>
    </p:spTree>
    <p:extLst>
      <p:ext uri="{BB962C8B-B14F-4D97-AF65-F5344CB8AC3E}">
        <p14:creationId xmlns:p14="http://schemas.microsoft.com/office/powerpoint/2010/main" val="2024143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bwMode="auto">
          <a:xfrm>
            <a:off x="2916211" y="2508597"/>
            <a:ext cx="3262433" cy="1015663"/>
          </a:xfrm>
          <a:prstGeom prst="rect">
            <a:avLst/>
          </a:prstGeom>
        </p:spPr>
        <p:txBody>
          <a:bodyPr wrap="none">
            <a:spAutoFit/>
          </a:bodyPr>
          <a:lstStyle/>
          <a:p>
            <a:pPr algn="ctr">
              <a:defRPr/>
            </a:pPr>
            <a:r>
              <a:rPr lang="zh-CN" altLang="en-US" sz="60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谢谢大家</a:t>
            </a:r>
          </a:p>
        </p:txBody>
      </p:sp>
      <p:grpSp>
        <p:nvGrpSpPr>
          <p:cNvPr id="9" name="组合 8"/>
          <p:cNvGrpSpPr/>
          <p:nvPr/>
        </p:nvGrpSpPr>
        <p:grpSpPr>
          <a:xfrm>
            <a:off x="2222639" y="2464842"/>
            <a:ext cx="4698722" cy="1111158"/>
            <a:chOff x="1885348" y="2376055"/>
            <a:chExt cx="5569528" cy="1233055"/>
          </a:xfrm>
        </p:grpSpPr>
        <p:cxnSp>
          <p:nvCxnSpPr>
            <p:cNvPr id="7" name="直接连接符 6"/>
            <p:cNvCxnSpPr/>
            <p:nvPr/>
          </p:nvCxnSpPr>
          <p:spPr>
            <a:xfrm>
              <a:off x="1885348" y="2376055"/>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885348" y="3609110"/>
              <a:ext cx="5569528" cy="0"/>
            </a:xfrm>
            <a:prstGeom prst="line">
              <a:avLst/>
            </a:prstGeom>
            <a:ln w="12700"/>
          </p:spPr>
          <p:style>
            <a:lnRef idx="1">
              <a:schemeClr val="accent1"/>
            </a:lnRef>
            <a:fillRef idx="0">
              <a:schemeClr val="accent1"/>
            </a:fillRef>
            <a:effectRef idx="0">
              <a:schemeClr val="accent1"/>
            </a:effectRef>
            <a:fontRef idx="minor">
              <a:schemeClr val="tx1"/>
            </a:fontRef>
          </p:style>
        </p:cxnSp>
      </p:grpSp>
      <p:pic>
        <p:nvPicPr>
          <p:cNvPr id="2" name="Picture 2" descr="http://pic29.photophoto.cn/20131031/0007019972140373_b.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484" t="9054" r="21242" b="4929"/>
          <a:stretch>
            <a:fillRect/>
          </a:stretch>
        </p:blipFill>
        <p:spPr bwMode="auto">
          <a:xfrm>
            <a:off x="3761105" y="685165"/>
            <a:ext cx="1624330" cy="1245870"/>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21175" y="70052"/>
            <a:ext cx="646332" cy="369332"/>
          </a:xfrm>
          <a:prstGeom prst="rect">
            <a:avLst/>
          </a:prstGeom>
          <a:noFill/>
        </p:spPr>
        <p:txBody>
          <a:bodyPr wrap="non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引入</a:t>
            </a:r>
          </a:p>
        </p:txBody>
      </p:sp>
      <p:sp>
        <p:nvSpPr>
          <p:cNvPr id="12" name="矩形 11">
            <a:extLst>
              <a:ext uri="{FF2B5EF4-FFF2-40B4-BE49-F238E27FC236}">
                <a16:creationId xmlns:a16="http://schemas.microsoft.com/office/drawing/2014/main" id="{750AE87A-6526-4F9C-81E7-AAD713BCAB26}"/>
              </a:ext>
            </a:extLst>
          </p:cNvPr>
          <p:cNvSpPr/>
          <p:nvPr/>
        </p:nvSpPr>
        <p:spPr bwMode="auto">
          <a:xfrm>
            <a:off x="11849" y="664252"/>
            <a:ext cx="1210588" cy="400110"/>
          </a:xfrm>
          <a:prstGeom prst="rect">
            <a:avLst/>
          </a:prstGeom>
          <a:noFill/>
        </p:spPr>
        <p:txBody>
          <a:bodyPr wrap="none">
            <a:spAutoFit/>
          </a:bodyPr>
          <a:lstStyle/>
          <a:p>
            <a:pPr algn="ctr">
              <a:defRPr/>
            </a:pPr>
            <a:r>
              <a:rPr lang="zh-CN" altLang="en-US" sz="20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研究现状</a:t>
            </a:r>
          </a:p>
        </p:txBody>
      </p:sp>
      <p:sp>
        <p:nvSpPr>
          <p:cNvPr id="5" name="文本框 4">
            <a:extLst>
              <a:ext uri="{FF2B5EF4-FFF2-40B4-BE49-F238E27FC236}">
                <a16:creationId xmlns:a16="http://schemas.microsoft.com/office/drawing/2014/main" id="{7A3E2D56-31C0-4B1C-AD09-3D203C4F0305}"/>
              </a:ext>
            </a:extLst>
          </p:cNvPr>
          <p:cNvSpPr txBox="1"/>
          <p:nvPr/>
        </p:nvSpPr>
        <p:spPr>
          <a:xfrm>
            <a:off x="554854" y="1064362"/>
            <a:ext cx="8034291" cy="37312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solidFill>
                  <a:schemeClr val="bg2">
                    <a:lumMod val="50000"/>
                  </a:schemeClr>
                </a:solidFill>
                <a:latin typeface="+mj-ea"/>
                <a:ea typeface="+mj-ea"/>
              </a:rPr>
              <a:t>用户评论是非常重要的数据，可以了解用户的喜好和关注点。</a:t>
            </a:r>
            <a:endParaRPr lang="en-US" altLang="zh-CN" sz="2000" dirty="0">
              <a:solidFill>
                <a:schemeClr val="bg2">
                  <a:lumMod val="50000"/>
                </a:schemeClr>
              </a:solidFill>
              <a:latin typeface="+mj-ea"/>
              <a:ea typeface="+mj-ea"/>
            </a:endParaRPr>
          </a:p>
          <a:p>
            <a:pPr marL="285750" indent="-285750">
              <a:lnSpc>
                <a:spcPct val="150000"/>
              </a:lnSpc>
              <a:buFont typeface="Arial" panose="020B0604020202020204" pitchFamily="34" charset="0"/>
              <a:buChar char="•"/>
            </a:pPr>
            <a:r>
              <a:rPr lang="zh-CN" altLang="en-US" sz="2000" dirty="0">
                <a:solidFill>
                  <a:schemeClr val="bg2">
                    <a:lumMod val="50000"/>
                  </a:schemeClr>
                </a:solidFill>
                <a:latin typeface="+mj-ea"/>
                <a:ea typeface="+mj-ea"/>
              </a:rPr>
              <a:t>冷启动问题。</a:t>
            </a:r>
            <a:endParaRPr lang="en-US" altLang="zh-CN" sz="2000" dirty="0">
              <a:solidFill>
                <a:schemeClr val="bg2">
                  <a:lumMod val="50000"/>
                </a:schemeClr>
              </a:solidFill>
              <a:latin typeface="+mj-ea"/>
              <a:ea typeface="+mj-ea"/>
            </a:endParaRPr>
          </a:p>
          <a:p>
            <a:pPr marL="285750" indent="-285750">
              <a:lnSpc>
                <a:spcPct val="150000"/>
              </a:lnSpc>
              <a:buFont typeface="Arial" panose="020B0604020202020204" pitchFamily="34" charset="0"/>
              <a:buChar char="•"/>
            </a:pPr>
            <a:r>
              <a:rPr lang="zh-CN" altLang="en-US" sz="2000" dirty="0">
                <a:solidFill>
                  <a:schemeClr val="bg2">
                    <a:lumMod val="50000"/>
                  </a:schemeClr>
                </a:solidFill>
                <a:latin typeface="+mj-ea"/>
                <a:ea typeface="+mj-ea"/>
              </a:rPr>
              <a:t>用</a:t>
            </a:r>
            <a:r>
              <a:rPr lang="en-US" altLang="zh-CN" sz="2000" dirty="0">
                <a:solidFill>
                  <a:schemeClr val="bg2">
                    <a:lumMod val="50000"/>
                  </a:schemeClr>
                </a:solidFill>
                <a:latin typeface="+mj-ea"/>
                <a:ea typeface="+mj-ea"/>
              </a:rPr>
              <a:t>CNN</a:t>
            </a:r>
            <a:r>
              <a:rPr lang="zh-CN" altLang="en-US" sz="2000" dirty="0">
                <a:solidFill>
                  <a:schemeClr val="bg2">
                    <a:lumMod val="50000"/>
                  </a:schemeClr>
                </a:solidFill>
                <a:latin typeface="+mj-ea"/>
                <a:ea typeface="+mj-ea"/>
              </a:rPr>
              <a:t>把用户评论和物品信息一起卷积来获取其特征的方法，无法获得用户和物品的细粒度交互信息。</a:t>
            </a:r>
            <a:endParaRPr lang="en-US" altLang="zh-CN" sz="2000" dirty="0">
              <a:solidFill>
                <a:schemeClr val="bg2">
                  <a:lumMod val="50000"/>
                </a:schemeClr>
              </a:solidFill>
              <a:latin typeface="+mj-ea"/>
              <a:ea typeface="+mj-ea"/>
            </a:endParaRPr>
          </a:p>
          <a:p>
            <a:pPr marL="285750" indent="-285750">
              <a:lnSpc>
                <a:spcPct val="150000"/>
              </a:lnSpc>
              <a:buFont typeface="Arial" panose="020B0604020202020204" pitchFamily="34" charset="0"/>
              <a:buChar char="•"/>
            </a:pPr>
            <a:r>
              <a:rPr lang="zh-CN" altLang="en-US" sz="2000" dirty="0">
                <a:solidFill>
                  <a:schemeClr val="bg2">
                    <a:lumMod val="50000"/>
                  </a:schemeClr>
                </a:solidFill>
                <a:latin typeface="+mj-ea"/>
                <a:ea typeface="+mj-ea"/>
              </a:rPr>
              <a:t>评论中存在无关信息。</a:t>
            </a:r>
            <a:endParaRPr lang="en-US" altLang="zh-CN" sz="2000" dirty="0">
              <a:solidFill>
                <a:schemeClr val="bg2">
                  <a:lumMod val="50000"/>
                </a:schemeClr>
              </a:solidFill>
              <a:latin typeface="+mj-ea"/>
              <a:ea typeface="+mj-ea"/>
            </a:endParaRPr>
          </a:p>
          <a:p>
            <a:pPr marL="285750" indent="-285750">
              <a:lnSpc>
                <a:spcPct val="150000"/>
              </a:lnSpc>
              <a:buFont typeface="Arial" panose="020B0604020202020204" pitchFamily="34" charset="0"/>
              <a:buChar char="•"/>
            </a:pPr>
            <a:r>
              <a:rPr lang="zh-CN" altLang="en-US" sz="2000" dirty="0">
                <a:solidFill>
                  <a:schemeClr val="bg2">
                    <a:lumMod val="50000"/>
                  </a:schemeClr>
                </a:solidFill>
                <a:latin typeface="+mj-ea"/>
                <a:ea typeface="+mj-ea"/>
              </a:rPr>
              <a:t>同一个词语在不同句子中有不同的情感。</a:t>
            </a:r>
            <a:endParaRPr lang="en-US" altLang="zh-CN" sz="2000" dirty="0">
              <a:solidFill>
                <a:schemeClr val="bg2">
                  <a:lumMod val="50000"/>
                </a:schemeClr>
              </a:solidFill>
              <a:latin typeface="+mj-ea"/>
              <a:ea typeface="+mj-ea"/>
            </a:endParaRPr>
          </a:p>
          <a:p>
            <a:pPr marL="285750" indent="-285750">
              <a:lnSpc>
                <a:spcPct val="150000"/>
              </a:lnSpc>
              <a:buFont typeface="Arial" panose="020B0604020202020204" pitchFamily="34" charset="0"/>
              <a:buChar char="•"/>
            </a:pPr>
            <a:r>
              <a:rPr lang="zh-CN" altLang="en-US" sz="2000" dirty="0">
                <a:solidFill>
                  <a:schemeClr val="bg2">
                    <a:lumMod val="50000"/>
                  </a:schemeClr>
                </a:solidFill>
                <a:latin typeface="+mj-ea"/>
                <a:ea typeface="+mj-ea"/>
              </a:rPr>
              <a:t>不同用户对于同一物品的关注点不同，同一用户对不同物品的关注点不同，不可一概而论。</a:t>
            </a:r>
          </a:p>
        </p:txBody>
      </p:sp>
      <p:sp>
        <p:nvSpPr>
          <p:cNvPr id="6" name="文本框 5">
            <a:extLst>
              <a:ext uri="{FF2B5EF4-FFF2-40B4-BE49-F238E27FC236}">
                <a16:creationId xmlns:a16="http://schemas.microsoft.com/office/drawing/2014/main" id="{612C5CC1-D69B-4654-B3DF-9FF7F2B351AB}"/>
              </a:ext>
            </a:extLst>
          </p:cNvPr>
          <p:cNvSpPr txBox="1"/>
          <p:nvPr/>
        </p:nvSpPr>
        <p:spPr>
          <a:xfrm>
            <a:off x="1566907" y="2571750"/>
            <a:ext cx="6010183" cy="830997"/>
          </a:xfrm>
          <a:prstGeom prst="rect">
            <a:avLst/>
          </a:prstGeom>
          <a:solidFill>
            <a:srgbClr val="304371"/>
          </a:solidFill>
        </p:spPr>
        <p:txBody>
          <a:bodyPr wrap="square" rtlCol="0">
            <a:spAutoFit/>
          </a:bodyPr>
          <a:lstStyle/>
          <a:p>
            <a:r>
              <a:rPr lang="en-US" altLang="zh-CN" sz="2400" dirty="0">
                <a:solidFill>
                  <a:schemeClr val="bg1"/>
                </a:solidFill>
                <a:latin typeface="+mj-ea"/>
                <a:ea typeface="+mj-ea"/>
              </a:rPr>
              <a:t>This laptop has a </a:t>
            </a:r>
            <a:r>
              <a:rPr lang="en-US" altLang="zh-CN" sz="2400" b="1" u="sng" dirty="0">
                <a:solidFill>
                  <a:schemeClr val="bg1"/>
                </a:solidFill>
                <a:latin typeface="+mj-ea"/>
                <a:ea typeface="+mj-ea"/>
              </a:rPr>
              <a:t>long</a:t>
            </a:r>
            <a:r>
              <a:rPr lang="en-US" altLang="zh-CN" sz="2400" dirty="0">
                <a:solidFill>
                  <a:schemeClr val="bg1"/>
                </a:solidFill>
                <a:latin typeface="+mj-ea"/>
                <a:ea typeface="+mj-ea"/>
              </a:rPr>
              <a:t> battery life.</a:t>
            </a:r>
          </a:p>
          <a:p>
            <a:r>
              <a:rPr lang="en-US" altLang="zh-CN" sz="2400" dirty="0">
                <a:solidFill>
                  <a:schemeClr val="bg1"/>
                </a:solidFill>
                <a:latin typeface="+mj-ea"/>
                <a:ea typeface="+mj-ea"/>
              </a:rPr>
              <a:t>The laptop requires a </a:t>
            </a:r>
            <a:r>
              <a:rPr lang="en-US" altLang="zh-CN" sz="2400" b="1" u="sng" dirty="0">
                <a:solidFill>
                  <a:schemeClr val="bg1"/>
                </a:solidFill>
                <a:latin typeface="+mj-ea"/>
                <a:ea typeface="+mj-ea"/>
              </a:rPr>
              <a:t>long</a:t>
            </a:r>
            <a:r>
              <a:rPr lang="en-US" altLang="zh-CN" sz="2400" dirty="0">
                <a:solidFill>
                  <a:schemeClr val="bg1"/>
                </a:solidFill>
                <a:latin typeface="+mj-ea"/>
                <a:ea typeface="+mj-ea"/>
              </a:rPr>
              <a:t> startup time. </a:t>
            </a:r>
            <a:endParaRPr lang="zh-CN" altLang="en-US" sz="2400" dirty="0">
              <a:solidFill>
                <a:schemeClr val="bg1"/>
              </a:solidFill>
              <a:latin typeface="+mj-ea"/>
              <a:ea typeface="+mj-ea"/>
            </a:endParaRPr>
          </a:p>
        </p:txBody>
      </p:sp>
    </p:spTree>
    <p:extLst>
      <p:ext uri="{BB962C8B-B14F-4D97-AF65-F5344CB8AC3E}">
        <p14:creationId xmlns:p14="http://schemas.microsoft.com/office/powerpoint/2010/main" val="37284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09514" y="64937"/>
            <a:ext cx="646332" cy="369332"/>
          </a:xfrm>
          <a:prstGeom prst="rect">
            <a:avLst/>
          </a:prstGeom>
          <a:noFill/>
        </p:spPr>
        <p:txBody>
          <a:bodyPr wrap="none">
            <a:spAutoFit/>
          </a:bodyPr>
          <a:lstStyle/>
          <a:p>
            <a:pPr algn="ctr">
              <a:defRPr/>
            </a:pPr>
            <a:r>
              <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引入</a:t>
            </a:r>
          </a:p>
        </p:txBody>
      </p:sp>
      <p:sp>
        <p:nvSpPr>
          <p:cNvPr id="12" name="矩形 11">
            <a:extLst>
              <a:ext uri="{FF2B5EF4-FFF2-40B4-BE49-F238E27FC236}">
                <a16:creationId xmlns:a16="http://schemas.microsoft.com/office/drawing/2014/main" id="{750AE87A-6526-4F9C-81E7-AAD713BCAB26}"/>
              </a:ext>
            </a:extLst>
          </p:cNvPr>
          <p:cNvSpPr/>
          <p:nvPr/>
        </p:nvSpPr>
        <p:spPr bwMode="auto">
          <a:xfrm>
            <a:off x="0" y="681565"/>
            <a:ext cx="1699404" cy="400110"/>
          </a:xfrm>
          <a:prstGeom prst="rect">
            <a:avLst/>
          </a:prstGeom>
          <a:noFill/>
        </p:spPr>
        <p:txBody>
          <a:bodyPr wrap="square">
            <a:spAutoFit/>
          </a:bodyPr>
          <a:lstStyle/>
          <a:p>
            <a:pPr>
              <a:defRPr/>
            </a:pPr>
            <a:r>
              <a:rPr lang="en-US" altLang="zh-CN" sz="20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Contributes</a:t>
            </a:r>
            <a:endParaRPr lang="zh-CN" altLang="en-US" sz="20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E93DD5F0-22A4-472C-99D0-105CC81E2262}"/>
              </a:ext>
            </a:extLst>
          </p:cNvPr>
          <p:cNvSpPr txBox="1"/>
          <p:nvPr/>
        </p:nvSpPr>
        <p:spPr>
          <a:xfrm>
            <a:off x="463669" y="1482859"/>
            <a:ext cx="8216661" cy="307725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sz="2000" dirty="0">
                <a:solidFill>
                  <a:schemeClr val="bg2">
                    <a:lumMod val="50000"/>
                  </a:schemeClr>
                </a:solidFill>
                <a:latin typeface="+mj-ea"/>
                <a:ea typeface="+mj-ea"/>
              </a:rPr>
              <a:t>提出了一个新的基于方面级别</a:t>
            </a:r>
            <a:r>
              <a:rPr lang="zh-CN" altLang="en-US" sz="2000" dirty="0">
                <a:solidFill>
                  <a:schemeClr val="bg2">
                    <a:lumMod val="50000"/>
                  </a:schemeClr>
                </a:solidFill>
                <a:latin typeface="+mj-ea"/>
              </a:rPr>
              <a:t>（</a:t>
            </a:r>
            <a:r>
              <a:rPr lang="en-US" altLang="zh-CN" sz="2000" dirty="0">
                <a:solidFill>
                  <a:schemeClr val="bg2">
                    <a:lumMod val="50000"/>
                  </a:schemeClr>
                </a:solidFill>
                <a:latin typeface="+mj-ea"/>
              </a:rPr>
              <a:t>Aspect-Level</a:t>
            </a:r>
            <a:r>
              <a:rPr lang="zh-CN" altLang="en-US" sz="2000" dirty="0">
                <a:solidFill>
                  <a:schemeClr val="bg2">
                    <a:lumMod val="50000"/>
                  </a:schemeClr>
                </a:solidFill>
                <a:latin typeface="+mj-ea"/>
              </a:rPr>
              <a:t>）</a:t>
            </a:r>
            <a:r>
              <a:rPr lang="zh-CN" altLang="en-US" sz="2000" dirty="0">
                <a:solidFill>
                  <a:schemeClr val="bg2">
                    <a:lumMod val="50000"/>
                  </a:schemeClr>
                </a:solidFill>
                <a:latin typeface="+mj-ea"/>
                <a:ea typeface="+mj-ea"/>
              </a:rPr>
              <a:t>的神经网络推荐系统</a:t>
            </a:r>
            <a:r>
              <a:rPr lang="en-US" altLang="zh-CN" sz="2000" dirty="0">
                <a:solidFill>
                  <a:schemeClr val="bg2">
                    <a:lumMod val="50000"/>
                  </a:schemeClr>
                </a:solidFill>
                <a:latin typeface="+mj-ea"/>
                <a:ea typeface="+mj-ea"/>
              </a:rPr>
              <a:t>ANR</a:t>
            </a:r>
            <a:r>
              <a:rPr lang="zh-CN" altLang="en-US" sz="2000" dirty="0">
                <a:solidFill>
                  <a:schemeClr val="bg2">
                    <a:lumMod val="50000"/>
                  </a:schemeClr>
                </a:solidFill>
                <a:latin typeface="+mj-ea"/>
                <a:ea typeface="+mj-ea"/>
              </a:rPr>
              <a:t>。</a:t>
            </a:r>
            <a:endParaRPr lang="en-US" altLang="zh-CN" sz="2000" dirty="0">
              <a:solidFill>
                <a:schemeClr val="bg2">
                  <a:lumMod val="50000"/>
                </a:schemeClr>
              </a:solidFill>
              <a:latin typeface="+mj-ea"/>
              <a:ea typeface="+mj-ea"/>
            </a:endParaRPr>
          </a:p>
          <a:p>
            <a:pPr marL="285750" indent="-285750">
              <a:lnSpc>
                <a:spcPct val="200000"/>
              </a:lnSpc>
              <a:buFont typeface="Arial" panose="020B0604020202020204" pitchFamily="34" charset="0"/>
              <a:buChar char="•"/>
            </a:pPr>
            <a:r>
              <a:rPr lang="zh-CN" altLang="en-US" sz="2000" dirty="0">
                <a:solidFill>
                  <a:schemeClr val="bg2">
                    <a:lumMod val="50000"/>
                  </a:schemeClr>
                </a:solidFill>
                <a:latin typeface="+mj-ea"/>
                <a:ea typeface="+mj-ea"/>
              </a:rPr>
              <a:t>设计了一个注意力机制，在学习方面级别表达时，只关注评论的相关部分。</a:t>
            </a:r>
            <a:endParaRPr lang="en-US" altLang="zh-CN" sz="2000" dirty="0">
              <a:solidFill>
                <a:schemeClr val="bg2">
                  <a:lumMod val="50000"/>
                </a:schemeClr>
              </a:solidFill>
              <a:latin typeface="+mj-ea"/>
              <a:ea typeface="+mj-ea"/>
            </a:endParaRPr>
          </a:p>
          <a:p>
            <a:pPr marL="285750" indent="-285750">
              <a:lnSpc>
                <a:spcPct val="200000"/>
              </a:lnSpc>
              <a:buFont typeface="Arial" panose="020B0604020202020204" pitchFamily="34" charset="0"/>
              <a:buChar char="•"/>
            </a:pPr>
            <a:r>
              <a:rPr lang="zh-CN" altLang="en-US" sz="2000" dirty="0">
                <a:solidFill>
                  <a:schemeClr val="bg2">
                    <a:lumMod val="50000"/>
                  </a:schemeClr>
                </a:solidFill>
                <a:latin typeface="+mj-ea"/>
                <a:ea typeface="+mj-ea"/>
              </a:rPr>
              <a:t>使用共同关注（</a:t>
            </a:r>
            <a:r>
              <a:rPr lang="en-US" altLang="zh-CN" sz="2000" dirty="0">
                <a:solidFill>
                  <a:schemeClr val="bg2">
                    <a:lumMod val="50000"/>
                  </a:schemeClr>
                </a:solidFill>
                <a:latin typeface="+mj-ea"/>
                <a:ea typeface="+mj-ea"/>
              </a:rPr>
              <a:t>Co-Attention</a:t>
            </a:r>
            <a:r>
              <a:rPr lang="zh-CN" altLang="en-US" sz="2000" dirty="0">
                <a:solidFill>
                  <a:schemeClr val="bg2">
                    <a:lumMod val="50000"/>
                  </a:schemeClr>
                </a:solidFill>
                <a:latin typeface="+mj-ea"/>
                <a:ea typeface="+mj-ea"/>
              </a:rPr>
              <a:t>）的方法估计方面级别的重要程度。</a:t>
            </a:r>
          </a:p>
        </p:txBody>
      </p:sp>
    </p:spTree>
    <p:extLst>
      <p:ext uri="{BB962C8B-B14F-4D97-AF65-F5344CB8AC3E}">
        <p14:creationId xmlns:p14="http://schemas.microsoft.com/office/powerpoint/2010/main" val="25205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95283" y="68257"/>
            <a:ext cx="4376717"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Aspect-based Neural Recommender</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10F49A43-46E0-4425-93C5-240DB4E392BD}"/>
              </a:ext>
            </a:extLst>
          </p:cNvPr>
          <p:cNvPicPr>
            <a:picLocks noChangeAspect="1"/>
          </p:cNvPicPr>
          <p:nvPr/>
        </p:nvPicPr>
        <p:blipFill rotWithShape="1">
          <a:blip r:embed="rId3"/>
          <a:srcRect l="2353" t="1327" r="5594"/>
          <a:stretch/>
        </p:blipFill>
        <p:spPr>
          <a:xfrm>
            <a:off x="13026" y="577970"/>
            <a:ext cx="3748105" cy="4565529"/>
          </a:xfrm>
          <a:prstGeom prst="rect">
            <a:avLst/>
          </a:prstGeom>
        </p:spPr>
      </p:pic>
      <p:sp>
        <p:nvSpPr>
          <p:cNvPr id="10" name="矩形 9">
            <a:extLst>
              <a:ext uri="{FF2B5EF4-FFF2-40B4-BE49-F238E27FC236}">
                <a16:creationId xmlns:a16="http://schemas.microsoft.com/office/drawing/2014/main" id="{690BD584-FE4E-4CAF-857D-A2DCB03A069A}"/>
              </a:ext>
            </a:extLst>
          </p:cNvPr>
          <p:cNvSpPr/>
          <p:nvPr/>
        </p:nvSpPr>
        <p:spPr bwMode="auto">
          <a:xfrm>
            <a:off x="3761131" y="577970"/>
            <a:ext cx="2311866" cy="400110"/>
          </a:xfrm>
          <a:prstGeom prst="rect">
            <a:avLst/>
          </a:prstGeom>
          <a:noFill/>
        </p:spPr>
        <p:txBody>
          <a:bodyPr wrap="square">
            <a:spAutoFit/>
          </a:bodyPr>
          <a:lstStyle/>
          <a:p>
            <a:pPr>
              <a:defRPr/>
            </a:pPr>
            <a:r>
              <a:rPr lang="en-US" altLang="zh-CN" sz="20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Embedding Layer</a:t>
            </a:r>
            <a:endParaRPr lang="zh-CN" altLang="en-US" sz="20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F08637B-F38C-43F1-828F-D69A8EA196CE}"/>
                  </a:ext>
                </a:extLst>
              </p:cNvPr>
              <p:cNvSpPr txBox="1"/>
              <p:nvPr/>
            </p:nvSpPr>
            <p:spPr>
              <a:xfrm>
                <a:off x="4183811" y="1095555"/>
                <a:ext cx="1794295" cy="369332"/>
              </a:xfrm>
              <a:prstGeom prst="rect">
                <a:avLst/>
              </a:prstGeom>
              <a:noFill/>
            </p:spPr>
            <p:txBody>
              <a:bodyPr wrap="square" rtlCol="0">
                <a:spAutoFit/>
              </a:bodyPr>
              <a:lstStyle/>
              <a:p>
                <a:pPr marL="285750" indent="-285750">
                  <a:buFont typeface="Wingdings" panose="05000000000000000000" pitchFamily="2" charset="2"/>
                  <a:buChar char="u"/>
                </a:pPr>
                <a:r>
                  <a:rPr lang="zh-CN" altLang="en-US" sz="1800" dirty="0">
                    <a:solidFill>
                      <a:schemeClr val="bg2">
                        <a:lumMod val="50000"/>
                      </a:schemeClr>
                    </a:solidFill>
                    <a:latin typeface="+mj-ea"/>
                    <a:ea typeface="+mj-ea"/>
                  </a:rPr>
                  <a:t>输入：</a:t>
                </a:r>
                <a14:m>
                  <m:oMath xmlns:m="http://schemas.openxmlformats.org/officeDocument/2006/math">
                    <m:sSub>
                      <m:sSubPr>
                        <m:ctrlPr>
                          <a:rPr lang="en-US" altLang="zh-CN" sz="1800" i="1" smtClean="0">
                            <a:solidFill>
                              <a:schemeClr val="bg2">
                                <a:lumMod val="50000"/>
                              </a:schemeClr>
                            </a:solidFill>
                            <a:latin typeface="Cambria Math" panose="02040503050406030204" pitchFamily="18" charset="0"/>
                            <a:ea typeface="+mj-ea"/>
                          </a:rPr>
                        </m:ctrlPr>
                      </m:sSubPr>
                      <m:e>
                        <m:r>
                          <a:rPr lang="en-US" altLang="zh-CN" sz="1800" b="0" i="1" smtClean="0">
                            <a:solidFill>
                              <a:schemeClr val="bg2">
                                <a:lumMod val="50000"/>
                              </a:schemeClr>
                            </a:solidFill>
                            <a:latin typeface="Cambria Math" panose="02040503050406030204" pitchFamily="18" charset="0"/>
                            <a:ea typeface="+mj-ea"/>
                          </a:rPr>
                          <m:t>𝐷</m:t>
                        </m:r>
                      </m:e>
                      <m:sub>
                        <m:r>
                          <a:rPr lang="en-US" altLang="zh-CN" sz="1800" b="0" i="1" smtClean="0">
                            <a:solidFill>
                              <a:schemeClr val="bg2">
                                <a:lumMod val="50000"/>
                              </a:schemeClr>
                            </a:solidFill>
                            <a:latin typeface="Cambria Math" panose="02040503050406030204" pitchFamily="18" charset="0"/>
                            <a:ea typeface="+mj-ea"/>
                          </a:rPr>
                          <m:t>𝑢</m:t>
                        </m:r>
                      </m:sub>
                    </m:sSub>
                    <m:r>
                      <a:rPr lang="en-US" altLang="zh-CN" sz="1800" b="0" i="1" smtClean="0">
                        <a:solidFill>
                          <a:schemeClr val="bg2">
                            <a:lumMod val="50000"/>
                          </a:schemeClr>
                        </a:solidFill>
                        <a:latin typeface="Cambria Math" panose="02040503050406030204" pitchFamily="18" charset="0"/>
                        <a:ea typeface="+mj-ea"/>
                      </a:rPr>
                      <m:t> </m:t>
                    </m:r>
                    <m:sSub>
                      <m:sSubPr>
                        <m:ctrlPr>
                          <a:rPr lang="en-US" altLang="zh-CN" sz="1800" i="1">
                            <a:solidFill>
                              <a:schemeClr val="bg2">
                                <a:lumMod val="50000"/>
                              </a:schemeClr>
                            </a:solidFill>
                            <a:latin typeface="Cambria Math" panose="02040503050406030204" pitchFamily="18" charset="0"/>
                          </a:rPr>
                        </m:ctrlPr>
                      </m:sSubPr>
                      <m:e>
                        <m:r>
                          <a:rPr lang="en-US" altLang="zh-CN" sz="1800" i="1">
                            <a:solidFill>
                              <a:schemeClr val="bg2">
                                <a:lumMod val="50000"/>
                              </a:schemeClr>
                            </a:solidFill>
                            <a:latin typeface="Cambria Math" panose="02040503050406030204" pitchFamily="18" charset="0"/>
                          </a:rPr>
                          <m:t>𝐷</m:t>
                        </m:r>
                      </m:e>
                      <m:sub>
                        <m:r>
                          <a:rPr lang="en-US" altLang="zh-CN" sz="1800" b="0" i="1" smtClean="0">
                            <a:solidFill>
                              <a:schemeClr val="bg2">
                                <a:lumMod val="50000"/>
                              </a:schemeClr>
                            </a:solidFill>
                            <a:latin typeface="Cambria Math" panose="02040503050406030204" pitchFamily="18" charset="0"/>
                          </a:rPr>
                          <m:t>𝑖</m:t>
                        </m:r>
                      </m:sub>
                    </m:sSub>
                    <m:r>
                      <a:rPr lang="en-US" altLang="zh-CN" sz="1800" i="1">
                        <a:solidFill>
                          <a:schemeClr val="bg2">
                            <a:lumMod val="50000"/>
                          </a:schemeClr>
                        </a:solidFill>
                        <a:latin typeface="Cambria Math" panose="02040503050406030204" pitchFamily="18" charset="0"/>
                      </a:rPr>
                      <m:t> </m:t>
                    </m:r>
                  </m:oMath>
                </a14:m>
                <a:endParaRPr lang="zh-CN" altLang="en-US" sz="1800" dirty="0">
                  <a:solidFill>
                    <a:schemeClr val="bg2">
                      <a:lumMod val="50000"/>
                    </a:schemeClr>
                  </a:solidFill>
                  <a:latin typeface="+mj-ea"/>
                  <a:ea typeface="+mj-ea"/>
                </a:endParaRPr>
              </a:p>
            </p:txBody>
          </p:sp>
        </mc:Choice>
        <mc:Fallback xmlns="">
          <p:sp>
            <p:nvSpPr>
              <p:cNvPr id="5" name="文本框 4">
                <a:extLst>
                  <a:ext uri="{FF2B5EF4-FFF2-40B4-BE49-F238E27FC236}">
                    <a16:creationId xmlns:a16="http://schemas.microsoft.com/office/drawing/2014/main" id="{EF08637B-F38C-43F1-828F-D69A8EA196CE}"/>
                  </a:ext>
                </a:extLst>
              </p:cNvPr>
              <p:cNvSpPr txBox="1">
                <a:spLocks noRot="1" noChangeAspect="1" noMove="1" noResize="1" noEditPoints="1" noAdjustHandles="1" noChangeArrowheads="1" noChangeShapeType="1" noTextEdit="1"/>
              </p:cNvSpPr>
              <p:nvPr/>
            </p:nvSpPr>
            <p:spPr>
              <a:xfrm>
                <a:off x="4183811" y="1095555"/>
                <a:ext cx="1794295" cy="369332"/>
              </a:xfrm>
              <a:prstGeom prst="rect">
                <a:avLst/>
              </a:prstGeom>
              <a:blipFill>
                <a:blip r:embed="rId8"/>
                <a:stretch>
                  <a:fillRect l="-2034" t="-10000"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5CE5C04F-C3D6-49C2-9516-67A21F578AC1}"/>
                  </a:ext>
                </a:extLst>
              </p:cNvPr>
              <p:cNvSpPr txBox="1"/>
              <p:nvPr/>
            </p:nvSpPr>
            <p:spPr>
              <a:xfrm>
                <a:off x="4183811" y="1582362"/>
                <a:ext cx="2458522" cy="374270"/>
              </a:xfrm>
              <a:prstGeom prst="rect">
                <a:avLst/>
              </a:prstGeom>
              <a:noFill/>
            </p:spPr>
            <p:txBody>
              <a:bodyPr wrap="square" rtlCol="0">
                <a:spAutoFit/>
              </a:bodyPr>
              <a:lstStyle/>
              <a:p>
                <a:pPr marL="285750" indent="-285750">
                  <a:buFont typeface="Wingdings" panose="05000000000000000000" pitchFamily="2" charset="2"/>
                  <a:buChar char="u"/>
                </a:pPr>
                <a:r>
                  <a:rPr lang="zh-CN" altLang="en-US" sz="1800" b="0" dirty="0">
                    <a:solidFill>
                      <a:schemeClr val="bg2">
                        <a:lumMod val="50000"/>
                      </a:schemeClr>
                    </a:solidFill>
                    <a:ea typeface="+mj-ea"/>
                  </a:rPr>
                  <a:t>嵌入</a:t>
                </a:r>
                <a14:m>
                  <m:oMath xmlns:m="http://schemas.openxmlformats.org/officeDocument/2006/math">
                    <m:r>
                      <a:rPr lang="zh-CN" altLang="en-US" sz="1800" i="1">
                        <a:solidFill>
                          <a:schemeClr val="bg2">
                            <a:lumMod val="50000"/>
                          </a:schemeClr>
                        </a:solidFill>
                        <a:latin typeface="Cambria Math" panose="02040503050406030204" pitchFamily="18" charset="0"/>
                        <a:ea typeface="+mj-ea"/>
                      </a:rPr>
                      <m:t>矩阵</m:t>
                    </m:r>
                    <m:r>
                      <a:rPr lang="en-US" altLang="zh-CN" sz="1800" b="0" i="1" smtClean="0">
                        <a:solidFill>
                          <a:schemeClr val="bg2">
                            <a:lumMod val="50000"/>
                          </a:schemeClr>
                        </a:solidFill>
                        <a:latin typeface="Cambria Math" panose="02040503050406030204" pitchFamily="18" charset="0"/>
                        <a:ea typeface="+mj-ea"/>
                      </a:rPr>
                      <m:t>𝑓</m:t>
                    </m:r>
                    <m:r>
                      <a:rPr lang="en-US" altLang="zh-CN" sz="1800" b="0" i="1" smtClean="0">
                        <a:solidFill>
                          <a:schemeClr val="bg2">
                            <a:lumMod val="50000"/>
                          </a:schemeClr>
                        </a:solidFill>
                        <a:latin typeface="Cambria Math" panose="02040503050406030204" pitchFamily="18" charset="0"/>
                        <a:ea typeface="+mj-ea"/>
                      </a:rPr>
                      <m:t>:</m:t>
                    </m:r>
                    <m:r>
                      <a:rPr lang="en-US" altLang="zh-CN" sz="1800" b="0" i="1" smtClean="0">
                        <a:solidFill>
                          <a:schemeClr val="bg2">
                            <a:lumMod val="50000"/>
                          </a:schemeClr>
                        </a:solidFill>
                        <a:latin typeface="Cambria Math" panose="02040503050406030204" pitchFamily="18" charset="0"/>
                        <a:ea typeface="+mj-ea"/>
                      </a:rPr>
                      <m:t>𝑉</m:t>
                    </m:r>
                    <m:r>
                      <a:rPr lang="zh-CN" altLang="en-US" sz="1800" i="1">
                        <a:solidFill>
                          <a:schemeClr val="bg2">
                            <a:lumMod val="50000"/>
                          </a:schemeClr>
                        </a:solidFill>
                        <a:latin typeface="Cambria Math" panose="02040503050406030204" pitchFamily="18" charset="0"/>
                        <a:ea typeface="+mj-ea"/>
                      </a:rPr>
                      <m:t>→</m:t>
                    </m:r>
                    <m:sSup>
                      <m:sSupPr>
                        <m:ctrlPr>
                          <a:rPr lang="en-US" altLang="zh-CN" sz="1800" i="1" smtClean="0">
                            <a:solidFill>
                              <a:schemeClr val="bg2">
                                <a:lumMod val="50000"/>
                              </a:schemeClr>
                            </a:solidFill>
                            <a:latin typeface="Cambria Math" panose="02040503050406030204" pitchFamily="18" charset="0"/>
                            <a:ea typeface="+mj-ea"/>
                          </a:rPr>
                        </m:ctrlPr>
                      </m:sSupPr>
                      <m:e>
                        <m:r>
                          <a:rPr lang="en-US" altLang="zh-CN" sz="1800" i="1" smtClean="0">
                            <a:solidFill>
                              <a:schemeClr val="bg2">
                                <a:lumMod val="50000"/>
                              </a:schemeClr>
                            </a:solidFill>
                            <a:latin typeface="Cambria Math" panose="02040503050406030204" pitchFamily="18" charset="0"/>
                            <a:ea typeface="+mj-ea"/>
                          </a:rPr>
                          <m:t>ℝ</m:t>
                        </m:r>
                      </m:e>
                      <m:sup>
                        <m:r>
                          <a:rPr lang="en-US" altLang="zh-CN" sz="1800" b="0" i="1" smtClean="0">
                            <a:solidFill>
                              <a:schemeClr val="bg2">
                                <a:lumMod val="50000"/>
                              </a:schemeClr>
                            </a:solidFill>
                            <a:latin typeface="Cambria Math" panose="02040503050406030204" pitchFamily="18" charset="0"/>
                            <a:ea typeface="+mj-ea"/>
                          </a:rPr>
                          <m:t>𝑑</m:t>
                        </m:r>
                      </m:sup>
                    </m:sSup>
                  </m:oMath>
                </a14:m>
                <a:endParaRPr lang="zh-CN" altLang="en-US" sz="1800" dirty="0">
                  <a:solidFill>
                    <a:schemeClr val="bg2">
                      <a:lumMod val="50000"/>
                    </a:schemeClr>
                  </a:solidFill>
                  <a:latin typeface="+mj-ea"/>
                  <a:ea typeface="+mj-ea"/>
                </a:endParaRPr>
              </a:p>
            </p:txBody>
          </p:sp>
        </mc:Choice>
        <mc:Fallback>
          <p:sp>
            <p:nvSpPr>
              <p:cNvPr id="11" name="文本框 10">
                <a:extLst>
                  <a:ext uri="{FF2B5EF4-FFF2-40B4-BE49-F238E27FC236}">
                    <a16:creationId xmlns:a16="http://schemas.microsoft.com/office/drawing/2014/main" id="{5CE5C04F-C3D6-49C2-9516-67A21F578AC1}"/>
                  </a:ext>
                </a:extLst>
              </p:cNvPr>
              <p:cNvSpPr txBox="1">
                <a:spLocks noRot="1" noChangeAspect="1" noMove="1" noResize="1" noEditPoints="1" noAdjustHandles="1" noChangeArrowheads="1" noChangeShapeType="1" noTextEdit="1"/>
              </p:cNvSpPr>
              <p:nvPr/>
            </p:nvSpPr>
            <p:spPr>
              <a:xfrm>
                <a:off x="4183811" y="1582362"/>
                <a:ext cx="2458522" cy="374270"/>
              </a:xfrm>
              <a:prstGeom prst="rect">
                <a:avLst/>
              </a:prstGeom>
              <a:blipFill>
                <a:blip r:embed="rId9"/>
                <a:stretch>
                  <a:fillRect l="-1485" t="-8197" b="-262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2E437AC3-F756-4D75-953A-192E3078CF42}"/>
                  </a:ext>
                </a:extLst>
              </p:cNvPr>
              <p:cNvSpPr txBox="1"/>
              <p:nvPr/>
            </p:nvSpPr>
            <p:spPr>
              <a:xfrm>
                <a:off x="4183811" y="2102655"/>
                <a:ext cx="3562710" cy="374270"/>
              </a:xfrm>
              <a:prstGeom prst="rect">
                <a:avLst/>
              </a:prstGeom>
              <a:noFill/>
            </p:spPr>
            <p:txBody>
              <a:bodyPr wrap="square" rtlCol="0">
                <a:spAutoFit/>
              </a:bodyPr>
              <a:lstStyle/>
              <a:p>
                <a:pPr marL="285750" indent="-285750">
                  <a:buFont typeface="Wingdings" panose="05000000000000000000" pitchFamily="2" charset="2"/>
                  <a:buChar char="u"/>
                </a:pPr>
                <a:r>
                  <a:rPr lang="zh-CN" altLang="en-US" sz="1800" dirty="0">
                    <a:solidFill>
                      <a:schemeClr val="bg2">
                        <a:lumMod val="50000"/>
                      </a:schemeClr>
                    </a:solidFill>
                    <a:latin typeface="+mj-ea"/>
                    <a:ea typeface="+mj-ea"/>
                  </a:rPr>
                  <a:t>输出：</a:t>
                </a:r>
                <a:r>
                  <a:rPr lang="en-US" altLang="zh-CN" sz="1800" dirty="0"/>
                  <a:t> </a:t>
                </a:r>
                <a14:m>
                  <m:oMath xmlns:m="http://schemas.openxmlformats.org/officeDocument/2006/math">
                    <m:sSub>
                      <m:sSubPr>
                        <m:ctrlPr>
                          <a:rPr lang="en-US" altLang="zh-CN" sz="1800" i="1" smtClean="0">
                            <a:solidFill>
                              <a:schemeClr val="bg2">
                                <a:lumMod val="50000"/>
                              </a:schemeClr>
                            </a:solidFill>
                            <a:latin typeface="Cambria Math" panose="02040503050406030204" pitchFamily="18" charset="0"/>
                          </a:rPr>
                        </m:ctrlPr>
                      </m:sSubPr>
                      <m:e>
                        <m:r>
                          <a:rPr lang="en-US" altLang="zh-CN" sz="1800" b="0" i="1" smtClean="0">
                            <a:solidFill>
                              <a:schemeClr val="bg2">
                                <a:lumMod val="50000"/>
                              </a:schemeClr>
                            </a:solidFill>
                            <a:latin typeface="Cambria Math" panose="02040503050406030204" pitchFamily="18" charset="0"/>
                          </a:rPr>
                          <m:t>𝑀</m:t>
                        </m:r>
                      </m:e>
                      <m:sub>
                        <m:r>
                          <a:rPr lang="en-US" altLang="zh-CN" sz="1800" b="0" i="1" smtClean="0">
                            <a:solidFill>
                              <a:schemeClr val="bg2">
                                <a:lumMod val="50000"/>
                              </a:schemeClr>
                            </a:solidFill>
                            <a:latin typeface="Cambria Math" panose="02040503050406030204" pitchFamily="18" charset="0"/>
                          </a:rPr>
                          <m:t>𝑢</m:t>
                        </m:r>
                      </m:sub>
                    </m:sSub>
                    <m:r>
                      <a:rPr lang="en-US" altLang="zh-CN" sz="1800" i="1" smtClean="0">
                        <a:solidFill>
                          <a:schemeClr val="bg2">
                            <a:lumMod val="50000"/>
                          </a:schemeClr>
                        </a:solidFill>
                        <a:latin typeface="Cambria Math" panose="02040503050406030204" pitchFamily="18" charset="0"/>
                        <a:ea typeface="Cambria Math" panose="02040503050406030204" pitchFamily="18" charset="0"/>
                      </a:rPr>
                      <m:t>∈</m:t>
                    </m:r>
                    <m:sSup>
                      <m:sSupPr>
                        <m:ctrlPr>
                          <a:rPr lang="en-US" altLang="zh-CN" sz="1800" i="1">
                            <a:solidFill>
                              <a:schemeClr val="bg2">
                                <a:lumMod val="50000"/>
                              </a:schemeClr>
                            </a:solidFill>
                            <a:latin typeface="Cambria Math" panose="02040503050406030204" pitchFamily="18" charset="0"/>
                          </a:rPr>
                        </m:ctrlPr>
                      </m:sSupPr>
                      <m:e>
                        <m:r>
                          <a:rPr lang="en-US" altLang="zh-CN" sz="1800" i="1">
                            <a:solidFill>
                              <a:schemeClr val="bg2">
                                <a:lumMod val="50000"/>
                              </a:schemeClr>
                            </a:solidFill>
                            <a:latin typeface="Cambria Math" panose="02040503050406030204" pitchFamily="18" charset="0"/>
                          </a:rPr>
                          <m:t>ℝ</m:t>
                        </m:r>
                      </m:e>
                      <m:sup>
                        <m:r>
                          <a:rPr lang="en-US" altLang="zh-CN" sz="1800" i="1">
                            <a:solidFill>
                              <a:schemeClr val="bg2">
                                <a:lumMod val="50000"/>
                              </a:schemeClr>
                            </a:solidFill>
                            <a:latin typeface="Cambria Math" panose="02040503050406030204" pitchFamily="18" charset="0"/>
                          </a:rPr>
                          <m:t>𝑛</m:t>
                        </m:r>
                        <m:r>
                          <a:rPr lang="en-US" altLang="zh-CN" sz="1800" i="1">
                            <a:solidFill>
                              <a:schemeClr val="bg2">
                                <a:lumMod val="50000"/>
                              </a:schemeClr>
                            </a:solidFill>
                            <a:latin typeface="Cambria Math" panose="02040503050406030204" pitchFamily="18" charset="0"/>
                          </a:rPr>
                          <m:t>×</m:t>
                        </m:r>
                        <m:r>
                          <a:rPr lang="en-US" altLang="zh-CN" sz="1800" i="1">
                            <a:solidFill>
                              <a:schemeClr val="bg2">
                                <a:lumMod val="50000"/>
                              </a:schemeClr>
                            </a:solidFill>
                            <a:latin typeface="Cambria Math" panose="02040503050406030204" pitchFamily="18" charset="0"/>
                          </a:rPr>
                          <m:t>𝑑</m:t>
                        </m:r>
                      </m:sup>
                    </m:sSup>
                  </m:oMath>
                </a14:m>
                <a:r>
                  <a:rPr lang="en-US" altLang="zh-CN" sz="1800" dirty="0"/>
                  <a:t> </a:t>
                </a:r>
                <a14:m>
                  <m:oMath xmlns:m="http://schemas.openxmlformats.org/officeDocument/2006/math">
                    <m:sSub>
                      <m:sSubPr>
                        <m:ctrlPr>
                          <a:rPr lang="en-US" altLang="zh-CN" sz="1800" i="1" smtClean="0">
                            <a:solidFill>
                              <a:schemeClr val="bg2">
                                <a:lumMod val="50000"/>
                              </a:schemeClr>
                            </a:solidFill>
                            <a:latin typeface="Cambria Math" panose="02040503050406030204" pitchFamily="18" charset="0"/>
                          </a:rPr>
                        </m:ctrlPr>
                      </m:sSubPr>
                      <m:e>
                        <m:r>
                          <a:rPr lang="en-US" altLang="zh-CN" sz="1800" b="0" i="1" smtClean="0">
                            <a:solidFill>
                              <a:schemeClr val="bg2">
                                <a:lumMod val="50000"/>
                              </a:schemeClr>
                            </a:solidFill>
                            <a:latin typeface="Cambria Math" panose="02040503050406030204" pitchFamily="18" charset="0"/>
                          </a:rPr>
                          <m:t>𝑀</m:t>
                        </m:r>
                      </m:e>
                      <m:sub>
                        <m:r>
                          <a:rPr lang="en-US" altLang="zh-CN" sz="1800" b="0" i="1" smtClean="0">
                            <a:solidFill>
                              <a:schemeClr val="bg2">
                                <a:lumMod val="50000"/>
                              </a:schemeClr>
                            </a:solidFill>
                            <a:latin typeface="Cambria Math" panose="02040503050406030204" pitchFamily="18" charset="0"/>
                          </a:rPr>
                          <m:t>𝑖</m:t>
                        </m:r>
                      </m:sub>
                    </m:sSub>
                    <m:r>
                      <a:rPr lang="en-US" altLang="zh-CN" sz="1800" i="1" smtClean="0">
                        <a:solidFill>
                          <a:schemeClr val="bg2">
                            <a:lumMod val="50000"/>
                          </a:schemeClr>
                        </a:solidFill>
                        <a:latin typeface="Cambria Math" panose="02040503050406030204" pitchFamily="18" charset="0"/>
                        <a:ea typeface="Cambria Math" panose="02040503050406030204" pitchFamily="18" charset="0"/>
                      </a:rPr>
                      <m:t>∈</m:t>
                    </m:r>
                    <m:sSup>
                      <m:sSupPr>
                        <m:ctrlPr>
                          <a:rPr lang="en-US" altLang="zh-CN" sz="1800" i="1">
                            <a:solidFill>
                              <a:schemeClr val="bg2">
                                <a:lumMod val="50000"/>
                              </a:schemeClr>
                            </a:solidFill>
                            <a:latin typeface="Cambria Math" panose="02040503050406030204" pitchFamily="18" charset="0"/>
                          </a:rPr>
                        </m:ctrlPr>
                      </m:sSupPr>
                      <m:e>
                        <m:r>
                          <a:rPr lang="en-US" altLang="zh-CN" sz="1800" i="1">
                            <a:solidFill>
                              <a:schemeClr val="bg2">
                                <a:lumMod val="50000"/>
                              </a:schemeClr>
                            </a:solidFill>
                            <a:latin typeface="Cambria Math" panose="02040503050406030204" pitchFamily="18" charset="0"/>
                          </a:rPr>
                          <m:t>ℝ</m:t>
                        </m:r>
                      </m:e>
                      <m:sup>
                        <m:r>
                          <a:rPr lang="en-US" altLang="zh-CN" sz="1800" i="1">
                            <a:solidFill>
                              <a:schemeClr val="bg2">
                                <a:lumMod val="50000"/>
                              </a:schemeClr>
                            </a:solidFill>
                            <a:latin typeface="Cambria Math" panose="02040503050406030204" pitchFamily="18" charset="0"/>
                          </a:rPr>
                          <m:t>𝑚</m:t>
                        </m:r>
                        <m:r>
                          <a:rPr lang="en-US" altLang="zh-CN" sz="1800" i="1">
                            <a:solidFill>
                              <a:schemeClr val="bg2">
                                <a:lumMod val="50000"/>
                              </a:schemeClr>
                            </a:solidFill>
                            <a:latin typeface="Cambria Math" panose="02040503050406030204" pitchFamily="18" charset="0"/>
                          </a:rPr>
                          <m:t>×</m:t>
                        </m:r>
                        <m:r>
                          <a:rPr lang="en-US" altLang="zh-CN" sz="1800" i="1">
                            <a:solidFill>
                              <a:schemeClr val="bg2">
                                <a:lumMod val="50000"/>
                              </a:schemeClr>
                            </a:solidFill>
                            <a:latin typeface="Cambria Math" panose="02040503050406030204" pitchFamily="18" charset="0"/>
                          </a:rPr>
                          <m:t>𝑑</m:t>
                        </m:r>
                      </m:sup>
                    </m:sSup>
                  </m:oMath>
                </a14:m>
                <a:endParaRPr lang="zh-CN" altLang="en-US" sz="1800" dirty="0">
                  <a:solidFill>
                    <a:schemeClr val="bg2">
                      <a:lumMod val="50000"/>
                    </a:schemeClr>
                  </a:solidFill>
                  <a:latin typeface="+mj-ea"/>
                  <a:ea typeface="+mj-ea"/>
                </a:endParaRPr>
              </a:p>
            </p:txBody>
          </p:sp>
        </mc:Choice>
        <mc:Fallback>
          <p:sp>
            <p:nvSpPr>
              <p:cNvPr id="12" name="文本框 11">
                <a:extLst>
                  <a:ext uri="{FF2B5EF4-FFF2-40B4-BE49-F238E27FC236}">
                    <a16:creationId xmlns:a16="http://schemas.microsoft.com/office/drawing/2014/main" id="{2E437AC3-F756-4D75-953A-192E3078CF42}"/>
                  </a:ext>
                </a:extLst>
              </p:cNvPr>
              <p:cNvSpPr txBox="1">
                <a:spLocks noRot="1" noChangeAspect="1" noMove="1" noResize="1" noEditPoints="1" noAdjustHandles="1" noChangeArrowheads="1" noChangeShapeType="1" noTextEdit="1"/>
              </p:cNvSpPr>
              <p:nvPr/>
            </p:nvSpPr>
            <p:spPr>
              <a:xfrm>
                <a:off x="4183811" y="2102655"/>
                <a:ext cx="3562710" cy="374270"/>
              </a:xfrm>
              <a:prstGeom prst="rect">
                <a:avLst/>
              </a:prstGeom>
              <a:blipFill>
                <a:blip r:embed="rId10"/>
                <a:stretch>
                  <a:fillRect l="-1026" t="-9836" b="-24590"/>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0B69C028-7DF8-4E20-811D-F6FC196E8AD9}"/>
              </a:ext>
            </a:extLst>
          </p:cNvPr>
          <p:cNvSpPr txBox="1"/>
          <p:nvPr/>
        </p:nvSpPr>
        <p:spPr>
          <a:xfrm>
            <a:off x="4340999" y="3107282"/>
            <a:ext cx="3073055" cy="461665"/>
          </a:xfrm>
          <a:prstGeom prst="rect">
            <a:avLst/>
          </a:prstGeom>
          <a:solidFill>
            <a:srgbClr val="304371"/>
          </a:solidFill>
        </p:spPr>
        <p:txBody>
          <a:bodyPr wrap="square" rtlCol="0">
            <a:spAutoFit/>
          </a:bodyPr>
          <a:lstStyle/>
          <a:p>
            <a:r>
              <a:rPr lang="en-US" altLang="zh-CN" sz="2400" dirty="0">
                <a:solidFill>
                  <a:schemeClr val="bg1"/>
                </a:solidFill>
                <a:latin typeface="+mj-ea"/>
                <a:ea typeface="+mj-ea"/>
              </a:rPr>
              <a:t>word2vec or </a:t>
            </a:r>
            <a:r>
              <a:rPr lang="en-US" altLang="zh-CN" sz="2400" dirty="0" err="1">
                <a:solidFill>
                  <a:schemeClr val="bg1"/>
                </a:solidFill>
                <a:latin typeface="+mj-ea"/>
                <a:ea typeface="+mj-ea"/>
              </a:rPr>
              <a:t>GLoVe</a:t>
            </a:r>
            <a:endParaRPr lang="zh-CN" altLang="en-US" sz="2400" dirty="0">
              <a:solidFill>
                <a:schemeClr val="bg1"/>
              </a:solidFill>
              <a:latin typeface="+mj-ea"/>
              <a:ea typeface="+mj-ea"/>
            </a:endParaRPr>
          </a:p>
        </p:txBody>
      </p:sp>
    </p:spTree>
    <p:extLst>
      <p:ext uri="{BB962C8B-B14F-4D97-AF65-F5344CB8AC3E}">
        <p14:creationId xmlns:p14="http://schemas.microsoft.com/office/powerpoint/2010/main" val="102231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95283" y="68257"/>
            <a:ext cx="4376717"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Aspect-based Neural Recommender</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10F49A43-46E0-4425-93C5-240DB4E392BD}"/>
              </a:ext>
            </a:extLst>
          </p:cNvPr>
          <p:cNvPicPr>
            <a:picLocks noChangeAspect="1"/>
          </p:cNvPicPr>
          <p:nvPr/>
        </p:nvPicPr>
        <p:blipFill rotWithShape="1">
          <a:blip r:embed="rId3"/>
          <a:srcRect l="2353" t="1327" r="5594"/>
          <a:stretch/>
        </p:blipFill>
        <p:spPr>
          <a:xfrm>
            <a:off x="13026" y="577970"/>
            <a:ext cx="3748105" cy="4565529"/>
          </a:xfrm>
          <a:prstGeom prst="rect">
            <a:avLst/>
          </a:prstGeom>
        </p:spPr>
      </p:pic>
      <p:sp>
        <p:nvSpPr>
          <p:cNvPr id="10" name="矩形 9">
            <a:extLst>
              <a:ext uri="{FF2B5EF4-FFF2-40B4-BE49-F238E27FC236}">
                <a16:creationId xmlns:a16="http://schemas.microsoft.com/office/drawing/2014/main" id="{5CEF4C8B-3C05-4C50-8D7F-80137668BA8C}"/>
              </a:ext>
            </a:extLst>
          </p:cNvPr>
          <p:cNvSpPr/>
          <p:nvPr/>
        </p:nvSpPr>
        <p:spPr bwMode="auto">
          <a:xfrm>
            <a:off x="3761131" y="577970"/>
            <a:ext cx="4994680" cy="400110"/>
          </a:xfrm>
          <a:prstGeom prst="rect">
            <a:avLst/>
          </a:prstGeom>
          <a:noFill/>
        </p:spPr>
        <p:txBody>
          <a:bodyPr wrap="square">
            <a:spAutoFit/>
          </a:bodyPr>
          <a:lstStyle/>
          <a:p>
            <a:pPr>
              <a:defRPr/>
            </a:pPr>
            <a:r>
              <a:rPr lang="en-US" altLang="zh-CN" sz="20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Aspect-based Representation Learning</a:t>
            </a:r>
            <a:endParaRPr lang="zh-CN" altLang="en-US" sz="20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BB6588A9-C3E1-469D-9561-A9247BF60919}"/>
              </a:ext>
            </a:extLst>
          </p:cNvPr>
          <p:cNvSpPr txBox="1"/>
          <p:nvPr/>
        </p:nvSpPr>
        <p:spPr>
          <a:xfrm>
            <a:off x="3935779" y="945106"/>
            <a:ext cx="4645383" cy="4198393"/>
          </a:xfrm>
          <a:prstGeom prst="rect">
            <a:avLst/>
          </a:prstGeom>
          <a:noFill/>
        </p:spPr>
        <p:txBody>
          <a:bodyPr wrap="square" rtlCol="0">
            <a:spAutoFit/>
          </a:bodyPr>
          <a:lstStyle/>
          <a:p>
            <a:pPr marL="342900" indent="-342900">
              <a:lnSpc>
                <a:spcPct val="150000"/>
              </a:lnSpc>
              <a:buFont typeface="+mj-lt"/>
              <a:buAutoNum type="arabicPeriod"/>
            </a:pPr>
            <a:r>
              <a:rPr lang="zh-CN" altLang="en-US" sz="1800" dirty="0">
                <a:solidFill>
                  <a:schemeClr val="bg2">
                    <a:lumMod val="50000"/>
                  </a:schemeClr>
                </a:solidFill>
                <a:latin typeface="+mj-ea"/>
                <a:ea typeface="+mj-ea"/>
              </a:rPr>
              <a:t>评论或文档中的所有单词并非同等重要，而且每个文档单词的重要性因所考虑的方面而异。</a:t>
            </a:r>
            <a:endParaRPr lang="en-US" altLang="zh-CN" sz="1800" dirty="0">
              <a:solidFill>
                <a:schemeClr val="bg2">
                  <a:lumMod val="50000"/>
                </a:schemeClr>
              </a:solidFill>
              <a:latin typeface="+mj-ea"/>
              <a:ea typeface="+mj-ea"/>
            </a:endParaRPr>
          </a:p>
          <a:p>
            <a:pPr marL="342900" indent="-342900">
              <a:lnSpc>
                <a:spcPct val="150000"/>
              </a:lnSpc>
              <a:buFont typeface="+mj-lt"/>
              <a:buAutoNum type="arabicPeriod"/>
            </a:pPr>
            <a:r>
              <a:rPr lang="zh-CN" altLang="en-US" sz="1800" dirty="0">
                <a:solidFill>
                  <a:schemeClr val="bg2">
                    <a:lumMod val="50000"/>
                  </a:schemeClr>
                </a:solidFill>
                <a:latin typeface="+mj-ea"/>
                <a:ea typeface="+mj-ea"/>
              </a:rPr>
              <a:t>同一个词的在不同方面中情感极性可能完全不同。</a:t>
            </a:r>
            <a:endParaRPr lang="en-US" altLang="zh-CN" sz="1800" dirty="0">
              <a:solidFill>
                <a:schemeClr val="bg2">
                  <a:lumMod val="50000"/>
                </a:schemeClr>
              </a:solidFill>
              <a:latin typeface="+mj-ea"/>
              <a:ea typeface="+mj-ea"/>
            </a:endParaRPr>
          </a:p>
          <a:p>
            <a:pPr marL="342900" indent="-342900">
              <a:lnSpc>
                <a:spcPct val="150000"/>
              </a:lnSpc>
              <a:buFont typeface="+mj-lt"/>
              <a:buAutoNum type="arabicPeriod"/>
            </a:pPr>
            <a:r>
              <a:rPr lang="zh-CN" altLang="en-US" sz="1800" dirty="0">
                <a:solidFill>
                  <a:schemeClr val="bg2">
                    <a:lumMod val="50000"/>
                  </a:schemeClr>
                </a:solidFill>
                <a:latin typeface="+mj-ea"/>
                <a:ea typeface="+mj-ea"/>
              </a:rPr>
              <a:t>与方面相关的词（如价格、味道、氛围）和它们的情感词（如昂贵、美味、惊人）通常很接近。这以为着我们可以通过查看其周围的单词来更好地判断评论中单词的重要性，即通过考虑词的上下文来实现</a:t>
            </a:r>
          </a:p>
        </p:txBody>
      </p:sp>
      <p:sp>
        <p:nvSpPr>
          <p:cNvPr id="12" name="文本框 11">
            <a:extLst>
              <a:ext uri="{FF2B5EF4-FFF2-40B4-BE49-F238E27FC236}">
                <a16:creationId xmlns:a16="http://schemas.microsoft.com/office/drawing/2014/main" id="{0D00E8CA-92DF-4885-BEE5-7BA7914DA97F}"/>
              </a:ext>
            </a:extLst>
          </p:cNvPr>
          <p:cNvSpPr txBox="1"/>
          <p:nvPr/>
        </p:nvSpPr>
        <p:spPr>
          <a:xfrm>
            <a:off x="3141108" y="3044302"/>
            <a:ext cx="6010183" cy="830997"/>
          </a:xfrm>
          <a:prstGeom prst="rect">
            <a:avLst/>
          </a:prstGeom>
          <a:solidFill>
            <a:srgbClr val="304371"/>
          </a:solidFill>
        </p:spPr>
        <p:txBody>
          <a:bodyPr wrap="square" rtlCol="0">
            <a:spAutoFit/>
          </a:bodyPr>
          <a:lstStyle/>
          <a:p>
            <a:r>
              <a:rPr lang="en-US" altLang="zh-CN" sz="2400" dirty="0">
                <a:solidFill>
                  <a:schemeClr val="bg1"/>
                </a:solidFill>
                <a:latin typeface="+mj-ea"/>
                <a:ea typeface="+mj-ea"/>
              </a:rPr>
              <a:t>This laptop has a </a:t>
            </a:r>
            <a:r>
              <a:rPr lang="en-US" altLang="zh-CN" sz="2400" b="1" u="sng" dirty="0">
                <a:solidFill>
                  <a:schemeClr val="bg1"/>
                </a:solidFill>
                <a:latin typeface="+mj-ea"/>
                <a:ea typeface="+mj-ea"/>
              </a:rPr>
              <a:t>long</a:t>
            </a:r>
            <a:r>
              <a:rPr lang="en-US" altLang="zh-CN" sz="2400" dirty="0">
                <a:solidFill>
                  <a:schemeClr val="bg1"/>
                </a:solidFill>
                <a:latin typeface="+mj-ea"/>
                <a:ea typeface="+mj-ea"/>
              </a:rPr>
              <a:t> battery life.</a:t>
            </a:r>
          </a:p>
          <a:p>
            <a:r>
              <a:rPr lang="en-US" altLang="zh-CN" sz="2400" dirty="0">
                <a:solidFill>
                  <a:schemeClr val="bg1"/>
                </a:solidFill>
                <a:latin typeface="+mj-ea"/>
                <a:ea typeface="+mj-ea"/>
              </a:rPr>
              <a:t>The laptop requires a </a:t>
            </a:r>
            <a:r>
              <a:rPr lang="en-US" altLang="zh-CN" sz="2400" b="1" u="sng" dirty="0">
                <a:solidFill>
                  <a:schemeClr val="bg1"/>
                </a:solidFill>
                <a:latin typeface="+mj-ea"/>
                <a:ea typeface="+mj-ea"/>
              </a:rPr>
              <a:t>long</a:t>
            </a:r>
            <a:r>
              <a:rPr lang="en-US" altLang="zh-CN" sz="2400" dirty="0">
                <a:solidFill>
                  <a:schemeClr val="bg1"/>
                </a:solidFill>
                <a:latin typeface="+mj-ea"/>
                <a:ea typeface="+mj-ea"/>
              </a:rPr>
              <a:t> startup time. </a:t>
            </a:r>
            <a:endParaRPr lang="zh-CN" altLang="en-US" sz="2400" dirty="0">
              <a:solidFill>
                <a:schemeClr val="bg1"/>
              </a:solidFill>
              <a:latin typeface="+mj-ea"/>
              <a:ea typeface="+mj-ea"/>
            </a:endParaRPr>
          </a:p>
        </p:txBody>
      </p:sp>
    </p:spTree>
    <p:extLst>
      <p:ext uri="{BB962C8B-B14F-4D97-AF65-F5344CB8AC3E}">
        <p14:creationId xmlns:p14="http://schemas.microsoft.com/office/powerpoint/2010/main" val="363763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95283" y="68257"/>
            <a:ext cx="4376717"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Aspect-based Neural Recommender</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10F49A43-46E0-4425-93C5-240DB4E392BD}"/>
              </a:ext>
            </a:extLst>
          </p:cNvPr>
          <p:cNvPicPr>
            <a:picLocks noChangeAspect="1"/>
          </p:cNvPicPr>
          <p:nvPr/>
        </p:nvPicPr>
        <p:blipFill rotWithShape="1">
          <a:blip r:embed="rId3"/>
          <a:srcRect l="2353" t="1327" r="5594"/>
          <a:stretch/>
        </p:blipFill>
        <p:spPr>
          <a:xfrm>
            <a:off x="13026" y="577970"/>
            <a:ext cx="3748105" cy="4565529"/>
          </a:xfrm>
          <a:prstGeom prst="rect">
            <a:avLst/>
          </a:prstGeom>
        </p:spPr>
      </p:pic>
      <p:sp>
        <p:nvSpPr>
          <p:cNvPr id="10" name="矩形 9">
            <a:extLst>
              <a:ext uri="{FF2B5EF4-FFF2-40B4-BE49-F238E27FC236}">
                <a16:creationId xmlns:a16="http://schemas.microsoft.com/office/drawing/2014/main" id="{5CEF4C8B-3C05-4C50-8D7F-80137668BA8C}"/>
              </a:ext>
            </a:extLst>
          </p:cNvPr>
          <p:cNvSpPr/>
          <p:nvPr/>
        </p:nvSpPr>
        <p:spPr bwMode="auto">
          <a:xfrm>
            <a:off x="3761131" y="577970"/>
            <a:ext cx="4994680" cy="400110"/>
          </a:xfrm>
          <a:prstGeom prst="rect">
            <a:avLst/>
          </a:prstGeom>
          <a:noFill/>
        </p:spPr>
        <p:txBody>
          <a:bodyPr wrap="square">
            <a:spAutoFit/>
          </a:bodyPr>
          <a:lstStyle/>
          <a:p>
            <a:pPr>
              <a:defRPr/>
            </a:pPr>
            <a:r>
              <a:rPr lang="en-US" altLang="zh-CN" sz="20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Aspect-based Representation Learning</a:t>
            </a:r>
            <a:endParaRPr lang="zh-CN" altLang="en-US" sz="20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BB6588A9-C3E1-469D-9561-A9247BF60919}"/>
                  </a:ext>
                </a:extLst>
              </p:cNvPr>
              <p:cNvSpPr txBox="1"/>
              <p:nvPr/>
            </p:nvSpPr>
            <p:spPr>
              <a:xfrm>
                <a:off x="3946526" y="978080"/>
                <a:ext cx="3562710" cy="374270"/>
              </a:xfrm>
              <a:prstGeom prst="rect">
                <a:avLst/>
              </a:prstGeom>
              <a:noFill/>
            </p:spPr>
            <p:txBody>
              <a:bodyPr wrap="square" rtlCol="0">
                <a:spAutoFit/>
              </a:bodyPr>
              <a:lstStyle/>
              <a:p>
                <a:pPr marL="285750" indent="-285750">
                  <a:buFont typeface="Wingdings" panose="05000000000000000000" pitchFamily="2" charset="2"/>
                  <a:buChar char="u"/>
                </a:pPr>
                <a:r>
                  <a:rPr lang="zh-CN" altLang="en-US" sz="1800" dirty="0">
                    <a:solidFill>
                      <a:schemeClr val="bg2">
                        <a:lumMod val="50000"/>
                      </a:schemeClr>
                    </a:solidFill>
                    <a:latin typeface="+mj-ea"/>
                    <a:ea typeface="+mj-ea"/>
                  </a:rPr>
                  <a:t>输入：</a:t>
                </a:r>
                <a:r>
                  <a:rPr lang="en-US" altLang="zh-CN" sz="1800" dirty="0"/>
                  <a:t> </a:t>
                </a:r>
                <a14:m>
                  <m:oMath xmlns:m="http://schemas.openxmlformats.org/officeDocument/2006/math">
                    <m:sSub>
                      <m:sSubPr>
                        <m:ctrlPr>
                          <a:rPr lang="en-US" altLang="zh-CN" sz="1800" i="1" smtClean="0">
                            <a:solidFill>
                              <a:schemeClr val="bg2">
                                <a:lumMod val="50000"/>
                              </a:schemeClr>
                            </a:solidFill>
                            <a:latin typeface="Cambria Math" panose="02040503050406030204" pitchFamily="18" charset="0"/>
                          </a:rPr>
                        </m:ctrlPr>
                      </m:sSubPr>
                      <m:e>
                        <m:r>
                          <a:rPr lang="en-US" altLang="zh-CN" sz="1800" b="0" i="1" smtClean="0">
                            <a:solidFill>
                              <a:schemeClr val="bg2">
                                <a:lumMod val="50000"/>
                              </a:schemeClr>
                            </a:solidFill>
                            <a:latin typeface="Cambria Math" panose="02040503050406030204" pitchFamily="18" charset="0"/>
                          </a:rPr>
                          <m:t>𝑀</m:t>
                        </m:r>
                      </m:e>
                      <m:sub>
                        <m:r>
                          <a:rPr lang="en-US" altLang="zh-CN" sz="1800" b="0" i="1" smtClean="0">
                            <a:solidFill>
                              <a:schemeClr val="bg2">
                                <a:lumMod val="50000"/>
                              </a:schemeClr>
                            </a:solidFill>
                            <a:latin typeface="Cambria Math" panose="02040503050406030204" pitchFamily="18" charset="0"/>
                          </a:rPr>
                          <m:t>𝑢</m:t>
                        </m:r>
                      </m:sub>
                    </m:sSub>
                    <m:r>
                      <a:rPr lang="en-US" altLang="zh-CN" sz="1800" i="1" smtClean="0">
                        <a:solidFill>
                          <a:schemeClr val="bg2">
                            <a:lumMod val="50000"/>
                          </a:schemeClr>
                        </a:solidFill>
                        <a:latin typeface="Cambria Math" panose="02040503050406030204" pitchFamily="18" charset="0"/>
                        <a:ea typeface="Cambria Math" panose="02040503050406030204" pitchFamily="18" charset="0"/>
                      </a:rPr>
                      <m:t>∈</m:t>
                    </m:r>
                    <m:sSup>
                      <m:sSupPr>
                        <m:ctrlPr>
                          <a:rPr lang="en-US" altLang="zh-CN" sz="1800" i="1">
                            <a:solidFill>
                              <a:schemeClr val="bg2">
                                <a:lumMod val="50000"/>
                              </a:schemeClr>
                            </a:solidFill>
                            <a:latin typeface="Cambria Math" panose="02040503050406030204" pitchFamily="18" charset="0"/>
                          </a:rPr>
                        </m:ctrlPr>
                      </m:sSupPr>
                      <m:e>
                        <m:r>
                          <a:rPr lang="en-US" altLang="zh-CN" sz="1800" i="1">
                            <a:solidFill>
                              <a:schemeClr val="bg2">
                                <a:lumMod val="50000"/>
                              </a:schemeClr>
                            </a:solidFill>
                            <a:latin typeface="Cambria Math" panose="02040503050406030204" pitchFamily="18" charset="0"/>
                          </a:rPr>
                          <m:t>ℝ</m:t>
                        </m:r>
                      </m:e>
                      <m:sup>
                        <m:r>
                          <a:rPr lang="en-US" altLang="zh-CN" sz="1800" i="1">
                            <a:solidFill>
                              <a:schemeClr val="bg2">
                                <a:lumMod val="50000"/>
                              </a:schemeClr>
                            </a:solidFill>
                            <a:latin typeface="Cambria Math" panose="02040503050406030204" pitchFamily="18" charset="0"/>
                          </a:rPr>
                          <m:t>𝑛</m:t>
                        </m:r>
                        <m:r>
                          <a:rPr lang="en-US" altLang="zh-CN" sz="1800" i="1">
                            <a:solidFill>
                              <a:schemeClr val="bg2">
                                <a:lumMod val="50000"/>
                              </a:schemeClr>
                            </a:solidFill>
                            <a:latin typeface="Cambria Math" panose="02040503050406030204" pitchFamily="18" charset="0"/>
                          </a:rPr>
                          <m:t>×</m:t>
                        </m:r>
                        <m:r>
                          <a:rPr lang="en-US" altLang="zh-CN" sz="1800" i="1">
                            <a:solidFill>
                              <a:schemeClr val="bg2">
                                <a:lumMod val="50000"/>
                              </a:schemeClr>
                            </a:solidFill>
                            <a:latin typeface="Cambria Math" panose="02040503050406030204" pitchFamily="18" charset="0"/>
                          </a:rPr>
                          <m:t>𝑑</m:t>
                        </m:r>
                      </m:sup>
                    </m:sSup>
                  </m:oMath>
                </a14:m>
                <a:r>
                  <a:rPr lang="en-US" altLang="zh-CN" sz="1800" dirty="0"/>
                  <a:t> </a:t>
                </a:r>
                <a14:m>
                  <m:oMath xmlns:m="http://schemas.openxmlformats.org/officeDocument/2006/math">
                    <m:sSub>
                      <m:sSubPr>
                        <m:ctrlPr>
                          <a:rPr lang="en-US" altLang="zh-CN" sz="1800" i="1" smtClean="0">
                            <a:solidFill>
                              <a:schemeClr val="bg2">
                                <a:lumMod val="50000"/>
                              </a:schemeClr>
                            </a:solidFill>
                            <a:latin typeface="Cambria Math" panose="02040503050406030204" pitchFamily="18" charset="0"/>
                          </a:rPr>
                        </m:ctrlPr>
                      </m:sSubPr>
                      <m:e>
                        <m:r>
                          <a:rPr lang="en-US" altLang="zh-CN" sz="1800" b="0" i="1" smtClean="0">
                            <a:solidFill>
                              <a:schemeClr val="bg2">
                                <a:lumMod val="50000"/>
                              </a:schemeClr>
                            </a:solidFill>
                            <a:latin typeface="Cambria Math" panose="02040503050406030204" pitchFamily="18" charset="0"/>
                          </a:rPr>
                          <m:t>𝑀</m:t>
                        </m:r>
                      </m:e>
                      <m:sub>
                        <m:r>
                          <a:rPr lang="en-US" altLang="zh-CN" sz="1800" b="0" i="1" smtClean="0">
                            <a:solidFill>
                              <a:schemeClr val="bg2">
                                <a:lumMod val="50000"/>
                              </a:schemeClr>
                            </a:solidFill>
                            <a:latin typeface="Cambria Math" panose="02040503050406030204" pitchFamily="18" charset="0"/>
                          </a:rPr>
                          <m:t>𝑖</m:t>
                        </m:r>
                      </m:sub>
                    </m:sSub>
                    <m:r>
                      <a:rPr lang="en-US" altLang="zh-CN" sz="1800" i="1" smtClean="0">
                        <a:solidFill>
                          <a:schemeClr val="bg2">
                            <a:lumMod val="50000"/>
                          </a:schemeClr>
                        </a:solidFill>
                        <a:latin typeface="Cambria Math" panose="02040503050406030204" pitchFamily="18" charset="0"/>
                        <a:ea typeface="Cambria Math" panose="02040503050406030204" pitchFamily="18" charset="0"/>
                      </a:rPr>
                      <m:t>∈</m:t>
                    </m:r>
                    <m:sSup>
                      <m:sSupPr>
                        <m:ctrlPr>
                          <a:rPr lang="en-US" altLang="zh-CN" sz="1800" i="1">
                            <a:solidFill>
                              <a:schemeClr val="bg2">
                                <a:lumMod val="50000"/>
                              </a:schemeClr>
                            </a:solidFill>
                            <a:latin typeface="Cambria Math" panose="02040503050406030204" pitchFamily="18" charset="0"/>
                          </a:rPr>
                        </m:ctrlPr>
                      </m:sSupPr>
                      <m:e>
                        <m:r>
                          <a:rPr lang="en-US" altLang="zh-CN" sz="1800" i="1">
                            <a:solidFill>
                              <a:schemeClr val="bg2">
                                <a:lumMod val="50000"/>
                              </a:schemeClr>
                            </a:solidFill>
                            <a:latin typeface="Cambria Math" panose="02040503050406030204" pitchFamily="18" charset="0"/>
                          </a:rPr>
                          <m:t>ℝ</m:t>
                        </m:r>
                      </m:e>
                      <m:sup>
                        <m:r>
                          <a:rPr lang="en-US" altLang="zh-CN" sz="1800" i="1">
                            <a:solidFill>
                              <a:schemeClr val="bg2">
                                <a:lumMod val="50000"/>
                              </a:schemeClr>
                            </a:solidFill>
                            <a:latin typeface="Cambria Math" panose="02040503050406030204" pitchFamily="18" charset="0"/>
                          </a:rPr>
                          <m:t>𝑚</m:t>
                        </m:r>
                        <m:r>
                          <a:rPr lang="en-US" altLang="zh-CN" sz="1800" i="1">
                            <a:solidFill>
                              <a:schemeClr val="bg2">
                                <a:lumMod val="50000"/>
                              </a:schemeClr>
                            </a:solidFill>
                            <a:latin typeface="Cambria Math" panose="02040503050406030204" pitchFamily="18" charset="0"/>
                          </a:rPr>
                          <m:t>×</m:t>
                        </m:r>
                        <m:r>
                          <a:rPr lang="en-US" altLang="zh-CN" sz="1800" i="1">
                            <a:solidFill>
                              <a:schemeClr val="bg2">
                                <a:lumMod val="50000"/>
                              </a:schemeClr>
                            </a:solidFill>
                            <a:latin typeface="Cambria Math" panose="02040503050406030204" pitchFamily="18" charset="0"/>
                          </a:rPr>
                          <m:t>𝑑</m:t>
                        </m:r>
                      </m:sup>
                    </m:sSup>
                  </m:oMath>
                </a14:m>
                <a:endParaRPr lang="zh-CN" altLang="en-US" sz="1800" dirty="0">
                  <a:solidFill>
                    <a:schemeClr val="bg2">
                      <a:lumMod val="50000"/>
                    </a:schemeClr>
                  </a:solidFill>
                  <a:latin typeface="+mj-ea"/>
                  <a:ea typeface="+mj-ea"/>
                </a:endParaRPr>
              </a:p>
            </p:txBody>
          </p:sp>
        </mc:Choice>
        <mc:Fallback>
          <p:sp>
            <p:nvSpPr>
              <p:cNvPr id="11" name="文本框 10">
                <a:extLst>
                  <a:ext uri="{FF2B5EF4-FFF2-40B4-BE49-F238E27FC236}">
                    <a16:creationId xmlns:a16="http://schemas.microsoft.com/office/drawing/2014/main" id="{BB6588A9-C3E1-469D-9561-A9247BF60919}"/>
                  </a:ext>
                </a:extLst>
              </p:cNvPr>
              <p:cNvSpPr txBox="1">
                <a:spLocks noRot="1" noChangeAspect="1" noMove="1" noResize="1" noEditPoints="1" noAdjustHandles="1" noChangeArrowheads="1" noChangeShapeType="1" noTextEdit="1"/>
              </p:cNvSpPr>
              <p:nvPr/>
            </p:nvSpPr>
            <p:spPr>
              <a:xfrm>
                <a:off x="3946526" y="978080"/>
                <a:ext cx="3562710" cy="374270"/>
              </a:xfrm>
              <a:prstGeom prst="rect">
                <a:avLst/>
              </a:prstGeom>
              <a:blipFill>
                <a:blip r:embed="rId4"/>
                <a:stretch>
                  <a:fillRect l="-1026" t="-8065" b="-22581"/>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3E893C7F-133B-40DB-A8B1-5393EA4DD9B7}"/>
              </a:ext>
            </a:extLst>
          </p:cNvPr>
          <p:cNvSpPr txBox="1"/>
          <p:nvPr/>
        </p:nvSpPr>
        <p:spPr>
          <a:xfrm>
            <a:off x="5616474" y="1675686"/>
            <a:ext cx="427998" cy="400110"/>
          </a:xfrm>
          <a:prstGeom prst="rect">
            <a:avLst/>
          </a:prstGeom>
          <a:solidFill>
            <a:schemeClr val="accent1">
              <a:lumMod val="40000"/>
              <a:lumOff val="60000"/>
            </a:schemeClr>
          </a:solidFill>
          <a:ln>
            <a:noFill/>
          </a:ln>
        </p:spPr>
        <p:txBody>
          <a:bodyPr wrap="square" rtlCol="0">
            <a:spAutoFit/>
          </a:bodyPr>
          <a:lstStyle/>
          <a:p>
            <a:endParaRPr lang="zh-CN" altLang="en-US" sz="2000" dirty="0">
              <a:solidFill>
                <a:schemeClr val="tx1"/>
              </a:solidFill>
              <a:latin typeface="+mj-ea"/>
              <a:ea typeface="+mj-ea"/>
            </a:endParaRPr>
          </a:p>
        </p:txBody>
      </p:sp>
      <p:sp>
        <p:nvSpPr>
          <p:cNvPr id="19" name="文本框 18">
            <a:extLst>
              <a:ext uri="{FF2B5EF4-FFF2-40B4-BE49-F238E27FC236}">
                <a16:creationId xmlns:a16="http://schemas.microsoft.com/office/drawing/2014/main" id="{1528284F-6E76-4FF3-9F61-03A90554E5F3}"/>
              </a:ext>
            </a:extLst>
          </p:cNvPr>
          <p:cNvSpPr txBox="1"/>
          <p:nvPr/>
        </p:nvSpPr>
        <p:spPr>
          <a:xfrm>
            <a:off x="6301471" y="2930498"/>
            <a:ext cx="254677" cy="380810"/>
          </a:xfrm>
          <a:prstGeom prst="rect">
            <a:avLst/>
          </a:prstGeom>
          <a:solidFill>
            <a:schemeClr val="accent1">
              <a:lumMod val="40000"/>
              <a:lumOff val="60000"/>
            </a:schemeClr>
          </a:solidFill>
          <a:ln>
            <a:noFill/>
          </a:ln>
        </p:spPr>
        <p:txBody>
          <a:bodyPr wrap="square" rtlCol="0">
            <a:spAutoFit/>
          </a:bodyPr>
          <a:lstStyle/>
          <a:p>
            <a:endParaRPr lang="zh-CN" altLang="en-US" sz="1800" dirty="0">
              <a:solidFill>
                <a:schemeClr val="tx1"/>
              </a:solidFill>
              <a:latin typeface="+mj-ea"/>
              <a:ea typeface="+mj-ea"/>
            </a:endParaRP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EFD6157F-F24A-4827-A5FA-4857DE236DDF}"/>
                  </a:ext>
                </a:extLst>
              </p:cNvPr>
              <p:cNvSpPr txBox="1"/>
              <p:nvPr/>
            </p:nvSpPr>
            <p:spPr>
              <a:xfrm>
                <a:off x="3946526" y="4623918"/>
                <a:ext cx="3562710" cy="374270"/>
              </a:xfrm>
              <a:prstGeom prst="rect">
                <a:avLst/>
              </a:prstGeom>
              <a:noFill/>
            </p:spPr>
            <p:txBody>
              <a:bodyPr wrap="square" rtlCol="0">
                <a:spAutoFit/>
              </a:bodyPr>
              <a:lstStyle/>
              <a:p>
                <a:pPr marL="285750" indent="-285750">
                  <a:buFont typeface="Wingdings" panose="05000000000000000000" pitchFamily="2" charset="2"/>
                  <a:buChar char="u"/>
                </a:pPr>
                <a:r>
                  <a:rPr lang="zh-CN" altLang="en-US" sz="1800" dirty="0">
                    <a:solidFill>
                      <a:schemeClr val="bg2">
                        <a:lumMod val="50000"/>
                      </a:schemeClr>
                    </a:solidFill>
                    <a:latin typeface="+mj-ea"/>
                    <a:ea typeface="+mj-ea"/>
                  </a:rPr>
                  <a:t>输出：</a:t>
                </a:r>
                <a:r>
                  <a:rPr lang="en-US" altLang="zh-CN" sz="1800" dirty="0"/>
                  <a:t> </a:t>
                </a:r>
                <a14:m>
                  <m:oMath xmlns:m="http://schemas.openxmlformats.org/officeDocument/2006/math">
                    <m:sSub>
                      <m:sSubPr>
                        <m:ctrlPr>
                          <a:rPr lang="en-US" altLang="zh-CN" sz="1800" i="1" smtClean="0">
                            <a:solidFill>
                              <a:schemeClr val="bg2">
                                <a:lumMod val="50000"/>
                              </a:schemeClr>
                            </a:solidFill>
                            <a:latin typeface="Cambria Math" panose="02040503050406030204" pitchFamily="18" charset="0"/>
                          </a:rPr>
                        </m:ctrlPr>
                      </m:sSubPr>
                      <m:e>
                        <m:r>
                          <a:rPr lang="en-US" altLang="zh-CN" sz="1800" b="0" i="1" smtClean="0">
                            <a:solidFill>
                              <a:schemeClr val="bg2">
                                <a:lumMod val="50000"/>
                              </a:schemeClr>
                            </a:solidFill>
                            <a:latin typeface="Cambria Math" panose="02040503050406030204" pitchFamily="18" charset="0"/>
                          </a:rPr>
                          <m:t>𝑃</m:t>
                        </m:r>
                      </m:e>
                      <m:sub>
                        <m:r>
                          <a:rPr lang="en-US" altLang="zh-CN" sz="1800" b="0" i="1" smtClean="0">
                            <a:solidFill>
                              <a:schemeClr val="bg2">
                                <a:lumMod val="50000"/>
                              </a:schemeClr>
                            </a:solidFill>
                            <a:latin typeface="Cambria Math" panose="02040503050406030204" pitchFamily="18" charset="0"/>
                          </a:rPr>
                          <m:t>𝑢</m:t>
                        </m:r>
                      </m:sub>
                    </m:sSub>
                    <m:r>
                      <a:rPr lang="en-US" altLang="zh-CN" sz="1800" i="1" smtClean="0">
                        <a:solidFill>
                          <a:schemeClr val="bg2">
                            <a:lumMod val="50000"/>
                          </a:schemeClr>
                        </a:solidFill>
                        <a:latin typeface="Cambria Math" panose="02040503050406030204" pitchFamily="18" charset="0"/>
                        <a:ea typeface="Cambria Math" panose="02040503050406030204" pitchFamily="18" charset="0"/>
                      </a:rPr>
                      <m:t>∈</m:t>
                    </m:r>
                    <m:sSup>
                      <m:sSupPr>
                        <m:ctrlPr>
                          <a:rPr lang="en-US" altLang="zh-CN" sz="1800" i="1">
                            <a:solidFill>
                              <a:schemeClr val="bg2">
                                <a:lumMod val="50000"/>
                              </a:schemeClr>
                            </a:solidFill>
                            <a:latin typeface="Cambria Math" panose="02040503050406030204" pitchFamily="18" charset="0"/>
                          </a:rPr>
                        </m:ctrlPr>
                      </m:sSupPr>
                      <m:e>
                        <m:r>
                          <a:rPr lang="en-US" altLang="zh-CN" sz="1800" i="1">
                            <a:solidFill>
                              <a:schemeClr val="bg2">
                                <a:lumMod val="50000"/>
                              </a:schemeClr>
                            </a:solidFill>
                            <a:latin typeface="Cambria Math" panose="02040503050406030204" pitchFamily="18" charset="0"/>
                          </a:rPr>
                          <m:t>ℝ</m:t>
                        </m:r>
                      </m:e>
                      <m:sup>
                        <m:r>
                          <a:rPr lang="en-US" altLang="zh-CN" sz="1800" b="0" i="1" smtClean="0">
                            <a:solidFill>
                              <a:schemeClr val="bg2">
                                <a:lumMod val="50000"/>
                              </a:schemeClr>
                            </a:solidFill>
                            <a:latin typeface="Cambria Math" panose="02040503050406030204" pitchFamily="18" charset="0"/>
                          </a:rPr>
                          <m:t>𝐾</m:t>
                        </m:r>
                        <m:r>
                          <a:rPr lang="en-US" altLang="zh-CN" sz="1800" i="1" smtClean="0">
                            <a:solidFill>
                              <a:schemeClr val="bg2">
                                <a:lumMod val="50000"/>
                              </a:schemeClr>
                            </a:solidFill>
                            <a:latin typeface="Cambria Math" panose="02040503050406030204" pitchFamily="18" charset="0"/>
                          </a:rPr>
                          <m:t>×</m:t>
                        </m:r>
                        <m:sSub>
                          <m:sSubPr>
                            <m:ctrlPr>
                              <a:rPr lang="en-US" altLang="zh-CN" sz="1800" i="1" smtClean="0">
                                <a:solidFill>
                                  <a:schemeClr val="bg2">
                                    <a:lumMod val="50000"/>
                                  </a:schemeClr>
                                </a:solidFill>
                                <a:latin typeface="Cambria Math" panose="02040503050406030204" pitchFamily="18" charset="0"/>
                              </a:rPr>
                            </m:ctrlPr>
                          </m:sSubPr>
                          <m:e>
                            <m:r>
                              <a:rPr lang="en-US" altLang="zh-CN" sz="1800" b="0" i="1" smtClean="0">
                                <a:solidFill>
                                  <a:schemeClr val="bg2">
                                    <a:lumMod val="50000"/>
                                  </a:schemeClr>
                                </a:solidFill>
                                <a:latin typeface="Cambria Math" panose="02040503050406030204" pitchFamily="18" charset="0"/>
                              </a:rPr>
                              <m:t>h</m:t>
                            </m:r>
                          </m:e>
                          <m:sub>
                            <m:r>
                              <a:rPr lang="en-US" altLang="zh-CN" sz="1800" b="0" i="1" smtClean="0">
                                <a:solidFill>
                                  <a:schemeClr val="bg2">
                                    <a:lumMod val="50000"/>
                                  </a:schemeClr>
                                </a:solidFill>
                                <a:latin typeface="Cambria Math" panose="02040503050406030204" pitchFamily="18" charset="0"/>
                              </a:rPr>
                              <m:t>1</m:t>
                            </m:r>
                          </m:sub>
                        </m:sSub>
                      </m:sup>
                    </m:sSup>
                  </m:oMath>
                </a14:m>
                <a:r>
                  <a:rPr lang="en-US" altLang="zh-CN" sz="1800" dirty="0"/>
                  <a:t> </a:t>
                </a:r>
                <a14:m>
                  <m:oMath xmlns:m="http://schemas.openxmlformats.org/officeDocument/2006/math">
                    <m:sSub>
                      <m:sSubPr>
                        <m:ctrlPr>
                          <a:rPr lang="en-US" altLang="zh-CN" sz="1800" i="1" smtClean="0">
                            <a:solidFill>
                              <a:schemeClr val="bg2">
                                <a:lumMod val="50000"/>
                              </a:schemeClr>
                            </a:solidFill>
                            <a:latin typeface="Cambria Math" panose="02040503050406030204" pitchFamily="18" charset="0"/>
                          </a:rPr>
                        </m:ctrlPr>
                      </m:sSubPr>
                      <m:e>
                        <m:r>
                          <a:rPr lang="en-US" altLang="zh-CN" sz="1800" b="0" i="1" smtClean="0">
                            <a:solidFill>
                              <a:schemeClr val="bg2">
                                <a:lumMod val="50000"/>
                              </a:schemeClr>
                            </a:solidFill>
                            <a:latin typeface="Cambria Math" panose="02040503050406030204" pitchFamily="18" charset="0"/>
                          </a:rPr>
                          <m:t>𝑄</m:t>
                        </m:r>
                      </m:e>
                      <m:sub>
                        <m:r>
                          <a:rPr lang="en-US" altLang="zh-CN" sz="1800" b="0" i="1" smtClean="0">
                            <a:solidFill>
                              <a:schemeClr val="bg2">
                                <a:lumMod val="50000"/>
                              </a:schemeClr>
                            </a:solidFill>
                            <a:latin typeface="Cambria Math" panose="02040503050406030204" pitchFamily="18" charset="0"/>
                          </a:rPr>
                          <m:t>𝑖</m:t>
                        </m:r>
                      </m:sub>
                    </m:sSub>
                    <m:r>
                      <a:rPr lang="en-US" altLang="zh-CN" sz="1800" i="1" smtClean="0">
                        <a:solidFill>
                          <a:schemeClr val="bg2">
                            <a:lumMod val="50000"/>
                          </a:schemeClr>
                        </a:solidFill>
                        <a:latin typeface="Cambria Math" panose="02040503050406030204" pitchFamily="18" charset="0"/>
                        <a:ea typeface="Cambria Math" panose="02040503050406030204" pitchFamily="18" charset="0"/>
                      </a:rPr>
                      <m:t>∈</m:t>
                    </m:r>
                    <m:sSup>
                      <m:sSupPr>
                        <m:ctrlPr>
                          <a:rPr lang="en-US" altLang="zh-CN" sz="1800" i="1">
                            <a:solidFill>
                              <a:schemeClr val="bg2">
                                <a:lumMod val="50000"/>
                              </a:schemeClr>
                            </a:solidFill>
                            <a:latin typeface="Cambria Math" panose="02040503050406030204" pitchFamily="18" charset="0"/>
                          </a:rPr>
                        </m:ctrlPr>
                      </m:sSupPr>
                      <m:e>
                        <m:r>
                          <a:rPr lang="en-US" altLang="zh-CN" sz="1800" i="1">
                            <a:solidFill>
                              <a:schemeClr val="bg2">
                                <a:lumMod val="50000"/>
                              </a:schemeClr>
                            </a:solidFill>
                            <a:latin typeface="Cambria Math" panose="02040503050406030204" pitchFamily="18" charset="0"/>
                          </a:rPr>
                          <m:t>ℝ</m:t>
                        </m:r>
                      </m:e>
                      <m:sup>
                        <m:r>
                          <a:rPr lang="en-US" altLang="zh-CN" sz="1800" b="0" i="1" smtClean="0">
                            <a:solidFill>
                              <a:schemeClr val="bg2">
                                <a:lumMod val="50000"/>
                              </a:schemeClr>
                            </a:solidFill>
                            <a:latin typeface="Cambria Math" panose="02040503050406030204" pitchFamily="18" charset="0"/>
                          </a:rPr>
                          <m:t>𝐾</m:t>
                        </m:r>
                        <m:r>
                          <a:rPr lang="en-US" altLang="zh-CN" sz="1800" i="1">
                            <a:solidFill>
                              <a:schemeClr val="bg2">
                                <a:lumMod val="50000"/>
                              </a:schemeClr>
                            </a:solidFill>
                            <a:latin typeface="Cambria Math" panose="02040503050406030204" pitchFamily="18" charset="0"/>
                          </a:rPr>
                          <m:t>×</m:t>
                        </m:r>
                        <m:sSub>
                          <m:sSubPr>
                            <m:ctrlPr>
                              <a:rPr lang="en-US" altLang="zh-CN" sz="1800" i="1" smtClean="0">
                                <a:solidFill>
                                  <a:schemeClr val="bg2">
                                    <a:lumMod val="50000"/>
                                  </a:schemeClr>
                                </a:solidFill>
                                <a:latin typeface="Cambria Math" panose="02040503050406030204" pitchFamily="18" charset="0"/>
                              </a:rPr>
                            </m:ctrlPr>
                          </m:sSubPr>
                          <m:e>
                            <m:r>
                              <a:rPr lang="en-US" altLang="zh-CN" sz="1800" b="0" i="1" smtClean="0">
                                <a:solidFill>
                                  <a:schemeClr val="bg2">
                                    <a:lumMod val="50000"/>
                                  </a:schemeClr>
                                </a:solidFill>
                                <a:latin typeface="Cambria Math" panose="02040503050406030204" pitchFamily="18" charset="0"/>
                              </a:rPr>
                              <m:t>h</m:t>
                            </m:r>
                          </m:e>
                          <m:sub>
                            <m:r>
                              <a:rPr lang="en-US" altLang="zh-CN" sz="1800" b="0" i="1" smtClean="0">
                                <a:solidFill>
                                  <a:schemeClr val="bg2">
                                    <a:lumMod val="50000"/>
                                  </a:schemeClr>
                                </a:solidFill>
                                <a:latin typeface="Cambria Math" panose="02040503050406030204" pitchFamily="18" charset="0"/>
                              </a:rPr>
                              <m:t>1</m:t>
                            </m:r>
                          </m:sub>
                        </m:sSub>
                      </m:sup>
                    </m:sSup>
                  </m:oMath>
                </a14:m>
                <a:endParaRPr lang="zh-CN" altLang="en-US" sz="1800" dirty="0">
                  <a:solidFill>
                    <a:schemeClr val="bg2">
                      <a:lumMod val="50000"/>
                    </a:schemeClr>
                  </a:solidFill>
                  <a:latin typeface="+mj-ea"/>
                  <a:ea typeface="+mj-ea"/>
                </a:endParaRPr>
              </a:p>
            </p:txBody>
          </p:sp>
        </mc:Choice>
        <mc:Fallback>
          <p:sp>
            <p:nvSpPr>
              <p:cNvPr id="12" name="文本框 11">
                <a:extLst>
                  <a:ext uri="{FF2B5EF4-FFF2-40B4-BE49-F238E27FC236}">
                    <a16:creationId xmlns:a16="http://schemas.microsoft.com/office/drawing/2014/main" id="{EFD6157F-F24A-4827-A5FA-4857DE236DDF}"/>
                  </a:ext>
                </a:extLst>
              </p:cNvPr>
              <p:cNvSpPr txBox="1">
                <a:spLocks noRot="1" noChangeAspect="1" noMove="1" noResize="1" noEditPoints="1" noAdjustHandles="1" noChangeArrowheads="1" noChangeShapeType="1" noTextEdit="1"/>
              </p:cNvSpPr>
              <p:nvPr/>
            </p:nvSpPr>
            <p:spPr>
              <a:xfrm>
                <a:off x="3946526" y="4623918"/>
                <a:ext cx="3562710" cy="374270"/>
              </a:xfrm>
              <a:prstGeom prst="rect">
                <a:avLst/>
              </a:prstGeom>
              <a:blipFill>
                <a:blip r:embed="rId5"/>
                <a:stretch>
                  <a:fillRect l="-1026" t="-9836"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391FBABF-A387-4FBC-AA91-8DA2E2D0DF05}"/>
                  </a:ext>
                </a:extLst>
              </p:cNvPr>
              <p:cNvSpPr txBox="1"/>
              <p:nvPr/>
            </p:nvSpPr>
            <p:spPr>
              <a:xfrm>
                <a:off x="3943650" y="1640329"/>
                <a:ext cx="4812161" cy="2695610"/>
              </a:xfrm>
              <a:prstGeom prst="rect">
                <a:avLst/>
              </a:prstGeom>
              <a:noFill/>
            </p:spPr>
            <p:txBody>
              <a:bodyPr wrap="square" rtlCol="0">
                <a:spAutoFit/>
              </a:bodyPr>
              <a:lstStyle/>
              <a:p>
                <a:pPr>
                  <a:lnSpc>
                    <a:spcPct val="125000"/>
                  </a:lnSpc>
                </a:pPr>
                <a:r>
                  <a:rPr lang="en-US" altLang="zh-CN" sz="1800" dirty="0"/>
                  <a:t> </a:t>
                </a:r>
                <a14:m>
                  <m:oMath xmlns:m="http://schemas.openxmlformats.org/officeDocument/2006/math">
                    <m:sSub>
                      <m:sSubPr>
                        <m:ctrlPr>
                          <a:rPr lang="en-US" altLang="zh-CN" sz="1800" i="1" smtClean="0">
                            <a:solidFill>
                              <a:schemeClr val="bg2">
                                <a:lumMod val="50000"/>
                              </a:schemeClr>
                            </a:solidFill>
                            <a:latin typeface="Cambria Math" panose="02040503050406030204" pitchFamily="18" charset="0"/>
                          </a:rPr>
                        </m:ctrlPr>
                      </m:sSubPr>
                      <m:e>
                        <m:r>
                          <a:rPr lang="en-US" altLang="zh-CN" sz="1800" b="0" i="1" smtClean="0">
                            <a:solidFill>
                              <a:schemeClr val="bg2">
                                <a:lumMod val="50000"/>
                              </a:schemeClr>
                            </a:solidFill>
                            <a:latin typeface="Cambria Math" panose="02040503050406030204" pitchFamily="18" charset="0"/>
                          </a:rPr>
                          <m:t>𝑀</m:t>
                        </m:r>
                      </m:e>
                      <m:sub>
                        <m:r>
                          <a:rPr lang="en-US" altLang="zh-CN" sz="1800" b="0" i="1" smtClean="0">
                            <a:solidFill>
                              <a:schemeClr val="bg2">
                                <a:lumMod val="50000"/>
                              </a:schemeClr>
                            </a:solidFill>
                            <a:latin typeface="Cambria Math" panose="02040503050406030204" pitchFamily="18" charset="0"/>
                          </a:rPr>
                          <m:t>𝑢</m:t>
                        </m:r>
                        <m:r>
                          <a:rPr lang="en-US" altLang="zh-CN" sz="1800" b="0" i="1" smtClean="0">
                            <a:solidFill>
                              <a:schemeClr val="bg2">
                                <a:lumMod val="50000"/>
                              </a:schemeClr>
                            </a:solidFill>
                            <a:latin typeface="Cambria Math" panose="02040503050406030204" pitchFamily="18" charset="0"/>
                          </a:rPr>
                          <m:t>,</m:t>
                        </m:r>
                        <m:r>
                          <a:rPr lang="en-US" altLang="zh-CN" sz="1800" b="0" i="1" smtClean="0">
                            <a:solidFill>
                              <a:schemeClr val="bg2">
                                <a:lumMod val="50000"/>
                              </a:schemeClr>
                            </a:solidFill>
                            <a:latin typeface="Cambria Math" panose="02040503050406030204" pitchFamily="18" charset="0"/>
                          </a:rPr>
                          <m:t>𝑎</m:t>
                        </m:r>
                      </m:sub>
                    </m:sSub>
                    <m:d>
                      <m:dPr>
                        <m:begChr m:val="["/>
                        <m:endChr m:val="]"/>
                        <m:ctrlPr>
                          <a:rPr lang="en-US" altLang="zh-CN" sz="1800" i="1" smtClean="0">
                            <a:solidFill>
                              <a:schemeClr val="bg2">
                                <a:lumMod val="50000"/>
                              </a:schemeClr>
                            </a:solidFill>
                            <a:latin typeface="Cambria Math" panose="02040503050406030204" pitchFamily="18" charset="0"/>
                          </a:rPr>
                        </m:ctrlPr>
                      </m:dPr>
                      <m:e>
                        <m:r>
                          <a:rPr lang="en-US" altLang="zh-CN" sz="1800" b="0" i="1" smtClean="0">
                            <a:solidFill>
                              <a:schemeClr val="bg2">
                                <a:lumMod val="50000"/>
                              </a:schemeClr>
                            </a:solidFill>
                            <a:latin typeface="Cambria Math" panose="02040503050406030204" pitchFamily="18" charset="0"/>
                          </a:rPr>
                          <m:t>𝑖</m:t>
                        </m:r>
                      </m:e>
                    </m:d>
                    <m:r>
                      <a:rPr lang="en-US" altLang="zh-CN" sz="1800" i="1">
                        <a:solidFill>
                          <a:schemeClr val="bg2">
                            <a:lumMod val="50000"/>
                          </a:schemeClr>
                        </a:solidFill>
                        <a:latin typeface="Cambria Math" panose="02040503050406030204" pitchFamily="18" charset="0"/>
                      </a:rPr>
                      <m:t>=</m:t>
                    </m:r>
                    <m:sSub>
                      <m:sSubPr>
                        <m:ctrlPr>
                          <a:rPr lang="en-US" altLang="zh-CN" sz="1800" i="1" smtClean="0">
                            <a:solidFill>
                              <a:schemeClr val="bg2">
                                <a:lumMod val="50000"/>
                              </a:schemeClr>
                            </a:solidFill>
                            <a:latin typeface="Cambria Math" panose="02040503050406030204" pitchFamily="18" charset="0"/>
                          </a:rPr>
                        </m:ctrlPr>
                      </m:sSubPr>
                      <m:e>
                        <m:r>
                          <a:rPr lang="en-US" altLang="zh-CN" sz="1800" b="0" i="1" smtClean="0">
                            <a:solidFill>
                              <a:schemeClr val="bg2">
                                <a:lumMod val="50000"/>
                              </a:schemeClr>
                            </a:solidFill>
                            <a:latin typeface="Cambria Math" panose="02040503050406030204" pitchFamily="18" charset="0"/>
                          </a:rPr>
                          <m:t>𝑀</m:t>
                        </m:r>
                      </m:e>
                      <m:sub>
                        <m:r>
                          <a:rPr lang="en-US" altLang="zh-CN" sz="1800" b="0" i="1" smtClean="0">
                            <a:solidFill>
                              <a:schemeClr val="bg2">
                                <a:lumMod val="50000"/>
                              </a:schemeClr>
                            </a:solidFill>
                            <a:latin typeface="Cambria Math" panose="02040503050406030204" pitchFamily="18" charset="0"/>
                          </a:rPr>
                          <m:t>𝑢</m:t>
                        </m:r>
                      </m:sub>
                    </m:sSub>
                    <m:d>
                      <m:dPr>
                        <m:begChr m:val="["/>
                        <m:endChr m:val="]"/>
                        <m:ctrlPr>
                          <a:rPr lang="en-US" altLang="zh-CN" sz="1800" i="1" smtClean="0">
                            <a:solidFill>
                              <a:schemeClr val="bg2">
                                <a:lumMod val="50000"/>
                              </a:schemeClr>
                            </a:solidFill>
                            <a:latin typeface="Cambria Math" panose="02040503050406030204" pitchFamily="18" charset="0"/>
                          </a:rPr>
                        </m:ctrlPr>
                      </m:dPr>
                      <m:e>
                        <m:r>
                          <a:rPr lang="en-US" altLang="zh-CN" sz="1800" b="0" i="1" smtClean="0">
                            <a:solidFill>
                              <a:schemeClr val="bg2">
                                <a:lumMod val="50000"/>
                              </a:schemeClr>
                            </a:solidFill>
                            <a:latin typeface="Cambria Math" panose="02040503050406030204" pitchFamily="18" charset="0"/>
                          </a:rPr>
                          <m:t>𝑖</m:t>
                        </m:r>
                      </m:e>
                    </m:d>
                    <m:sSub>
                      <m:sSubPr>
                        <m:ctrlPr>
                          <a:rPr lang="en-US" altLang="zh-CN" sz="1800" i="1" smtClean="0">
                            <a:solidFill>
                              <a:schemeClr val="bg2">
                                <a:lumMod val="50000"/>
                              </a:schemeClr>
                            </a:solidFill>
                            <a:latin typeface="Cambria Math" panose="02040503050406030204" pitchFamily="18" charset="0"/>
                          </a:rPr>
                        </m:ctrlPr>
                      </m:sSubPr>
                      <m:e>
                        <m:r>
                          <a:rPr lang="en-US" altLang="zh-CN" sz="1800" b="0" i="1" smtClean="0">
                            <a:solidFill>
                              <a:schemeClr val="bg2">
                                <a:lumMod val="50000"/>
                              </a:schemeClr>
                            </a:solidFill>
                            <a:latin typeface="Cambria Math" panose="02040503050406030204" pitchFamily="18" charset="0"/>
                          </a:rPr>
                          <m:t>𝑊</m:t>
                        </m:r>
                      </m:e>
                      <m:sub>
                        <m:r>
                          <a:rPr lang="en-US" altLang="zh-CN" sz="1800" b="0" i="1" smtClean="0">
                            <a:solidFill>
                              <a:schemeClr val="bg2">
                                <a:lumMod val="50000"/>
                              </a:schemeClr>
                            </a:solidFill>
                            <a:latin typeface="Cambria Math" panose="02040503050406030204" pitchFamily="18" charset="0"/>
                          </a:rPr>
                          <m:t>𝑎</m:t>
                        </m:r>
                      </m:sub>
                    </m:sSub>
                    <m:r>
                      <a:rPr lang="en-US" altLang="zh-CN" sz="1800" b="0" i="1" smtClean="0">
                        <a:solidFill>
                          <a:schemeClr val="bg2">
                            <a:lumMod val="50000"/>
                          </a:schemeClr>
                        </a:solidFill>
                        <a:latin typeface="Cambria Math" panose="02040503050406030204" pitchFamily="18" charset="0"/>
                      </a:rPr>
                      <m:t>       </m:t>
                    </m:r>
                    <m:sSub>
                      <m:sSubPr>
                        <m:ctrlPr>
                          <a:rPr lang="en-US" altLang="zh-CN" sz="1800" i="1" smtClean="0">
                            <a:solidFill>
                              <a:schemeClr val="bg2">
                                <a:lumMod val="50000"/>
                              </a:schemeClr>
                            </a:solidFill>
                            <a:latin typeface="Cambria Math" panose="02040503050406030204" pitchFamily="18" charset="0"/>
                          </a:rPr>
                        </m:ctrlPr>
                      </m:sSubPr>
                      <m:e>
                        <m:r>
                          <a:rPr lang="en-US" altLang="zh-CN" sz="1800" b="0" i="1" smtClean="0">
                            <a:solidFill>
                              <a:schemeClr val="bg2">
                                <a:lumMod val="50000"/>
                              </a:schemeClr>
                            </a:solidFill>
                            <a:latin typeface="Cambria Math" panose="02040503050406030204" pitchFamily="18" charset="0"/>
                          </a:rPr>
                          <m:t>𝑀</m:t>
                        </m:r>
                      </m:e>
                      <m:sub>
                        <m:r>
                          <a:rPr lang="en-US" altLang="zh-CN" sz="1800" b="0" i="1" smtClean="0">
                            <a:solidFill>
                              <a:schemeClr val="bg2">
                                <a:lumMod val="50000"/>
                              </a:schemeClr>
                            </a:solidFill>
                            <a:latin typeface="Cambria Math" panose="02040503050406030204" pitchFamily="18" charset="0"/>
                          </a:rPr>
                          <m:t>𝑢</m:t>
                        </m:r>
                        <m:r>
                          <a:rPr lang="en-US" altLang="zh-CN" sz="1800" b="0" i="1" smtClean="0">
                            <a:solidFill>
                              <a:schemeClr val="bg2">
                                <a:lumMod val="50000"/>
                              </a:schemeClr>
                            </a:solidFill>
                            <a:latin typeface="Cambria Math" panose="02040503050406030204" pitchFamily="18" charset="0"/>
                          </a:rPr>
                          <m:t>,</m:t>
                        </m:r>
                        <m:r>
                          <a:rPr lang="en-US" altLang="zh-CN" sz="1800" b="0" i="1" smtClean="0">
                            <a:solidFill>
                              <a:schemeClr val="bg2">
                                <a:lumMod val="50000"/>
                              </a:schemeClr>
                            </a:solidFill>
                            <a:latin typeface="Cambria Math" panose="02040503050406030204" pitchFamily="18" charset="0"/>
                          </a:rPr>
                          <m:t>𝑎</m:t>
                        </m:r>
                      </m:sub>
                    </m:sSub>
                    <m:r>
                      <a:rPr lang="en-US" altLang="zh-CN" sz="1800" i="1" smtClean="0">
                        <a:solidFill>
                          <a:schemeClr val="bg2">
                            <a:lumMod val="50000"/>
                          </a:schemeClr>
                        </a:solidFill>
                        <a:latin typeface="Cambria Math" panose="02040503050406030204" pitchFamily="18" charset="0"/>
                        <a:ea typeface="Cambria Math" panose="02040503050406030204" pitchFamily="18" charset="0"/>
                      </a:rPr>
                      <m:t>∈</m:t>
                    </m:r>
                    <m:sSup>
                      <m:sSupPr>
                        <m:ctrlPr>
                          <a:rPr lang="en-US" altLang="zh-CN" sz="1800" i="1">
                            <a:solidFill>
                              <a:schemeClr val="bg2">
                                <a:lumMod val="50000"/>
                              </a:schemeClr>
                            </a:solidFill>
                            <a:latin typeface="Cambria Math" panose="02040503050406030204" pitchFamily="18" charset="0"/>
                          </a:rPr>
                        </m:ctrlPr>
                      </m:sSupPr>
                      <m:e>
                        <m:r>
                          <a:rPr lang="en-US" altLang="zh-CN" sz="1800" i="1">
                            <a:solidFill>
                              <a:schemeClr val="bg2">
                                <a:lumMod val="50000"/>
                              </a:schemeClr>
                            </a:solidFill>
                            <a:latin typeface="Cambria Math" panose="02040503050406030204" pitchFamily="18" charset="0"/>
                          </a:rPr>
                          <m:t>ℝ</m:t>
                        </m:r>
                      </m:e>
                      <m:sup>
                        <m:r>
                          <a:rPr lang="en-US" altLang="zh-CN" sz="1800" b="0" i="1" smtClean="0">
                            <a:solidFill>
                              <a:schemeClr val="bg2">
                                <a:lumMod val="50000"/>
                              </a:schemeClr>
                            </a:solidFill>
                            <a:latin typeface="Cambria Math" panose="02040503050406030204" pitchFamily="18" charset="0"/>
                          </a:rPr>
                          <m:t>𝑛</m:t>
                        </m:r>
                        <m:r>
                          <a:rPr lang="en-US" altLang="zh-CN" sz="1800" i="1">
                            <a:solidFill>
                              <a:schemeClr val="bg2">
                                <a:lumMod val="50000"/>
                              </a:schemeClr>
                            </a:solidFill>
                            <a:latin typeface="Cambria Math" panose="02040503050406030204" pitchFamily="18" charset="0"/>
                          </a:rPr>
                          <m:t>×</m:t>
                        </m:r>
                        <m:sSub>
                          <m:sSubPr>
                            <m:ctrlPr>
                              <a:rPr lang="en-US" altLang="zh-CN" sz="1800" i="1" smtClean="0">
                                <a:solidFill>
                                  <a:schemeClr val="bg2">
                                    <a:lumMod val="50000"/>
                                  </a:schemeClr>
                                </a:solidFill>
                                <a:latin typeface="Cambria Math" panose="02040503050406030204" pitchFamily="18" charset="0"/>
                              </a:rPr>
                            </m:ctrlPr>
                          </m:sSubPr>
                          <m:e>
                            <m:r>
                              <a:rPr lang="en-US" altLang="zh-CN" sz="1800" b="0" i="1" smtClean="0">
                                <a:solidFill>
                                  <a:schemeClr val="bg2">
                                    <a:lumMod val="50000"/>
                                  </a:schemeClr>
                                </a:solidFill>
                                <a:latin typeface="Cambria Math" panose="02040503050406030204" pitchFamily="18" charset="0"/>
                              </a:rPr>
                              <m:t>h</m:t>
                            </m:r>
                          </m:e>
                          <m:sub>
                            <m:r>
                              <a:rPr lang="en-US" altLang="zh-CN" sz="1800" b="0" i="1" smtClean="0">
                                <a:solidFill>
                                  <a:schemeClr val="bg2">
                                    <a:lumMod val="50000"/>
                                  </a:schemeClr>
                                </a:solidFill>
                                <a:latin typeface="Cambria Math" panose="02040503050406030204" pitchFamily="18" charset="0"/>
                              </a:rPr>
                              <m:t>1</m:t>
                            </m:r>
                          </m:sub>
                        </m:sSub>
                      </m:sup>
                    </m:sSup>
                  </m:oMath>
                </a14:m>
                <a:endParaRPr lang="en-US" altLang="zh-CN" sz="1800" dirty="0">
                  <a:solidFill>
                    <a:schemeClr val="bg2">
                      <a:lumMod val="50000"/>
                    </a:schemeClr>
                  </a:solidFill>
                  <a:latin typeface="+mj-ea"/>
                  <a:ea typeface="+mj-ea"/>
                </a:endParaRPr>
              </a:p>
              <a:p>
                <a:pPr>
                  <a:lnSpc>
                    <a:spcPct val="125000"/>
                  </a:lnSpc>
                </a:pPr>
                <a14:m>
                  <m:oMathPara xmlns:m="http://schemas.openxmlformats.org/officeDocument/2006/math">
                    <m:oMathParaPr>
                      <m:jc m:val="centerGroup"/>
                    </m:oMathParaPr>
                    <m:oMath xmlns:m="http://schemas.openxmlformats.org/officeDocument/2006/math">
                      <m:sSub>
                        <m:sSubPr>
                          <m:ctrlPr>
                            <a:rPr lang="en-US" altLang="zh-CN" sz="1800" i="1" smtClean="0">
                              <a:solidFill>
                                <a:schemeClr val="bg2">
                                  <a:lumMod val="50000"/>
                                </a:schemeClr>
                              </a:solidFill>
                              <a:latin typeface="Cambria Math" panose="02040503050406030204" pitchFamily="18" charset="0"/>
                              <a:ea typeface="+mj-ea"/>
                            </a:rPr>
                          </m:ctrlPr>
                        </m:sSubPr>
                        <m:e>
                          <m:r>
                            <a:rPr lang="en-US" altLang="zh-CN" sz="1800" b="0" i="1" smtClean="0">
                              <a:solidFill>
                                <a:schemeClr val="bg2">
                                  <a:lumMod val="50000"/>
                                </a:schemeClr>
                              </a:solidFill>
                              <a:latin typeface="Cambria Math" panose="02040503050406030204" pitchFamily="18" charset="0"/>
                              <a:ea typeface="+mj-ea"/>
                            </a:rPr>
                            <m:t>𝑧</m:t>
                          </m:r>
                        </m:e>
                        <m:sub>
                          <m:r>
                            <a:rPr lang="en-US" altLang="zh-CN" sz="1800" b="0" i="1" smtClean="0">
                              <a:solidFill>
                                <a:schemeClr val="bg2">
                                  <a:lumMod val="50000"/>
                                </a:schemeClr>
                              </a:solidFill>
                              <a:latin typeface="Cambria Math" panose="02040503050406030204" pitchFamily="18" charset="0"/>
                              <a:ea typeface="+mj-ea"/>
                            </a:rPr>
                            <m:t>𝑢</m:t>
                          </m:r>
                          <m:r>
                            <a:rPr lang="en-US" altLang="zh-CN" sz="1800" b="0" i="1" smtClean="0">
                              <a:solidFill>
                                <a:schemeClr val="bg2">
                                  <a:lumMod val="50000"/>
                                </a:schemeClr>
                              </a:solidFill>
                              <a:latin typeface="Cambria Math" panose="02040503050406030204" pitchFamily="18" charset="0"/>
                              <a:ea typeface="+mj-ea"/>
                            </a:rPr>
                            <m:t>,</m:t>
                          </m:r>
                          <m:r>
                            <a:rPr lang="en-US" altLang="zh-CN" sz="1800" b="0" i="1" smtClean="0">
                              <a:solidFill>
                                <a:schemeClr val="bg2">
                                  <a:lumMod val="50000"/>
                                </a:schemeClr>
                              </a:solidFill>
                              <a:latin typeface="Cambria Math" panose="02040503050406030204" pitchFamily="18" charset="0"/>
                              <a:ea typeface="+mj-ea"/>
                            </a:rPr>
                            <m:t>𝑎</m:t>
                          </m:r>
                          <m:r>
                            <a:rPr lang="en-US" altLang="zh-CN" sz="1800" b="0" i="1" smtClean="0">
                              <a:solidFill>
                                <a:schemeClr val="bg2">
                                  <a:lumMod val="50000"/>
                                </a:schemeClr>
                              </a:solidFill>
                              <a:latin typeface="Cambria Math" panose="02040503050406030204" pitchFamily="18" charset="0"/>
                              <a:ea typeface="+mj-ea"/>
                            </a:rPr>
                            <m:t>,</m:t>
                          </m:r>
                          <m:r>
                            <a:rPr lang="en-US" altLang="zh-CN" sz="1800" b="0" i="1" smtClean="0">
                              <a:solidFill>
                                <a:schemeClr val="bg2">
                                  <a:lumMod val="50000"/>
                                </a:schemeClr>
                              </a:solidFill>
                              <a:latin typeface="Cambria Math" panose="02040503050406030204" pitchFamily="18" charset="0"/>
                              <a:ea typeface="+mj-ea"/>
                            </a:rPr>
                            <m:t>𝑖</m:t>
                          </m:r>
                        </m:sub>
                      </m:sSub>
                      <m:r>
                        <a:rPr lang="en-US" altLang="zh-CN" sz="1800" b="0" i="1" smtClean="0">
                          <a:solidFill>
                            <a:schemeClr val="bg2">
                              <a:lumMod val="50000"/>
                            </a:schemeClr>
                          </a:solidFill>
                          <a:latin typeface="Cambria Math" panose="02040503050406030204" pitchFamily="18" charset="0"/>
                          <a:ea typeface="+mj-ea"/>
                        </a:rPr>
                        <m:t>=</m:t>
                      </m:r>
                      <m:d>
                        <m:dPr>
                          <m:ctrlPr>
                            <a:rPr lang="en-US" altLang="zh-CN" sz="1800" b="0" i="1" smtClean="0">
                              <a:solidFill>
                                <a:schemeClr val="bg2">
                                  <a:lumMod val="50000"/>
                                </a:schemeClr>
                              </a:solidFill>
                              <a:latin typeface="Cambria Math" panose="02040503050406030204" pitchFamily="18" charset="0"/>
                              <a:ea typeface="+mj-ea"/>
                            </a:rPr>
                          </m:ctrlPr>
                        </m:dPr>
                        <m:e>
                          <m:sSub>
                            <m:sSubPr>
                              <m:ctrlPr>
                                <a:rPr lang="en-US" altLang="zh-CN" sz="1800" i="1">
                                  <a:solidFill>
                                    <a:schemeClr val="bg2">
                                      <a:lumMod val="50000"/>
                                    </a:schemeClr>
                                  </a:solidFill>
                                  <a:latin typeface="Cambria Math" panose="02040503050406030204" pitchFamily="18" charset="0"/>
                                </a:rPr>
                              </m:ctrlPr>
                            </m:sSubPr>
                            <m:e>
                              <m:r>
                                <a:rPr lang="en-US" altLang="zh-CN" sz="1800" i="1">
                                  <a:solidFill>
                                    <a:schemeClr val="bg2">
                                      <a:lumMod val="50000"/>
                                    </a:schemeClr>
                                  </a:solidFill>
                                  <a:latin typeface="Cambria Math" panose="02040503050406030204" pitchFamily="18" charset="0"/>
                                </a:rPr>
                                <m:t>𝑀</m:t>
                              </m:r>
                            </m:e>
                            <m:sub>
                              <m:r>
                                <a:rPr lang="en-US" altLang="zh-CN" sz="1800" i="1">
                                  <a:solidFill>
                                    <a:schemeClr val="bg2">
                                      <a:lumMod val="50000"/>
                                    </a:schemeClr>
                                  </a:solidFill>
                                  <a:latin typeface="Cambria Math" panose="02040503050406030204" pitchFamily="18" charset="0"/>
                                </a:rPr>
                                <m:t>𝑢</m:t>
                              </m:r>
                              <m:r>
                                <a:rPr lang="en-US" altLang="zh-CN" sz="1800" i="1">
                                  <a:solidFill>
                                    <a:schemeClr val="bg2">
                                      <a:lumMod val="50000"/>
                                    </a:schemeClr>
                                  </a:solidFill>
                                  <a:latin typeface="Cambria Math" panose="02040503050406030204" pitchFamily="18" charset="0"/>
                                </a:rPr>
                                <m:t>,</m:t>
                              </m:r>
                              <m:r>
                                <a:rPr lang="en-US" altLang="zh-CN" sz="1800" i="1">
                                  <a:solidFill>
                                    <a:schemeClr val="bg2">
                                      <a:lumMod val="50000"/>
                                    </a:schemeClr>
                                  </a:solidFill>
                                  <a:latin typeface="Cambria Math" panose="02040503050406030204" pitchFamily="18" charset="0"/>
                                </a:rPr>
                                <m:t>𝑎</m:t>
                              </m:r>
                            </m:sub>
                          </m:sSub>
                          <m:d>
                            <m:dPr>
                              <m:begChr m:val="["/>
                              <m:endChr m:val="]"/>
                              <m:ctrlPr>
                                <a:rPr lang="en-US" altLang="zh-CN" sz="1800" i="1">
                                  <a:solidFill>
                                    <a:schemeClr val="bg2">
                                      <a:lumMod val="50000"/>
                                    </a:schemeClr>
                                  </a:solidFill>
                                  <a:latin typeface="Cambria Math" panose="02040503050406030204" pitchFamily="18" charset="0"/>
                                </a:rPr>
                              </m:ctrlPr>
                            </m:dPr>
                            <m:e>
                              <m:r>
                                <a:rPr lang="en-US" altLang="zh-CN" sz="1800" i="1">
                                  <a:solidFill>
                                    <a:schemeClr val="bg2">
                                      <a:lumMod val="50000"/>
                                    </a:schemeClr>
                                  </a:solidFill>
                                  <a:latin typeface="Cambria Math" panose="02040503050406030204" pitchFamily="18" charset="0"/>
                                </a:rPr>
                                <m:t>𝑖</m:t>
                              </m:r>
                              <m:r>
                                <a:rPr lang="en-US" altLang="zh-CN" sz="1800" b="0" i="1" smtClean="0">
                                  <a:solidFill>
                                    <a:schemeClr val="bg2">
                                      <a:lumMod val="50000"/>
                                    </a:schemeClr>
                                  </a:solidFill>
                                  <a:latin typeface="Cambria Math" panose="02040503050406030204" pitchFamily="18" charset="0"/>
                                </a:rPr>
                                <m:t>−</m:t>
                              </m:r>
                              <m:r>
                                <a:rPr lang="en-US" altLang="zh-CN" sz="1800" b="0" i="1" smtClean="0">
                                  <a:solidFill>
                                    <a:schemeClr val="bg2">
                                      <a:lumMod val="50000"/>
                                    </a:schemeClr>
                                  </a:solidFill>
                                  <a:latin typeface="Cambria Math" panose="02040503050406030204" pitchFamily="18" charset="0"/>
                                </a:rPr>
                                <m:t>𝑐</m:t>
                              </m:r>
                              <m:r>
                                <a:rPr lang="en-US" altLang="zh-CN" sz="1800" b="0" i="1" smtClean="0">
                                  <a:solidFill>
                                    <a:schemeClr val="bg2">
                                      <a:lumMod val="50000"/>
                                    </a:schemeClr>
                                  </a:solidFill>
                                  <a:latin typeface="Cambria Math" panose="02040503050406030204" pitchFamily="18" charset="0"/>
                                </a:rPr>
                                <m:t>/2</m:t>
                              </m:r>
                            </m:e>
                          </m:d>
                          <m:r>
                            <a:rPr lang="en-US" altLang="zh-CN" sz="1800" b="0" i="1" smtClean="0">
                              <a:solidFill>
                                <a:schemeClr val="bg2">
                                  <a:lumMod val="50000"/>
                                </a:schemeClr>
                              </a:solidFill>
                              <a:latin typeface="Cambria Math" panose="02040503050406030204" pitchFamily="18" charset="0"/>
                            </a:rPr>
                            <m:t>;</m:t>
                          </m:r>
                          <m:r>
                            <a:rPr lang="en-US" altLang="zh-CN" sz="1800" i="1">
                              <a:solidFill>
                                <a:schemeClr val="bg2">
                                  <a:lumMod val="50000"/>
                                </a:schemeClr>
                              </a:solidFill>
                              <a:latin typeface="Cambria Math" panose="02040503050406030204" pitchFamily="18" charset="0"/>
                            </a:rPr>
                            <m:t>…;</m:t>
                          </m:r>
                          <m:sSub>
                            <m:sSubPr>
                              <m:ctrlPr>
                                <a:rPr lang="en-US" altLang="zh-CN" sz="1800" i="1">
                                  <a:solidFill>
                                    <a:schemeClr val="bg2">
                                      <a:lumMod val="50000"/>
                                    </a:schemeClr>
                                  </a:solidFill>
                                  <a:latin typeface="Cambria Math" panose="02040503050406030204" pitchFamily="18" charset="0"/>
                                </a:rPr>
                              </m:ctrlPr>
                            </m:sSubPr>
                            <m:e>
                              <m:r>
                                <a:rPr lang="en-US" altLang="zh-CN" sz="1800" i="1">
                                  <a:solidFill>
                                    <a:schemeClr val="bg2">
                                      <a:lumMod val="50000"/>
                                    </a:schemeClr>
                                  </a:solidFill>
                                  <a:latin typeface="Cambria Math" panose="02040503050406030204" pitchFamily="18" charset="0"/>
                                </a:rPr>
                                <m:t>𝑀</m:t>
                              </m:r>
                            </m:e>
                            <m:sub>
                              <m:r>
                                <a:rPr lang="en-US" altLang="zh-CN" sz="1800" i="1">
                                  <a:solidFill>
                                    <a:schemeClr val="bg2">
                                      <a:lumMod val="50000"/>
                                    </a:schemeClr>
                                  </a:solidFill>
                                  <a:latin typeface="Cambria Math" panose="02040503050406030204" pitchFamily="18" charset="0"/>
                                </a:rPr>
                                <m:t>𝑢</m:t>
                              </m:r>
                              <m:r>
                                <a:rPr lang="en-US" altLang="zh-CN" sz="1800" i="1">
                                  <a:solidFill>
                                    <a:schemeClr val="bg2">
                                      <a:lumMod val="50000"/>
                                    </a:schemeClr>
                                  </a:solidFill>
                                  <a:latin typeface="Cambria Math" panose="02040503050406030204" pitchFamily="18" charset="0"/>
                                </a:rPr>
                                <m:t>,</m:t>
                              </m:r>
                              <m:r>
                                <a:rPr lang="en-US" altLang="zh-CN" sz="1800" i="1">
                                  <a:solidFill>
                                    <a:schemeClr val="bg2">
                                      <a:lumMod val="50000"/>
                                    </a:schemeClr>
                                  </a:solidFill>
                                  <a:latin typeface="Cambria Math" panose="02040503050406030204" pitchFamily="18" charset="0"/>
                                </a:rPr>
                                <m:t>𝑎</m:t>
                              </m:r>
                            </m:sub>
                          </m:sSub>
                          <m:d>
                            <m:dPr>
                              <m:begChr m:val="["/>
                              <m:endChr m:val="]"/>
                              <m:ctrlPr>
                                <a:rPr lang="en-US" altLang="zh-CN" sz="1800" i="1">
                                  <a:solidFill>
                                    <a:schemeClr val="bg2">
                                      <a:lumMod val="50000"/>
                                    </a:schemeClr>
                                  </a:solidFill>
                                  <a:latin typeface="Cambria Math" panose="02040503050406030204" pitchFamily="18" charset="0"/>
                                </a:rPr>
                              </m:ctrlPr>
                            </m:dPr>
                            <m:e>
                              <m:r>
                                <a:rPr lang="en-US" altLang="zh-CN" sz="1800" i="1">
                                  <a:solidFill>
                                    <a:schemeClr val="bg2">
                                      <a:lumMod val="50000"/>
                                    </a:schemeClr>
                                  </a:solidFill>
                                  <a:latin typeface="Cambria Math" panose="02040503050406030204" pitchFamily="18" charset="0"/>
                                </a:rPr>
                                <m:t>𝑖</m:t>
                              </m:r>
                            </m:e>
                          </m:d>
                          <m:r>
                            <a:rPr lang="en-US" altLang="zh-CN" sz="1800" b="0" i="1" smtClean="0">
                              <a:solidFill>
                                <a:schemeClr val="bg2">
                                  <a:lumMod val="50000"/>
                                </a:schemeClr>
                              </a:solidFill>
                              <a:latin typeface="Cambria Math" panose="02040503050406030204" pitchFamily="18" charset="0"/>
                            </a:rPr>
                            <m:t>;</m:t>
                          </m:r>
                          <m:r>
                            <a:rPr lang="en-US" altLang="zh-CN" sz="1800" i="1">
                              <a:solidFill>
                                <a:schemeClr val="bg2">
                                  <a:lumMod val="50000"/>
                                </a:schemeClr>
                              </a:solidFill>
                              <a:latin typeface="Cambria Math" panose="02040503050406030204" pitchFamily="18" charset="0"/>
                            </a:rPr>
                            <m:t>…</m:t>
                          </m:r>
                          <m:r>
                            <a:rPr lang="en-US" altLang="zh-CN" sz="1800" b="0" i="1" smtClean="0">
                              <a:solidFill>
                                <a:schemeClr val="bg2">
                                  <a:lumMod val="50000"/>
                                </a:schemeClr>
                              </a:solidFill>
                              <a:latin typeface="Cambria Math" panose="02040503050406030204" pitchFamily="18" charset="0"/>
                            </a:rPr>
                            <m:t>;</m:t>
                          </m:r>
                          <m:sSub>
                            <m:sSubPr>
                              <m:ctrlPr>
                                <a:rPr lang="en-US" altLang="zh-CN" sz="1800" i="1">
                                  <a:solidFill>
                                    <a:schemeClr val="bg2">
                                      <a:lumMod val="50000"/>
                                    </a:schemeClr>
                                  </a:solidFill>
                                  <a:latin typeface="Cambria Math" panose="02040503050406030204" pitchFamily="18" charset="0"/>
                                </a:rPr>
                              </m:ctrlPr>
                            </m:sSubPr>
                            <m:e>
                              <m:r>
                                <a:rPr lang="en-US" altLang="zh-CN" sz="1800" i="1">
                                  <a:solidFill>
                                    <a:schemeClr val="bg2">
                                      <a:lumMod val="50000"/>
                                    </a:schemeClr>
                                  </a:solidFill>
                                  <a:latin typeface="Cambria Math" panose="02040503050406030204" pitchFamily="18" charset="0"/>
                                </a:rPr>
                                <m:t>𝑀</m:t>
                              </m:r>
                            </m:e>
                            <m:sub>
                              <m:r>
                                <a:rPr lang="en-US" altLang="zh-CN" sz="1800" i="1">
                                  <a:solidFill>
                                    <a:schemeClr val="bg2">
                                      <a:lumMod val="50000"/>
                                    </a:schemeClr>
                                  </a:solidFill>
                                  <a:latin typeface="Cambria Math" panose="02040503050406030204" pitchFamily="18" charset="0"/>
                                </a:rPr>
                                <m:t>𝑢</m:t>
                              </m:r>
                              <m:r>
                                <a:rPr lang="en-US" altLang="zh-CN" sz="1800" i="1">
                                  <a:solidFill>
                                    <a:schemeClr val="bg2">
                                      <a:lumMod val="50000"/>
                                    </a:schemeClr>
                                  </a:solidFill>
                                  <a:latin typeface="Cambria Math" panose="02040503050406030204" pitchFamily="18" charset="0"/>
                                </a:rPr>
                                <m:t>,</m:t>
                              </m:r>
                              <m:r>
                                <a:rPr lang="en-US" altLang="zh-CN" sz="1800" i="1">
                                  <a:solidFill>
                                    <a:schemeClr val="bg2">
                                      <a:lumMod val="50000"/>
                                    </a:schemeClr>
                                  </a:solidFill>
                                  <a:latin typeface="Cambria Math" panose="02040503050406030204" pitchFamily="18" charset="0"/>
                                </a:rPr>
                                <m:t>𝑎</m:t>
                              </m:r>
                            </m:sub>
                          </m:sSub>
                          <m:d>
                            <m:dPr>
                              <m:begChr m:val="["/>
                              <m:endChr m:val="]"/>
                              <m:ctrlPr>
                                <a:rPr lang="en-US" altLang="zh-CN" sz="1800" i="1">
                                  <a:solidFill>
                                    <a:schemeClr val="bg2">
                                      <a:lumMod val="50000"/>
                                    </a:schemeClr>
                                  </a:solidFill>
                                  <a:latin typeface="Cambria Math" panose="02040503050406030204" pitchFamily="18" charset="0"/>
                                </a:rPr>
                              </m:ctrlPr>
                            </m:dPr>
                            <m:e>
                              <m:r>
                                <a:rPr lang="en-US" altLang="zh-CN" sz="1800" i="1">
                                  <a:solidFill>
                                    <a:schemeClr val="bg2">
                                      <a:lumMod val="50000"/>
                                    </a:schemeClr>
                                  </a:solidFill>
                                  <a:latin typeface="Cambria Math" panose="02040503050406030204" pitchFamily="18" charset="0"/>
                                </a:rPr>
                                <m:t>𝑖</m:t>
                              </m:r>
                              <m:r>
                                <a:rPr lang="en-US" altLang="zh-CN" sz="1800" b="0" i="1" smtClean="0">
                                  <a:solidFill>
                                    <a:schemeClr val="bg2">
                                      <a:lumMod val="50000"/>
                                    </a:schemeClr>
                                  </a:solidFill>
                                  <a:latin typeface="Cambria Math" panose="02040503050406030204" pitchFamily="18" charset="0"/>
                                </a:rPr>
                                <m:t>+</m:t>
                              </m:r>
                              <m:r>
                                <a:rPr lang="en-US" altLang="zh-CN" sz="1800" b="0" i="1" smtClean="0">
                                  <a:solidFill>
                                    <a:schemeClr val="bg2">
                                      <a:lumMod val="50000"/>
                                    </a:schemeClr>
                                  </a:solidFill>
                                  <a:latin typeface="Cambria Math" panose="02040503050406030204" pitchFamily="18" charset="0"/>
                                </a:rPr>
                                <m:t>𝑐</m:t>
                              </m:r>
                              <m:r>
                                <a:rPr lang="en-US" altLang="zh-CN" sz="1800" b="0" i="1" smtClean="0">
                                  <a:solidFill>
                                    <a:schemeClr val="bg2">
                                      <a:lumMod val="50000"/>
                                    </a:schemeClr>
                                  </a:solidFill>
                                  <a:latin typeface="Cambria Math" panose="02040503050406030204" pitchFamily="18" charset="0"/>
                                </a:rPr>
                                <m:t>/2</m:t>
                              </m:r>
                            </m:e>
                          </m:d>
                        </m:e>
                      </m:d>
                    </m:oMath>
                  </m:oMathPara>
                </a14:m>
                <a:endParaRPr lang="en-US" altLang="zh-CN" sz="1800" dirty="0">
                  <a:solidFill>
                    <a:schemeClr val="bg2">
                      <a:lumMod val="50000"/>
                    </a:schemeClr>
                  </a:solidFill>
                  <a:latin typeface="+mj-ea"/>
                  <a:ea typeface="+mj-ea"/>
                </a:endParaRPr>
              </a:p>
              <a:p>
                <a:pPr>
                  <a:lnSpc>
                    <a:spcPct val="125000"/>
                  </a:lnSpc>
                </a:pPr>
                <a14:m>
                  <m:oMathPara xmlns:m="http://schemas.openxmlformats.org/officeDocument/2006/math">
                    <m:oMathParaPr>
                      <m:jc m:val="left"/>
                    </m:oMathParaPr>
                    <m:oMath xmlns:m="http://schemas.openxmlformats.org/officeDocument/2006/math">
                      <m:sSub>
                        <m:sSubPr>
                          <m:ctrlPr>
                            <a:rPr lang="en-US" altLang="zh-CN" sz="1800" i="1" smtClean="0">
                              <a:solidFill>
                                <a:schemeClr val="bg2">
                                  <a:lumMod val="50000"/>
                                </a:schemeClr>
                              </a:solidFill>
                              <a:latin typeface="Cambria Math" panose="02040503050406030204" pitchFamily="18" charset="0"/>
                              <a:ea typeface="+mj-ea"/>
                            </a:rPr>
                          </m:ctrlPr>
                        </m:sSubPr>
                        <m:e>
                          <m:r>
                            <a:rPr lang="en-US" altLang="zh-CN" sz="1800" b="1" i="0" smtClean="0">
                              <a:solidFill>
                                <a:schemeClr val="bg2">
                                  <a:lumMod val="50000"/>
                                </a:schemeClr>
                              </a:solidFill>
                              <a:latin typeface="Cambria Math" panose="02040503050406030204" pitchFamily="18" charset="0"/>
                              <a:ea typeface="+mj-ea"/>
                            </a:rPr>
                            <m:t>𝐚𝐭𝐭𝐧</m:t>
                          </m:r>
                        </m:e>
                        <m:sub>
                          <m:r>
                            <a:rPr lang="en-US" altLang="zh-CN" sz="1800" b="0" i="1" smtClean="0">
                              <a:solidFill>
                                <a:schemeClr val="bg2">
                                  <a:lumMod val="50000"/>
                                </a:schemeClr>
                              </a:solidFill>
                              <a:latin typeface="Cambria Math" panose="02040503050406030204" pitchFamily="18" charset="0"/>
                              <a:ea typeface="+mj-ea"/>
                            </a:rPr>
                            <m:t>𝑢</m:t>
                          </m:r>
                          <m:r>
                            <a:rPr lang="en-US" altLang="zh-CN" sz="1800" b="0" i="1" smtClean="0">
                              <a:solidFill>
                                <a:schemeClr val="bg2">
                                  <a:lumMod val="50000"/>
                                </a:schemeClr>
                              </a:solidFill>
                              <a:latin typeface="Cambria Math" panose="02040503050406030204" pitchFamily="18" charset="0"/>
                              <a:ea typeface="+mj-ea"/>
                            </a:rPr>
                            <m:t>,</m:t>
                          </m:r>
                          <m:r>
                            <a:rPr lang="en-US" altLang="zh-CN" sz="1800" b="0" i="1" smtClean="0">
                              <a:solidFill>
                                <a:schemeClr val="bg2">
                                  <a:lumMod val="50000"/>
                                </a:schemeClr>
                              </a:solidFill>
                              <a:latin typeface="Cambria Math" panose="02040503050406030204" pitchFamily="18" charset="0"/>
                              <a:ea typeface="+mj-ea"/>
                            </a:rPr>
                            <m:t>𝑎</m:t>
                          </m:r>
                        </m:sub>
                      </m:sSub>
                      <m:d>
                        <m:dPr>
                          <m:begChr m:val="["/>
                          <m:endChr m:val="]"/>
                          <m:ctrlPr>
                            <a:rPr lang="en-US" altLang="zh-CN" sz="1800" i="1" smtClean="0">
                              <a:solidFill>
                                <a:schemeClr val="bg2">
                                  <a:lumMod val="50000"/>
                                </a:schemeClr>
                              </a:solidFill>
                              <a:latin typeface="Cambria Math" panose="02040503050406030204" pitchFamily="18" charset="0"/>
                              <a:ea typeface="+mj-ea"/>
                            </a:rPr>
                          </m:ctrlPr>
                        </m:dPr>
                        <m:e>
                          <m:r>
                            <a:rPr lang="en-US" altLang="zh-CN" sz="1800" b="0" i="1" smtClean="0">
                              <a:solidFill>
                                <a:schemeClr val="bg2">
                                  <a:lumMod val="50000"/>
                                </a:schemeClr>
                              </a:solidFill>
                              <a:latin typeface="Cambria Math" panose="02040503050406030204" pitchFamily="18" charset="0"/>
                              <a:ea typeface="+mj-ea"/>
                            </a:rPr>
                            <m:t>𝑖</m:t>
                          </m:r>
                        </m:e>
                      </m:d>
                      <m:r>
                        <a:rPr lang="en-US" altLang="zh-CN" sz="1800" b="0" i="1" smtClean="0">
                          <a:solidFill>
                            <a:schemeClr val="bg2">
                              <a:lumMod val="50000"/>
                            </a:schemeClr>
                          </a:solidFill>
                          <a:latin typeface="Cambria Math" panose="02040503050406030204" pitchFamily="18" charset="0"/>
                          <a:ea typeface="+mj-ea"/>
                        </a:rPr>
                        <m:t>=</m:t>
                      </m:r>
                      <m:r>
                        <a:rPr lang="en-US" altLang="zh-CN" sz="1800" b="0" i="1" smtClean="0">
                          <a:solidFill>
                            <a:schemeClr val="bg2">
                              <a:lumMod val="50000"/>
                            </a:schemeClr>
                          </a:solidFill>
                          <a:latin typeface="Cambria Math" panose="02040503050406030204" pitchFamily="18" charset="0"/>
                          <a:ea typeface="+mj-ea"/>
                        </a:rPr>
                        <m:t>𝑠𝑜𝑓𝑡𝑚𝑎𝑥</m:t>
                      </m:r>
                      <m:d>
                        <m:dPr>
                          <m:ctrlPr>
                            <a:rPr lang="en-US" altLang="zh-CN" sz="1800" b="0" i="1" smtClean="0">
                              <a:solidFill>
                                <a:schemeClr val="bg2">
                                  <a:lumMod val="50000"/>
                                </a:schemeClr>
                              </a:solidFill>
                              <a:latin typeface="Cambria Math" panose="02040503050406030204" pitchFamily="18" charset="0"/>
                              <a:ea typeface="+mj-ea"/>
                            </a:rPr>
                          </m:ctrlPr>
                        </m:dPr>
                        <m:e>
                          <m:sSub>
                            <m:sSubPr>
                              <m:ctrlPr>
                                <a:rPr lang="en-US" altLang="zh-CN" sz="1800" b="0" i="1" smtClean="0">
                                  <a:solidFill>
                                    <a:schemeClr val="bg2">
                                      <a:lumMod val="50000"/>
                                    </a:schemeClr>
                                  </a:solidFill>
                                  <a:latin typeface="Cambria Math" panose="02040503050406030204" pitchFamily="18" charset="0"/>
                                  <a:ea typeface="+mj-ea"/>
                                </a:rPr>
                              </m:ctrlPr>
                            </m:sSubPr>
                            <m:e>
                              <m:r>
                                <a:rPr lang="en-US" altLang="zh-CN" sz="1800" b="0" i="1" smtClean="0">
                                  <a:solidFill>
                                    <a:schemeClr val="bg2">
                                      <a:lumMod val="50000"/>
                                    </a:schemeClr>
                                  </a:solidFill>
                                  <a:latin typeface="Cambria Math" panose="02040503050406030204" pitchFamily="18" charset="0"/>
                                  <a:ea typeface="+mj-ea"/>
                                </a:rPr>
                                <m:t>𝑣</m:t>
                              </m:r>
                            </m:e>
                            <m:sub>
                              <m:r>
                                <a:rPr lang="en-US" altLang="zh-CN" sz="1800" b="0" i="1" smtClean="0">
                                  <a:solidFill>
                                    <a:schemeClr val="bg2">
                                      <a:lumMod val="50000"/>
                                    </a:schemeClr>
                                  </a:solidFill>
                                  <a:latin typeface="Cambria Math" panose="02040503050406030204" pitchFamily="18" charset="0"/>
                                  <a:ea typeface="+mj-ea"/>
                                </a:rPr>
                                <m:t>𝑎</m:t>
                              </m:r>
                            </m:sub>
                          </m:sSub>
                          <m:sSup>
                            <m:sSupPr>
                              <m:ctrlPr>
                                <a:rPr lang="en-US" altLang="zh-CN" sz="1800" b="0" i="1" smtClean="0">
                                  <a:solidFill>
                                    <a:schemeClr val="bg2">
                                      <a:lumMod val="50000"/>
                                    </a:schemeClr>
                                  </a:solidFill>
                                  <a:latin typeface="Cambria Math" panose="02040503050406030204" pitchFamily="18" charset="0"/>
                                  <a:ea typeface="+mj-ea"/>
                                </a:rPr>
                              </m:ctrlPr>
                            </m:sSupPr>
                            <m:e>
                              <m:d>
                                <m:dPr>
                                  <m:ctrlPr>
                                    <a:rPr lang="en-US" altLang="zh-CN" sz="1800" b="0" i="1" smtClean="0">
                                      <a:solidFill>
                                        <a:schemeClr val="bg2">
                                          <a:lumMod val="50000"/>
                                        </a:schemeClr>
                                      </a:solidFill>
                                      <a:latin typeface="Cambria Math" panose="02040503050406030204" pitchFamily="18" charset="0"/>
                                      <a:ea typeface="+mj-ea"/>
                                    </a:rPr>
                                  </m:ctrlPr>
                                </m:dPr>
                                <m:e>
                                  <m:sSub>
                                    <m:sSubPr>
                                      <m:ctrlPr>
                                        <a:rPr lang="en-US" altLang="zh-CN" sz="1800" i="1">
                                          <a:solidFill>
                                            <a:schemeClr val="bg2">
                                              <a:lumMod val="50000"/>
                                            </a:schemeClr>
                                          </a:solidFill>
                                          <a:latin typeface="Cambria Math" panose="02040503050406030204" pitchFamily="18" charset="0"/>
                                        </a:rPr>
                                      </m:ctrlPr>
                                    </m:sSubPr>
                                    <m:e>
                                      <m:r>
                                        <a:rPr lang="en-US" altLang="zh-CN" sz="1800" i="1">
                                          <a:solidFill>
                                            <a:schemeClr val="bg2">
                                              <a:lumMod val="50000"/>
                                            </a:schemeClr>
                                          </a:solidFill>
                                          <a:latin typeface="Cambria Math" panose="02040503050406030204" pitchFamily="18" charset="0"/>
                                        </a:rPr>
                                        <m:t>𝑧</m:t>
                                      </m:r>
                                    </m:e>
                                    <m:sub>
                                      <m:r>
                                        <a:rPr lang="en-US" altLang="zh-CN" sz="1800" i="1">
                                          <a:solidFill>
                                            <a:schemeClr val="bg2">
                                              <a:lumMod val="50000"/>
                                            </a:schemeClr>
                                          </a:solidFill>
                                          <a:latin typeface="Cambria Math" panose="02040503050406030204" pitchFamily="18" charset="0"/>
                                        </a:rPr>
                                        <m:t>𝑢</m:t>
                                      </m:r>
                                      <m:r>
                                        <a:rPr lang="en-US" altLang="zh-CN" sz="1800" i="1">
                                          <a:solidFill>
                                            <a:schemeClr val="bg2">
                                              <a:lumMod val="50000"/>
                                            </a:schemeClr>
                                          </a:solidFill>
                                          <a:latin typeface="Cambria Math" panose="02040503050406030204" pitchFamily="18" charset="0"/>
                                        </a:rPr>
                                        <m:t>,</m:t>
                                      </m:r>
                                      <m:r>
                                        <a:rPr lang="en-US" altLang="zh-CN" sz="1800" i="1">
                                          <a:solidFill>
                                            <a:schemeClr val="bg2">
                                              <a:lumMod val="50000"/>
                                            </a:schemeClr>
                                          </a:solidFill>
                                          <a:latin typeface="Cambria Math" panose="02040503050406030204" pitchFamily="18" charset="0"/>
                                        </a:rPr>
                                        <m:t>𝑎</m:t>
                                      </m:r>
                                      <m:r>
                                        <a:rPr lang="en-US" altLang="zh-CN" sz="1800" i="1">
                                          <a:solidFill>
                                            <a:schemeClr val="bg2">
                                              <a:lumMod val="50000"/>
                                            </a:schemeClr>
                                          </a:solidFill>
                                          <a:latin typeface="Cambria Math" panose="02040503050406030204" pitchFamily="18" charset="0"/>
                                        </a:rPr>
                                        <m:t>,</m:t>
                                      </m:r>
                                      <m:r>
                                        <a:rPr lang="en-US" altLang="zh-CN" sz="1800" i="1">
                                          <a:solidFill>
                                            <a:schemeClr val="bg2">
                                              <a:lumMod val="50000"/>
                                            </a:schemeClr>
                                          </a:solidFill>
                                          <a:latin typeface="Cambria Math" panose="02040503050406030204" pitchFamily="18" charset="0"/>
                                        </a:rPr>
                                        <m:t>𝑖</m:t>
                                      </m:r>
                                    </m:sub>
                                  </m:sSub>
                                </m:e>
                              </m:d>
                            </m:e>
                            <m:sup>
                              <m:r>
                                <m:rPr>
                                  <m:sty m:val="p"/>
                                </m:rPr>
                                <a:rPr lang="en-US" altLang="zh-CN" sz="1800" b="0" i="0" smtClean="0">
                                  <a:solidFill>
                                    <a:schemeClr val="bg2">
                                      <a:lumMod val="50000"/>
                                    </a:schemeClr>
                                  </a:solidFill>
                                  <a:latin typeface="Cambria Math" panose="02040503050406030204" pitchFamily="18" charset="0"/>
                                  <a:ea typeface="+mj-ea"/>
                                </a:rPr>
                                <m:t>T</m:t>
                              </m:r>
                            </m:sup>
                          </m:sSup>
                        </m:e>
                      </m:d>
                    </m:oMath>
                  </m:oMathPara>
                </a14:m>
                <a:endParaRPr lang="en-US" altLang="zh-CN" sz="1800" dirty="0">
                  <a:solidFill>
                    <a:schemeClr val="bg2">
                      <a:lumMod val="50000"/>
                    </a:schemeClr>
                  </a:solidFill>
                  <a:latin typeface="+mj-ea"/>
                  <a:ea typeface="+mj-ea"/>
                </a:endParaRPr>
              </a:p>
              <a:p>
                <a:pPr>
                  <a:lnSpc>
                    <a:spcPct val="125000"/>
                  </a:lnSpc>
                </a:pPr>
                <a14:m>
                  <m:oMathPara xmlns:m="http://schemas.openxmlformats.org/officeDocument/2006/math">
                    <m:oMathParaPr>
                      <m:jc m:val="left"/>
                    </m:oMathParaPr>
                    <m:oMath xmlns:m="http://schemas.openxmlformats.org/officeDocument/2006/math">
                      <m:sSub>
                        <m:sSubPr>
                          <m:ctrlPr>
                            <a:rPr lang="en-US" altLang="zh-CN" sz="1800" i="1" smtClean="0">
                              <a:solidFill>
                                <a:schemeClr val="bg2">
                                  <a:lumMod val="50000"/>
                                </a:schemeClr>
                              </a:solidFill>
                              <a:latin typeface="Cambria Math" panose="02040503050406030204" pitchFamily="18" charset="0"/>
                              <a:ea typeface="+mj-ea"/>
                            </a:rPr>
                          </m:ctrlPr>
                        </m:sSubPr>
                        <m:e>
                          <m:r>
                            <m:rPr>
                              <m:sty m:val="p"/>
                            </m:rPr>
                            <a:rPr lang="en-US" altLang="zh-CN" sz="1800" b="0" i="0" smtClean="0">
                              <a:solidFill>
                                <a:schemeClr val="bg2">
                                  <a:lumMod val="50000"/>
                                </a:schemeClr>
                              </a:solidFill>
                              <a:latin typeface="Cambria Math" panose="02040503050406030204" pitchFamily="18" charset="0"/>
                              <a:ea typeface="+mj-ea"/>
                            </a:rPr>
                            <m:t>p</m:t>
                          </m:r>
                        </m:e>
                        <m:sub>
                          <m:r>
                            <a:rPr lang="en-US" altLang="zh-CN" sz="1800" b="0" i="1" smtClean="0">
                              <a:solidFill>
                                <a:schemeClr val="bg2">
                                  <a:lumMod val="50000"/>
                                </a:schemeClr>
                              </a:solidFill>
                              <a:latin typeface="Cambria Math" panose="02040503050406030204" pitchFamily="18" charset="0"/>
                              <a:ea typeface="+mj-ea"/>
                            </a:rPr>
                            <m:t>𝑢</m:t>
                          </m:r>
                          <m:r>
                            <a:rPr lang="en-US" altLang="zh-CN" sz="1800" b="0" i="1" smtClean="0">
                              <a:solidFill>
                                <a:schemeClr val="bg2">
                                  <a:lumMod val="50000"/>
                                </a:schemeClr>
                              </a:solidFill>
                              <a:latin typeface="Cambria Math" panose="02040503050406030204" pitchFamily="18" charset="0"/>
                              <a:ea typeface="+mj-ea"/>
                            </a:rPr>
                            <m:t>,</m:t>
                          </m:r>
                          <m:r>
                            <a:rPr lang="en-US" altLang="zh-CN" sz="1800" b="0" i="1" smtClean="0">
                              <a:solidFill>
                                <a:schemeClr val="bg2">
                                  <a:lumMod val="50000"/>
                                </a:schemeClr>
                              </a:solidFill>
                              <a:latin typeface="Cambria Math" panose="02040503050406030204" pitchFamily="18" charset="0"/>
                              <a:ea typeface="+mj-ea"/>
                            </a:rPr>
                            <m:t>𝑎</m:t>
                          </m:r>
                        </m:sub>
                      </m:sSub>
                      <m:r>
                        <a:rPr lang="en-US" altLang="zh-CN" sz="1800" b="0" i="1" smtClean="0">
                          <a:solidFill>
                            <a:schemeClr val="bg2">
                              <a:lumMod val="50000"/>
                            </a:schemeClr>
                          </a:solidFill>
                          <a:latin typeface="Cambria Math" panose="02040503050406030204" pitchFamily="18" charset="0"/>
                          <a:ea typeface="+mj-ea"/>
                        </a:rPr>
                        <m:t>=</m:t>
                      </m:r>
                      <m:nary>
                        <m:naryPr>
                          <m:chr m:val="∑"/>
                          <m:ctrlPr>
                            <a:rPr lang="en-US" altLang="zh-CN" sz="1800" b="0" i="1" smtClean="0">
                              <a:solidFill>
                                <a:schemeClr val="bg2">
                                  <a:lumMod val="50000"/>
                                </a:schemeClr>
                              </a:solidFill>
                              <a:latin typeface="Cambria Math" panose="02040503050406030204" pitchFamily="18" charset="0"/>
                              <a:ea typeface="+mj-ea"/>
                            </a:rPr>
                          </m:ctrlPr>
                        </m:naryPr>
                        <m:sub>
                          <m:r>
                            <m:rPr>
                              <m:brk m:alnAt="23"/>
                            </m:rPr>
                            <a:rPr lang="en-US" altLang="zh-CN" sz="1800" b="0" i="1" smtClean="0">
                              <a:solidFill>
                                <a:schemeClr val="bg2">
                                  <a:lumMod val="50000"/>
                                </a:schemeClr>
                              </a:solidFill>
                              <a:latin typeface="Cambria Math" panose="02040503050406030204" pitchFamily="18" charset="0"/>
                              <a:ea typeface="+mj-ea"/>
                            </a:rPr>
                            <m:t>𝑖</m:t>
                          </m:r>
                          <m:r>
                            <a:rPr lang="en-US" altLang="zh-CN" sz="1800" b="0" i="1" smtClean="0">
                              <a:solidFill>
                                <a:schemeClr val="bg2">
                                  <a:lumMod val="50000"/>
                                </a:schemeClr>
                              </a:solidFill>
                              <a:latin typeface="Cambria Math" panose="02040503050406030204" pitchFamily="18" charset="0"/>
                              <a:ea typeface="+mj-ea"/>
                            </a:rPr>
                            <m:t>=1</m:t>
                          </m:r>
                        </m:sub>
                        <m:sup>
                          <m:r>
                            <a:rPr lang="en-US" altLang="zh-CN" sz="1800" b="0" i="1" smtClean="0">
                              <a:solidFill>
                                <a:schemeClr val="bg2">
                                  <a:lumMod val="50000"/>
                                </a:schemeClr>
                              </a:solidFill>
                              <a:latin typeface="Cambria Math" panose="02040503050406030204" pitchFamily="18" charset="0"/>
                              <a:ea typeface="+mj-ea"/>
                            </a:rPr>
                            <m:t>𝑛</m:t>
                          </m:r>
                        </m:sup>
                        <m:e>
                          <m:d>
                            <m:dPr>
                              <m:ctrlPr>
                                <a:rPr lang="en-US" altLang="zh-CN" sz="1800" b="0" i="1" smtClean="0">
                                  <a:solidFill>
                                    <a:schemeClr val="bg2">
                                      <a:lumMod val="50000"/>
                                    </a:schemeClr>
                                  </a:solidFill>
                                  <a:latin typeface="Cambria Math" panose="02040503050406030204" pitchFamily="18" charset="0"/>
                                  <a:ea typeface="+mj-ea"/>
                                </a:rPr>
                              </m:ctrlPr>
                            </m:dPr>
                            <m:e>
                              <m:sSub>
                                <m:sSubPr>
                                  <m:ctrlPr>
                                    <a:rPr lang="en-US" altLang="zh-CN" sz="1800" i="1">
                                      <a:solidFill>
                                        <a:schemeClr val="bg2">
                                          <a:lumMod val="50000"/>
                                        </a:schemeClr>
                                      </a:solidFill>
                                      <a:latin typeface="Cambria Math" panose="02040503050406030204" pitchFamily="18" charset="0"/>
                                    </a:rPr>
                                  </m:ctrlPr>
                                </m:sSubPr>
                                <m:e>
                                  <m:r>
                                    <a:rPr lang="en-US" altLang="zh-CN" sz="1800" b="1">
                                      <a:solidFill>
                                        <a:schemeClr val="bg2">
                                          <a:lumMod val="50000"/>
                                        </a:schemeClr>
                                      </a:solidFill>
                                      <a:latin typeface="Cambria Math" panose="02040503050406030204" pitchFamily="18" charset="0"/>
                                    </a:rPr>
                                    <m:t>𝐚𝐭𝐭𝐧</m:t>
                                  </m:r>
                                </m:e>
                                <m:sub>
                                  <m:r>
                                    <a:rPr lang="en-US" altLang="zh-CN" sz="1800" i="1">
                                      <a:solidFill>
                                        <a:schemeClr val="bg2">
                                          <a:lumMod val="50000"/>
                                        </a:schemeClr>
                                      </a:solidFill>
                                      <a:latin typeface="Cambria Math" panose="02040503050406030204" pitchFamily="18" charset="0"/>
                                    </a:rPr>
                                    <m:t>𝑢</m:t>
                                  </m:r>
                                  <m:r>
                                    <a:rPr lang="en-US" altLang="zh-CN" sz="1800" i="1">
                                      <a:solidFill>
                                        <a:schemeClr val="bg2">
                                          <a:lumMod val="50000"/>
                                        </a:schemeClr>
                                      </a:solidFill>
                                      <a:latin typeface="Cambria Math" panose="02040503050406030204" pitchFamily="18" charset="0"/>
                                    </a:rPr>
                                    <m:t>,</m:t>
                                  </m:r>
                                  <m:r>
                                    <a:rPr lang="en-US" altLang="zh-CN" sz="1800" i="1">
                                      <a:solidFill>
                                        <a:schemeClr val="bg2">
                                          <a:lumMod val="50000"/>
                                        </a:schemeClr>
                                      </a:solidFill>
                                      <a:latin typeface="Cambria Math" panose="02040503050406030204" pitchFamily="18" charset="0"/>
                                    </a:rPr>
                                    <m:t>𝑎</m:t>
                                  </m:r>
                                </m:sub>
                              </m:sSub>
                              <m:d>
                                <m:dPr>
                                  <m:begChr m:val="["/>
                                  <m:endChr m:val="]"/>
                                  <m:ctrlPr>
                                    <a:rPr lang="en-US" altLang="zh-CN" sz="1800" i="1">
                                      <a:solidFill>
                                        <a:schemeClr val="bg2">
                                          <a:lumMod val="50000"/>
                                        </a:schemeClr>
                                      </a:solidFill>
                                      <a:latin typeface="Cambria Math" panose="02040503050406030204" pitchFamily="18" charset="0"/>
                                    </a:rPr>
                                  </m:ctrlPr>
                                </m:dPr>
                                <m:e>
                                  <m:r>
                                    <a:rPr lang="en-US" altLang="zh-CN" sz="1800" i="1">
                                      <a:solidFill>
                                        <a:schemeClr val="bg2">
                                          <a:lumMod val="50000"/>
                                        </a:schemeClr>
                                      </a:solidFill>
                                      <a:latin typeface="Cambria Math" panose="02040503050406030204" pitchFamily="18" charset="0"/>
                                    </a:rPr>
                                    <m:t>𝑖</m:t>
                                  </m:r>
                                </m:e>
                              </m:d>
                              <m:sSub>
                                <m:sSubPr>
                                  <m:ctrlPr>
                                    <a:rPr lang="en-US" altLang="zh-CN" sz="1800" i="1">
                                      <a:solidFill>
                                        <a:schemeClr val="bg2">
                                          <a:lumMod val="50000"/>
                                        </a:schemeClr>
                                      </a:solidFill>
                                      <a:latin typeface="Cambria Math" panose="02040503050406030204" pitchFamily="18" charset="0"/>
                                    </a:rPr>
                                  </m:ctrlPr>
                                </m:sSubPr>
                                <m:e>
                                  <m:r>
                                    <a:rPr lang="en-US" altLang="zh-CN" sz="1800" i="1">
                                      <a:solidFill>
                                        <a:schemeClr val="bg2">
                                          <a:lumMod val="50000"/>
                                        </a:schemeClr>
                                      </a:solidFill>
                                      <a:latin typeface="Cambria Math" panose="02040503050406030204" pitchFamily="18" charset="0"/>
                                    </a:rPr>
                                    <m:t>𝑀</m:t>
                                  </m:r>
                                </m:e>
                                <m:sub>
                                  <m:r>
                                    <a:rPr lang="en-US" altLang="zh-CN" sz="1800" i="1">
                                      <a:solidFill>
                                        <a:schemeClr val="bg2">
                                          <a:lumMod val="50000"/>
                                        </a:schemeClr>
                                      </a:solidFill>
                                      <a:latin typeface="Cambria Math" panose="02040503050406030204" pitchFamily="18" charset="0"/>
                                    </a:rPr>
                                    <m:t>𝑢</m:t>
                                  </m:r>
                                  <m:r>
                                    <a:rPr lang="en-US" altLang="zh-CN" sz="1800" i="1">
                                      <a:solidFill>
                                        <a:schemeClr val="bg2">
                                          <a:lumMod val="50000"/>
                                        </a:schemeClr>
                                      </a:solidFill>
                                      <a:latin typeface="Cambria Math" panose="02040503050406030204" pitchFamily="18" charset="0"/>
                                    </a:rPr>
                                    <m:t>,</m:t>
                                  </m:r>
                                  <m:r>
                                    <a:rPr lang="en-US" altLang="zh-CN" sz="1800" i="1">
                                      <a:solidFill>
                                        <a:schemeClr val="bg2">
                                          <a:lumMod val="50000"/>
                                        </a:schemeClr>
                                      </a:solidFill>
                                      <a:latin typeface="Cambria Math" panose="02040503050406030204" pitchFamily="18" charset="0"/>
                                    </a:rPr>
                                    <m:t>𝑎</m:t>
                                  </m:r>
                                </m:sub>
                              </m:sSub>
                              <m:d>
                                <m:dPr>
                                  <m:begChr m:val="["/>
                                  <m:endChr m:val="]"/>
                                  <m:ctrlPr>
                                    <a:rPr lang="en-US" altLang="zh-CN" sz="1800" i="1">
                                      <a:solidFill>
                                        <a:schemeClr val="bg2">
                                          <a:lumMod val="50000"/>
                                        </a:schemeClr>
                                      </a:solidFill>
                                      <a:latin typeface="Cambria Math" panose="02040503050406030204" pitchFamily="18" charset="0"/>
                                    </a:rPr>
                                  </m:ctrlPr>
                                </m:dPr>
                                <m:e>
                                  <m:r>
                                    <a:rPr lang="en-US" altLang="zh-CN" sz="1800" i="1">
                                      <a:solidFill>
                                        <a:schemeClr val="bg2">
                                          <a:lumMod val="50000"/>
                                        </a:schemeClr>
                                      </a:solidFill>
                                      <a:latin typeface="Cambria Math" panose="02040503050406030204" pitchFamily="18" charset="0"/>
                                    </a:rPr>
                                    <m:t>𝑖</m:t>
                                  </m:r>
                                </m:e>
                              </m:d>
                            </m:e>
                          </m:d>
                        </m:e>
                      </m:nary>
                    </m:oMath>
                  </m:oMathPara>
                </a14:m>
                <a:endParaRPr lang="zh-CN" altLang="en-US" sz="1800" dirty="0">
                  <a:solidFill>
                    <a:schemeClr val="bg2">
                      <a:lumMod val="50000"/>
                    </a:schemeClr>
                  </a:solidFill>
                  <a:latin typeface="+mj-ea"/>
                  <a:ea typeface="+mj-ea"/>
                </a:endParaRPr>
              </a:p>
            </p:txBody>
          </p:sp>
        </mc:Choice>
        <mc:Fallback>
          <p:sp>
            <p:nvSpPr>
              <p:cNvPr id="13" name="文本框 12">
                <a:extLst>
                  <a:ext uri="{FF2B5EF4-FFF2-40B4-BE49-F238E27FC236}">
                    <a16:creationId xmlns:a16="http://schemas.microsoft.com/office/drawing/2014/main" id="{391FBABF-A387-4FBC-AA91-8DA2E2D0DF05}"/>
                  </a:ext>
                </a:extLst>
              </p:cNvPr>
              <p:cNvSpPr txBox="1">
                <a:spLocks noRot="1" noChangeAspect="1" noMove="1" noResize="1" noEditPoints="1" noAdjustHandles="1" noChangeArrowheads="1" noChangeShapeType="1" noTextEdit="1"/>
              </p:cNvSpPr>
              <p:nvPr/>
            </p:nvSpPr>
            <p:spPr>
              <a:xfrm>
                <a:off x="3943650" y="1640329"/>
                <a:ext cx="4812161" cy="269561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5DAF553A-7F7B-4C39-94DB-48E7D060582B}"/>
                  </a:ext>
                </a:extLst>
              </p:cNvPr>
              <p:cNvSpPr txBox="1"/>
              <p:nvPr/>
            </p:nvSpPr>
            <p:spPr>
              <a:xfrm>
                <a:off x="7793879" y="1685006"/>
                <a:ext cx="1337095" cy="374270"/>
              </a:xfrm>
              <a:prstGeom prst="rect">
                <a:avLst/>
              </a:prstGeom>
              <a:solidFill>
                <a:schemeClr val="accent1">
                  <a:lumMod val="40000"/>
                  <a:lumOff val="60000"/>
                </a:schemeClr>
              </a:solidFill>
              <a:ln>
                <a:noFill/>
              </a:ln>
            </p:spPr>
            <p:txBody>
              <a:bodyPr wrap="square" rtlCol="0">
                <a:spAutoFit/>
              </a:bodyPr>
              <a:lstStyle/>
              <a:p>
                <a14:m>
                  <m:oMath xmlns:m="http://schemas.openxmlformats.org/officeDocument/2006/math">
                    <m:sSub>
                      <m:sSubPr>
                        <m:ctrlPr>
                          <a:rPr lang="en-US" altLang="zh-CN" sz="1800" i="1" smtClean="0">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𝑊</m:t>
                        </m:r>
                      </m:e>
                      <m:sub>
                        <m:r>
                          <a:rPr lang="en-US" altLang="zh-CN" sz="1800" i="1">
                            <a:solidFill>
                              <a:schemeClr val="tx1"/>
                            </a:solidFill>
                            <a:latin typeface="Cambria Math" panose="02040503050406030204" pitchFamily="18" charset="0"/>
                          </a:rPr>
                          <m:t>𝑎</m:t>
                        </m:r>
                      </m:sub>
                    </m:sSub>
                    <m:r>
                      <a:rPr lang="en-US" altLang="zh-CN" sz="1800" i="1" smtClean="0">
                        <a:solidFill>
                          <a:schemeClr val="tx1"/>
                        </a:solidFill>
                        <a:latin typeface="Cambria Math" panose="02040503050406030204" pitchFamily="18" charset="0"/>
                        <a:ea typeface="Cambria Math" panose="02040503050406030204" pitchFamily="18" charset="0"/>
                      </a:rPr>
                      <m:t>∈</m:t>
                    </m:r>
                  </m:oMath>
                </a14:m>
                <a:r>
                  <a:rPr lang="en-US" altLang="zh-CN" sz="1800" dirty="0">
                    <a:solidFill>
                      <a:schemeClr val="tx1"/>
                    </a:solidFill>
                  </a:rPr>
                  <a:t> </a:t>
                </a:r>
                <a14:m>
                  <m:oMath xmlns:m="http://schemas.openxmlformats.org/officeDocument/2006/math">
                    <m:sSup>
                      <m:sSupPr>
                        <m:ctrlPr>
                          <a:rPr lang="en-US" altLang="zh-CN" sz="1800" i="1">
                            <a:solidFill>
                              <a:schemeClr val="tx1"/>
                            </a:solidFill>
                            <a:latin typeface="Cambria Math" panose="02040503050406030204" pitchFamily="18" charset="0"/>
                          </a:rPr>
                        </m:ctrlPr>
                      </m:sSupPr>
                      <m:e>
                        <m:r>
                          <a:rPr lang="en-US" altLang="zh-CN" sz="1800" i="1">
                            <a:solidFill>
                              <a:schemeClr val="tx1"/>
                            </a:solidFill>
                            <a:latin typeface="Cambria Math" panose="02040503050406030204" pitchFamily="18" charset="0"/>
                          </a:rPr>
                          <m:t>ℝ</m:t>
                        </m:r>
                      </m:e>
                      <m:sup>
                        <m:r>
                          <a:rPr lang="en-US" altLang="zh-CN" sz="1800" b="0" i="1" smtClean="0">
                            <a:solidFill>
                              <a:schemeClr val="tx1"/>
                            </a:solidFill>
                            <a:latin typeface="Cambria Math" panose="02040503050406030204" pitchFamily="18" charset="0"/>
                          </a:rPr>
                          <m:t>𝑑</m:t>
                        </m:r>
                        <m:r>
                          <a:rPr lang="en-US" altLang="zh-CN" sz="1800" i="1">
                            <a:solidFill>
                              <a:schemeClr val="tx1"/>
                            </a:solidFill>
                            <a:latin typeface="Cambria Math" panose="02040503050406030204" pitchFamily="18" charset="0"/>
                          </a:rPr>
                          <m:t>×</m:t>
                        </m:r>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h</m:t>
                            </m:r>
                          </m:e>
                          <m:sub>
                            <m:r>
                              <a:rPr lang="en-US" altLang="zh-CN" sz="1800" i="1">
                                <a:solidFill>
                                  <a:schemeClr val="tx1"/>
                                </a:solidFill>
                                <a:latin typeface="Cambria Math" panose="02040503050406030204" pitchFamily="18" charset="0"/>
                              </a:rPr>
                              <m:t>1</m:t>
                            </m:r>
                          </m:sub>
                        </m:sSub>
                      </m:sup>
                    </m:sSup>
                  </m:oMath>
                </a14:m>
                <a:endParaRPr lang="zh-CN" altLang="en-US" sz="1800" dirty="0">
                  <a:solidFill>
                    <a:schemeClr val="tx1"/>
                  </a:solidFill>
                  <a:latin typeface="+mj-ea"/>
                  <a:ea typeface="+mj-ea"/>
                </a:endParaRPr>
              </a:p>
            </p:txBody>
          </p:sp>
        </mc:Choice>
        <mc:Fallback>
          <p:sp>
            <p:nvSpPr>
              <p:cNvPr id="3" name="文本框 2">
                <a:extLst>
                  <a:ext uri="{FF2B5EF4-FFF2-40B4-BE49-F238E27FC236}">
                    <a16:creationId xmlns:a16="http://schemas.microsoft.com/office/drawing/2014/main" id="{5DAF553A-7F7B-4C39-94DB-48E7D060582B}"/>
                  </a:ext>
                </a:extLst>
              </p:cNvPr>
              <p:cNvSpPr txBox="1">
                <a:spLocks noRot="1" noChangeAspect="1" noMove="1" noResize="1" noEditPoints="1" noAdjustHandles="1" noChangeArrowheads="1" noChangeShapeType="1" noTextEdit="1"/>
              </p:cNvSpPr>
              <p:nvPr/>
            </p:nvSpPr>
            <p:spPr>
              <a:xfrm>
                <a:off x="7793879" y="1685006"/>
                <a:ext cx="1337095" cy="374270"/>
              </a:xfrm>
              <a:prstGeom prst="rect">
                <a:avLst/>
              </a:prstGeom>
              <a:blipFill>
                <a:blip r:embed="rId7"/>
                <a:stretch>
                  <a:fillRect/>
                </a:stretch>
              </a:blipFill>
              <a:ln>
                <a:noFill/>
              </a:ln>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B86EDF01-9572-4EDF-9CBE-59D28F8C2F01}"/>
              </a:ext>
            </a:extLst>
          </p:cNvPr>
          <p:cNvSpPr txBox="1"/>
          <p:nvPr/>
        </p:nvSpPr>
        <p:spPr>
          <a:xfrm>
            <a:off x="2909807" y="2114615"/>
            <a:ext cx="5636149" cy="400110"/>
          </a:xfrm>
          <a:prstGeom prst="rect">
            <a:avLst/>
          </a:prstGeom>
          <a:solidFill>
            <a:srgbClr val="304371"/>
          </a:solidFill>
        </p:spPr>
        <p:txBody>
          <a:bodyPr wrap="square" rtlCol="0">
            <a:spAutoFit/>
          </a:bodyPr>
          <a:lstStyle/>
          <a:p>
            <a:r>
              <a:rPr lang="zh-CN" altLang="en-US" sz="2000" dirty="0">
                <a:solidFill>
                  <a:schemeClr val="bg1"/>
                </a:solidFill>
                <a:latin typeface="+mj-ea"/>
                <a:ea typeface="+mj-ea"/>
              </a:rPr>
              <a:t>同一个词的在不同方面中情感极性可能完全不同。</a:t>
            </a:r>
            <a:r>
              <a:rPr lang="en-US" altLang="zh-CN" sz="2000" dirty="0">
                <a:solidFill>
                  <a:schemeClr val="bg1"/>
                </a:solidFill>
                <a:latin typeface="+mj-ea"/>
                <a:ea typeface="+mj-ea"/>
              </a:rPr>
              <a:t> </a:t>
            </a:r>
            <a:endParaRPr lang="zh-CN" altLang="en-US" sz="2000" dirty="0">
              <a:solidFill>
                <a:schemeClr val="bg1"/>
              </a:solidFill>
              <a:latin typeface="+mj-ea"/>
              <a:ea typeface="+mj-ea"/>
            </a:endParaRPr>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9E11B235-C730-4F87-825D-AA86B1EA720E}"/>
                  </a:ext>
                </a:extLst>
              </p:cNvPr>
              <p:cNvSpPr txBox="1"/>
              <p:nvPr/>
            </p:nvSpPr>
            <p:spPr>
              <a:xfrm>
                <a:off x="7474571" y="2896180"/>
                <a:ext cx="1656403" cy="380810"/>
              </a:xfrm>
              <a:prstGeom prst="rect">
                <a:avLst/>
              </a:prstGeom>
              <a:solidFill>
                <a:schemeClr val="accent1">
                  <a:lumMod val="40000"/>
                  <a:lumOff val="60000"/>
                </a:schemeClr>
              </a:solidFill>
              <a:ln>
                <a:noFill/>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sz="180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𝑣</m:t>
                          </m:r>
                        </m:e>
                        <m:sub>
                          <m:r>
                            <a:rPr lang="en-US" altLang="zh-CN" sz="1800" i="1">
                              <a:solidFill>
                                <a:schemeClr val="tx1"/>
                              </a:solidFill>
                              <a:latin typeface="Cambria Math" panose="02040503050406030204" pitchFamily="18" charset="0"/>
                            </a:rPr>
                            <m:t>𝑎</m:t>
                          </m:r>
                        </m:sub>
                      </m:sSub>
                      <m:r>
                        <a:rPr lang="en-US" altLang="zh-CN" sz="1800" i="1" smtClean="0">
                          <a:solidFill>
                            <a:schemeClr val="tx1"/>
                          </a:solidFill>
                          <a:latin typeface="Cambria Math" panose="02040503050406030204" pitchFamily="18" charset="0"/>
                          <a:ea typeface="Cambria Math" panose="02040503050406030204" pitchFamily="18" charset="0"/>
                        </a:rPr>
                        <m:t>∈</m:t>
                      </m:r>
                      <m:sSup>
                        <m:sSupPr>
                          <m:ctrlPr>
                            <a:rPr lang="en-US" altLang="zh-CN" sz="1800" i="1">
                              <a:solidFill>
                                <a:schemeClr val="tx1"/>
                              </a:solidFill>
                              <a:latin typeface="Cambria Math" panose="02040503050406030204" pitchFamily="18" charset="0"/>
                            </a:rPr>
                          </m:ctrlPr>
                        </m:sSupPr>
                        <m:e>
                          <m:r>
                            <a:rPr lang="en-US" altLang="zh-CN" sz="1800" i="1">
                              <a:solidFill>
                                <a:schemeClr val="tx1"/>
                              </a:solidFill>
                              <a:latin typeface="Cambria Math" panose="02040503050406030204" pitchFamily="18" charset="0"/>
                            </a:rPr>
                            <m:t>ℝ</m:t>
                          </m:r>
                        </m:e>
                        <m:sup>
                          <m:r>
                            <a:rPr lang="en-US" altLang="zh-CN" sz="1800" i="1">
                              <a:solidFill>
                                <a:schemeClr val="tx1"/>
                              </a:solidFill>
                              <a:latin typeface="Cambria Math" panose="02040503050406030204" pitchFamily="18" charset="0"/>
                            </a:rPr>
                            <m:t>1×(</m:t>
                          </m:r>
                          <m:r>
                            <a:rPr lang="en-US" altLang="zh-CN" sz="1800" b="0" i="1" smtClean="0">
                              <a:solidFill>
                                <a:schemeClr val="tx1"/>
                              </a:solidFill>
                              <a:latin typeface="Cambria Math" panose="02040503050406030204" pitchFamily="18" charset="0"/>
                            </a:rPr>
                            <m:t>𝑐</m:t>
                          </m:r>
                          <m:r>
                            <a:rPr lang="en-US" altLang="zh-CN" sz="1800" i="1">
                              <a:solidFill>
                                <a:schemeClr val="tx1"/>
                              </a:solidFill>
                              <a:latin typeface="Cambria Math" panose="02040503050406030204" pitchFamily="18" charset="0"/>
                            </a:rPr>
                            <m:t>×</m:t>
                          </m:r>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h</m:t>
                              </m:r>
                            </m:e>
                            <m:sub>
                              <m:r>
                                <a:rPr lang="en-US" altLang="zh-CN" sz="1800" i="1">
                                  <a:solidFill>
                                    <a:schemeClr val="tx1"/>
                                  </a:solidFill>
                                  <a:latin typeface="Cambria Math" panose="02040503050406030204" pitchFamily="18" charset="0"/>
                                </a:rPr>
                                <m:t>1</m:t>
                              </m:r>
                            </m:sub>
                          </m:sSub>
                          <m:r>
                            <a:rPr lang="en-US" altLang="zh-CN" sz="1800" i="1">
                              <a:solidFill>
                                <a:schemeClr val="tx1"/>
                              </a:solidFill>
                              <a:latin typeface="Cambria Math" panose="02040503050406030204" pitchFamily="18" charset="0"/>
                            </a:rPr>
                            <m:t>)</m:t>
                          </m:r>
                        </m:sup>
                      </m:sSup>
                    </m:oMath>
                  </m:oMathPara>
                </a14:m>
                <a:endParaRPr lang="zh-CN" altLang="en-US" sz="1800" dirty="0">
                  <a:solidFill>
                    <a:schemeClr val="tx1"/>
                  </a:solidFill>
                  <a:latin typeface="+mj-ea"/>
                  <a:ea typeface="+mj-ea"/>
                </a:endParaRPr>
              </a:p>
            </p:txBody>
          </p:sp>
        </mc:Choice>
        <mc:Fallback>
          <p:sp>
            <p:nvSpPr>
              <p:cNvPr id="15" name="文本框 14">
                <a:extLst>
                  <a:ext uri="{FF2B5EF4-FFF2-40B4-BE49-F238E27FC236}">
                    <a16:creationId xmlns:a16="http://schemas.microsoft.com/office/drawing/2014/main" id="{9E11B235-C730-4F87-825D-AA86B1EA720E}"/>
                  </a:ext>
                </a:extLst>
              </p:cNvPr>
              <p:cNvSpPr txBox="1">
                <a:spLocks noRot="1" noChangeAspect="1" noMove="1" noResize="1" noEditPoints="1" noAdjustHandles="1" noChangeArrowheads="1" noChangeShapeType="1" noTextEdit="1"/>
              </p:cNvSpPr>
              <p:nvPr/>
            </p:nvSpPr>
            <p:spPr>
              <a:xfrm>
                <a:off x="7474571" y="2896180"/>
                <a:ext cx="1656403" cy="380810"/>
              </a:xfrm>
              <a:prstGeom prst="rect">
                <a:avLst/>
              </a:prstGeom>
              <a:blipFill>
                <a:blip r:embed="rId8"/>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AD0490A4-4B37-4EA7-AB08-1BAC7F9203CF}"/>
                  </a:ext>
                </a:extLst>
              </p:cNvPr>
              <p:cNvSpPr txBox="1"/>
              <p:nvPr/>
            </p:nvSpPr>
            <p:spPr>
              <a:xfrm>
                <a:off x="4646860" y="2111153"/>
                <a:ext cx="1183613" cy="348813"/>
              </a:xfrm>
              <a:prstGeom prst="rect">
                <a:avLst/>
              </a:prstGeom>
              <a:solidFill>
                <a:srgbClr val="304371"/>
              </a:solid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CN" sz="1600" i="1" smtClean="0">
                              <a:solidFill>
                                <a:schemeClr val="bg1"/>
                              </a:solidFill>
                              <a:latin typeface="Cambria Math" panose="02040503050406030204" pitchFamily="18" charset="0"/>
                            </a:rPr>
                          </m:ctrlPr>
                        </m:sSupPr>
                        <m:e>
                          <m:r>
                            <a:rPr lang="en-US" altLang="zh-CN" sz="1600" i="1" smtClean="0">
                              <a:solidFill>
                                <a:schemeClr val="bg1"/>
                              </a:solidFill>
                              <a:latin typeface="Cambria Math" panose="02040503050406030204" pitchFamily="18" charset="0"/>
                              <a:ea typeface="Cambria Math" panose="02040503050406030204" pitchFamily="18" charset="0"/>
                            </a:rPr>
                            <m:t>∈</m:t>
                          </m:r>
                          <m:r>
                            <a:rPr lang="en-US" altLang="zh-CN" sz="1600" i="1">
                              <a:solidFill>
                                <a:schemeClr val="bg1"/>
                              </a:solidFill>
                              <a:latin typeface="Cambria Math" panose="02040503050406030204" pitchFamily="18" charset="0"/>
                            </a:rPr>
                            <m:t>ℝ</m:t>
                          </m:r>
                        </m:e>
                        <m:sup>
                          <m:r>
                            <a:rPr lang="en-US" altLang="zh-CN" sz="1600" i="1">
                              <a:solidFill>
                                <a:schemeClr val="bg1"/>
                              </a:solidFill>
                              <a:latin typeface="Cambria Math" panose="02040503050406030204" pitchFamily="18" charset="0"/>
                            </a:rPr>
                            <m:t>1×(</m:t>
                          </m:r>
                          <m:r>
                            <a:rPr lang="en-US" altLang="zh-CN" sz="1600" b="0" i="1" smtClean="0">
                              <a:solidFill>
                                <a:schemeClr val="bg1"/>
                              </a:solidFill>
                              <a:latin typeface="Cambria Math" panose="02040503050406030204" pitchFamily="18" charset="0"/>
                            </a:rPr>
                            <m:t>𝑐</m:t>
                          </m:r>
                          <m:r>
                            <a:rPr lang="en-US" altLang="zh-CN" sz="1600" i="1">
                              <a:solidFill>
                                <a:schemeClr val="bg1"/>
                              </a:solidFill>
                              <a:latin typeface="Cambria Math" panose="02040503050406030204" pitchFamily="18" charset="0"/>
                            </a:rPr>
                            <m:t>×</m:t>
                          </m:r>
                          <m:sSub>
                            <m:sSubPr>
                              <m:ctrlPr>
                                <a:rPr lang="en-US" altLang="zh-CN" sz="1600" i="1">
                                  <a:solidFill>
                                    <a:schemeClr val="bg1"/>
                                  </a:solidFill>
                                  <a:latin typeface="Cambria Math" panose="02040503050406030204" pitchFamily="18" charset="0"/>
                                </a:rPr>
                              </m:ctrlPr>
                            </m:sSubPr>
                            <m:e>
                              <m:r>
                                <a:rPr lang="en-US" altLang="zh-CN" sz="1600" i="1">
                                  <a:solidFill>
                                    <a:schemeClr val="bg1"/>
                                  </a:solidFill>
                                  <a:latin typeface="Cambria Math" panose="02040503050406030204" pitchFamily="18" charset="0"/>
                                </a:rPr>
                                <m:t>h</m:t>
                              </m:r>
                            </m:e>
                            <m:sub>
                              <m:r>
                                <a:rPr lang="en-US" altLang="zh-CN" sz="1600" i="1">
                                  <a:solidFill>
                                    <a:schemeClr val="bg1"/>
                                  </a:solidFill>
                                  <a:latin typeface="Cambria Math" panose="02040503050406030204" pitchFamily="18" charset="0"/>
                                </a:rPr>
                                <m:t>1</m:t>
                              </m:r>
                            </m:sub>
                          </m:sSub>
                          <m:r>
                            <a:rPr lang="en-US" altLang="zh-CN" sz="1600" i="1">
                              <a:solidFill>
                                <a:schemeClr val="bg1"/>
                              </a:solidFill>
                              <a:latin typeface="Cambria Math" panose="02040503050406030204" pitchFamily="18" charset="0"/>
                            </a:rPr>
                            <m:t>)</m:t>
                          </m:r>
                        </m:sup>
                      </m:sSup>
                      <m:r>
                        <a:rPr lang="en-US" altLang="zh-CN" sz="1600" i="1">
                          <a:solidFill>
                            <a:schemeClr val="bg1"/>
                          </a:solidFill>
                          <a:latin typeface="Cambria Math" panose="02040503050406030204" pitchFamily="18" charset="0"/>
                        </a:rPr>
                        <m:t> </m:t>
                      </m:r>
                    </m:oMath>
                  </m:oMathPara>
                </a14:m>
                <a:endParaRPr lang="zh-CN" altLang="en-US" sz="1600" dirty="0">
                  <a:solidFill>
                    <a:schemeClr val="bg1"/>
                  </a:solidFill>
                  <a:latin typeface="+mj-ea"/>
                  <a:ea typeface="+mj-ea"/>
                </a:endParaRPr>
              </a:p>
            </p:txBody>
          </p:sp>
        </mc:Choice>
        <mc:Fallback>
          <p:sp>
            <p:nvSpPr>
              <p:cNvPr id="16" name="文本框 15">
                <a:extLst>
                  <a:ext uri="{FF2B5EF4-FFF2-40B4-BE49-F238E27FC236}">
                    <a16:creationId xmlns:a16="http://schemas.microsoft.com/office/drawing/2014/main" id="{AD0490A4-4B37-4EA7-AB08-1BAC7F9203CF}"/>
                  </a:ext>
                </a:extLst>
              </p:cNvPr>
              <p:cNvSpPr txBox="1">
                <a:spLocks noRot="1" noChangeAspect="1" noMove="1" noResize="1" noEditPoints="1" noAdjustHandles="1" noChangeArrowheads="1" noChangeShapeType="1" noTextEdit="1"/>
              </p:cNvSpPr>
              <p:nvPr/>
            </p:nvSpPr>
            <p:spPr>
              <a:xfrm>
                <a:off x="4646860" y="2111153"/>
                <a:ext cx="1183613" cy="348813"/>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B256883E-E197-46DE-8E66-ECAB8EAFF11D}"/>
                  </a:ext>
                </a:extLst>
              </p:cNvPr>
              <p:cNvSpPr txBox="1"/>
              <p:nvPr/>
            </p:nvSpPr>
            <p:spPr>
              <a:xfrm>
                <a:off x="3761131" y="4072444"/>
                <a:ext cx="886002" cy="348813"/>
              </a:xfrm>
              <a:prstGeom prst="rect">
                <a:avLst/>
              </a:prstGeom>
              <a:solidFill>
                <a:srgbClr val="304371"/>
              </a:solid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CN" sz="1600" i="1" smtClean="0">
                              <a:solidFill>
                                <a:schemeClr val="bg1"/>
                              </a:solidFill>
                              <a:latin typeface="Cambria Math" panose="02040503050406030204" pitchFamily="18" charset="0"/>
                            </a:rPr>
                          </m:ctrlPr>
                        </m:sSupPr>
                        <m:e>
                          <m:r>
                            <a:rPr lang="en-US" altLang="zh-CN" sz="1600" i="1" smtClean="0">
                              <a:solidFill>
                                <a:schemeClr val="bg1"/>
                              </a:solidFill>
                              <a:latin typeface="Cambria Math" panose="02040503050406030204" pitchFamily="18" charset="0"/>
                              <a:ea typeface="Cambria Math" panose="02040503050406030204" pitchFamily="18" charset="0"/>
                            </a:rPr>
                            <m:t>∈</m:t>
                          </m:r>
                          <m:r>
                            <a:rPr lang="en-US" altLang="zh-CN" sz="1600" i="1">
                              <a:solidFill>
                                <a:schemeClr val="bg1"/>
                              </a:solidFill>
                              <a:latin typeface="Cambria Math" panose="02040503050406030204" pitchFamily="18" charset="0"/>
                            </a:rPr>
                            <m:t>ℝ</m:t>
                          </m:r>
                        </m:e>
                        <m:sup>
                          <m:r>
                            <a:rPr lang="en-US" altLang="zh-CN" sz="1600" i="1">
                              <a:solidFill>
                                <a:schemeClr val="bg1"/>
                              </a:solidFill>
                              <a:latin typeface="Cambria Math" panose="02040503050406030204" pitchFamily="18" charset="0"/>
                            </a:rPr>
                            <m:t>1×</m:t>
                          </m:r>
                          <m:sSub>
                            <m:sSubPr>
                              <m:ctrlPr>
                                <a:rPr lang="en-US" altLang="zh-CN" sz="1600" i="1">
                                  <a:solidFill>
                                    <a:schemeClr val="bg1"/>
                                  </a:solidFill>
                                  <a:latin typeface="Cambria Math" panose="02040503050406030204" pitchFamily="18" charset="0"/>
                                </a:rPr>
                              </m:ctrlPr>
                            </m:sSubPr>
                            <m:e>
                              <m:r>
                                <a:rPr lang="en-US" altLang="zh-CN" sz="1600" i="1">
                                  <a:solidFill>
                                    <a:schemeClr val="bg1"/>
                                  </a:solidFill>
                                  <a:latin typeface="Cambria Math" panose="02040503050406030204" pitchFamily="18" charset="0"/>
                                </a:rPr>
                                <m:t>h</m:t>
                              </m:r>
                            </m:e>
                            <m:sub>
                              <m:r>
                                <a:rPr lang="en-US" altLang="zh-CN" sz="1600" i="1">
                                  <a:solidFill>
                                    <a:schemeClr val="bg1"/>
                                  </a:solidFill>
                                  <a:latin typeface="Cambria Math" panose="02040503050406030204" pitchFamily="18" charset="0"/>
                                </a:rPr>
                                <m:t>1</m:t>
                              </m:r>
                            </m:sub>
                          </m:sSub>
                        </m:sup>
                      </m:sSup>
                      <m:r>
                        <a:rPr lang="en-US" altLang="zh-CN" sz="1600" i="1">
                          <a:solidFill>
                            <a:schemeClr val="bg1"/>
                          </a:solidFill>
                          <a:latin typeface="Cambria Math" panose="02040503050406030204" pitchFamily="18" charset="0"/>
                        </a:rPr>
                        <m:t> </m:t>
                      </m:r>
                    </m:oMath>
                  </m:oMathPara>
                </a14:m>
                <a:endParaRPr lang="zh-CN" altLang="en-US" sz="1600" dirty="0">
                  <a:solidFill>
                    <a:schemeClr val="bg1"/>
                  </a:solidFill>
                  <a:latin typeface="+mj-ea"/>
                  <a:ea typeface="+mj-ea"/>
                </a:endParaRPr>
              </a:p>
            </p:txBody>
          </p:sp>
        </mc:Choice>
        <mc:Fallback>
          <p:sp>
            <p:nvSpPr>
              <p:cNvPr id="17" name="文本框 16">
                <a:extLst>
                  <a:ext uri="{FF2B5EF4-FFF2-40B4-BE49-F238E27FC236}">
                    <a16:creationId xmlns:a16="http://schemas.microsoft.com/office/drawing/2014/main" id="{B256883E-E197-46DE-8E66-ECAB8EAFF11D}"/>
                  </a:ext>
                </a:extLst>
              </p:cNvPr>
              <p:cNvSpPr txBox="1">
                <a:spLocks noRot="1" noChangeAspect="1" noMove="1" noResize="1" noEditPoints="1" noAdjustHandles="1" noChangeArrowheads="1" noChangeShapeType="1" noTextEdit="1"/>
              </p:cNvSpPr>
              <p:nvPr/>
            </p:nvSpPr>
            <p:spPr>
              <a:xfrm>
                <a:off x="3761131" y="4072444"/>
                <a:ext cx="886002" cy="348813"/>
              </a:xfrm>
              <a:prstGeom prst="rect">
                <a:avLst/>
              </a:prstGeom>
              <a:blipFill>
                <a:blip r:embed="rId10"/>
                <a:stretch>
                  <a:fillRect/>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BCBCA031-743E-4950-99D8-A0D06A577E68}"/>
              </a:ext>
            </a:extLst>
          </p:cNvPr>
          <p:cNvSpPr txBox="1"/>
          <p:nvPr/>
        </p:nvSpPr>
        <p:spPr>
          <a:xfrm>
            <a:off x="2066470" y="1521741"/>
            <a:ext cx="5636149" cy="1323439"/>
          </a:xfrm>
          <a:prstGeom prst="rect">
            <a:avLst/>
          </a:prstGeom>
          <a:solidFill>
            <a:srgbClr val="304371"/>
          </a:solidFill>
        </p:spPr>
        <p:txBody>
          <a:bodyPr wrap="square" rtlCol="0">
            <a:spAutoFit/>
          </a:bodyPr>
          <a:lstStyle/>
          <a:p>
            <a:r>
              <a:rPr lang="zh-CN" altLang="en-US" sz="2000" dirty="0">
                <a:solidFill>
                  <a:schemeClr val="bg1"/>
                </a:solidFill>
                <a:latin typeface="+mj-ea"/>
              </a:rPr>
              <a:t>与方面相关的词和它们的描述词通常很接近。这以为着我们可以通过查看其周围的单词来更好地判断评论中单词的重要性，即通过考虑词的上下文来实现</a:t>
            </a:r>
            <a:r>
              <a:rPr lang="zh-CN" altLang="en-US" sz="2000" dirty="0">
                <a:solidFill>
                  <a:schemeClr val="bg1"/>
                </a:solidFill>
                <a:latin typeface="+mj-ea"/>
                <a:ea typeface="+mj-ea"/>
              </a:rPr>
              <a:t>。</a:t>
            </a:r>
            <a:r>
              <a:rPr lang="en-US" altLang="zh-CN" sz="2000" dirty="0">
                <a:solidFill>
                  <a:schemeClr val="bg1"/>
                </a:solidFill>
                <a:latin typeface="+mj-ea"/>
                <a:ea typeface="+mj-ea"/>
              </a:rPr>
              <a:t> </a:t>
            </a:r>
            <a:endParaRPr lang="zh-CN" altLang="en-US" sz="2000" dirty="0">
              <a:solidFill>
                <a:schemeClr val="bg1"/>
              </a:solidFill>
              <a:latin typeface="+mj-ea"/>
              <a:ea typeface="+mj-ea"/>
            </a:endParaRPr>
          </a:p>
        </p:txBody>
      </p:sp>
      <p:sp>
        <p:nvSpPr>
          <p:cNvPr id="21" name="文本框 20">
            <a:extLst>
              <a:ext uri="{FF2B5EF4-FFF2-40B4-BE49-F238E27FC236}">
                <a16:creationId xmlns:a16="http://schemas.microsoft.com/office/drawing/2014/main" id="{0559D419-1EF5-4AB6-BAED-BEF5DEB6AF1D}"/>
              </a:ext>
            </a:extLst>
          </p:cNvPr>
          <p:cNvSpPr txBox="1"/>
          <p:nvPr/>
        </p:nvSpPr>
        <p:spPr>
          <a:xfrm>
            <a:off x="2066470" y="2747945"/>
            <a:ext cx="5636149" cy="707886"/>
          </a:xfrm>
          <a:prstGeom prst="rect">
            <a:avLst/>
          </a:prstGeom>
          <a:solidFill>
            <a:srgbClr val="304371"/>
          </a:solidFill>
        </p:spPr>
        <p:txBody>
          <a:bodyPr wrap="square" rtlCol="0">
            <a:spAutoFit/>
          </a:bodyPr>
          <a:lstStyle/>
          <a:p>
            <a:r>
              <a:rPr lang="zh-CN" altLang="en-US" sz="2000" dirty="0">
                <a:solidFill>
                  <a:schemeClr val="bg1"/>
                </a:solidFill>
                <a:latin typeface="+mj-ea"/>
              </a:rPr>
              <a:t>评论或文档中的所有单词并非同等重要，而且每个文档单词的重要性因所考虑的方面而异。</a:t>
            </a:r>
            <a:endParaRPr lang="zh-CN" altLang="en-US" sz="2000" dirty="0">
              <a:solidFill>
                <a:schemeClr val="bg1"/>
              </a:solidFill>
              <a:latin typeface="+mj-ea"/>
              <a:ea typeface="+mj-ea"/>
            </a:endParaRPr>
          </a:p>
        </p:txBody>
      </p:sp>
    </p:spTree>
    <p:extLst>
      <p:ext uri="{BB962C8B-B14F-4D97-AF65-F5344CB8AC3E}">
        <p14:creationId xmlns:p14="http://schemas.microsoft.com/office/powerpoint/2010/main" val="335951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2"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3" nodeType="clickEffect">
                                  <p:stCondLst>
                                    <p:cond delay="0"/>
                                  </p:stCondLst>
                                  <p:childTnLst>
                                    <p:set>
                                      <p:cBhvr>
                                        <p:cTn id="42" dur="1" fill="hold">
                                          <p:stCondLst>
                                            <p:cond delay="0"/>
                                          </p:stCondLst>
                                        </p:cTn>
                                        <p:tgtEl>
                                          <p:spTgt spid="2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 grpId="0" animBg="1"/>
      <p:bldP spid="14" grpId="0" animBg="1"/>
      <p:bldP spid="14" grpId="1" animBg="1"/>
      <p:bldP spid="15" grpId="0" animBg="1"/>
      <p:bldP spid="16" grpId="0" animBg="1"/>
      <p:bldP spid="17" grpId="0" animBg="1"/>
      <p:bldP spid="20" grpId="0" animBg="1"/>
      <p:bldP spid="20" grpId="1" animBg="1"/>
      <p:bldP spid="20" grpId="2" animBg="1"/>
      <p:bldP spid="20" grpId="3" animBg="1"/>
      <p:bldP spid="21" grpId="0" animBg="1"/>
      <p:bldP spid="2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95283" y="68257"/>
            <a:ext cx="4376717"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Aspect-based Neural Recommender</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10F49A43-46E0-4425-93C5-240DB4E392BD}"/>
              </a:ext>
            </a:extLst>
          </p:cNvPr>
          <p:cNvPicPr>
            <a:picLocks noChangeAspect="1"/>
          </p:cNvPicPr>
          <p:nvPr/>
        </p:nvPicPr>
        <p:blipFill rotWithShape="1">
          <a:blip r:embed="rId3"/>
          <a:srcRect l="2353" t="1327" r="5594"/>
          <a:stretch/>
        </p:blipFill>
        <p:spPr>
          <a:xfrm>
            <a:off x="13026" y="577970"/>
            <a:ext cx="3748105" cy="4565529"/>
          </a:xfrm>
          <a:prstGeom prst="rect">
            <a:avLst/>
          </a:prstGeom>
        </p:spPr>
      </p:pic>
      <p:sp>
        <p:nvSpPr>
          <p:cNvPr id="10" name="矩形 9">
            <a:extLst>
              <a:ext uri="{FF2B5EF4-FFF2-40B4-BE49-F238E27FC236}">
                <a16:creationId xmlns:a16="http://schemas.microsoft.com/office/drawing/2014/main" id="{98EA2632-AD63-49D5-BE61-D7993D329CEC}"/>
              </a:ext>
            </a:extLst>
          </p:cNvPr>
          <p:cNvSpPr/>
          <p:nvPr/>
        </p:nvSpPr>
        <p:spPr bwMode="auto">
          <a:xfrm>
            <a:off x="3761131" y="577970"/>
            <a:ext cx="3899126" cy="400110"/>
          </a:xfrm>
          <a:prstGeom prst="rect">
            <a:avLst/>
          </a:prstGeom>
          <a:noFill/>
        </p:spPr>
        <p:txBody>
          <a:bodyPr wrap="square">
            <a:spAutoFit/>
          </a:bodyPr>
          <a:lstStyle/>
          <a:p>
            <a:pPr>
              <a:defRPr/>
            </a:pPr>
            <a:r>
              <a:rPr lang="en-US" altLang="zh-CN" sz="20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Aspect Importance Estimation</a:t>
            </a:r>
            <a:endParaRPr lang="zh-CN" altLang="en-US" sz="20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80C03256-01EC-4852-AD1D-83721F8C9A28}"/>
                  </a:ext>
                </a:extLst>
              </p:cNvPr>
              <p:cNvSpPr txBox="1"/>
              <p:nvPr/>
            </p:nvSpPr>
            <p:spPr>
              <a:xfrm>
                <a:off x="3946526" y="1000838"/>
                <a:ext cx="3562710" cy="374270"/>
              </a:xfrm>
              <a:prstGeom prst="rect">
                <a:avLst/>
              </a:prstGeom>
              <a:noFill/>
            </p:spPr>
            <p:txBody>
              <a:bodyPr wrap="square" rtlCol="0">
                <a:spAutoFit/>
              </a:bodyPr>
              <a:lstStyle/>
              <a:p>
                <a:pPr marL="285750" indent="-285750">
                  <a:buFont typeface="Wingdings" panose="05000000000000000000" pitchFamily="2" charset="2"/>
                  <a:buChar char="u"/>
                </a:pPr>
                <a:r>
                  <a:rPr lang="zh-CN" altLang="en-US" sz="1800" dirty="0">
                    <a:solidFill>
                      <a:schemeClr val="bg2">
                        <a:lumMod val="50000"/>
                      </a:schemeClr>
                    </a:solidFill>
                    <a:latin typeface="+mj-ea"/>
                    <a:ea typeface="+mj-ea"/>
                  </a:rPr>
                  <a:t>输入：</a:t>
                </a:r>
                <a:r>
                  <a:rPr lang="en-US" altLang="zh-CN" sz="1800" dirty="0"/>
                  <a:t> </a:t>
                </a:r>
                <a14:m>
                  <m:oMath xmlns:m="http://schemas.openxmlformats.org/officeDocument/2006/math">
                    <m:sSub>
                      <m:sSubPr>
                        <m:ctrlPr>
                          <a:rPr lang="en-US" altLang="zh-CN" sz="1800" i="1" smtClean="0">
                            <a:solidFill>
                              <a:schemeClr val="bg2">
                                <a:lumMod val="50000"/>
                              </a:schemeClr>
                            </a:solidFill>
                            <a:latin typeface="Cambria Math" panose="02040503050406030204" pitchFamily="18" charset="0"/>
                          </a:rPr>
                        </m:ctrlPr>
                      </m:sSubPr>
                      <m:e>
                        <m:r>
                          <a:rPr lang="en-US" altLang="zh-CN" sz="1800" b="0" i="1" smtClean="0">
                            <a:solidFill>
                              <a:schemeClr val="bg2">
                                <a:lumMod val="50000"/>
                              </a:schemeClr>
                            </a:solidFill>
                            <a:latin typeface="Cambria Math" panose="02040503050406030204" pitchFamily="18" charset="0"/>
                          </a:rPr>
                          <m:t>𝑃</m:t>
                        </m:r>
                      </m:e>
                      <m:sub>
                        <m:r>
                          <a:rPr lang="en-US" altLang="zh-CN" sz="1800" b="0" i="1" smtClean="0">
                            <a:solidFill>
                              <a:schemeClr val="bg2">
                                <a:lumMod val="50000"/>
                              </a:schemeClr>
                            </a:solidFill>
                            <a:latin typeface="Cambria Math" panose="02040503050406030204" pitchFamily="18" charset="0"/>
                          </a:rPr>
                          <m:t>𝑢</m:t>
                        </m:r>
                      </m:sub>
                    </m:sSub>
                    <m:r>
                      <a:rPr lang="en-US" altLang="zh-CN" sz="1800" i="1" smtClean="0">
                        <a:solidFill>
                          <a:schemeClr val="bg2">
                            <a:lumMod val="50000"/>
                          </a:schemeClr>
                        </a:solidFill>
                        <a:latin typeface="Cambria Math" panose="02040503050406030204" pitchFamily="18" charset="0"/>
                        <a:ea typeface="Cambria Math" panose="02040503050406030204" pitchFamily="18" charset="0"/>
                      </a:rPr>
                      <m:t>∈</m:t>
                    </m:r>
                    <m:sSup>
                      <m:sSupPr>
                        <m:ctrlPr>
                          <a:rPr lang="en-US" altLang="zh-CN" sz="1800" i="1">
                            <a:solidFill>
                              <a:schemeClr val="bg2">
                                <a:lumMod val="50000"/>
                              </a:schemeClr>
                            </a:solidFill>
                            <a:latin typeface="Cambria Math" panose="02040503050406030204" pitchFamily="18" charset="0"/>
                          </a:rPr>
                        </m:ctrlPr>
                      </m:sSupPr>
                      <m:e>
                        <m:r>
                          <a:rPr lang="en-US" altLang="zh-CN" sz="1800" i="1">
                            <a:solidFill>
                              <a:schemeClr val="bg2">
                                <a:lumMod val="50000"/>
                              </a:schemeClr>
                            </a:solidFill>
                            <a:latin typeface="Cambria Math" panose="02040503050406030204" pitchFamily="18" charset="0"/>
                          </a:rPr>
                          <m:t>ℝ</m:t>
                        </m:r>
                      </m:e>
                      <m:sup>
                        <m:r>
                          <a:rPr lang="en-US" altLang="zh-CN" sz="1800" b="0" i="1" smtClean="0">
                            <a:solidFill>
                              <a:schemeClr val="bg2">
                                <a:lumMod val="50000"/>
                              </a:schemeClr>
                            </a:solidFill>
                            <a:latin typeface="Cambria Math" panose="02040503050406030204" pitchFamily="18" charset="0"/>
                          </a:rPr>
                          <m:t>𝐾</m:t>
                        </m:r>
                        <m:r>
                          <a:rPr lang="en-US" altLang="zh-CN" sz="1800" i="1" smtClean="0">
                            <a:solidFill>
                              <a:schemeClr val="bg2">
                                <a:lumMod val="50000"/>
                              </a:schemeClr>
                            </a:solidFill>
                            <a:latin typeface="Cambria Math" panose="02040503050406030204" pitchFamily="18" charset="0"/>
                          </a:rPr>
                          <m:t>×</m:t>
                        </m:r>
                        <m:sSub>
                          <m:sSubPr>
                            <m:ctrlPr>
                              <a:rPr lang="en-US" altLang="zh-CN" sz="1800" i="1" smtClean="0">
                                <a:solidFill>
                                  <a:schemeClr val="bg2">
                                    <a:lumMod val="50000"/>
                                  </a:schemeClr>
                                </a:solidFill>
                                <a:latin typeface="Cambria Math" panose="02040503050406030204" pitchFamily="18" charset="0"/>
                              </a:rPr>
                            </m:ctrlPr>
                          </m:sSubPr>
                          <m:e>
                            <m:r>
                              <a:rPr lang="en-US" altLang="zh-CN" sz="1800" b="0" i="1" smtClean="0">
                                <a:solidFill>
                                  <a:schemeClr val="bg2">
                                    <a:lumMod val="50000"/>
                                  </a:schemeClr>
                                </a:solidFill>
                                <a:latin typeface="Cambria Math" panose="02040503050406030204" pitchFamily="18" charset="0"/>
                              </a:rPr>
                              <m:t>h</m:t>
                            </m:r>
                          </m:e>
                          <m:sub>
                            <m:r>
                              <a:rPr lang="en-US" altLang="zh-CN" sz="1800" b="0" i="1" smtClean="0">
                                <a:solidFill>
                                  <a:schemeClr val="bg2">
                                    <a:lumMod val="50000"/>
                                  </a:schemeClr>
                                </a:solidFill>
                                <a:latin typeface="Cambria Math" panose="02040503050406030204" pitchFamily="18" charset="0"/>
                              </a:rPr>
                              <m:t>1</m:t>
                            </m:r>
                          </m:sub>
                        </m:sSub>
                      </m:sup>
                    </m:sSup>
                  </m:oMath>
                </a14:m>
                <a:r>
                  <a:rPr lang="en-US" altLang="zh-CN" sz="1800" dirty="0"/>
                  <a:t> </a:t>
                </a:r>
                <a14:m>
                  <m:oMath xmlns:m="http://schemas.openxmlformats.org/officeDocument/2006/math">
                    <m:sSub>
                      <m:sSubPr>
                        <m:ctrlPr>
                          <a:rPr lang="en-US" altLang="zh-CN" sz="1800" i="1" smtClean="0">
                            <a:solidFill>
                              <a:schemeClr val="bg2">
                                <a:lumMod val="50000"/>
                              </a:schemeClr>
                            </a:solidFill>
                            <a:latin typeface="Cambria Math" panose="02040503050406030204" pitchFamily="18" charset="0"/>
                          </a:rPr>
                        </m:ctrlPr>
                      </m:sSubPr>
                      <m:e>
                        <m:r>
                          <a:rPr lang="en-US" altLang="zh-CN" sz="1800" b="0" i="1" smtClean="0">
                            <a:solidFill>
                              <a:schemeClr val="bg2">
                                <a:lumMod val="50000"/>
                              </a:schemeClr>
                            </a:solidFill>
                            <a:latin typeface="Cambria Math" panose="02040503050406030204" pitchFamily="18" charset="0"/>
                          </a:rPr>
                          <m:t>𝑄</m:t>
                        </m:r>
                      </m:e>
                      <m:sub>
                        <m:r>
                          <a:rPr lang="en-US" altLang="zh-CN" sz="1800" b="0" i="1" smtClean="0">
                            <a:solidFill>
                              <a:schemeClr val="bg2">
                                <a:lumMod val="50000"/>
                              </a:schemeClr>
                            </a:solidFill>
                            <a:latin typeface="Cambria Math" panose="02040503050406030204" pitchFamily="18" charset="0"/>
                          </a:rPr>
                          <m:t>𝑖</m:t>
                        </m:r>
                      </m:sub>
                    </m:sSub>
                    <m:r>
                      <a:rPr lang="en-US" altLang="zh-CN" sz="1800" i="1" smtClean="0">
                        <a:solidFill>
                          <a:schemeClr val="bg2">
                            <a:lumMod val="50000"/>
                          </a:schemeClr>
                        </a:solidFill>
                        <a:latin typeface="Cambria Math" panose="02040503050406030204" pitchFamily="18" charset="0"/>
                        <a:ea typeface="Cambria Math" panose="02040503050406030204" pitchFamily="18" charset="0"/>
                      </a:rPr>
                      <m:t>∈</m:t>
                    </m:r>
                    <m:sSup>
                      <m:sSupPr>
                        <m:ctrlPr>
                          <a:rPr lang="en-US" altLang="zh-CN" sz="1800" i="1">
                            <a:solidFill>
                              <a:schemeClr val="bg2">
                                <a:lumMod val="50000"/>
                              </a:schemeClr>
                            </a:solidFill>
                            <a:latin typeface="Cambria Math" panose="02040503050406030204" pitchFamily="18" charset="0"/>
                          </a:rPr>
                        </m:ctrlPr>
                      </m:sSupPr>
                      <m:e>
                        <m:r>
                          <a:rPr lang="en-US" altLang="zh-CN" sz="1800" i="1">
                            <a:solidFill>
                              <a:schemeClr val="bg2">
                                <a:lumMod val="50000"/>
                              </a:schemeClr>
                            </a:solidFill>
                            <a:latin typeface="Cambria Math" panose="02040503050406030204" pitchFamily="18" charset="0"/>
                          </a:rPr>
                          <m:t>ℝ</m:t>
                        </m:r>
                      </m:e>
                      <m:sup>
                        <m:r>
                          <a:rPr lang="en-US" altLang="zh-CN" sz="1800" b="0" i="1" smtClean="0">
                            <a:solidFill>
                              <a:schemeClr val="bg2">
                                <a:lumMod val="50000"/>
                              </a:schemeClr>
                            </a:solidFill>
                            <a:latin typeface="Cambria Math" panose="02040503050406030204" pitchFamily="18" charset="0"/>
                          </a:rPr>
                          <m:t>𝐾</m:t>
                        </m:r>
                        <m:r>
                          <a:rPr lang="en-US" altLang="zh-CN" sz="1800" i="1">
                            <a:solidFill>
                              <a:schemeClr val="bg2">
                                <a:lumMod val="50000"/>
                              </a:schemeClr>
                            </a:solidFill>
                            <a:latin typeface="Cambria Math" panose="02040503050406030204" pitchFamily="18" charset="0"/>
                          </a:rPr>
                          <m:t>×</m:t>
                        </m:r>
                        <m:sSub>
                          <m:sSubPr>
                            <m:ctrlPr>
                              <a:rPr lang="en-US" altLang="zh-CN" sz="1800" i="1" smtClean="0">
                                <a:solidFill>
                                  <a:schemeClr val="bg2">
                                    <a:lumMod val="50000"/>
                                  </a:schemeClr>
                                </a:solidFill>
                                <a:latin typeface="Cambria Math" panose="02040503050406030204" pitchFamily="18" charset="0"/>
                              </a:rPr>
                            </m:ctrlPr>
                          </m:sSubPr>
                          <m:e>
                            <m:r>
                              <a:rPr lang="en-US" altLang="zh-CN" sz="1800" b="0" i="1" smtClean="0">
                                <a:solidFill>
                                  <a:schemeClr val="bg2">
                                    <a:lumMod val="50000"/>
                                  </a:schemeClr>
                                </a:solidFill>
                                <a:latin typeface="Cambria Math" panose="02040503050406030204" pitchFamily="18" charset="0"/>
                              </a:rPr>
                              <m:t>h</m:t>
                            </m:r>
                          </m:e>
                          <m:sub>
                            <m:r>
                              <a:rPr lang="en-US" altLang="zh-CN" sz="1800" b="0" i="1" smtClean="0">
                                <a:solidFill>
                                  <a:schemeClr val="bg2">
                                    <a:lumMod val="50000"/>
                                  </a:schemeClr>
                                </a:solidFill>
                                <a:latin typeface="Cambria Math" panose="02040503050406030204" pitchFamily="18" charset="0"/>
                              </a:rPr>
                              <m:t>1</m:t>
                            </m:r>
                          </m:sub>
                        </m:sSub>
                      </m:sup>
                    </m:sSup>
                  </m:oMath>
                </a14:m>
                <a:endParaRPr lang="zh-CN" altLang="en-US" sz="1800" dirty="0">
                  <a:solidFill>
                    <a:schemeClr val="bg2">
                      <a:lumMod val="50000"/>
                    </a:schemeClr>
                  </a:solidFill>
                  <a:latin typeface="+mj-ea"/>
                  <a:ea typeface="+mj-ea"/>
                </a:endParaRPr>
              </a:p>
            </p:txBody>
          </p:sp>
        </mc:Choice>
        <mc:Fallback>
          <p:sp>
            <p:nvSpPr>
              <p:cNvPr id="11" name="文本框 10">
                <a:extLst>
                  <a:ext uri="{FF2B5EF4-FFF2-40B4-BE49-F238E27FC236}">
                    <a16:creationId xmlns:a16="http://schemas.microsoft.com/office/drawing/2014/main" id="{80C03256-01EC-4852-AD1D-83721F8C9A28}"/>
                  </a:ext>
                </a:extLst>
              </p:cNvPr>
              <p:cNvSpPr txBox="1">
                <a:spLocks noRot="1" noChangeAspect="1" noMove="1" noResize="1" noEditPoints="1" noAdjustHandles="1" noChangeArrowheads="1" noChangeShapeType="1" noTextEdit="1"/>
              </p:cNvSpPr>
              <p:nvPr/>
            </p:nvSpPr>
            <p:spPr>
              <a:xfrm>
                <a:off x="3946526" y="1000838"/>
                <a:ext cx="3562710" cy="374270"/>
              </a:xfrm>
              <a:prstGeom prst="rect">
                <a:avLst/>
              </a:prstGeom>
              <a:blipFill>
                <a:blip r:embed="rId4"/>
                <a:stretch>
                  <a:fillRect l="-1026" t="-8065" b="-225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24CB7BB6-8D15-426D-A49C-5F61A4A8CDD6}"/>
                  </a:ext>
                </a:extLst>
              </p:cNvPr>
              <p:cNvSpPr txBox="1"/>
              <p:nvPr/>
            </p:nvSpPr>
            <p:spPr>
              <a:xfrm>
                <a:off x="3946526" y="4555301"/>
                <a:ext cx="3713732" cy="369332"/>
              </a:xfrm>
              <a:prstGeom prst="rect">
                <a:avLst/>
              </a:prstGeom>
              <a:noFill/>
            </p:spPr>
            <p:txBody>
              <a:bodyPr wrap="square" rtlCol="0">
                <a:spAutoFit/>
              </a:bodyPr>
              <a:lstStyle/>
              <a:p>
                <a:pPr marL="285750" indent="-285750">
                  <a:buFont typeface="Wingdings" panose="05000000000000000000" pitchFamily="2" charset="2"/>
                  <a:buChar char="u"/>
                </a:pPr>
                <a:r>
                  <a:rPr lang="zh-CN" altLang="en-US" sz="1800" dirty="0">
                    <a:solidFill>
                      <a:schemeClr val="bg2">
                        <a:lumMod val="50000"/>
                      </a:schemeClr>
                    </a:solidFill>
                    <a:latin typeface="+mj-ea"/>
                    <a:ea typeface="+mj-ea"/>
                  </a:rPr>
                  <a:t>输出：</a:t>
                </a:r>
                <a:r>
                  <a:rPr lang="en-US" altLang="zh-CN" sz="1800" dirty="0"/>
                  <a:t> </a:t>
                </a:r>
                <a14:m>
                  <m:oMath xmlns:m="http://schemas.openxmlformats.org/officeDocument/2006/math">
                    <m:sSub>
                      <m:sSubPr>
                        <m:ctrlPr>
                          <a:rPr lang="en-US" altLang="zh-CN" sz="1800" i="1" smtClean="0">
                            <a:solidFill>
                              <a:schemeClr val="bg2">
                                <a:lumMod val="50000"/>
                              </a:schemeClr>
                            </a:solidFill>
                            <a:latin typeface="Cambria Math" panose="02040503050406030204" pitchFamily="18" charset="0"/>
                          </a:rPr>
                        </m:ctrlPr>
                      </m:sSubPr>
                      <m:e>
                        <m:r>
                          <a:rPr lang="zh-CN" altLang="en-US" sz="1800" i="1" smtClean="0">
                            <a:solidFill>
                              <a:schemeClr val="bg2">
                                <a:lumMod val="50000"/>
                              </a:schemeClr>
                            </a:solidFill>
                            <a:latin typeface="Cambria Math" panose="02040503050406030204" pitchFamily="18" charset="0"/>
                          </a:rPr>
                          <m:t>𝛽</m:t>
                        </m:r>
                      </m:e>
                      <m:sub>
                        <m:r>
                          <a:rPr lang="en-US" altLang="zh-CN" sz="1800" b="0" i="1" smtClean="0">
                            <a:solidFill>
                              <a:schemeClr val="bg2">
                                <a:lumMod val="50000"/>
                              </a:schemeClr>
                            </a:solidFill>
                            <a:latin typeface="Cambria Math" panose="02040503050406030204" pitchFamily="18" charset="0"/>
                          </a:rPr>
                          <m:t>𝑢</m:t>
                        </m:r>
                      </m:sub>
                    </m:sSub>
                    <m:r>
                      <a:rPr lang="en-US" altLang="zh-CN" sz="1800" i="1" smtClean="0">
                        <a:solidFill>
                          <a:schemeClr val="bg2">
                            <a:lumMod val="50000"/>
                          </a:schemeClr>
                        </a:solidFill>
                        <a:latin typeface="Cambria Math" panose="02040503050406030204" pitchFamily="18" charset="0"/>
                        <a:ea typeface="Cambria Math" panose="02040503050406030204" pitchFamily="18" charset="0"/>
                      </a:rPr>
                      <m:t>∈</m:t>
                    </m:r>
                    <m:sSup>
                      <m:sSupPr>
                        <m:ctrlPr>
                          <a:rPr lang="en-US" altLang="zh-CN" sz="1800" i="1">
                            <a:solidFill>
                              <a:schemeClr val="bg2">
                                <a:lumMod val="50000"/>
                              </a:schemeClr>
                            </a:solidFill>
                            <a:latin typeface="Cambria Math" panose="02040503050406030204" pitchFamily="18" charset="0"/>
                          </a:rPr>
                        </m:ctrlPr>
                      </m:sSupPr>
                      <m:e>
                        <m:r>
                          <a:rPr lang="en-US" altLang="zh-CN" sz="1800" i="1">
                            <a:solidFill>
                              <a:schemeClr val="bg2">
                                <a:lumMod val="50000"/>
                              </a:schemeClr>
                            </a:solidFill>
                            <a:latin typeface="Cambria Math" panose="02040503050406030204" pitchFamily="18" charset="0"/>
                          </a:rPr>
                          <m:t>ℝ</m:t>
                        </m:r>
                      </m:e>
                      <m:sup>
                        <m:r>
                          <a:rPr lang="en-US" altLang="zh-CN" sz="1800" b="0" i="1" smtClean="0">
                            <a:solidFill>
                              <a:schemeClr val="bg2">
                                <a:lumMod val="50000"/>
                              </a:schemeClr>
                            </a:solidFill>
                            <a:latin typeface="Cambria Math" panose="02040503050406030204" pitchFamily="18" charset="0"/>
                          </a:rPr>
                          <m:t>𝐾</m:t>
                        </m:r>
                        <m:r>
                          <a:rPr lang="en-US" altLang="zh-CN" sz="1800" i="1" smtClean="0">
                            <a:solidFill>
                              <a:schemeClr val="bg2">
                                <a:lumMod val="50000"/>
                              </a:schemeClr>
                            </a:solidFill>
                            <a:latin typeface="Cambria Math" panose="02040503050406030204" pitchFamily="18" charset="0"/>
                          </a:rPr>
                          <m:t>×</m:t>
                        </m:r>
                        <m:r>
                          <a:rPr lang="en-US" altLang="zh-CN" sz="1800" b="0" i="1" smtClean="0">
                            <a:solidFill>
                              <a:schemeClr val="bg2">
                                <a:lumMod val="50000"/>
                              </a:schemeClr>
                            </a:solidFill>
                            <a:latin typeface="Cambria Math" panose="02040503050406030204" pitchFamily="18" charset="0"/>
                          </a:rPr>
                          <m:t>1</m:t>
                        </m:r>
                      </m:sup>
                    </m:sSup>
                  </m:oMath>
                </a14:m>
                <a:r>
                  <a:rPr lang="en-US" altLang="zh-CN" sz="1800" dirty="0"/>
                  <a:t>   </a:t>
                </a:r>
                <a14:m>
                  <m:oMath xmlns:m="http://schemas.openxmlformats.org/officeDocument/2006/math">
                    <m:sSub>
                      <m:sSubPr>
                        <m:ctrlPr>
                          <a:rPr lang="en-US" altLang="zh-CN" sz="1800" i="1" smtClean="0">
                            <a:solidFill>
                              <a:schemeClr val="bg2">
                                <a:lumMod val="50000"/>
                              </a:schemeClr>
                            </a:solidFill>
                            <a:latin typeface="Cambria Math" panose="02040503050406030204" pitchFamily="18" charset="0"/>
                          </a:rPr>
                        </m:ctrlPr>
                      </m:sSubPr>
                      <m:e>
                        <m:r>
                          <a:rPr lang="zh-CN" altLang="en-US" sz="1800" i="1" smtClean="0">
                            <a:solidFill>
                              <a:schemeClr val="bg2">
                                <a:lumMod val="50000"/>
                              </a:schemeClr>
                            </a:solidFill>
                            <a:latin typeface="Cambria Math" panose="02040503050406030204" pitchFamily="18" charset="0"/>
                          </a:rPr>
                          <m:t>𝛽</m:t>
                        </m:r>
                      </m:e>
                      <m:sub>
                        <m:r>
                          <a:rPr lang="en-US" altLang="zh-CN" sz="1800" b="0" i="1" smtClean="0">
                            <a:solidFill>
                              <a:schemeClr val="bg2">
                                <a:lumMod val="50000"/>
                              </a:schemeClr>
                            </a:solidFill>
                            <a:latin typeface="Cambria Math" panose="02040503050406030204" pitchFamily="18" charset="0"/>
                          </a:rPr>
                          <m:t>𝑖</m:t>
                        </m:r>
                      </m:sub>
                    </m:sSub>
                    <m:r>
                      <a:rPr lang="en-US" altLang="zh-CN" sz="1800" i="1" smtClean="0">
                        <a:solidFill>
                          <a:schemeClr val="bg2">
                            <a:lumMod val="50000"/>
                          </a:schemeClr>
                        </a:solidFill>
                        <a:latin typeface="Cambria Math" panose="02040503050406030204" pitchFamily="18" charset="0"/>
                        <a:ea typeface="Cambria Math" panose="02040503050406030204" pitchFamily="18" charset="0"/>
                      </a:rPr>
                      <m:t>∈</m:t>
                    </m:r>
                    <m:sSup>
                      <m:sSupPr>
                        <m:ctrlPr>
                          <a:rPr lang="en-US" altLang="zh-CN" sz="1800" i="1">
                            <a:solidFill>
                              <a:schemeClr val="bg2">
                                <a:lumMod val="50000"/>
                              </a:schemeClr>
                            </a:solidFill>
                            <a:latin typeface="Cambria Math" panose="02040503050406030204" pitchFamily="18" charset="0"/>
                          </a:rPr>
                        </m:ctrlPr>
                      </m:sSupPr>
                      <m:e>
                        <m:r>
                          <a:rPr lang="en-US" altLang="zh-CN" sz="1800" i="1">
                            <a:solidFill>
                              <a:schemeClr val="bg2">
                                <a:lumMod val="50000"/>
                              </a:schemeClr>
                            </a:solidFill>
                            <a:latin typeface="Cambria Math" panose="02040503050406030204" pitchFamily="18" charset="0"/>
                          </a:rPr>
                          <m:t>ℝ</m:t>
                        </m:r>
                      </m:e>
                      <m:sup>
                        <m:r>
                          <a:rPr lang="en-US" altLang="zh-CN" sz="1800" b="0" i="1" smtClean="0">
                            <a:solidFill>
                              <a:schemeClr val="bg2">
                                <a:lumMod val="50000"/>
                              </a:schemeClr>
                            </a:solidFill>
                            <a:latin typeface="Cambria Math" panose="02040503050406030204" pitchFamily="18" charset="0"/>
                          </a:rPr>
                          <m:t>𝐾</m:t>
                        </m:r>
                        <m:r>
                          <a:rPr lang="en-US" altLang="zh-CN" sz="1800" i="1">
                            <a:solidFill>
                              <a:schemeClr val="bg2">
                                <a:lumMod val="50000"/>
                              </a:schemeClr>
                            </a:solidFill>
                            <a:latin typeface="Cambria Math" panose="02040503050406030204" pitchFamily="18" charset="0"/>
                          </a:rPr>
                          <m:t>×</m:t>
                        </m:r>
                        <m:r>
                          <a:rPr lang="en-US" altLang="zh-CN" sz="1800" b="0" i="1" smtClean="0">
                            <a:solidFill>
                              <a:schemeClr val="bg2">
                                <a:lumMod val="50000"/>
                              </a:schemeClr>
                            </a:solidFill>
                            <a:latin typeface="Cambria Math" panose="02040503050406030204" pitchFamily="18" charset="0"/>
                          </a:rPr>
                          <m:t>1</m:t>
                        </m:r>
                      </m:sup>
                    </m:sSup>
                  </m:oMath>
                </a14:m>
                <a:endParaRPr lang="zh-CN" altLang="en-US" sz="1800" dirty="0">
                  <a:solidFill>
                    <a:schemeClr val="bg2">
                      <a:lumMod val="50000"/>
                    </a:schemeClr>
                  </a:solidFill>
                  <a:latin typeface="+mj-ea"/>
                  <a:ea typeface="+mj-ea"/>
                </a:endParaRPr>
              </a:p>
            </p:txBody>
          </p:sp>
        </mc:Choice>
        <mc:Fallback>
          <p:sp>
            <p:nvSpPr>
              <p:cNvPr id="12" name="文本框 11">
                <a:extLst>
                  <a:ext uri="{FF2B5EF4-FFF2-40B4-BE49-F238E27FC236}">
                    <a16:creationId xmlns:a16="http://schemas.microsoft.com/office/drawing/2014/main" id="{24CB7BB6-8D15-426D-A49C-5F61A4A8CDD6}"/>
                  </a:ext>
                </a:extLst>
              </p:cNvPr>
              <p:cNvSpPr txBox="1">
                <a:spLocks noRot="1" noChangeAspect="1" noMove="1" noResize="1" noEditPoints="1" noAdjustHandles="1" noChangeArrowheads="1" noChangeShapeType="1" noTextEdit="1"/>
              </p:cNvSpPr>
              <p:nvPr/>
            </p:nvSpPr>
            <p:spPr>
              <a:xfrm>
                <a:off x="3946526" y="4555301"/>
                <a:ext cx="3713732" cy="369332"/>
              </a:xfrm>
              <a:prstGeom prst="rect">
                <a:avLst/>
              </a:prstGeom>
              <a:blipFill>
                <a:blip r:embed="rId5"/>
                <a:stretch>
                  <a:fillRect l="-984" t="-9836" b="-22951"/>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176DBD67-9633-450E-87CE-90FA5D0316DF}"/>
              </a:ext>
            </a:extLst>
          </p:cNvPr>
          <p:cNvSpPr txBox="1"/>
          <p:nvPr/>
        </p:nvSpPr>
        <p:spPr>
          <a:xfrm>
            <a:off x="4951564" y="1706557"/>
            <a:ext cx="319176" cy="400110"/>
          </a:xfrm>
          <a:prstGeom prst="rect">
            <a:avLst/>
          </a:prstGeom>
          <a:solidFill>
            <a:schemeClr val="accent1">
              <a:lumMod val="40000"/>
              <a:lumOff val="60000"/>
            </a:schemeClr>
          </a:solidFill>
          <a:ln>
            <a:noFill/>
          </a:ln>
        </p:spPr>
        <p:txBody>
          <a:bodyPr wrap="square" rtlCol="0">
            <a:spAutoFit/>
          </a:bodyPr>
          <a:lstStyle/>
          <a:p>
            <a:endParaRPr lang="zh-CN" altLang="en-US" sz="2000" dirty="0">
              <a:solidFill>
                <a:schemeClr val="tx1"/>
              </a:solidFill>
              <a:latin typeface="+mj-ea"/>
              <a:ea typeface="+mj-ea"/>
            </a:endParaRPr>
          </a:p>
        </p:txBody>
      </p:sp>
      <p:sp>
        <p:nvSpPr>
          <p:cNvPr id="19" name="文本框 18">
            <a:extLst>
              <a:ext uri="{FF2B5EF4-FFF2-40B4-BE49-F238E27FC236}">
                <a16:creationId xmlns:a16="http://schemas.microsoft.com/office/drawing/2014/main" id="{71577B95-7B37-4B77-9C69-43084E74D016}"/>
              </a:ext>
            </a:extLst>
          </p:cNvPr>
          <p:cNvSpPr txBox="1"/>
          <p:nvPr/>
        </p:nvSpPr>
        <p:spPr>
          <a:xfrm>
            <a:off x="6320284" y="2308496"/>
            <a:ext cx="330679" cy="369332"/>
          </a:xfrm>
          <a:prstGeom prst="rect">
            <a:avLst/>
          </a:prstGeom>
          <a:solidFill>
            <a:schemeClr val="accent1">
              <a:lumMod val="40000"/>
              <a:lumOff val="60000"/>
            </a:schemeClr>
          </a:solidFill>
          <a:ln>
            <a:noFill/>
          </a:ln>
        </p:spPr>
        <p:txBody>
          <a:bodyPr wrap="square" rtlCol="0">
            <a:spAutoFit/>
          </a:bodyPr>
          <a:lstStyle/>
          <a:p>
            <a:endParaRPr lang="zh-CN" altLang="en-US" sz="1800" dirty="0">
              <a:solidFill>
                <a:schemeClr val="tx1"/>
              </a:solidFill>
              <a:latin typeface="+mj-ea"/>
              <a:ea typeface="+mj-ea"/>
            </a:endParaRPr>
          </a:p>
        </p:txBody>
      </p:sp>
      <p:sp>
        <p:nvSpPr>
          <p:cNvPr id="18" name="文本框 17">
            <a:extLst>
              <a:ext uri="{FF2B5EF4-FFF2-40B4-BE49-F238E27FC236}">
                <a16:creationId xmlns:a16="http://schemas.microsoft.com/office/drawing/2014/main" id="{7F927A5E-3FC1-486F-A065-C83B40B7341E}"/>
              </a:ext>
            </a:extLst>
          </p:cNvPr>
          <p:cNvSpPr txBox="1"/>
          <p:nvPr/>
        </p:nvSpPr>
        <p:spPr>
          <a:xfrm>
            <a:off x="5175855" y="2319029"/>
            <a:ext cx="330679" cy="369332"/>
          </a:xfrm>
          <a:prstGeom prst="rect">
            <a:avLst/>
          </a:prstGeom>
          <a:solidFill>
            <a:schemeClr val="accent1">
              <a:lumMod val="40000"/>
              <a:lumOff val="60000"/>
            </a:schemeClr>
          </a:solidFill>
          <a:ln>
            <a:noFill/>
          </a:ln>
        </p:spPr>
        <p:txBody>
          <a:bodyPr wrap="square" rtlCol="0">
            <a:spAutoFit/>
          </a:bodyPr>
          <a:lstStyle/>
          <a:p>
            <a:endParaRPr lang="zh-CN" altLang="en-US" sz="1800" dirty="0">
              <a:solidFill>
                <a:schemeClr val="tx1"/>
              </a:solidFill>
              <a:latin typeface="+mj-ea"/>
              <a:ea typeface="+mj-ea"/>
            </a:endParaRPr>
          </a:p>
        </p:txBody>
      </p:sp>
      <p:sp>
        <p:nvSpPr>
          <p:cNvPr id="20" name="文本框 19">
            <a:extLst>
              <a:ext uri="{FF2B5EF4-FFF2-40B4-BE49-F238E27FC236}">
                <a16:creationId xmlns:a16="http://schemas.microsoft.com/office/drawing/2014/main" id="{82DA1E03-175A-41F6-A3C0-7AC561435A75}"/>
              </a:ext>
            </a:extLst>
          </p:cNvPr>
          <p:cNvSpPr txBox="1"/>
          <p:nvPr/>
        </p:nvSpPr>
        <p:spPr>
          <a:xfrm>
            <a:off x="5105400" y="3338545"/>
            <a:ext cx="330679" cy="369332"/>
          </a:xfrm>
          <a:prstGeom prst="rect">
            <a:avLst/>
          </a:prstGeom>
          <a:solidFill>
            <a:schemeClr val="accent1">
              <a:lumMod val="40000"/>
              <a:lumOff val="60000"/>
            </a:schemeClr>
          </a:solidFill>
          <a:ln>
            <a:noFill/>
          </a:ln>
        </p:spPr>
        <p:txBody>
          <a:bodyPr wrap="square" rtlCol="0">
            <a:spAutoFit/>
          </a:bodyPr>
          <a:lstStyle/>
          <a:p>
            <a:endParaRPr lang="zh-CN" altLang="en-US" sz="1800" dirty="0">
              <a:solidFill>
                <a:schemeClr val="tx1"/>
              </a:solidFill>
              <a:latin typeface="+mj-ea"/>
              <a:ea typeface="+mj-ea"/>
            </a:endParaRPr>
          </a:p>
        </p:txBody>
      </p:sp>
      <p:sp>
        <p:nvSpPr>
          <p:cNvPr id="21" name="文本框 20">
            <a:extLst>
              <a:ext uri="{FF2B5EF4-FFF2-40B4-BE49-F238E27FC236}">
                <a16:creationId xmlns:a16="http://schemas.microsoft.com/office/drawing/2014/main" id="{E5DA6109-AA14-4A68-B8D3-D2E44D7E431D}"/>
              </a:ext>
            </a:extLst>
          </p:cNvPr>
          <p:cNvSpPr txBox="1"/>
          <p:nvPr/>
        </p:nvSpPr>
        <p:spPr>
          <a:xfrm>
            <a:off x="6154944" y="3337894"/>
            <a:ext cx="330679" cy="369332"/>
          </a:xfrm>
          <a:prstGeom prst="rect">
            <a:avLst/>
          </a:prstGeom>
          <a:solidFill>
            <a:schemeClr val="accent1">
              <a:lumMod val="40000"/>
              <a:lumOff val="60000"/>
            </a:schemeClr>
          </a:solidFill>
          <a:ln>
            <a:noFill/>
          </a:ln>
        </p:spPr>
        <p:txBody>
          <a:bodyPr wrap="square" rtlCol="0">
            <a:spAutoFit/>
          </a:bodyPr>
          <a:lstStyle/>
          <a:p>
            <a:endParaRPr lang="zh-CN" altLang="en-US" sz="1800" dirty="0">
              <a:solidFill>
                <a:schemeClr val="tx1"/>
              </a:solidFill>
              <a:latin typeface="+mj-ea"/>
              <a:ea typeface="+mj-ea"/>
            </a:endParaRPr>
          </a:p>
        </p:txBody>
      </p:sp>
      <p:sp>
        <p:nvSpPr>
          <p:cNvPr id="23" name="文本框 22">
            <a:extLst>
              <a:ext uri="{FF2B5EF4-FFF2-40B4-BE49-F238E27FC236}">
                <a16:creationId xmlns:a16="http://schemas.microsoft.com/office/drawing/2014/main" id="{20AF2C45-A59C-4FF3-8B28-0F52CF7195BD}"/>
              </a:ext>
            </a:extLst>
          </p:cNvPr>
          <p:cNvSpPr txBox="1"/>
          <p:nvPr/>
        </p:nvSpPr>
        <p:spPr>
          <a:xfrm>
            <a:off x="5856011" y="2721210"/>
            <a:ext cx="242924" cy="369332"/>
          </a:xfrm>
          <a:prstGeom prst="rect">
            <a:avLst/>
          </a:prstGeom>
          <a:solidFill>
            <a:schemeClr val="accent1">
              <a:lumMod val="40000"/>
              <a:lumOff val="60000"/>
            </a:schemeClr>
          </a:solidFill>
          <a:ln>
            <a:noFill/>
          </a:ln>
        </p:spPr>
        <p:txBody>
          <a:bodyPr wrap="square" rtlCol="0">
            <a:spAutoFit/>
          </a:bodyPr>
          <a:lstStyle/>
          <a:p>
            <a:endParaRPr lang="zh-CN" altLang="en-US" sz="1800" dirty="0">
              <a:solidFill>
                <a:schemeClr val="tx1"/>
              </a:solidFill>
              <a:latin typeface="+mj-ea"/>
              <a:ea typeface="+mj-ea"/>
            </a:endParaRPr>
          </a:p>
        </p:txBody>
      </p:sp>
      <p:sp>
        <p:nvSpPr>
          <p:cNvPr id="22" name="文本框 21">
            <a:extLst>
              <a:ext uri="{FF2B5EF4-FFF2-40B4-BE49-F238E27FC236}">
                <a16:creationId xmlns:a16="http://schemas.microsoft.com/office/drawing/2014/main" id="{04365B33-3E96-4AF7-8186-09312D9590BB}"/>
              </a:ext>
            </a:extLst>
          </p:cNvPr>
          <p:cNvSpPr txBox="1"/>
          <p:nvPr/>
        </p:nvSpPr>
        <p:spPr>
          <a:xfrm>
            <a:off x="5751774" y="3779023"/>
            <a:ext cx="242924" cy="369332"/>
          </a:xfrm>
          <a:prstGeom prst="rect">
            <a:avLst/>
          </a:prstGeom>
          <a:solidFill>
            <a:schemeClr val="accent1">
              <a:lumMod val="40000"/>
              <a:lumOff val="60000"/>
            </a:schemeClr>
          </a:solidFill>
          <a:ln>
            <a:noFill/>
          </a:ln>
        </p:spPr>
        <p:txBody>
          <a:bodyPr wrap="square" rtlCol="0">
            <a:spAutoFit/>
          </a:bodyPr>
          <a:lstStyle/>
          <a:p>
            <a:endParaRPr lang="zh-CN" altLang="en-US" sz="1800" dirty="0">
              <a:solidFill>
                <a:schemeClr val="tx1"/>
              </a:solidFill>
              <a:latin typeface="+mj-ea"/>
              <a:ea typeface="+mj-ea"/>
            </a:endParaRP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FA1D9286-1E59-4B14-8516-48C0E10A5BFC}"/>
                  </a:ext>
                </a:extLst>
              </p:cNvPr>
              <p:cNvSpPr txBox="1"/>
              <p:nvPr/>
            </p:nvSpPr>
            <p:spPr>
              <a:xfrm>
                <a:off x="3946526" y="1619947"/>
                <a:ext cx="3032244" cy="2571858"/>
              </a:xfrm>
              <a:prstGeom prst="rect">
                <a:avLst/>
              </a:prstGeom>
              <a:noFill/>
            </p:spPr>
            <p:txBody>
              <a:bodyPr wrap="square" rtlCol="0">
                <a:spAutoFit/>
              </a:bodyPr>
              <a:lstStyle/>
              <a:p>
                <a:pPr>
                  <a:lnSpc>
                    <a:spcPct val="125000"/>
                  </a:lnSpc>
                </a:pPr>
                <a14:m>
                  <m:oMathPara xmlns:m="http://schemas.openxmlformats.org/officeDocument/2006/math">
                    <m:oMathParaPr>
                      <m:jc m:val="left"/>
                    </m:oMathParaPr>
                    <m:oMath xmlns:m="http://schemas.openxmlformats.org/officeDocument/2006/math">
                      <m:r>
                        <a:rPr lang="en-US" altLang="zh-CN" sz="1800" b="1" i="0" smtClean="0">
                          <a:solidFill>
                            <a:schemeClr val="bg2">
                              <a:lumMod val="50000"/>
                            </a:schemeClr>
                          </a:solidFill>
                          <a:latin typeface="Cambria Math" panose="02040503050406030204" pitchFamily="18" charset="0"/>
                          <a:ea typeface="Cambria Math" panose="02040503050406030204" pitchFamily="18" charset="0"/>
                        </a:rPr>
                        <m:t>𝐒</m:t>
                      </m:r>
                      <m:r>
                        <a:rPr lang="en-US" altLang="zh-CN" sz="1800" b="1" i="0" smtClean="0">
                          <a:solidFill>
                            <a:schemeClr val="bg2">
                              <a:lumMod val="50000"/>
                            </a:schemeClr>
                          </a:solidFill>
                          <a:latin typeface="Cambria Math" panose="02040503050406030204" pitchFamily="18" charset="0"/>
                          <a:ea typeface="Cambria Math" panose="02040503050406030204" pitchFamily="18" charset="0"/>
                        </a:rPr>
                        <m:t>=</m:t>
                      </m:r>
                      <m:r>
                        <a:rPr lang="en-US" altLang="zh-CN" sz="1800" b="1" i="1" smtClean="0">
                          <a:solidFill>
                            <a:schemeClr val="bg2">
                              <a:lumMod val="50000"/>
                            </a:schemeClr>
                          </a:solidFill>
                          <a:latin typeface="Cambria Math" panose="02040503050406030204" pitchFamily="18" charset="0"/>
                          <a:ea typeface="Cambria Math" panose="02040503050406030204" pitchFamily="18" charset="0"/>
                        </a:rPr>
                        <m:t>𝜙</m:t>
                      </m:r>
                      <m:d>
                        <m:dPr>
                          <m:ctrlPr>
                            <a:rPr lang="en-US" altLang="zh-CN" sz="1800" b="1" i="1" smtClean="0">
                              <a:solidFill>
                                <a:schemeClr val="bg2">
                                  <a:lumMod val="50000"/>
                                </a:schemeClr>
                              </a:solidFill>
                              <a:latin typeface="Cambria Math" panose="02040503050406030204" pitchFamily="18" charset="0"/>
                              <a:ea typeface="Cambria Math" panose="02040503050406030204" pitchFamily="18" charset="0"/>
                            </a:rPr>
                          </m:ctrlPr>
                        </m:dPr>
                        <m:e>
                          <m:sSub>
                            <m:sSubPr>
                              <m:ctrlPr>
                                <a:rPr lang="en-US" altLang="zh-CN" sz="1800" b="1" i="1" smtClean="0">
                                  <a:solidFill>
                                    <a:schemeClr val="bg2">
                                      <a:lumMod val="50000"/>
                                    </a:schemeClr>
                                  </a:solidFill>
                                  <a:latin typeface="Cambria Math" panose="02040503050406030204" pitchFamily="18" charset="0"/>
                                  <a:ea typeface="Cambria Math" panose="02040503050406030204" pitchFamily="18" charset="0"/>
                                </a:rPr>
                              </m:ctrlPr>
                            </m:sSubPr>
                            <m:e>
                              <m:r>
                                <a:rPr lang="en-US" altLang="zh-CN" sz="1800" b="1" i="0" smtClean="0">
                                  <a:solidFill>
                                    <a:schemeClr val="bg2">
                                      <a:lumMod val="50000"/>
                                    </a:schemeClr>
                                  </a:solidFill>
                                  <a:latin typeface="Cambria Math" panose="02040503050406030204" pitchFamily="18" charset="0"/>
                                  <a:ea typeface="Cambria Math" panose="02040503050406030204" pitchFamily="18" charset="0"/>
                                </a:rPr>
                                <m:t>𝐏</m:t>
                              </m:r>
                            </m:e>
                            <m:sub>
                              <m:r>
                                <a:rPr lang="en-US" altLang="zh-CN" sz="1800" b="1" i="1" smtClean="0">
                                  <a:solidFill>
                                    <a:schemeClr val="bg2">
                                      <a:lumMod val="50000"/>
                                    </a:schemeClr>
                                  </a:solidFill>
                                  <a:latin typeface="Cambria Math" panose="02040503050406030204" pitchFamily="18" charset="0"/>
                                  <a:ea typeface="Cambria Math" panose="02040503050406030204" pitchFamily="18" charset="0"/>
                                </a:rPr>
                                <m:t>𝒖</m:t>
                              </m:r>
                            </m:sub>
                          </m:sSub>
                          <m:sSub>
                            <m:sSubPr>
                              <m:ctrlPr>
                                <a:rPr lang="en-US" altLang="zh-CN" sz="1800" b="1" i="1" smtClean="0">
                                  <a:solidFill>
                                    <a:schemeClr val="bg2">
                                      <a:lumMod val="50000"/>
                                    </a:schemeClr>
                                  </a:solidFill>
                                  <a:latin typeface="Cambria Math" panose="02040503050406030204" pitchFamily="18" charset="0"/>
                                  <a:ea typeface="Cambria Math" panose="02040503050406030204" pitchFamily="18" charset="0"/>
                                </a:rPr>
                              </m:ctrlPr>
                            </m:sSubPr>
                            <m:e>
                              <m:r>
                                <a:rPr lang="en-US" altLang="zh-CN" sz="1800" b="1" i="0" smtClean="0">
                                  <a:solidFill>
                                    <a:schemeClr val="bg2">
                                      <a:lumMod val="50000"/>
                                    </a:schemeClr>
                                  </a:solidFill>
                                  <a:latin typeface="Cambria Math" panose="02040503050406030204" pitchFamily="18" charset="0"/>
                                  <a:ea typeface="Cambria Math" panose="02040503050406030204" pitchFamily="18" charset="0"/>
                                </a:rPr>
                                <m:t>𝐖</m:t>
                              </m:r>
                            </m:e>
                            <m:sub>
                              <m:r>
                                <a:rPr lang="en-US" altLang="zh-CN" sz="1800" b="1" i="1" smtClean="0">
                                  <a:solidFill>
                                    <a:schemeClr val="bg2">
                                      <a:lumMod val="50000"/>
                                    </a:schemeClr>
                                  </a:solidFill>
                                  <a:latin typeface="Cambria Math" panose="02040503050406030204" pitchFamily="18" charset="0"/>
                                  <a:ea typeface="Cambria Math" panose="02040503050406030204" pitchFamily="18" charset="0"/>
                                </a:rPr>
                                <m:t>𝒔</m:t>
                              </m:r>
                            </m:sub>
                          </m:sSub>
                          <m:sSubSup>
                            <m:sSubSupPr>
                              <m:ctrlPr>
                                <a:rPr lang="en-US" altLang="zh-CN" sz="1800" b="1" i="1" smtClean="0">
                                  <a:solidFill>
                                    <a:schemeClr val="bg2">
                                      <a:lumMod val="50000"/>
                                    </a:schemeClr>
                                  </a:solidFill>
                                  <a:latin typeface="Cambria Math" panose="02040503050406030204" pitchFamily="18" charset="0"/>
                                  <a:ea typeface="Cambria Math" panose="02040503050406030204" pitchFamily="18" charset="0"/>
                                </a:rPr>
                              </m:ctrlPr>
                            </m:sSubSupPr>
                            <m:e>
                              <m:r>
                                <a:rPr lang="en-US" altLang="zh-CN" sz="1800" b="1" i="0" smtClean="0">
                                  <a:solidFill>
                                    <a:schemeClr val="bg2">
                                      <a:lumMod val="50000"/>
                                    </a:schemeClr>
                                  </a:solidFill>
                                  <a:latin typeface="Cambria Math" panose="02040503050406030204" pitchFamily="18" charset="0"/>
                                  <a:ea typeface="Cambria Math" panose="02040503050406030204" pitchFamily="18" charset="0"/>
                                </a:rPr>
                                <m:t>𝐐</m:t>
                              </m:r>
                            </m:e>
                            <m:sub>
                              <m:r>
                                <a:rPr lang="en-US" altLang="zh-CN" sz="1800" b="1" i="1" smtClean="0">
                                  <a:solidFill>
                                    <a:schemeClr val="bg2">
                                      <a:lumMod val="50000"/>
                                    </a:schemeClr>
                                  </a:solidFill>
                                  <a:latin typeface="Cambria Math" panose="02040503050406030204" pitchFamily="18" charset="0"/>
                                  <a:ea typeface="Cambria Math" panose="02040503050406030204" pitchFamily="18" charset="0"/>
                                </a:rPr>
                                <m:t>𝒊</m:t>
                              </m:r>
                            </m:sub>
                            <m:sup>
                              <m:r>
                                <a:rPr lang="en-US" altLang="zh-CN" sz="1800" b="1" i="0" smtClean="0">
                                  <a:solidFill>
                                    <a:schemeClr val="bg2">
                                      <a:lumMod val="50000"/>
                                    </a:schemeClr>
                                  </a:solidFill>
                                  <a:latin typeface="Cambria Math" panose="02040503050406030204" pitchFamily="18" charset="0"/>
                                  <a:ea typeface="Cambria Math" panose="02040503050406030204" pitchFamily="18" charset="0"/>
                                </a:rPr>
                                <m:t>𝐓</m:t>
                              </m:r>
                            </m:sup>
                          </m:sSubSup>
                        </m:e>
                      </m:d>
                    </m:oMath>
                  </m:oMathPara>
                </a14:m>
                <a:endParaRPr lang="en-US" altLang="zh-CN" sz="1800" dirty="0">
                  <a:solidFill>
                    <a:schemeClr val="bg2">
                      <a:lumMod val="50000"/>
                    </a:schemeClr>
                  </a:solidFill>
                  <a:latin typeface="+mj-ea"/>
                  <a:ea typeface="+mj-ea"/>
                </a:endParaRPr>
              </a:p>
              <a:p>
                <a:pPr>
                  <a:lnSpc>
                    <a:spcPct val="125000"/>
                  </a:lnSpc>
                  <a:spcBef>
                    <a:spcPts val="1200"/>
                  </a:spcBef>
                </a:pPr>
                <a14:m>
                  <m:oMath xmlns:m="http://schemas.openxmlformats.org/officeDocument/2006/math">
                    <m:sSub>
                      <m:sSubPr>
                        <m:ctrlPr>
                          <a:rPr lang="en-US" altLang="zh-CN" sz="1800" i="1" smtClean="0">
                            <a:solidFill>
                              <a:schemeClr val="bg2">
                                <a:lumMod val="50000"/>
                              </a:schemeClr>
                            </a:solidFill>
                            <a:latin typeface="Cambria Math" panose="02040503050406030204" pitchFamily="18" charset="0"/>
                            <a:ea typeface="+mj-ea"/>
                          </a:rPr>
                        </m:ctrlPr>
                      </m:sSubPr>
                      <m:e>
                        <m:r>
                          <a:rPr lang="en-US" altLang="zh-CN" sz="1800" b="1" i="0" smtClean="0">
                            <a:solidFill>
                              <a:schemeClr val="bg2">
                                <a:lumMod val="50000"/>
                              </a:schemeClr>
                            </a:solidFill>
                            <a:latin typeface="Cambria Math" panose="02040503050406030204" pitchFamily="18" charset="0"/>
                            <a:ea typeface="+mj-ea"/>
                          </a:rPr>
                          <m:t>𝐇</m:t>
                        </m:r>
                      </m:e>
                      <m:sub>
                        <m:r>
                          <a:rPr lang="en-US" altLang="zh-CN" sz="1800" b="0" i="1" smtClean="0">
                            <a:solidFill>
                              <a:schemeClr val="bg2">
                                <a:lumMod val="50000"/>
                              </a:schemeClr>
                            </a:solidFill>
                            <a:latin typeface="Cambria Math" panose="02040503050406030204" pitchFamily="18" charset="0"/>
                            <a:ea typeface="+mj-ea"/>
                          </a:rPr>
                          <m:t>𝑢</m:t>
                        </m:r>
                      </m:sub>
                    </m:sSub>
                    <m:r>
                      <a:rPr lang="en-US" altLang="zh-CN" sz="1800" b="0" i="1" smtClean="0">
                        <a:solidFill>
                          <a:schemeClr val="bg2">
                            <a:lumMod val="50000"/>
                          </a:schemeClr>
                        </a:solidFill>
                        <a:latin typeface="Cambria Math" panose="02040503050406030204" pitchFamily="18" charset="0"/>
                        <a:ea typeface="+mj-ea"/>
                      </a:rPr>
                      <m:t>=</m:t>
                    </m:r>
                  </m:oMath>
                </a14:m>
                <a:r>
                  <a:rPr lang="en-US" altLang="zh-CN" sz="1800" b="1" dirty="0">
                    <a:solidFill>
                      <a:schemeClr val="bg2">
                        <a:lumMod val="50000"/>
                      </a:schemeClr>
                    </a:solidFill>
                    <a:ea typeface="Cambria Math" panose="02040503050406030204" pitchFamily="18" charset="0"/>
                  </a:rPr>
                  <a:t> </a:t>
                </a:r>
                <a14:m>
                  <m:oMath xmlns:m="http://schemas.openxmlformats.org/officeDocument/2006/math">
                    <m:r>
                      <a:rPr lang="en-US" altLang="zh-CN" sz="1800" b="1" i="1">
                        <a:solidFill>
                          <a:schemeClr val="bg2">
                            <a:lumMod val="50000"/>
                          </a:schemeClr>
                        </a:solidFill>
                        <a:latin typeface="Cambria Math" panose="02040503050406030204" pitchFamily="18" charset="0"/>
                        <a:ea typeface="Cambria Math" panose="02040503050406030204" pitchFamily="18" charset="0"/>
                      </a:rPr>
                      <m:t>𝜙</m:t>
                    </m:r>
                    <m:d>
                      <m:dPr>
                        <m:ctrlPr>
                          <a:rPr lang="en-US" altLang="zh-CN" sz="1800" b="1" i="1">
                            <a:solidFill>
                              <a:schemeClr val="bg2">
                                <a:lumMod val="50000"/>
                              </a:schemeClr>
                            </a:solidFill>
                            <a:latin typeface="Cambria Math" panose="02040503050406030204" pitchFamily="18" charset="0"/>
                            <a:ea typeface="Cambria Math" panose="02040503050406030204" pitchFamily="18" charset="0"/>
                          </a:rPr>
                        </m:ctrlPr>
                      </m:dPr>
                      <m:e>
                        <m:sSub>
                          <m:sSubPr>
                            <m:ctrlPr>
                              <a:rPr lang="en-US" altLang="zh-CN" sz="1800" b="1" i="1">
                                <a:solidFill>
                                  <a:schemeClr val="bg2">
                                    <a:lumMod val="50000"/>
                                  </a:schemeClr>
                                </a:solidFill>
                                <a:latin typeface="Cambria Math" panose="02040503050406030204" pitchFamily="18" charset="0"/>
                                <a:ea typeface="Cambria Math" panose="02040503050406030204" pitchFamily="18" charset="0"/>
                              </a:rPr>
                            </m:ctrlPr>
                          </m:sSubPr>
                          <m:e>
                            <m:r>
                              <a:rPr lang="en-US" altLang="zh-CN" sz="1800" b="1">
                                <a:solidFill>
                                  <a:schemeClr val="bg2">
                                    <a:lumMod val="50000"/>
                                  </a:schemeClr>
                                </a:solidFill>
                                <a:latin typeface="Cambria Math" panose="02040503050406030204" pitchFamily="18" charset="0"/>
                                <a:ea typeface="Cambria Math" panose="02040503050406030204" pitchFamily="18" charset="0"/>
                              </a:rPr>
                              <m:t>𝐏</m:t>
                            </m:r>
                          </m:e>
                          <m:sub>
                            <m:r>
                              <a:rPr lang="en-US" altLang="zh-CN" sz="1800" b="1" i="1">
                                <a:solidFill>
                                  <a:schemeClr val="bg2">
                                    <a:lumMod val="50000"/>
                                  </a:schemeClr>
                                </a:solidFill>
                                <a:latin typeface="Cambria Math" panose="02040503050406030204" pitchFamily="18" charset="0"/>
                                <a:ea typeface="Cambria Math" panose="02040503050406030204" pitchFamily="18" charset="0"/>
                              </a:rPr>
                              <m:t>𝒖</m:t>
                            </m:r>
                          </m:sub>
                        </m:sSub>
                        <m:sSub>
                          <m:sSubPr>
                            <m:ctrlPr>
                              <a:rPr lang="en-US" altLang="zh-CN" sz="1800" b="1" i="1">
                                <a:solidFill>
                                  <a:schemeClr val="bg2">
                                    <a:lumMod val="50000"/>
                                  </a:schemeClr>
                                </a:solidFill>
                                <a:latin typeface="Cambria Math" panose="02040503050406030204" pitchFamily="18" charset="0"/>
                                <a:ea typeface="Cambria Math" panose="02040503050406030204" pitchFamily="18" charset="0"/>
                              </a:rPr>
                            </m:ctrlPr>
                          </m:sSubPr>
                          <m:e>
                            <m:r>
                              <a:rPr lang="en-US" altLang="zh-CN" sz="1800" b="1">
                                <a:solidFill>
                                  <a:schemeClr val="bg2">
                                    <a:lumMod val="50000"/>
                                  </a:schemeClr>
                                </a:solidFill>
                                <a:latin typeface="Cambria Math" panose="02040503050406030204" pitchFamily="18" charset="0"/>
                                <a:ea typeface="Cambria Math" panose="02040503050406030204" pitchFamily="18" charset="0"/>
                              </a:rPr>
                              <m:t>𝐖</m:t>
                            </m:r>
                          </m:e>
                          <m:sub>
                            <m:r>
                              <a:rPr lang="en-US" altLang="zh-CN" sz="1800" b="1" i="1" smtClean="0">
                                <a:solidFill>
                                  <a:schemeClr val="bg2">
                                    <a:lumMod val="50000"/>
                                  </a:schemeClr>
                                </a:solidFill>
                                <a:latin typeface="Cambria Math" panose="02040503050406030204" pitchFamily="18" charset="0"/>
                                <a:ea typeface="Cambria Math" panose="02040503050406030204" pitchFamily="18" charset="0"/>
                              </a:rPr>
                              <m:t>𝒙</m:t>
                            </m:r>
                          </m:sub>
                        </m:sSub>
                        <m:r>
                          <a:rPr lang="en-US" altLang="zh-CN" sz="1800" b="1" i="1" smtClean="0">
                            <a:solidFill>
                              <a:schemeClr val="bg2">
                                <a:lumMod val="50000"/>
                              </a:schemeClr>
                            </a:solidFill>
                            <a:latin typeface="Cambria Math" panose="02040503050406030204" pitchFamily="18" charset="0"/>
                            <a:ea typeface="Cambria Math" panose="02040503050406030204" pitchFamily="18" charset="0"/>
                          </a:rPr>
                          <m:t>+</m:t>
                        </m:r>
                        <m:sSup>
                          <m:sSupPr>
                            <m:ctrlPr>
                              <a:rPr lang="en-US" altLang="zh-CN" sz="1800" b="1" i="1" smtClean="0">
                                <a:solidFill>
                                  <a:schemeClr val="bg2">
                                    <a:lumMod val="50000"/>
                                  </a:schemeClr>
                                </a:solidFill>
                                <a:latin typeface="Cambria Math" panose="02040503050406030204" pitchFamily="18" charset="0"/>
                                <a:ea typeface="Cambria Math" panose="02040503050406030204" pitchFamily="18" charset="0"/>
                              </a:rPr>
                            </m:ctrlPr>
                          </m:sSupPr>
                          <m:e>
                            <m:r>
                              <a:rPr lang="en-US" altLang="zh-CN" sz="1800" b="1" i="1" smtClean="0">
                                <a:solidFill>
                                  <a:schemeClr val="bg2">
                                    <a:lumMod val="50000"/>
                                  </a:schemeClr>
                                </a:solidFill>
                                <a:latin typeface="Cambria Math" panose="02040503050406030204" pitchFamily="18" charset="0"/>
                                <a:ea typeface="Cambria Math" panose="02040503050406030204" pitchFamily="18" charset="0"/>
                              </a:rPr>
                              <m:t>𝑺</m:t>
                            </m:r>
                          </m:e>
                          <m:sup>
                            <m:r>
                              <a:rPr lang="en-US" altLang="zh-CN" sz="1800" b="1" i="0" smtClean="0">
                                <a:solidFill>
                                  <a:schemeClr val="bg2">
                                    <a:lumMod val="50000"/>
                                  </a:schemeClr>
                                </a:solidFill>
                                <a:latin typeface="Cambria Math" panose="02040503050406030204" pitchFamily="18" charset="0"/>
                                <a:ea typeface="Cambria Math" panose="02040503050406030204" pitchFamily="18" charset="0"/>
                              </a:rPr>
                              <m:t>𝐓</m:t>
                            </m:r>
                          </m:sup>
                        </m:sSup>
                        <m:d>
                          <m:dPr>
                            <m:ctrlPr>
                              <a:rPr lang="en-US" altLang="zh-CN" sz="1800" b="1" i="1" smtClean="0">
                                <a:solidFill>
                                  <a:schemeClr val="bg2">
                                    <a:lumMod val="50000"/>
                                  </a:schemeClr>
                                </a:solidFill>
                                <a:latin typeface="Cambria Math" panose="02040503050406030204" pitchFamily="18" charset="0"/>
                                <a:ea typeface="Cambria Math" panose="02040503050406030204" pitchFamily="18" charset="0"/>
                              </a:rPr>
                            </m:ctrlPr>
                          </m:dPr>
                          <m:e>
                            <m:sSub>
                              <m:sSubPr>
                                <m:ctrlPr>
                                  <a:rPr lang="en-US" altLang="zh-CN" sz="1800" b="1" i="1">
                                    <a:solidFill>
                                      <a:schemeClr val="bg2">
                                        <a:lumMod val="50000"/>
                                      </a:schemeClr>
                                    </a:solidFill>
                                    <a:latin typeface="Cambria Math" panose="02040503050406030204" pitchFamily="18" charset="0"/>
                                    <a:ea typeface="Cambria Math" panose="02040503050406030204" pitchFamily="18" charset="0"/>
                                  </a:rPr>
                                </m:ctrlPr>
                              </m:sSubPr>
                              <m:e>
                                <m:r>
                                  <a:rPr lang="en-US" altLang="zh-CN" sz="1800" b="1" i="0" smtClean="0">
                                    <a:solidFill>
                                      <a:schemeClr val="bg2">
                                        <a:lumMod val="50000"/>
                                      </a:schemeClr>
                                    </a:solidFill>
                                    <a:latin typeface="Cambria Math" panose="02040503050406030204" pitchFamily="18" charset="0"/>
                                    <a:ea typeface="Cambria Math" panose="02040503050406030204" pitchFamily="18" charset="0"/>
                                  </a:rPr>
                                  <m:t>𝐐</m:t>
                                </m:r>
                              </m:e>
                              <m:sub>
                                <m:r>
                                  <a:rPr lang="en-US" altLang="zh-CN" sz="1800" b="1" i="1" smtClean="0">
                                    <a:solidFill>
                                      <a:schemeClr val="bg2">
                                        <a:lumMod val="50000"/>
                                      </a:schemeClr>
                                    </a:solidFill>
                                    <a:latin typeface="Cambria Math" panose="02040503050406030204" pitchFamily="18" charset="0"/>
                                    <a:ea typeface="Cambria Math" panose="02040503050406030204" pitchFamily="18" charset="0"/>
                                  </a:rPr>
                                  <m:t>𝒊</m:t>
                                </m:r>
                              </m:sub>
                            </m:sSub>
                            <m:sSub>
                              <m:sSubPr>
                                <m:ctrlPr>
                                  <a:rPr lang="en-US" altLang="zh-CN" sz="1800" b="1" i="1" smtClean="0">
                                    <a:solidFill>
                                      <a:schemeClr val="bg2">
                                        <a:lumMod val="50000"/>
                                      </a:schemeClr>
                                    </a:solidFill>
                                    <a:latin typeface="Cambria Math" panose="02040503050406030204" pitchFamily="18" charset="0"/>
                                    <a:ea typeface="Cambria Math" panose="02040503050406030204" pitchFamily="18" charset="0"/>
                                  </a:rPr>
                                </m:ctrlPr>
                              </m:sSubPr>
                              <m:e>
                                <m:r>
                                  <a:rPr lang="en-US" altLang="zh-CN" sz="1800" b="1">
                                    <a:solidFill>
                                      <a:schemeClr val="bg2">
                                        <a:lumMod val="50000"/>
                                      </a:schemeClr>
                                    </a:solidFill>
                                    <a:latin typeface="Cambria Math" panose="02040503050406030204" pitchFamily="18" charset="0"/>
                                    <a:ea typeface="Cambria Math" panose="02040503050406030204" pitchFamily="18" charset="0"/>
                                  </a:rPr>
                                  <m:t>𝐖</m:t>
                                </m:r>
                              </m:e>
                              <m:sub>
                                <m:r>
                                  <a:rPr lang="en-US" altLang="zh-CN" sz="1800" b="1" i="1" smtClean="0">
                                    <a:solidFill>
                                      <a:schemeClr val="bg2">
                                        <a:lumMod val="50000"/>
                                      </a:schemeClr>
                                    </a:solidFill>
                                    <a:latin typeface="Cambria Math" panose="02040503050406030204" pitchFamily="18" charset="0"/>
                                    <a:ea typeface="Cambria Math" panose="02040503050406030204" pitchFamily="18" charset="0"/>
                                  </a:rPr>
                                  <m:t>𝒚</m:t>
                                </m:r>
                              </m:sub>
                            </m:sSub>
                          </m:e>
                        </m:d>
                      </m:e>
                    </m:d>
                  </m:oMath>
                </a14:m>
                <a:endParaRPr lang="en-US" altLang="zh-CN" sz="1800" dirty="0">
                  <a:solidFill>
                    <a:schemeClr val="bg2">
                      <a:lumMod val="50000"/>
                    </a:schemeClr>
                  </a:solidFill>
                  <a:latin typeface="+mj-ea"/>
                  <a:ea typeface="+mj-ea"/>
                </a:endParaRPr>
              </a:p>
              <a:p>
                <a:pPr>
                  <a:lnSpc>
                    <a:spcPct val="125000"/>
                  </a:lnSpc>
                  <a:spcBef>
                    <a:spcPts val="1200"/>
                  </a:spcBef>
                </a:pPr>
                <a14:m>
                  <m:oMathPara xmlns:m="http://schemas.openxmlformats.org/officeDocument/2006/math">
                    <m:oMathParaPr>
                      <m:jc m:val="left"/>
                    </m:oMathParaPr>
                    <m:oMath xmlns:m="http://schemas.openxmlformats.org/officeDocument/2006/math">
                      <m:sSub>
                        <m:sSubPr>
                          <m:ctrlPr>
                            <a:rPr lang="en-US" altLang="zh-CN" sz="1800" i="1">
                              <a:solidFill>
                                <a:schemeClr val="bg2">
                                  <a:lumMod val="50000"/>
                                </a:schemeClr>
                              </a:solidFill>
                              <a:latin typeface="Cambria Math" panose="02040503050406030204" pitchFamily="18" charset="0"/>
                            </a:rPr>
                          </m:ctrlPr>
                        </m:sSubPr>
                        <m:e>
                          <m:r>
                            <a:rPr lang="zh-CN" altLang="en-US" sz="1800" i="1">
                              <a:solidFill>
                                <a:schemeClr val="bg2">
                                  <a:lumMod val="50000"/>
                                </a:schemeClr>
                              </a:solidFill>
                              <a:latin typeface="Cambria Math" panose="02040503050406030204" pitchFamily="18" charset="0"/>
                            </a:rPr>
                            <m:t>𝛽</m:t>
                          </m:r>
                        </m:e>
                        <m:sub>
                          <m:r>
                            <a:rPr lang="en-US" altLang="zh-CN" sz="1800" i="1">
                              <a:solidFill>
                                <a:schemeClr val="bg2">
                                  <a:lumMod val="50000"/>
                                </a:schemeClr>
                              </a:solidFill>
                              <a:latin typeface="Cambria Math" panose="02040503050406030204" pitchFamily="18" charset="0"/>
                            </a:rPr>
                            <m:t>𝑢</m:t>
                          </m:r>
                        </m:sub>
                      </m:sSub>
                      <m:r>
                        <a:rPr lang="en-US" altLang="zh-CN" sz="1800" b="0" i="1" smtClean="0">
                          <a:solidFill>
                            <a:schemeClr val="bg2">
                              <a:lumMod val="50000"/>
                            </a:schemeClr>
                          </a:solidFill>
                          <a:latin typeface="Cambria Math" panose="02040503050406030204" pitchFamily="18" charset="0"/>
                        </a:rPr>
                        <m:t>=</m:t>
                      </m:r>
                      <m:r>
                        <a:rPr lang="en-US" altLang="zh-CN" sz="1800" b="0" i="1" smtClean="0">
                          <a:solidFill>
                            <a:schemeClr val="bg2">
                              <a:lumMod val="50000"/>
                            </a:schemeClr>
                          </a:solidFill>
                          <a:latin typeface="Cambria Math" panose="02040503050406030204" pitchFamily="18" charset="0"/>
                        </a:rPr>
                        <m:t>𝑠𝑜𝑓𝑡𝑚𝑎𝑥</m:t>
                      </m:r>
                      <m:d>
                        <m:dPr>
                          <m:ctrlPr>
                            <a:rPr lang="en-US" altLang="zh-CN" sz="1800" b="0" i="1" smtClean="0">
                              <a:solidFill>
                                <a:schemeClr val="bg2">
                                  <a:lumMod val="50000"/>
                                </a:schemeClr>
                              </a:solidFill>
                              <a:latin typeface="Cambria Math" panose="02040503050406030204" pitchFamily="18" charset="0"/>
                            </a:rPr>
                          </m:ctrlPr>
                        </m:dPr>
                        <m:e>
                          <m:sSub>
                            <m:sSubPr>
                              <m:ctrlPr>
                                <a:rPr lang="en-US" altLang="zh-CN" sz="1800" b="0" i="1" smtClean="0">
                                  <a:solidFill>
                                    <a:schemeClr val="bg2">
                                      <a:lumMod val="50000"/>
                                    </a:schemeClr>
                                  </a:solidFill>
                                  <a:latin typeface="Cambria Math" panose="02040503050406030204" pitchFamily="18" charset="0"/>
                                </a:rPr>
                              </m:ctrlPr>
                            </m:sSubPr>
                            <m:e>
                              <m:r>
                                <a:rPr lang="en-US" altLang="zh-CN" sz="1800" b="1" i="0" smtClean="0">
                                  <a:solidFill>
                                    <a:schemeClr val="bg2">
                                      <a:lumMod val="50000"/>
                                    </a:schemeClr>
                                  </a:solidFill>
                                  <a:latin typeface="Cambria Math" panose="02040503050406030204" pitchFamily="18" charset="0"/>
                                </a:rPr>
                                <m:t>𝐇</m:t>
                              </m:r>
                            </m:e>
                            <m:sub>
                              <m:r>
                                <a:rPr lang="en-US" altLang="zh-CN" sz="1800" b="0" i="1" smtClean="0">
                                  <a:solidFill>
                                    <a:schemeClr val="bg2">
                                      <a:lumMod val="50000"/>
                                    </a:schemeClr>
                                  </a:solidFill>
                                  <a:latin typeface="Cambria Math" panose="02040503050406030204" pitchFamily="18" charset="0"/>
                                </a:rPr>
                                <m:t>𝑢</m:t>
                              </m:r>
                            </m:sub>
                          </m:sSub>
                          <m:sSub>
                            <m:sSubPr>
                              <m:ctrlPr>
                                <a:rPr lang="en-US" altLang="zh-CN" sz="1800" b="0" i="1" smtClean="0">
                                  <a:solidFill>
                                    <a:schemeClr val="bg2">
                                      <a:lumMod val="50000"/>
                                    </a:schemeClr>
                                  </a:solidFill>
                                  <a:latin typeface="Cambria Math" panose="02040503050406030204" pitchFamily="18" charset="0"/>
                                </a:rPr>
                              </m:ctrlPr>
                            </m:sSubPr>
                            <m:e>
                              <m:r>
                                <a:rPr lang="en-US" altLang="zh-CN" sz="1800" b="0" i="1" smtClean="0">
                                  <a:solidFill>
                                    <a:schemeClr val="bg2">
                                      <a:lumMod val="50000"/>
                                    </a:schemeClr>
                                  </a:solidFill>
                                  <a:latin typeface="Cambria Math" panose="02040503050406030204" pitchFamily="18" charset="0"/>
                                </a:rPr>
                                <m:t>𝑣</m:t>
                              </m:r>
                            </m:e>
                            <m:sub>
                              <m:r>
                                <a:rPr lang="en-US" altLang="zh-CN" sz="1800" b="0" i="1" smtClean="0">
                                  <a:solidFill>
                                    <a:schemeClr val="bg2">
                                      <a:lumMod val="50000"/>
                                    </a:schemeClr>
                                  </a:solidFill>
                                  <a:latin typeface="Cambria Math" panose="02040503050406030204" pitchFamily="18" charset="0"/>
                                </a:rPr>
                                <m:t>𝑥</m:t>
                              </m:r>
                            </m:sub>
                          </m:sSub>
                        </m:e>
                      </m:d>
                    </m:oMath>
                  </m:oMathPara>
                </a14:m>
                <a:endParaRPr lang="en-US" altLang="zh-CN" sz="1800" dirty="0">
                  <a:solidFill>
                    <a:schemeClr val="bg2">
                      <a:lumMod val="50000"/>
                    </a:schemeClr>
                  </a:solidFill>
                  <a:latin typeface="+mj-ea"/>
                  <a:ea typeface="+mj-ea"/>
                </a:endParaRPr>
              </a:p>
              <a:p>
                <a:pPr>
                  <a:lnSpc>
                    <a:spcPct val="125000"/>
                  </a:lnSpc>
                  <a:spcBef>
                    <a:spcPts val="1200"/>
                  </a:spcBef>
                </a:pPr>
                <a14:m>
                  <m:oMath xmlns:m="http://schemas.openxmlformats.org/officeDocument/2006/math">
                    <m:sSub>
                      <m:sSubPr>
                        <m:ctrlPr>
                          <a:rPr lang="en-US" altLang="zh-CN" sz="1800" i="1">
                            <a:solidFill>
                              <a:schemeClr val="bg2">
                                <a:lumMod val="50000"/>
                              </a:schemeClr>
                            </a:solidFill>
                            <a:latin typeface="Cambria Math" panose="02040503050406030204" pitchFamily="18" charset="0"/>
                          </a:rPr>
                        </m:ctrlPr>
                      </m:sSubPr>
                      <m:e>
                        <m:r>
                          <a:rPr lang="en-US" altLang="zh-CN" sz="1800" b="1" i="1">
                            <a:solidFill>
                              <a:schemeClr val="bg2">
                                <a:lumMod val="50000"/>
                              </a:schemeClr>
                            </a:solidFill>
                            <a:latin typeface="Cambria Math" panose="02040503050406030204" pitchFamily="18" charset="0"/>
                          </a:rPr>
                          <m:t>𝐇</m:t>
                        </m:r>
                      </m:e>
                      <m:sub>
                        <m:r>
                          <a:rPr lang="en-US" altLang="zh-CN" sz="1800" b="0" i="1" smtClean="0">
                            <a:solidFill>
                              <a:schemeClr val="bg2">
                                <a:lumMod val="50000"/>
                              </a:schemeClr>
                            </a:solidFill>
                            <a:latin typeface="Cambria Math" panose="02040503050406030204" pitchFamily="18" charset="0"/>
                          </a:rPr>
                          <m:t>𝑖</m:t>
                        </m:r>
                      </m:sub>
                    </m:sSub>
                    <m:r>
                      <a:rPr lang="en-US" altLang="zh-CN" sz="1800" i="1">
                        <a:solidFill>
                          <a:schemeClr val="bg2">
                            <a:lumMod val="50000"/>
                          </a:schemeClr>
                        </a:solidFill>
                        <a:latin typeface="Cambria Math" panose="02040503050406030204" pitchFamily="18" charset="0"/>
                      </a:rPr>
                      <m:t>=</m:t>
                    </m:r>
                  </m:oMath>
                </a14:m>
                <a:r>
                  <a:rPr lang="en-US" altLang="zh-CN" sz="1800" b="1" dirty="0">
                    <a:solidFill>
                      <a:schemeClr val="bg2">
                        <a:lumMod val="50000"/>
                      </a:schemeClr>
                    </a:solidFill>
                    <a:ea typeface="Cambria Math" panose="02040503050406030204" pitchFamily="18" charset="0"/>
                  </a:rPr>
                  <a:t> </a:t>
                </a:r>
                <a14:m>
                  <m:oMath xmlns:m="http://schemas.openxmlformats.org/officeDocument/2006/math">
                    <m:r>
                      <a:rPr lang="en-US" altLang="zh-CN" sz="1800" b="1" i="1">
                        <a:solidFill>
                          <a:schemeClr val="bg2">
                            <a:lumMod val="50000"/>
                          </a:schemeClr>
                        </a:solidFill>
                        <a:latin typeface="Cambria Math" panose="02040503050406030204" pitchFamily="18" charset="0"/>
                        <a:ea typeface="Cambria Math" panose="02040503050406030204" pitchFamily="18" charset="0"/>
                      </a:rPr>
                      <m:t>𝜙</m:t>
                    </m:r>
                    <m:d>
                      <m:dPr>
                        <m:ctrlPr>
                          <a:rPr lang="en-US" altLang="zh-CN" sz="1800" b="1" i="1">
                            <a:solidFill>
                              <a:schemeClr val="bg2">
                                <a:lumMod val="50000"/>
                              </a:schemeClr>
                            </a:solidFill>
                            <a:latin typeface="Cambria Math" panose="02040503050406030204" pitchFamily="18" charset="0"/>
                            <a:ea typeface="Cambria Math" panose="02040503050406030204" pitchFamily="18" charset="0"/>
                          </a:rPr>
                        </m:ctrlPr>
                      </m:dPr>
                      <m:e>
                        <m:sSub>
                          <m:sSubPr>
                            <m:ctrlPr>
                              <a:rPr lang="en-US" altLang="zh-CN" sz="1800" b="1" i="1">
                                <a:solidFill>
                                  <a:schemeClr val="bg2">
                                    <a:lumMod val="50000"/>
                                  </a:schemeClr>
                                </a:solidFill>
                                <a:latin typeface="Cambria Math" panose="02040503050406030204" pitchFamily="18" charset="0"/>
                                <a:ea typeface="Cambria Math" panose="02040503050406030204" pitchFamily="18" charset="0"/>
                              </a:rPr>
                            </m:ctrlPr>
                          </m:sSubPr>
                          <m:e>
                            <m:r>
                              <a:rPr lang="en-US" altLang="zh-CN" sz="1800" b="1">
                                <a:solidFill>
                                  <a:schemeClr val="bg2">
                                    <a:lumMod val="50000"/>
                                  </a:schemeClr>
                                </a:solidFill>
                                <a:latin typeface="Cambria Math" panose="02040503050406030204" pitchFamily="18" charset="0"/>
                                <a:ea typeface="Cambria Math" panose="02040503050406030204" pitchFamily="18" charset="0"/>
                              </a:rPr>
                              <m:t>𝐐</m:t>
                            </m:r>
                          </m:e>
                          <m:sub>
                            <m:r>
                              <a:rPr lang="en-US" altLang="zh-CN" sz="1800" b="1" i="1">
                                <a:solidFill>
                                  <a:schemeClr val="bg2">
                                    <a:lumMod val="50000"/>
                                  </a:schemeClr>
                                </a:solidFill>
                                <a:latin typeface="Cambria Math" panose="02040503050406030204" pitchFamily="18" charset="0"/>
                                <a:ea typeface="Cambria Math" panose="02040503050406030204" pitchFamily="18" charset="0"/>
                              </a:rPr>
                              <m:t>𝒊</m:t>
                            </m:r>
                          </m:sub>
                        </m:sSub>
                        <m:sSub>
                          <m:sSubPr>
                            <m:ctrlPr>
                              <a:rPr lang="en-US" altLang="zh-CN" sz="1800" b="1" i="1">
                                <a:solidFill>
                                  <a:schemeClr val="bg2">
                                    <a:lumMod val="50000"/>
                                  </a:schemeClr>
                                </a:solidFill>
                                <a:latin typeface="Cambria Math" panose="02040503050406030204" pitchFamily="18" charset="0"/>
                                <a:ea typeface="Cambria Math" panose="02040503050406030204" pitchFamily="18" charset="0"/>
                              </a:rPr>
                            </m:ctrlPr>
                          </m:sSubPr>
                          <m:e>
                            <m:r>
                              <a:rPr lang="en-US" altLang="zh-CN" sz="1800" b="1">
                                <a:solidFill>
                                  <a:schemeClr val="bg2">
                                    <a:lumMod val="50000"/>
                                  </a:schemeClr>
                                </a:solidFill>
                                <a:latin typeface="Cambria Math" panose="02040503050406030204" pitchFamily="18" charset="0"/>
                                <a:ea typeface="Cambria Math" panose="02040503050406030204" pitchFamily="18" charset="0"/>
                              </a:rPr>
                              <m:t>𝐖</m:t>
                            </m:r>
                          </m:e>
                          <m:sub>
                            <m:r>
                              <a:rPr lang="en-US" altLang="zh-CN" sz="1800" b="1" i="1">
                                <a:solidFill>
                                  <a:schemeClr val="bg2">
                                    <a:lumMod val="50000"/>
                                  </a:schemeClr>
                                </a:solidFill>
                                <a:latin typeface="Cambria Math" panose="02040503050406030204" pitchFamily="18" charset="0"/>
                                <a:ea typeface="Cambria Math" panose="02040503050406030204" pitchFamily="18" charset="0"/>
                              </a:rPr>
                              <m:t>𝒚</m:t>
                            </m:r>
                          </m:sub>
                        </m:sSub>
                        <m:r>
                          <a:rPr lang="en-US" altLang="zh-CN" sz="1800" b="1" i="1">
                            <a:solidFill>
                              <a:schemeClr val="bg2">
                                <a:lumMod val="50000"/>
                              </a:schemeClr>
                            </a:solidFill>
                            <a:latin typeface="Cambria Math" panose="02040503050406030204" pitchFamily="18" charset="0"/>
                            <a:ea typeface="Cambria Math" panose="02040503050406030204" pitchFamily="18" charset="0"/>
                          </a:rPr>
                          <m:t>+</m:t>
                        </m:r>
                        <m:r>
                          <a:rPr lang="en-US" altLang="zh-CN" sz="1800" b="1" i="0" smtClean="0">
                            <a:solidFill>
                              <a:schemeClr val="bg2">
                                <a:lumMod val="50000"/>
                              </a:schemeClr>
                            </a:solidFill>
                            <a:latin typeface="Cambria Math" panose="02040503050406030204" pitchFamily="18" charset="0"/>
                            <a:ea typeface="Cambria Math" panose="02040503050406030204" pitchFamily="18" charset="0"/>
                          </a:rPr>
                          <m:t>𝐒</m:t>
                        </m:r>
                        <m:d>
                          <m:dPr>
                            <m:ctrlPr>
                              <a:rPr lang="en-US" altLang="zh-CN" sz="1800" b="1" i="1">
                                <a:solidFill>
                                  <a:schemeClr val="bg2">
                                    <a:lumMod val="50000"/>
                                  </a:schemeClr>
                                </a:solidFill>
                                <a:latin typeface="Cambria Math" panose="02040503050406030204" pitchFamily="18" charset="0"/>
                                <a:ea typeface="Cambria Math" panose="02040503050406030204" pitchFamily="18" charset="0"/>
                              </a:rPr>
                            </m:ctrlPr>
                          </m:dPr>
                          <m:e>
                            <m:sSub>
                              <m:sSubPr>
                                <m:ctrlPr>
                                  <a:rPr lang="en-US" altLang="zh-CN" sz="1800" b="1" i="1">
                                    <a:solidFill>
                                      <a:schemeClr val="bg2">
                                        <a:lumMod val="50000"/>
                                      </a:schemeClr>
                                    </a:solidFill>
                                    <a:latin typeface="Cambria Math" panose="02040503050406030204" pitchFamily="18" charset="0"/>
                                    <a:ea typeface="Cambria Math" panose="02040503050406030204" pitchFamily="18" charset="0"/>
                                  </a:rPr>
                                </m:ctrlPr>
                              </m:sSubPr>
                              <m:e>
                                <m:r>
                                  <a:rPr lang="en-US" altLang="zh-CN" sz="1800" b="1">
                                    <a:solidFill>
                                      <a:schemeClr val="bg2">
                                        <a:lumMod val="50000"/>
                                      </a:schemeClr>
                                    </a:solidFill>
                                    <a:latin typeface="Cambria Math" panose="02040503050406030204" pitchFamily="18" charset="0"/>
                                    <a:ea typeface="Cambria Math" panose="02040503050406030204" pitchFamily="18" charset="0"/>
                                  </a:rPr>
                                  <m:t>𝐏</m:t>
                                </m:r>
                              </m:e>
                              <m:sub>
                                <m:r>
                                  <a:rPr lang="en-US" altLang="zh-CN" sz="1800" b="1" i="1">
                                    <a:solidFill>
                                      <a:schemeClr val="bg2">
                                        <a:lumMod val="50000"/>
                                      </a:schemeClr>
                                    </a:solidFill>
                                    <a:latin typeface="Cambria Math" panose="02040503050406030204" pitchFamily="18" charset="0"/>
                                    <a:ea typeface="Cambria Math" panose="02040503050406030204" pitchFamily="18" charset="0"/>
                                  </a:rPr>
                                  <m:t>𝒖</m:t>
                                </m:r>
                              </m:sub>
                            </m:sSub>
                            <m:sSub>
                              <m:sSubPr>
                                <m:ctrlPr>
                                  <a:rPr lang="en-US" altLang="zh-CN" sz="1800" b="1" i="1">
                                    <a:solidFill>
                                      <a:schemeClr val="bg2">
                                        <a:lumMod val="50000"/>
                                      </a:schemeClr>
                                    </a:solidFill>
                                    <a:latin typeface="Cambria Math" panose="02040503050406030204" pitchFamily="18" charset="0"/>
                                    <a:ea typeface="Cambria Math" panose="02040503050406030204" pitchFamily="18" charset="0"/>
                                  </a:rPr>
                                </m:ctrlPr>
                              </m:sSubPr>
                              <m:e>
                                <m:r>
                                  <a:rPr lang="en-US" altLang="zh-CN" sz="1800" b="1">
                                    <a:solidFill>
                                      <a:schemeClr val="bg2">
                                        <a:lumMod val="50000"/>
                                      </a:schemeClr>
                                    </a:solidFill>
                                    <a:latin typeface="Cambria Math" panose="02040503050406030204" pitchFamily="18" charset="0"/>
                                    <a:ea typeface="Cambria Math" panose="02040503050406030204" pitchFamily="18" charset="0"/>
                                  </a:rPr>
                                  <m:t>𝐖</m:t>
                                </m:r>
                              </m:e>
                              <m:sub>
                                <m:r>
                                  <a:rPr lang="en-US" altLang="zh-CN" sz="1800" b="1" i="1">
                                    <a:solidFill>
                                      <a:schemeClr val="bg2">
                                        <a:lumMod val="50000"/>
                                      </a:schemeClr>
                                    </a:solidFill>
                                    <a:latin typeface="Cambria Math" panose="02040503050406030204" pitchFamily="18" charset="0"/>
                                    <a:ea typeface="Cambria Math" panose="02040503050406030204" pitchFamily="18" charset="0"/>
                                  </a:rPr>
                                  <m:t>𝒙</m:t>
                                </m:r>
                              </m:sub>
                            </m:sSub>
                          </m:e>
                        </m:d>
                      </m:e>
                    </m:d>
                  </m:oMath>
                </a14:m>
                <a:endParaRPr lang="en-US" altLang="zh-CN" sz="1800" dirty="0">
                  <a:solidFill>
                    <a:schemeClr val="bg2">
                      <a:lumMod val="50000"/>
                    </a:schemeClr>
                  </a:solidFill>
                  <a:latin typeface="+mj-ea"/>
                </a:endParaRPr>
              </a:p>
              <a:p>
                <a:pPr>
                  <a:lnSpc>
                    <a:spcPct val="125000"/>
                  </a:lnSpc>
                  <a:spcBef>
                    <a:spcPts val="1200"/>
                  </a:spcBef>
                </a:pPr>
                <a14:m>
                  <m:oMathPara xmlns:m="http://schemas.openxmlformats.org/officeDocument/2006/math">
                    <m:oMathParaPr>
                      <m:jc m:val="left"/>
                    </m:oMathParaPr>
                    <m:oMath xmlns:m="http://schemas.openxmlformats.org/officeDocument/2006/math">
                      <m:sSub>
                        <m:sSubPr>
                          <m:ctrlPr>
                            <a:rPr lang="en-US" altLang="zh-CN" sz="1800" i="1">
                              <a:solidFill>
                                <a:schemeClr val="bg2">
                                  <a:lumMod val="50000"/>
                                </a:schemeClr>
                              </a:solidFill>
                              <a:latin typeface="Cambria Math" panose="02040503050406030204" pitchFamily="18" charset="0"/>
                            </a:rPr>
                          </m:ctrlPr>
                        </m:sSubPr>
                        <m:e>
                          <m:r>
                            <a:rPr lang="zh-CN" altLang="en-US" sz="1800" i="1">
                              <a:solidFill>
                                <a:schemeClr val="bg2">
                                  <a:lumMod val="50000"/>
                                </a:schemeClr>
                              </a:solidFill>
                              <a:latin typeface="Cambria Math" panose="02040503050406030204" pitchFamily="18" charset="0"/>
                            </a:rPr>
                            <m:t>𝛽</m:t>
                          </m:r>
                        </m:e>
                        <m:sub>
                          <m:r>
                            <a:rPr lang="en-US" altLang="zh-CN" sz="1800" b="0" i="1" smtClean="0">
                              <a:solidFill>
                                <a:schemeClr val="bg2">
                                  <a:lumMod val="50000"/>
                                </a:schemeClr>
                              </a:solidFill>
                              <a:latin typeface="Cambria Math" panose="02040503050406030204" pitchFamily="18" charset="0"/>
                            </a:rPr>
                            <m:t>𝑖</m:t>
                          </m:r>
                        </m:sub>
                      </m:sSub>
                      <m:r>
                        <a:rPr lang="en-US" altLang="zh-CN" sz="1800" i="1">
                          <a:solidFill>
                            <a:schemeClr val="bg2">
                              <a:lumMod val="50000"/>
                            </a:schemeClr>
                          </a:solidFill>
                          <a:latin typeface="Cambria Math" panose="02040503050406030204" pitchFamily="18" charset="0"/>
                        </a:rPr>
                        <m:t>=</m:t>
                      </m:r>
                      <m:r>
                        <a:rPr lang="en-US" altLang="zh-CN" sz="1800" i="1">
                          <a:solidFill>
                            <a:schemeClr val="bg2">
                              <a:lumMod val="50000"/>
                            </a:schemeClr>
                          </a:solidFill>
                          <a:latin typeface="Cambria Math" panose="02040503050406030204" pitchFamily="18" charset="0"/>
                        </a:rPr>
                        <m:t>𝑠𝑜𝑓𝑡𝑚𝑎𝑥</m:t>
                      </m:r>
                      <m:d>
                        <m:dPr>
                          <m:ctrlPr>
                            <a:rPr lang="en-US" altLang="zh-CN" sz="1800" i="1">
                              <a:solidFill>
                                <a:schemeClr val="bg2">
                                  <a:lumMod val="50000"/>
                                </a:schemeClr>
                              </a:solidFill>
                              <a:latin typeface="Cambria Math" panose="02040503050406030204" pitchFamily="18" charset="0"/>
                            </a:rPr>
                          </m:ctrlPr>
                        </m:dPr>
                        <m:e>
                          <m:sSub>
                            <m:sSubPr>
                              <m:ctrlPr>
                                <a:rPr lang="en-US" altLang="zh-CN" sz="1800" i="1">
                                  <a:solidFill>
                                    <a:schemeClr val="bg2">
                                      <a:lumMod val="50000"/>
                                    </a:schemeClr>
                                  </a:solidFill>
                                  <a:latin typeface="Cambria Math" panose="02040503050406030204" pitchFamily="18" charset="0"/>
                                </a:rPr>
                              </m:ctrlPr>
                            </m:sSubPr>
                            <m:e>
                              <m:r>
                                <a:rPr lang="en-US" altLang="zh-CN" sz="1800" b="1" i="1">
                                  <a:solidFill>
                                    <a:schemeClr val="bg2">
                                      <a:lumMod val="50000"/>
                                    </a:schemeClr>
                                  </a:solidFill>
                                  <a:latin typeface="Cambria Math" panose="02040503050406030204" pitchFamily="18" charset="0"/>
                                </a:rPr>
                                <m:t>𝐇</m:t>
                              </m:r>
                            </m:e>
                            <m:sub>
                              <m:r>
                                <a:rPr lang="en-US" altLang="zh-CN" sz="1800" b="0" i="1" smtClean="0">
                                  <a:solidFill>
                                    <a:schemeClr val="bg2">
                                      <a:lumMod val="50000"/>
                                    </a:schemeClr>
                                  </a:solidFill>
                                  <a:latin typeface="Cambria Math" panose="02040503050406030204" pitchFamily="18" charset="0"/>
                                </a:rPr>
                                <m:t>𝑖</m:t>
                              </m:r>
                            </m:sub>
                          </m:sSub>
                          <m:sSub>
                            <m:sSubPr>
                              <m:ctrlPr>
                                <a:rPr lang="en-US" altLang="zh-CN" sz="1800" i="1">
                                  <a:solidFill>
                                    <a:schemeClr val="bg2">
                                      <a:lumMod val="50000"/>
                                    </a:schemeClr>
                                  </a:solidFill>
                                  <a:latin typeface="Cambria Math" panose="02040503050406030204" pitchFamily="18" charset="0"/>
                                </a:rPr>
                              </m:ctrlPr>
                            </m:sSubPr>
                            <m:e>
                              <m:r>
                                <a:rPr lang="en-US" altLang="zh-CN" sz="1800" i="1">
                                  <a:solidFill>
                                    <a:schemeClr val="bg2">
                                      <a:lumMod val="50000"/>
                                    </a:schemeClr>
                                  </a:solidFill>
                                  <a:latin typeface="Cambria Math" panose="02040503050406030204" pitchFamily="18" charset="0"/>
                                </a:rPr>
                                <m:t>𝑣</m:t>
                              </m:r>
                            </m:e>
                            <m:sub>
                              <m:r>
                                <a:rPr lang="en-US" altLang="zh-CN" sz="1800" b="0" i="1" smtClean="0">
                                  <a:solidFill>
                                    <a:schemeClr val="bg2">
                                      <a:lumMod val="50000"/>
                                    </a:schemeClr>
                                  </a:solidFill>
                                  <a:latin typeface="Cambria Math" panose="02040503050406030204" pitchFamily="18" charset="0"/>
                                </a:rPr>
                                <m:t>𝑦</m:t>
                              </m:r>
                            </m:sub>
                          </m:sSub>
                        </m:e>
                      </m:d>
                    </m:oMath>
                  </m:oMathPara>
                </a14:m>
                <a:endParaRPr lang="zh-CN" altLang="en-US" sz="1800" dirty="0">
                  <a:solidFill>
                    <a:schemeClr val="bg2">
                      <a:lumMod val="50000"/>
                    </a:schemeClr>
                  </a:solidFill>
                  <a:latin typeface="+mj-ea"/>
                </a:endParaRPr>
              </a:p>
            </p:txBody>
          </p:sp>
        </mc:Choice>
        <mc:Fallback>
          <p:sp>
            <p:nvSpPr>
              <p:cNvPr id="13" name="文本框 12">
                <a:extLst>
                  <a:ext uri="{FF2B5EF4-FFF2-40B4-BE49-F238E27FC236}">
                    <a16:creationId xmlns:a16="http://schemas.microsoft.com/office/drawing/2014/main" id="{FA1D9286-1E59-4B14-8516-48C0E10A5BFC}"/>
                  </a:ext>
                </a:extLst>
              </p:cNvPr>
              <p:cNvSpPr txBox="1">
                <a:spLocks noRot="1" noChangeAspect="1" noMove="1" noResize="1" noEditPoints="1" noAdjustHandles="1" noChangeArrowheads="1" noChangeShapeType="1" noTextEdit="1"/>
              </p:cNvSpPr>
              <p:nvPr/>
            </p:nvSpPr>
            <p:spPr>
              <a:xfrm>
                <a:off x="3946526" y="1619947"/>
                <a:ext cx="3032244" cy="2571858"/>
              </a:xfrm>
              <a:prstGeom prst="rect">
                <a:avLst/>
              </a:prstGeom>
              <a:blipFill>
                <a:blip r:embed="rId6"/>
                <a:stretch>
                  <a:fillRect l="-60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5654F13A-7D90-4FA7-AA62-EDFA672FF60F}"/>
                  </a:ext>
                </a:extLst>
              </p:cNvPr>
              <p:cNvSpPr txBox="1"/>
              <p:nvPr/>
            </p:nvSpPr>
            <p:spPr>
              <a:xfrm>
                <a:off x="7289321" y="1730821"/>
                <a:ext cx="1431985" cy="374270"/>
              </a:xfrm>
              <a:prstGeom prst="rect">
                <a:avLst/>
              </a:prstGeom>
              <a:solidFill>
                <a:schemeClr val="accent1">
                  <a:lumMod val="40000"/>
                  <a:lumOff val="60000"/>
                </a:schemeClr>
              </a:solidFill>
              <a:ln>
                <a:noFill/>
              </a:ln>
            </p:spPr>
            <p:txBody>
              <a:bodyPr wrap="square" rtlCol="0">
                <a:spAutoFit/>
              </a:bodyPr>
              <a:lstStyle/>
              <a:p>
                <a14:m>
                  <m:oMath xmlns:m="http://schemas.openxmlformats.org/officeDocument/2006/math">
                    <m:sSub>
                      <m:sSubPr>
                        <m:ctrlPr>
                          <a:rPr lang="en-US" altLang="zh-CN" sz="1800" i="1" smtClean="0">
                            <a:solidFill>
                              <a:schemeClr val="tx1"/>
                            </a:solidFill>
                            <a:latin typeface="Cambria Math" panose="02040503050406030204" pitchFamily="18" charset="0"/>
                          </a:rPr>
                        </m:ctrlPr>
                      </m:sSubPr>
                      <m:e>
                        <m:r>
                          <a:rPr lang="en-US" altLang="zh-CN" sz="1800" b="1" i="0">
                            <a:solidFill>
                              <a:schemeClr val="tx1"/>
                            </a:solidFill>
                            <a:latin typeface="Cambria Math" panose="02040503050406030204" pitchFamily="18" charset="0"/>
                          </a:rPr>
                          <m:t>𝐖</m:t>
                        </m:r>
                      </m:e>
                      <m:sub>
                        <m:r>
                          <a:rPr lang="en-US" altLang="zh-CN" sz="1800" b="0" i="1" smtClean="0">
                            <a:solidFill>
                              <a:schemeClr val="tx1"/>
                            </a:solidFill>
                            <a:latin typeface="Cambria Math" panose="02040503050406030204" pitchFamily="18" charset="0"/>
                          </a:rPr>
                          <m:t>𝑠</m:t>
                        </m:r>
                      </m:sub>
                    </m:sSub>
                    <m:r>
                      <a:rPr lang="en-US" altLang="zh-CN" sz="1800" i="1" smtClean="0">
                        <a:solidFill>
                          <a:schemeClr val="tx1"/>
                        </a:solidFill>
                        <a:latin typeface="Cambria Math" panose="02040503050406030204" pitchFamily="18" charset="0"/>
                        <a:ea typeface="Cambria Math" panose="02040503050406030204" pitchFamily="18" charset="0"/>
                      </a:rPr>
                      <m:t>∈</m:t>
                    </m:r>
                  </m:oMath>
                </a14:m>
                <a:r>
                  <a:rPr lang="en-US" altLang="zh-CN" sz="1800" dirty="0">
                    <a:solidFill>
                      <a:schemeClr val="tx1"/>
                    </a:solidFill>
                  </a:rPr>
                  <a:t> </a:t>
                </a:r>
                <a14:m>
                  <m:oMath xmlns:m="http://schemas.openxmlformats.org/officeDocument/2006/math">
                    <m:sSup>
                      <m:sSupPr>
                        <m:ctrlPr>
                          <a:rPr lang="en-US" altLang="zh-CN" sz="1800" i="1">
                            <a:solidFill>
                              <a:schemeClr val="tx1"/>
                            </a:solidFill>
                            <a:latin typeface="Cambria Math" panose="02040503050406030204" pitchFamily="18" charset="0"/>
                          </a:rPr>
                        </m:ctrlPr>
                      </m:sSupPr>
                      <m:e>
                        <m:r>
                          <a:rPr lang="en-US" altLang="zh-CN" sz="1800" i="1">
                            <a:solidFill>
                              <a:schemeClr val="tx1"/>
                            </a:solidFill>
                            <a:latin typeface="Cambria Math" panose="02040503050406030204" pitchFamily="18" charset="0"/>
                          </a:rPr>
                          <m:t>ℝ</m:t>
                        </m:r>
                      </m:e>
                      <m:sup>
                        <m:sSub>
                          <m:sSubPr>
                            <m:ctrlPr>
                              <a:rPr lang="en-US" altLang="zh-CN" sz="180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h</m:t>
                            </m:r>
                          </m:e>
                          <m:sub>
                            <m:r>
                              <a:rPr lang="en-US" altLang="zh-CN" sz="1800" b="0" i="1" smtClean="0">
                                <a:solidFill>
                                  <a:schemeClr val="tx1"/>
                                </a:solidFill>
                                <a:latin typeface="Cambria Math" panose="02040503050406030204" pitchFamily="18" charset="0"/>
                              </a:rPr>
                              <m:t>1</m:t>
                            </m:r>
                          </m:sub>
                        </m:sSub>
                        <m:r>
                          <a:rPr lang="en-US" altLang="zh-CN" sz="1800" i="1">
                            <a:solidFill>
                              <a:schemeClr val="tx1"/>
                            </a:solidFill>
                            <a:latin typeface="Cambria Math" panose="02040503050406030204" pitchFamily="18" charset="0"/>
                          </a:rPr>
                          <m:t>×</m:t>
                        </m:r>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h</m:t>
                            </m:r>
                          </m:e>
                          <m:sub>
                            <m:r>
                              <a:rPr lang="en-US" altLang="zh-CN" sz="1800" i="1">
                                <a:solidFill>
                                  <a:schemeClr val="tx1"/>
                                </a:solidFill>
                                <a:latin typeface="Cambria Math" panose="02040503050406030204" pitchFamily="18" charset="0"/>
                              </a:rPr>
                              <m:t>1</m:t>
                            </m:r>
                          </m:sub>
                        </m:sSub>
                      </m:sup>
                    </m:sSup>
                  </m:oMath>
                </a14:m>
                <a:endParaRPr lang="zh-CN" altLang="en-US" sz="1800" dirty="0">
                  <a:solidFill>
                    <a:schemeClr val="tx1"/>
                  </a:solidFill>
                  <a:latin typeface="+mj-ea"/>
                  <a:ea typeface="+mj-ea"/>
                </a:endParaRPr>
              </a:p>
            </p:txBody>
          </p:sp>
        </mc:Choice>
        <mc:Fallback>
          <p:sp>
            <p:nvSpPr>
              <p:cNvPr id="14" name="文本框 13">
                <a:extLst>
                  <a:ext uri="{FF2B5EF4-FFF2-40B4-BE49-F238E27FC236}">
                    <a16:creationId xmlns:a16="http://schemas.microsoft.com/office/drawing/2014/main" id="{5654F13A-7D90-4FA7-AA62-EDFA672FF60F}"/>
                  </a:ext>
                </a:extLst>
              </p:cNvPr>
              <p:cNvSpPr txBox="1">
                <a:spLocks noRot="1" noChangeAspect="1" noMove="1" noResize="1" noEditPoints="1" noAdjustHandles="1" noChangeArrowheads="1" noChangeShapeType="1" noTextEdit="1"/>
              </p:cNvSpPr>
              <p:nvPr/>
            </p:nvSpPr>
            <p:spPr>
              <a:xfrm>
                <a:off x="7289321" y="1730821"/>
                <a:ext cx="1431985" cy="374270"/>
              </a:xfrm>
              <a:prstGeom prst="rect">
                <a:avLst/>
              </a:prstGeom>
              <a:blipFill>
                <a:blip r:embed="rId7"/>
                <a:stretch>
                  <a:fillRect/>
                </a:stretch>
              </a:blipFill>
              <a:ln>
                <a:noFill/>
              </a:ln>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236614EC-EF40-4930-A81B-B815BDDA7A8F}"/>
              </a:ext>
            </a:extLst>
          </p:cNvPr>
          <p:cNvPicPr>
            <a:picLocks noChangeAspect="1"/>
          </p:cNvPicPr>
          <p:nvPr/>
        </p:nvPicPr>
        <p:blipFill>
          <a:blip r:embed="rId8"/>
          <a:stretch>
            <a:fillRect/>
          </a:stretch>
        </p:blipFill>
        <p:spPr>
          <a:xfrm>
            <a:off x="13026" y="2294467"/>
            <a:ext cx="3856114" cy="2808182"/>
          </a:xfrm>
          <a:prstGeom prst="rect">
            <a:avLst/>
          </a:prstGeom>
        </p:spPr>
      </p:pic>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BF0B8458-9D63-452B-8907-C7D7478FCB9A}"/>
                  </a:ext>
                </a:extLst>
              </p:cNvPr>
              <p:cNvSpPr txBox="1"/>
              <p:nvPr/>
            </p:nvSpPr>
            <p:spPr>
              <a:xfrm>
                <a:off x="7289321" y="2677828"/>
                <a:ext cx="1871932" cy="391261"/>
              </a:xfrm>
              <a:prstGeom prst="rect">
                <a:avLst/>
              </a:prstGeom>
              <a:solidFill>
                <a:schemeClr val="accent1">
                  <a:lumMod val="40000"/>
                  <a:lumOff val="60000"/>
                </a:schemeClr>
              </a:solidFill>
              <a:ln>
                <a:noFill/>
              </a:ln>
            </p:spPr>
            <p:txBody>
              <a:bodyPr wrap="square" rtlCol="0">
                <a:spAutoFit/>
              </a:bodyPr>
              <a:lstStyle/>
              <a:p>
                <a14:m>
                  <m:oMath xmlns:m="http://schemas.openxmlformats.org/officeDocument/2006/math">
                    <m:sSub>
                      <m:sSubPr>
                        <m:ctrlPr>
                          <a:rPr lang="en-US" altLang="zh-CN" sz="1800" i="1" smtClean="0">
                            <a:solidFill>
                              <a:schemeClr val="tx1"/>
                            </a:solidFill>
                            <a:latin typeface="Cambria Math" panose="02040503050406030204" pitchFamily="18" charset="0"/>
                          </a:rPr>
                        </m:ctrlPr>
                      </m:sSubPr>
                      <m:e>
                        <m:r>
                          <a:rPr lang="en-US" altLang="zh-CN" sz="1800" b="1" i="0">
                            <a:solidFill>
                              <a:schemeClr val="tx1"/>
                            </a:solidFill>
                            <a:latin typeface="Cambria Math" panose="02040503050406030204" pitchFamily="18" charset="0"/>
                          </a:rPr>
                          <m:t>𝐖</m:t>
                        </m:r>
                      </m:e>
                      <m:sub>
                        <m:r>
                          <a:rPr lang="en-US" altLang="zh-CN" sz="1800" b="0" i="1" smtClean="0">
                            <a:solidFill>
                              <a:schemeClr val="tx1"/>
                            </a:solidFill>
                            <a:latin typeface="Cambria Math" panose="02040503050406030204" pitchFamily="18" charset="0"/>
                          </a:rPr>
                          <m:t>𝑥</m:t>
                        </m:r>
                      </m:sub>
                    </m:sSub>
                    <m:r>
                      <a:rPr lang="en-US" altLang="zh-CN" sz="1800" b="0" i="1" smtClean="0">
                        <a:solidFill>
                          <a:schemeClr val="tx1"/>
                        </a:solidFill>
                        <a:latin typeface="Cambria Math" panose="02040503050406030204" pitchFamily="18" charset="0"/>
                      </a:rPr>
                      <m:t>, </m:t>
                    </m:r>
                    <m:sSub>
                      <m:sSubPr>
                        <m:ctrlPr>
                          <a:rPr lang="en-US" altLang="zh-CN" sz="1800" i="1">
                            <a:latin typeface="Cambria Math" panose="02040503050406030204" pitchFamily="18" charset="0"/>
                          </a:rPr>
                        </m:ctrlPr>
                      </m:sSubPr>
                      <m:e>
                        <m:r>
                          <a:rPr lang="en-US" altLang="zh-CN" sz="1800" b="1" i="0">
                            <a:latin typeface="Cambria Math" panose="02040503050406030204" pitchFamily="18" charset="0"/>
                          </a:rPr>
                          <m:t>𝐖</m:t>
                        </m:r>
                      </m:e>
                      <m:sub>
                        <m:r>
                          <a:rPr lang="en-US" altLang="zh-CN" sz="1800" b="0" i="1" smtClean="0">
                            <a:latin typeface="Cambria Math" panose="02040503050406030204" pitchFamily="18" charset="0"/>
                          </a:rPr>
                          <m:t>𝑦</m:t>
                        </m:r>
                      </m:sub>
                    </m:sSub>
                    <m:r>
                      <a:rPr lang="en-US" altLang="zh-CN" sz="1800" i="1" smtClean="0">
                        <a:solidFill>
                          <a:schemeClr val="tx1"/>
                        </a:solidFill>
                        <a:latin typeface="Cambria Math" panose="02040503050406030204" pitchFamily="18" charset="0"/>
                        <a:ea typeface="Cambria Math" panose="02040503050406030204" pitchFamily="18" charset="0"/>
                      </a:rPr>
                      <m:t>∈</m:t>
                    </m:r>
                  </m:oMath>
                </a14:m>
                <a:r>
                  <a:rPr lang="en-US" altLang="zh-CN" sz="1800" dirty="0">
                    <a:solidFill>
                      <a:schemeClr val="tx1"/>
                    </a:solidFill>
                  </a:rPr>
                  <a:t> </a:t>
                </a:r>
                <a14:m>
                  <m:oMath xmlns:m="http://schemas.openxmlformats.org/officeDocument/2006/math">
                    <m:sSup>
                      <m:sSupPr>
                        <m:ctrlPr>
                          <a:rPr lang="en-US" altLang="zh-CN" sz="1800" i="1">
                            <a:solidFill>
                              <a:schemeClr val="tx1"/>
                            </a:solidFill>
                            <a:latin typeface="Cambria Math" panose="02040503050406030204" pitchFamily="18" charset="0"/>
                          </a:rPr>
                        </m:ctrlPr>
                      </m:sSupPr>
                      <m:e>
                        <m:r>
                          <a:rPr lang="en-US" altLang="zh-CN" sz="1800" i="1">
                            <a:solidFill>
                              <a:schemeClr val="tx1"/>
                            </a:solidFill>
                            <a:latin typeface="Cambria Math" panose="02040503050406030204" pitchFamily="18" charset="0"/>
                          </a:rPr>
                          <m:t>ℝ</m:t>
                        </m:r>
                      </m:e>
                      <m:sup>
                        <m:sSub>
                          <m:sSubPr>
                            <m:ctrlPr>
                              <a:rPr lang="en-US" altLang="zh-CN" sz="180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h</m:t>
                            </m:r>
                          </m:e>
                          <m:sub>
                            <m:r>
                              <a:rPr lang="en-US" altLang="zh-CN" sz="1800" b="0" i="1" smtClean="0">
                                <a:solidFill>
                                  <a:schemeClr val="tx1"/>
                                </a:solidFill>
                                <a:latin typeface="Cambria Math" panose="02040503050406030204" pitchFamily="18" charset="0"/>
                              </a:rPr>
                              <m:t>1</m:t>
                            </m:r>
                          </m:sub>
                        </m:sSub>
                        <m:r>
                          <a:rPr lang="en-US" altLang="zh-CN" sz="1800" i="1">
                            <a:solidFill>
                              <a:schemeClr val="tx1"/>
                            </a:solidFill>
                            <a:latin typeface="Cambria Math" panose="02040503050406030204" pitchFamily="18" charset="0"/>
                          </a:rPr>
                          <m:t>×</m:t>
                        </m:r>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h</m:t>
                            </m:r>
                          </m:e>
                          <m:sub>
                            <m:r>
                              <a:rPr lang="en-US" altLang="zh-CN" sz="1800" b="0" i="1" smtClean="0">
                                <a:solidFill>
                                  <a:schemeClr val="tx1"/>
                                </a:solidFill>
                                <a:latin typeface="Cambria Math" panose="02040503050406030204" pitchFamily="18" charset="0"/>
                              </a:rPr>
                              <m:t>2</m:t>
                            </m:r>
                          </m:sub>
                        </m:sSub>
                      </m:sup>
                    </m:sSup>
                  </m:oMath>
                </a14:m>
                <a:endParaRPr lang="zh-CN" altLang="en-US" sz="1800" dirty="0">
                  <a:solidFill>
                    <a:schemeClr val="tx1"/>
                  </a:solidFill>
                  <a:latin typeface="+mj-ea"/>
                  <a:ea typeface="+mj-ea"/>
                </a:endParaRPr>
              </a:p>
            </p:txBody>
          </p:sp>
        </mc:Choice>
        <mc:Fallback>
          <p:sp>
            <p:nvSpPr>
              <p:cNvPr id="15" name="文本框 14">
                <a:extLst>
                  <a:ext uri="{FF2B5EF4-FFF2-40B4-BE49-F238E27FC236}">
                    <a16:creationId xmlns:a16="http://schemas.microsoft.com/office/drawing/2014/main" id="{BF0B8458-9D63-452B-8907-C7D7478FCB9A}"/>
                  </a:ext>
                </a:extLst>
              </p:cNvPr>
              <p:cNvSpPr txBox="1">
                <a:spLocks noRot="1" noChangeAspect="1" noMove="1" noResize="1" noEditPoints="1" noAdjustHandles="1" noChangeArrowheads="1" noChangeShapeType="1" noTextEdit="1"/>
              </p:cNvSpPr>
              <p:nvPr/>
            </p:nvSpPr>
            <p:spPr>
              <a:xfrm>
                <a:off x="7289321" y="2677828"/>
                <a:ext cx="1871932" cy="391261"/>
              </a:xfrm>
              <a:prstGeom prst="rect">
                <a:avLst/>
              </a:prstGeom>
              <a:blipFill>
                <a:blip r:embed="rId9"/>
                <a:stretch>
                  <a:fillRect b="-4688"/>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D186AC56-C6C3-4B32-98E0-60B3D841BE99}"/>
                  </a:ext>
                </a:extLst>
              </p:cNvPr>
              <p:cNvSpPr txBox="1"/>
              <p:nvPr/>
            </p:nvSpPr>
            <p:spPr>
              <a:xfrm>
                <a:off x="7289321" y="3466117"/>
                <a:ext cx="1578633" cy="391261"/>
              </a:xfrm>
              <a:prstGeom prst="rect">
                <a:avLst/>
              </a:prstGeom>
              <a:solidFill>
                <a:schemeClr val="accent1">
                  <a:lumMod val="40000"/>
                  <a:lumOff val="60000"/>
                </a:schemeClr>
              </a:solidFill>
              <a:ln>
                <a:noFill/>
              </a:ln>
            </p:spPr>
            <p:txBody>
              <a:bodyPr wrap="square" rtlCol="0">
                <a:spAutoFit/>
              </a:bodyPr>
              <a:lstStyle/>
              <a:p>
                <a14:m>
                  <m:oMath xmlns:m="http://schemas.openxmlformats.org/officeDocument/2006/math">
                    <m:sSub>
                      <m:sSubPr>
                        <m:ctrlPr>
                          <a:rPr lang="en-US" altLang="zh-CN" sz="1800" i="1" smtClean="0">
                            <a:solidFill>
                              <a:schemeClr val="tx1"/>
                            </a:solidFill>
                            <a:latin typeface="Cambria Math" panose="02040503050406030204" pitchFamily="18" charset="0"/>
                          </a:rPr>
                        </m:ctrlPr>
                      </m:sSubPr>
                      <m:e>
                        <m:r>
                          <a:rPr lang="en-US" altLang="zh-CN" sz="1800" b="0" i="1" smtClean="0">
                            <a:solidFill>
                              <a:schemeClr val="tx1"/>
                            </a:solidFill>
                            <a:latin typeface="Cambria Math" panose="02040503050406030204" pitchFamily="18" charset="0"/>
                          </a:rPr>
                          <m:t>𝑣</m:t>
                        </m:r>
                      </m:e>
                      <m:sub>
                        <m:r>
                          <a:rPr lang="en-US" altLang="zh-CN" sz="1800" b="0" i="1" smtClean="0">
                            <a:solidFill>
                              <a:schemeClr val="tx1"/>
                            </a:solidFill>
                            <a:latin typeface="Cambria Math" panose="02040503050406030204" pitchFamily="18" charset="0"/>
                          </a:rPr>
                          <m:t>𝑥</m:t>
                        </m:r>
                      </m:sub>
                    </m:sSub>
                    <m:r>
                      <a:rPr lang="en-US" altLang="zh-CN" sz="1800" b="0" i="1" smtClean="0">
                        <a:solidFill>
                          <a:schemeClr val="tx1"/>
                        </a:solidFill>
                        <a:latin typeface="Cambria Math" panose="02040503050406030204" pitchFamily="18" charset="0"/>
                      </a:rPr>
                      <m:t>, </m:t>
                    </m:r>
                    <m:sSub>
                      <m:sSubPr>
                        <m:ctrlPr>
                          <a:rPr lang="en-US" altLang="zh-CN" sz="1800" i="1">
                            <a:latin typeface="Cambria Math" panose="02040503050406030204" pitchFamily="18" charset="0"/>
                          </a:rPr>
                        </m:ctrlPr>
                      </m:sSubPr>
                      <m:e>
                        <m:r>
                          <a:rPr lang="en-US" altLang="zh-CN" sz="1800" b="0" i="1" smtClean="0">
                            <a:latin typeface="Cambria Math" panose="02040503050406030204" pitchFamily="18" charset="0"/>
                          </a:rPr>
                          <m:t>𝑣</m:t>
                        </m:r>
                      </m:e>
                      <m:sub>
                        <m:r>
                          <a:rPr lang="en-US" altLang="zh-CN" sz="1800" b="0" i="1" smtClean="0">
                            <a:latin typeface="Cambria Math" panose="02040503050406030204" pitchFamily="18" charset="0"/>
                          </a:rPr>
                          <m:t>𝑦</m:t>
                        </m:r>
                      </m:sub>
                    </m:sSub>
                    <m:r>
                      <a:rPr lang="en-US" altLang="zh-CN" sz="1800" i="1" smtClean="0">
                        <a:solidFill>
                          <a:schemeClr val="tx1"/>
                        </a:solidFill>
                        <a:latin typeface="Cambria Math" panose="02040503050406030204" pitchFamily="18" charset="0"/>
                        <a:ea typeface="Cambria Math" panose="02040503050406030204" pitchFamily="18" charset="0"/>
                      </a:rPr>
                      <m:t>∈</m:t>
                    </m:r>
                  </m:oMath>
                </a14:m>
                <a:r>
                  <a:rPr lang="en-US" altLang="zh-CN" sz="1800" dirty="0">
                    <a:solidFill>
                      <a:schemeClr val="tx1"/>
                    </a:solidFill>
                  </a:rPr>
                  <a:t> </a:t>
                </a:r>
                <a14:m>
                  <m:oMath xmlns:m="http://schemas.openxmlformats.org/officeDocument/2006/math">
                    <m:sSup>
                      <m:sSupPr>
                        <m:ctrlPr>
                          <a:rPr lang="en-US" altLang="zh-CN" sz="1800" i="1">
                            <a:solidFill>
                              <a:schemeClr val="tx1"/>
                            </a:solidFill>
                            <a:latin typeface="Cambria Math" panose="02040503050406030204" pitchFamily="18" charset="0"/>
                          </a:rPr>
                        </m:ctrlPr>
                      </m:sSupPr>
                      <m:e>
                        <m:r>
                          <a:rPr lang="en-US" altLang="zh-CN" sz="1800" i="1">
                            <a:solidFill>
                              <a:schemeClr val="tx1"/>
                            </a:solidFill>
                            <a:latin typeface="Cambria Math" panose="02040503050406030204" pitchFamily="18" charset="0"/>
                          </a:rPr>
                          <m:t>ℝ</m:t>
                        </m:r>
                      </m:e>
                      <m:sup>
                        <m:sSub>
                          <m:sSubPr>
                            <m:ctrlPr>
                              <a:rPr lang="en-US" altLang="zh-CN" sz="1800" i="1">
                                <a:solidFill>
                                  <a:schemeClr val="tx1"/>
                                </a:solidFill>
                                <a:latin typeface="Cambria Math" panose="02040503050406030204" pitchFamily="18" charset="0"/>
                              </a:rPr>
                            </m:ctrlPr>
                          </m:sSubPr>
                          <m:e>
                            <m:r>
                              <a:rPr lang="en-US" altLang="zh-CN" sz="1800" i="1">
                                <a:solidFill>
                                  <a:schemeClr val="tx1"/>
                                </a:solidFill>
                                <a:latin typeface="Cambria Math" panose="02040503050406030204" pitchFamily="18" charset="0"/>
                              </a:rPr>
                              <m:t>h</m:t>
                            </m:r>
                          </m:e>
                          <m:sub>
                            <m:r>
                              <a:rPr lang="en-US" altLang="zh-CN" sz="1800" b="0" i="1" smtClean="0">
                                <a:solidFill>
                                  <a:schemeClr val="tx1"/>
                                </a:solidFill>
                                <a:latin typeface="Cambria Math" panose="02040503050406030204" pitchFamily="18" charset="0"/>
                              </a:rPr>
                              <m:t>2</m:t>
                            </m:r>
                          </m:sub>
                        </m:sSub>
                        <m:r>
                          <a:rPr lang="en-US" altLang="zh-CN" sz="1800" i="1" smtClean="0">
                            <a:latin typeface="Cambria Math" panose="02040503050406030204" pitchFamily="18" charset="0"/>
                          </a:rPr>
                          <m:t>×</m:t>
                        </m:r>
                        <m:r>
                          <a:rPr lang="en-US" altLang="zh-CN" sz="1800" b="0" i="1" smtClean="0">
                            <a:latin typeface="Cambria Math" panose="02040503050406030204" pitchFamily="18" charset="0"/>
                          </a:rPr>
                          <m:t>1</m:t>
                        </m:r>
                      </m:sup>
                    </m:sSup>
                  </m:oMath>
                </a14:m>
                <a:endParaRPr lang="zh-CN" altLang="en-US" sz="1800" dirty="0">
                  <a:solidFill>
                    <a:schemeClr val="tx1"/>
                  </a:solidFill>
                  <a:latin typeface="+mj-ea"/>
                  <a:ea typeface="+mj-ea"/>
                </a:endParaRPr>
              </a:p>
            </p:txBody>
          </p:sp>
        </mc:Choice>
        <mc:Fallback>
          <p:sp>
            <p:nvSpPr>
              <p:cNvPr id="16" name="文本框 15">
                <a:extLst>
                  <a:ext uri="{FF2B5EF4-FFF2-40B4-BE49-F238E27FC236}">
                    <a16:creationId xmlns:a16="http://schemas.microsoft.com/office/drawing/2014/main" id="{D186AC56-C6C3-4B32-98E0-60B3D841BE99}"/>
                  </a:ext>
                </a:extLst>
              </p:cNvPr>
              <p:cNvSpPr txBox="1">
                <a:spLocks noRot="1" noChangeAspect="1" noMove="1" noResize="1" noEditPoints="1" noAdjustHandles="1" noChangeArrowheads="1" noChangeShapeType="1" noTextEdit="1"/>
              </p:cNvSpPr>
              <p:nvPr/>
            </p:nvSpPr>
            <p:spPr>
              <a:xfrm>
                <a:off x="7289321" y="3466117"/>
                <a:ext cx="1578633" cy="391261"/>
              </a:xfrm>
              <a:prstGeom prst="rect">
                <a:avLst/>
              </a:prstGeom>
              <a:blipFill>
                <a:blip r:embed="rId10"/>
                <a:stretch>
                  <a:fillRect b="-3125"/>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12437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18" grpId="0" animBg="1"/>
      <p:bldP spid="20" grpId="0" animBg="1"/>
      <p:bldP spid="21" grpId="0" animBg="1"/>
      <p:bldP spid="23" grpId="0" animBg="1"/>
      <p:bldP spid="22"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95283" y="68257"/>
            <a:ext cx="4376717" cy="369332"/>
          </a:xfrm>
          <a:prstGeom prst="rect">
            <a:avLst/>
          </a:prstGeom>
          <a:noFill/>
        </p:spPr>
        <p:txBody>
          <a:bodyPr wrap="square">
            <a:spAutoFit/>
          </a:bodyPr>
          <a:lstStyle/>
          <a:p>
            <a:pP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Aspect-based Neural Recommender</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10F49A43-46E0-4425-93C5-240DB4E392BD}"/>
              </a:ext>
            </a:extLst>
          </p:cNvPr>
          <p:cNvPicPr>
            <a:picLocks noChangeAspect="1"/>
          </p:cNvPicPr>
          <p:nvPr/>
        </p:nvPicPr>
        <p:blipFill rotWithShape="1">
          <a:blip r:embed="rId3"/>
          <a:srcRect l="2353" t="1327" r="5594"/>
          <a:stretch/>
        </p:blipFill>
        <p:spPr>
          <a:xfrm>
            <a:off x="13026" y="577970"/>
            <a:ext cx="3748105" cy="4565529"/>
          </a:xfrm>
          <a:prstGeom prst="rect">
            <a:avLst/>
          </a:prstGeom>
        </p:spPr>
      </p:pic>
      <p:sp>
        <p:nvSpPr>
          <p:cNvPr id="10" name="矩形 9">
            <a:extLst>
              <a:ext uri="{FF2B5EF4-FFF2-40B4-BE49-F238E27FC236}">
                <a16:creationId xmlns:a16="http://schemas.microsoft.com/office/drawing/2014/main" id="{5CEF4C8B-3C05-4C50-8D7F-80137668BA8C}"/>
              </a:ext>
            </a:extLst>
          </p:cNvPr>
          <p:cNvSpPr/>
          <p:nvPr/>
        </p:nvSpPr>
        <p:spPr bwMode="auto">
          <a:xfrm>
            <a:off x="3761131" y="577970"/>
            <a:ext cx="4994680" cy="400110"/>
          </a:xfrm>
          <a:prstGeom prst="rect">
            <a:avLst/>
          </a:prstGeom>
          <a:noFill/>
        </p:spPr>
        <p:txBody>
          <a:bodyPr wrap="square">
            <a:spAutoFit/>
          </a:bodyPr>
          <a:lstStyle/>
          <a:p>
            <a:pPr>
              <a:defRPr/>
            </a:pPr>
            <a:r>
              <a:rPr lang="en-US" altLang="zh-CN" sz="20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User-Item Rating Prediction</a:t>
            </a:r>
            <a:endParaRPr lang="zh-CN" altLang="en-US" sz="20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BB6588A9-C3E1-469D-9561-A9247BF60919}"/>
                  </a:ext>
                </a:extLst>
              </p:cNvPr>
              <p:cNvSpPr txBox="1"/>
              <p:nvPr/>
            </p:nvSpPr>
            <p:spPr>
              <a:xfrm>
                <a:off x="3993836" y="2734579"/>
                <a:ext cx="4529270" cy="2153475"/>
              </a:xfrm>
              <a:prstGeom prst="rect">
                <a:avLst/>
              </a:prstGeom>
              <a:noFill/>
            </p:spPr>
            <p:txBody>
              <a:bodyPr wrap="square" rtlCol="0">
                <a:spAutoFit/>
              </a:bodyPr>
              <a:lstStyle/>
              <a:p>
                <a:pPr>
                  <a:lnSpc>
                    <a:spcPct val="125000"/>
                  </a:lnSpc>
                </a:pPr>
                <a:r>
                  <a:rPr lang="zh-CN" altLang="en-US" sz="1800" dirty="0">
                    <a:solidFill>
                      <a:schemeClr val="bg2">
                        <a:lumMod val="50000"/>
                      </a:schemeClr>
                    </a:solidFill>
                    <a:latin typeface="+mj-ea"/>
                    <a:ea typeface="+mj-ea"/>
                  </a:rPr>
                  <a:t>优化：预训练</a:t>
                </a:r>
                <a:r>
                  <a:rPr lang="en-US" altLang="zh-CN" sz="1800" dirty="0">
                    <a:solidFill>
                      <a:schemeClr val="bg2">
                        <a:lumMod val="50000"/>
                      </a:schemeClr>
                    </a:solidFill>
                    <a:latin typeface="+mj-ea"/>
                    <a:ea typeface="+mj-ea"/>
                  </a:rPr>
                  <a:t>ARL</a:t>
                </a:r>
                <a:r>
                  <a:rPr lang="zh-CN" altLang="en-US" sz="1800" dirty="0">
                    <a:solidFill>
                      <a:schemeClr val="bg2">
                        <a:lumMod val="50000"/>
                      </a:schemeClr>
                    </a:solidFill>
                    <a:latin typeface="+mj-ea"/>
                    <a:ea typeface="+mj-ea"/>
                  </a:rPr>
                  <a:t>参数</a:t>
                </a:r>
                <a:endParaRPr lang="en-US" altLang="zh-CN" sz="1800" dirty="0">
                  <a:solidFill>
                    <a:schemeClr val="bg2">
                      <a:lumMod val="50000"/>
                    </a:schemeClr>
                  </a:solidFill>
                  <a:latin typeface="+mj-ea"/>
                  <a:ea typeface="+mj-ea"/>
                </a:endParaRPr>
              </a:p>
              <a:p>
                <a:pPr>
                  <a:lnSpc>
                    <a:spcPct val="125000"/>
                  </a:lnSpc>
                </a:pPr>
                <a:r>
                  <a:rPr lang="zh-CN" altLang="en-US" sz="1800" dirty="0">
                    <a:solidFill>
                      <a:schemeClr val="bg2">
                        <a:lumMod val="50000"/>
                      </a:schemeClr>
                    </a:solidFill>
                    <a:latin typeface="+mj-ea"/>
                    <a:ea typeface="+mj-ea"/>
                  </a:rPr>
                  <a:t>使用一个简化模型，预训练得到初始化</a:t>
                </a:r>
                <a:r>
                  <a:rPr lang="en-US" altLang="zh-CN" sz="1800" dirty="0">
                    <a:solidFill>
                      <a:schemeClr val="bg2">
                        <a:lumMod val="50000"/>
                      </a:schemeClr>
                    </a:solidFill>
                    <a:latin typeface="+mj-ea"/>
                    <a:ea typeface="+mj-ea"/>
                  </a:rPr>
                  <a:t>ARL</a:t>
                </a:r>
                <a:r>
                  <a:rPr lang="zh-CN" altLang="en-US" sz="1800" dirty="0">
                    <a:solidFill>
                      <a:schemeClr val="bg2">
                        <a:lumMod val="50000"/>
                      </a:schemeClr>
                    </a:solidFill>
                    <a:latin typeface="+mj-ea"/>
                    <a:ea typeface="+mj-ea"/>
                  </a:rPr>
                  <a:t>参数</a:t>
                </a:r>
                <a:endParaRPr lang="en-US" altLang="zh-CN" sz="1800" dirty="0">
                  <a:solidFill>
                    <a:schemeClr val="bg2">
                      <a:lumMod val="50000"/>
                    </a:schemeClr>
                  </a:solidFill>
                  <a:latin typeface="+mj-ea"/>
                  <a:ea typeface="+mj-ea"/>
                </a:endParaRPr>
              </a:p>
              <a:p>
                <a:pPr>
                  <a:lnSpc>
                    <a:spcPct val="125000"/>
                  </a:lnSpc>
                </a:pPr>
                <a:r>
                  <a:rPr lang="zh-CN" altLang="en-US" sz="1800" dirty="0">
                    <a:solidFill>
                      <a:schemeClr val="bg2">
                        <a:lumMod val="50000"/>
                      </a:schemeClr>
                    </a:solidFill>
                    <a:latin typeface="+mj-ea"/>
                    <a:ea typeface="+mj-ea"/>
                  </a:rPr>
                  <a:t>防止过拟合：</a:t>
                </a:r>
                <a:r>
                  <a:rPr lang="en-US" altLang="zh-CN" sz="1800" dirty="0">
                    <a:solidFill>
                      <a:schemeClr val="bg2">
                        <a:lumMod val="50000"/>
                      </a:schemeClr>
                    </a:solidFill>
                    <a:latin typeface="+mj-ea"/>
                    <a:ea typeface="+mj-ea"/>
                  </a:rPr>
                  <a:t>dropout</a:t>
                </a:r>
                <a:r>
                  <a:rPr lang="zh-CN" altLang="en-US" sz="1800" dirty="0">
                    <a:solidFill>
                      <a:schemeClr val="bg2">
                        <a:lumMod val="50000"/>
                      </a:schemeClr>
                    </a:solidFill>
                    <a:latin typeface="+mj-ea"/>
                    <a:ea typeface="+mj-ea"/>
                  </a:rPr>
                  <a:t>、</a:t>
                </a:r>
                <a:r>
                  <a:rPr lang="en-US" altLang="zh-CN" sz="1800" dirty="0">
                    <a:solidFill>
                      <a:schemeClr val="bg2">
                        <a:lumMod val="50000"/>
                      </a:schemeClr>
                    </a:solidFill>
                    <a:latin typeface="+mj-ea"/>
                    <a:ea typeface="+mj-ea"/>
                  </a:rPr>
                  <a:t>L2</a:t>
                </a:r>
                <a:r>
                  <a:rPr lang="zh-CN" altLang="en-US" sz="1800" dirty="0">
                    <a:solidFill>
                      <a:schemeClr val="bg2">
                        <a:lumMod val="50000"/>
                      </a:schemeClr>
                    </a:solidFill>
                    <a:latin typeface="+mj-ea"/>
                    <a:ea typeface="+mj-ea"/>
                  </a:rPr>
                  <a:t>正则化</a:t>
                </a:r>
                <a:endParaRPr lang="en-US" altLang="zh-CN" sz="1800" dirty="0">
                  <a:solidFill>
                    <a:schemeClr val="bg2">
                      <a:lumMod val="50000"/>
                    </a:schemeClr>
                  </a:solidFill>
                  <a:latin typeface="+mj-ea"/>
                  <a:ea typeface="+mj-ea"/>
                </a:endParaRPr>
              </a:p>
              <a:p>
                <a:pPr>
                  <a:lnSpc>
                    <a:spcPct val="125000"/>
                  </a:lnSpc>
                </a:pPr>
                <a14:m>
                  <m:oMath xmlns:m="http://schemas.openxmlformats.org/officeDocument/2006/math">
                    <m:sSub>
                      <m:sSubPr>
                        <m:ctrlPr>
                          <a:rPr lang="en-US" altLang="zh-CN" sz="1800" i="1">
                            <a:solidFill>
                              <a:schemeClr val="bg2">
                                <a:lumMod val="50000"/>
                              </a:schemeClr>
                            </a:solidFill>
                            <a:latin typeface="Cambria Math" panose="02040503050406030204" pitchFamily="18" charset="0"/>
                          </a:rPr>
                        </m:ctrlPr>
                      </m:sSubPr>
                      <m:e>
                        <m:r>
                          <m:rPr>
                            <m:sty m:val="p"/>
                          </m:rPr>
                          <a:rPr lang="en-US" altLang="zh-CN" sz="1800">
                            <a:solidFill>
                              <a:schemeClr val="bg2">
                                <a:lumMod val="50000"/>
                              </a:schemeClr>
                            </a:solidFill>
                            <a:latin typeface="Cambria Math" panose="02040503050406030204" pitchFamily="18" charset="0"/>
                          </a:rPr>
                          <m:t>p</m:t>
                        </m:r>
                      </m:e>
                      <m:sub>
                        <m:r>
                          <a:rPr lang="en-US" altLang="zh-CN" sz="1800" i="1">
                            <a:solidFill>
                              <a:schemeClr val="bg2">
                                <a:lumMod val="50000"/>
                              </a:schemeClr>
                            </a:solidFill>
                            <a:latin typeface="Cambria Math" panose="02040503050406030204" pitchFamily="18" charset="0"/>
                          </a:rPr>
                          <m:t>𝑢</m:t>
                        </m:r>
                        <m:r>
                          <a:rPr lang="en-US" altLang="zh-CN" sz="1800" i="1">
                            <a:solidFill>
                              <a:schemeClr val="bg2">
                                <a:lumMod val="50000"/>
                              </a:schemeClr>
                            </a:solidFill>
                            <a:latin typeface="Cambria Math" panose="02040503050406030204" pitchFamily="18" charset="0"/>
                          </a:rPr>
                          <m:t>,</m:t>
                        </m:r>
                        <m:r>
                          <a:rPr lang="en-US" altLang="zh-CN" sz="1800" i="1">
                            <a:solidFill>
                              <a:schemeClr val="bg2">
                                <a:lumMod val="50000"/>
                              </a:schemeClr>
                            </a:solidFill>
                            <a:latin typeface="Cambria Math" panose="02040503050406030204" pitchFamily="18" charset="0"/>
                          </a:rPr>
                          <m:t>𝑎</m:t>
                        </m:r>
                      </m:sub>
                    </m:sSub>
                  </m:oMath>
                </a14:m>
                <a:r>
                  <a:rPr lang="zh-CN" altLang="en-US" sz="1800" dirty="0">
                    <a:solidFill>
                      <a:schemeClr val="bg2">
                        <a:lumMod val="50000"/>
                      </a:schemeClr>
                    </a:solidFill>
                    <a:latin typeface="+mj-ea"/>
                    <a:ea typeface="+mj-ea"/>
                  </a:rPr>
                  <a:t>和</a:t>
                </a:r>
                <a14:m>
                  <m:oMath xmlns:m="http://schemas.openxmlformats.org/officeDocument/2006/math">
                    <m:sSub>
                      <m:sSubPr>
                        <m:ctrlPr>
                          <a:rPr lang="en-US" altLang="zh-CN" sz="1800" i="1">
                            <a:solidFill>
                              <a:schemeClr val="bg2">
                                <a:lumMod val="50000"/>
                              </a:schemeClr>
                            </a:solidFill>
                            <a:latin typeface="Cambria Math" panose="02040503050406030204" pitchFamily="18" charset="0"/>
                          </a:rPr>
                        </m:ctrlPr>
                      </m:sSubPr>
                      <m:e>
                        <m:r>
                          <a:rPr lang="en-US" altLang="zh-CN" sz="1800" b="0" i="1" smtClean="0">
                            <a:solidFill>
                              <a:schemeClr val="bg2">
                                <a:lumMod val="50000"/>
                              </a:schemeClr>
                            </a:solidFill>
                            <a:latin typeface="Cambria Math" panose="02040503050406030204" pitchFamily="18" charset="0"/>
                          </a:rPr>
                          <m:t>𝑞</m:t>
                        </m:r>
                      </m:e>
                      <m:sub>
                        <m:r>
                          <a:rPr lang="en-US" altLang="zh-CN" sz="1800" b="0" i="1" smtClean="0">
                            <a:solidFill>
                              <a:schemeClr val="bg2">
                                <a:lumMod val="50000"/>
                              </a:schemeClr>
                            </a:solidFill>
                            <a:latin typeface="Cambria Math" panose="02040503050406030204" pitchFamily="18" charset="0"/>
                          </a:rPr>
                          <m:t>𝑖</m:t>
                        </m:r>
                        <m:r>
                          <a:rPr lang="en-US" altLang="zh-CN" sz="1800" i="1">
                            <a:solidFill>
                              <a:schemeClr val="bg2">
                                <a:lumMod val="50000"/>
                              </a:schemeClr>
                            </a:solidFill>
                            <a:latin typeface="Cambria Math" panose="02040503050406030204" pitchFamily="18" charset="0"/>
                          </a:rPr>
                          <m:t>,</m:t>
                        </m:r>
                        <m:r>
                          <a:rPr lang="en-US" altLang="zh-CN" sz="1800" i="1">
                            <a:solidFill>
                              <a:schemeClr val="bg2">
                                <a:lumMod val="50000"/>
                              </a:schemeClr>
                            </a:solidFill>
                            <a:latin typeface="Cambria Math" panose="02040503050406030204" pitchFamily="18" charset="0"/>
                          </a:rPr>
                          <m:t>𝑎</m:t>
                        </m:r>
                      </m:sub>
                    </m:sSub>
                  </m:oMath>
                </a14:m>
                <a:r>
                  <a:rPr lang="zh-CN" altLang="en-US" sz="1800" dirty="0">
                    <a:solidFill>
                      <a:schemeClr val="bg2">
                        <a:lumMod val="50000"/>
                      </a:schemeClr>
                    </a:solidFill>
                    <a:latin typeface="+mj-ea"/>
                    <a:ea typeface="+mj-ea"/>
                  </a:rPr>
                  <a:t>有</a:t>
                </a:r>
                <a:r>
                  <a:rPr lang="en-US" altLang="zh-CN" sz="1800" dirty="0">
                    <a:solidFill>
                      <a:schemeClr val="bg2">
                        <a:lumMod val="50000"/>
                      </a:schemeClr>
                    </a:solidFill>
                    <a:latin typeface="+mj-ea"/>
                    <a:ea typeface="+mj-ea"/>
                  </a:rPr>
                  <a:t>ρ</a:t>
                </a:r>
                <a:r>
                  <a:rPr lang="zh-CN" altLang="en-US" sz="1800" dirty="0">
                    <a:solidFill>
                      <a:schemeClr val="bg2">
                        <a:lumMod val="50000"/>
                      </a:schemeClr>
                    </a:solidFill>
                    <a:latin typeface="+mj-ea"/>
                    <a:ea typeface="+mj-ea"/>
                  </a:rPr>
                  <a:t>的概率随机</a:t>
                </a:r>
                <a:r>
                  <a:rPr lang="en-US" altLang="zh-CN" sz="1800" dirty="0">
                    <a:solidFill>
                      <a:schemeClr val="bg2">
                        <a:lumMod val="50000"/>
                      </a:schemeClr>
                    </a:solidFill>
                    <a:latin typeface="+mj-ea"/>
                    <a:ea typeface="+mj-ea"/>
                  </a:rPr>
                  <a:t>dropout</a:t>
                </a:r>
              </a:p>
              <a:p>
                <a:pPr>
                  <a:lnSpc>
                    <a:spcPct val="125000"/>
                  </a:lnSpc>
                </a:pPr>
                <a:r>
                  <a:rPr lang="zh-CN" altLang="en-US" sz="1800" dirty="0">
                    <a:solidFill>
                      <a:schemeClr val="bg2">
                        <a:lumMod val="50000"/>
                      </a:schemeClr>
                    </a:solidFill>
                    <a:latin typeface="+mj-ea"/>
                    <a:ea typeface="+mj-ea"/>
                  </a:rPr>
                  <a:t>计算</a:t>
                </a:r>
                <a:r>
                  <a:rPr lang="en-US" altLang="zh-CN" sz="1800" dirty="0">
                    <a:solidFill>
                      <a:schemeClr val="bg2">
                        <a:lumMod val="50000"/>
                      </a:schemeClr>
                    </a:solidFill>
                    <a:latin typeface="+mj-ea"/>
                    <a:ea typeface="+mj-ea"/>
                  </a:rPr>
                  <a:t>bias</a:t>
                </a:r>
                <a:r>
                  <a:rPr lang="zh-CN" altLang="en-US" sz="1800" dirty="0">
                    <a:solidFill>
                      <a:schemeClr val="bg2">
                        <a:lumMod val="50000"/>
                      </a:schemeClr>
                    </a:solidFill>
                    <a:latin typeface="+mj-ea"/>
                    <a:ea typeface="+mj-ea"/>
                  </a:rPr>
                  <a:t>时使用</a:t>
                </a:r>
                <a:r>
                  <a:rPr lang="en-US" altLang="zh-CN" sz="1800" dirty="0">
                    <a:solidFill>
                      <a:schemeClr val="bg2">
                        <a:lumMod val="50000"/>
                      </a:schemeClr>
                    </a:solidFill>
                    <a:latin typeface="+mj-ea"/>
                    <a:ea typeface="+mj-ea"/>
                  </a:rPr>
                  <a:t>L2</a:t>
                </a:r>
                <a:r>
                  <a:rPr lang="zh-CN" altLang="en-US" sz="1800" dirty="0">
                    <a:solidFill>
                      <a:schemeClr val="bg2">
                        <a:lumMod val="50000"/>
                      </a:schemeClr>
                    </a:solidFill>
                    <a:latin typeface="+mj-ea"/>
                    <a:ea typeface="+mj-ea"/>
                  </a:rPr>
                  <a:t>正则化</a:t>
                </a:r>
              </a:p>
            </p:txBody>
          </p:sp>
        </mc:Choice>
        <mc:Fallback>
          <p:sp>
            <p:nvSpPr>
              <p:cNvPr id="11" name="文本框 10">
                <a:extLst>
                  <a:ext uri="{FF2B5EF4-FFF2-40B4-BE49-F238E27FC236}">
                    <a16:creationId xmlns:a16="http://schemas.microsoft.com/office/drawing/2014/main" id="{BB6588A9-C3E1-469D-9561-A9247BF60919}"/>
                  </a:ext>
                </a:extLst>
              </p:cNvPr>
              <p:cNvSpPr txBox="1">
                <a:spLocks noRot="1" noChangeAspect="1" noMove="1" noResize="1" noEditPoints="1" noAdjustHandles="1" noChangeArrowheads="1" noChangeShapeType="1" noTextEdit="1"/>
              </p:cNvSpPr>
              <p:nvPr/>
            </p:nvSpPr>
            <p:spPr>
              <a:xfrm>
                <a:off x="3993836" y="2734579"/>
                <a:ext cx="4529270" cy="2153475"/>
              </a:xfrm>
              <a:prstGeom prst="rect">
                <a:avLst/>
              </a:prstGeom>
              <a:blipFill>
                <a:blip r:embed="rId4"/>
                <a:stretch>
                  <a:fillRect l="-1077" r="-942" b="-3683"/>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3B64B2BA-38A0-4B6C-8E2E-A98A5F897D1A}"/>
              </a:ext>
            </a:extLst>
          </p:cNvPr>
          <p:cNvPicPr>
            <a:picLocks noChangeAspect="1"/>
          </p:cNvPicPr>
          <p:nvPr/>
        </p:nvPicPr>
        <p:blipFill>
          <a:blip r:embed="rId5"/>
          <a:stretch>
            <a:fillRect/>
          </a:stretch>
        </p:blipFill>
        <p:spPr>
          <a:xfrm>
            <a:off x="3645018" y="978080"/>
            <a:ext cx="5386839" cy="1217664"/>
          </a:xfrm>
          <a:prstGeom prst="rect">
            <a:avLst/>
          </a:prstGeom>
        </p:spPr>
      </p:pic>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043F00BB-306B-416D-A5D5-FB3F362F424C}"/>
                  </a:ext>
                </a:extLst>
              </p:cNvPr>
              <p:cNvSpPr txBox="1"/>
              <p:nvPr/>
            </p:nvSpPr>
            <p:spPr>
              <a:xfrm>
                <a:off x="4073802" y="2226748"/>
                <a:ext cx="4645383" cy="507831"/>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zh-CN" altLang="en-US" sz="1800" b="1" i="1" smtClean="0">
                          <a:solidFill>
                            <a:srgbClr val="304371"/>
                          </a:solidFill>
                          <a:latin typeface="Cambria Math" panose="02040503050406030204" pitchFamily="18" charset="0"/>
                          <a:ea typeface="+mj-ea"/>
                        </a:rPr>
                        <m:t>𝜽</m:t>
                      </m:r>
                      <m:r>
                        <a:rPr lang="en-US" altLang="zh-CN" sz="1800" b="1" i="1">
                          <a:solidFill>
                            <a:srgbClr val="304371"/>
                          </a:solidFill>
                          <a:latin typeface="Cambria Math" panose="02040503050406030204" pitchFamily="18" charset="0"/>
                          <a:ea typeface="+mj-ea"/>
                        </a:rPr>
                        <m:t>=</m:t>
                      </m:r>
                      <m:d>
                        <m:dPr>
                          <m:begChr m:val="{"/>
                          <m:endChr m:val="}"/>
                          <m:ctrlPr>
                            <a:rPr lang="en-US" altLang="zh-CN" sz="1800" b="1" i="1" smtClean="0">
                              <a:solidFill>
                                <a:srgbClr val="304371"/>
                              </a:solidFill>
                              <a:latin typeface="Cambria Math" panose="02040503050406030204" pitchFamily="18" charset="0"/>
                              <a:ea typeface="+mj-ea"/>
                            </a:rPr>
                          </m:ctrlPr>
                        </m:dPr>
                        <m:e>
                          <m:sSub>
                            <m:sSubPr>
                              <m:ctrlPr>
                                <a:rPr lang="en-US" altLang="zh-CN" sz="1800" b="1" i="1" smtClean="0">
                                  <a:solidFill>
                                    <a:srgbClr val="304371"/>
                                  </a:solidFill>
                                  <a:latin typeface="Cambria Math" panose="02040503050406030204" pitchFamily="18" charset="0"/>
                                  <a:ea typeface="+mj-ea"/>
                                </a:rPr>
                              </m:ctrlPr>
                            </m:sSubPr>
                            <m:e>
                              <m:r>
                                <a:rPr lang="zh-CN" altLang="en-US" sz="1800" b="1" i="1" smtClean="0">
                                  <a:solidFill>
                                    <a:srgbClr val="304371"/>
                                  </a:solidFill>
                                  <a:latin typeface="Cambria Math" panose="02040503050406030204" pitchFamily="18" charset="0"/>
                                  <a:ea typeface="+mj-ea"/>
                                </a:rPr>
                                <m:t>𝜽</m:t>
                              </m:r>
                            </m:e>
                            <m:sub>
                              <m:r>
                                <a:rPr lang="en-US" altLang="zh-CN" sz="1800" b="1" i="1" smtClean="0">
                                  <a:solidFill>
                                    <a:srgbClr val="304371"/>
                                  </a:solidFill>
                                  <a:latin typeface="Cambria Math" panose="02040503050406030204" pitchFamily="18" charset="0"/>
                                  <a:ea typeface="+mj-ea"/>
                                </a:rPr>
                                <m:t>𝑨𝑹𝑳</m:t>
                              </m:r>
                            </m:sub>
                          </m:sSub>
                          <m:r>
                            <a:rPr lang="en-US" altLang="zh-CN" sz="1800" b="1" i="1" smtClean="0">
                              <a:solidFill>
                                <a:srgbClr val="304371"/>
                              </a:solidFill>
                              <a:latin typeface="Cambria Math" panose="02040503050406030204" pitchFamily="18" charset="0"/>
                              <a:ea typeface="+mj-ea"/>
                            </a:rPr>
                            <m:t>,</m:t>
                          </m:r>
                          <m:sSub>
                            <m:sSubPr>
                              <m:ctrlPr>
                                <a:rPr lang="en-US" altLang="zh-CN" sz="1800" b="1" i="1">
                                  <a:solidFill>
                                    <a:srgbClr val="304371"/>
                                  </a:solidFill>
                                  <a:latin typeface="Cambria Math" panose="02040503050406030204" pitchFamily="18" charset="0"/>
                                </a:rPr>
                              </m:ctrlPr>
                            </m:sSubPr>
                            <m:e>
                              <m:r>
                                <a:rPr lang="zh-CN" altLang="en-US" sz="1800" b="1" i="1">
                                  <a:solidFill>
                                    <a:srgbClr val="304371"/>
                                  </a:solidFill>
                                  <a:latin typeface="Cambria Math" panose="02040503050406030204" pitchFamily="18" charset="0"/>
                                </a:rPr>
                                <m:t>𝜽</m:t>
                              </m:r>
                            </m:e>
                            <m:sub>
                              <m:r>
                                <a:rPr lang="en-US" altLang="zh-CN" sz="1800" b="1" i="1">
                                  <a:solidFill>
                                    <a:srgbClr val="304371"/>
                                  </a:solidFill>
                                  <a:latin typeface="Cambria Math" panose="02040503050406030204" pitchFamily="18" charset="0"/>
                                </a:rPr>
                                <m:t>𝑨</m:t>
                              </m:r>
                              <m:r>
                                <a:rPr lang="en-US" altLang="zh-CN" sz="1800" b="1" i="1" smtClean="0">
                                  <a:solidFill>
                                    <a:srgbClr val="304371"/>
                                  </a:solidFill>
                                  <a:latin typeface="Cambria Math" panose="02040503050406030204" pitchFamily="18" charset="0"/>
                                </a:rPr>
                                <m:t>𝑰𝑬</m:t>
                              </m:r>
                            </m:sub>
                          </m:sSub>
                          <m:r>
                            <a:rPr lang="en-US" altLang="zh-CN" sz="1800" b="1" i="1" smtClean="0">
                              <a:solidFill>
                                <a:srgbClr val="304371"/>
                              </a:solidFill>
                              <a:latin typeface="Cambria Math" panose="02040503050406030204" pitchFamily="18" charset="0"/>
                            </a:rPr>
                            <m:t>, </m:t>
                          </m:r>
                          <m:sSub>
                            <m:sSubPr>
                              <m:ctrlPr>
                                <a:rPr lang="en-US" altLang="zh-CN" sz="1800" b="1" i="1" smtClean="0">
                                  <a:solidFill>
                                    <a:srgbClr val="304371"/>
                                  </a:solidFill>
                                  <a:latin typeface="Cambria Math" panose="02040503050406030204" pitchFamily="18" charset="0"/>
                                </a:rPr>
                              </m:ctrlPr>
                            </m:sSubPr>
                            <m:e>
                              <m:r>
                                <a:rPr lang="en-US" altLang="zh-CN" sz="1800" b="1" i="1" smtClean="0">
                                  <a:solidFill>
                                    <a:srgbClr val="304371"/>
                                  </a:solidFill>
                                  <a:latin typeface="Cambria Math" panose="02040503050406030204" pitchFamily="18" charset="0"/>
                                </a:rPr>
                                <m:t>𝒃</m:t>
                              </m:r>
                            </m:e>
                            <m:sub>
                              <m:r>
                                <a:rPr lang="en-US" altLang="zh-CN" sz="1800" b="1" i="1" smtClean="0">
                                  <a:solidFill>
                                    <a:srgbClr val="304371"/>
                                  </a:solidFill>
                                  <a:latin typeface="Cambria Math" panose="02040503050406030204" pitchFamily="18" charset="0"/>
                                </a:rPr>
                                <m:t>𝒖</m:t>
                              </m:r>
                            </m:sub>
                          </m:sSub>
                          <m:r>
                            <a:rPr lang="en-US" altLang="zh-CN" sz="1800" b="1" i="1" smtClean="0">
                              <a:solidFill>
                                <a:srgbClr val="304371"/>
                              </a:solidFill>
                              <a:latin typeface="Cambria Math" panose="02040503050406030204" pitchFamily="18" charset="0"/>
                            </a:rPr>
                            <m:t>, </m:t>
                          </m:r>
                          <m:sSub>
                            <m:sSubPr>
                              <m:ctrlPr>
                                <a:rPr lang="en-US" altLang="zh-CN" sz="1800" b="1" i="1" smtClean="0">
                                  <a:solidFill>
                                    <a:srgbClr val="304371"/>
                                  </a:solidFill>
                                  <a:latin typeface="Cambria Math" panose="02040503050406030204" pitchFamily="18" charset="0"/>
                                </a:rPr>
                              </m:ctrlPr>
                            </m:sSubPr>
                            <m:e>
                              <m:r>
                                <a:rPr lang="en-US" altLang="zh-CN" sz="1800" b="1" i="1" smtClean="0">
                                  <a:solidFill>
                                    <a:srgbClr val="304371"/>
                                  </a:solidFill>
                                  <a:latin typeface="Cambria Math" panose="02040503050406030204" pitchFamily="18" charset="0"/>
                                </a:rPr>
                                <m:t>𝒃</m:t>
                              </m:r>
                            </m:e>
                            <m:sub>
                              <m:r>
                                <a:rPr lang="en-US" altLang="zh-CN" sz="1800" b="1" i="1" smtClean="0">
                                  <a:solidFill>
                                    <a:srgbClr val="304371"/>
                                  </a:solidFill>
                                  <a:latin typeface="Cambria Math" panose="02040503050406030204" pitchFamily="18" charset="0"/>
                                </a:rPr>
                                <m:t>𝒊</m:t>
                              </m:r>
                            </m:sub>
                          </m:sSub>
                          <m:r>
                            <a:rPr lang="en-US" altLang="zh-CN" sz="1800" b="1" i="1" smtClean="0">
                              <a:solidFill>
                                <a:srgbClr val="304371"/>
                              </a:solidFill>
                              <a:latin typeface="Cambria Math" panose="02040503050406030204" pitchFamily="18" charset="0"/>
                            </a:rPr>
                            <m:t>, </m:t>
                          </m:r>
                          <m:sSub>
                            <m:sSubPr>
                              <m:ctrlPr>
                                <a:rPr lang="en-US" altLang="zh-CN" sz="1800" b="1" i="1" smtClean="0">
                                  <a:solidFill>
                                    <a:srgbClr val="304371"/>
                                  </a:solidFill>
                                  <a:latin typeface="Cambria Math" panose="02040503050406030204" pitchFamily="18" charset="0"/>
                                </a:rPr>
                              </m:ctrlPr>
                            </m:sSubPr>
                            <m:e>
                              <m:r>
                                <a:rPr lang="en-US" altLang="zh-CN" sz="1800" b="1" i="1" smtClean="0">
                                  <a:solidFill>
                                    <a:srgbClr val="304371"/>
                                  </a:solidFill>
                                  <a:latin typeface="Cambria Math" panose="02040503050406030204" pitchFamily="18" charset="0"/>
                                </a:rPr>
                                <m:t>𝒃</m:t>
                              </m:r>
                            </m:e>
                            <m:sub>
                              <m:r>
                                <a:rPr lang="en-US" altLang="zh-CN" sz="1800" b="1" i="1" smtClean="0">
                                  <a:solidFill>
                                    <a:srgbClr val="304371"/>
                                  </a:solidFill>
                                  <a:latin typeface="Cambria Math" panose="02040503050406030204" pitchFamily="18" charset="0"/>
                                </a:rPr>
                                <m:t>𝟎</m:t>
                              </m:r>
                            </m:sub>
                          </m:sSub>
                        </m:e>
                      </m:d>
                    </m:oMath>
                  </m:oMathPara>
                </a14:m>
                <a:endParaRPr lang="zh-CN" altLang="en-US" sz="1800" b="1" dirty="0">
                  <a:solidFill>
                    <a:srgbClr val="304371"/>
                  </a:solidFill>
                  <a:latin typeface="+mj-ea"/>
                  <a:ea typeface="+mj-ea"/>
                </a:endParaRPr>
              </a:p>
            </p:txBody>
          </p:sp>
        </mc:Choice>
        <mc:Fallback>
          <p:sp>
            <p:nvSpPr>
              <p:cNvPr id="8" name="文本框 7">
                <a:extLst>
                  <a:ext uri="{FF2B5EF4-FFF2-40B4-BE49-F238E27FC236}">
                    <a16:creationId xmlns:a16="http://schemas.microsoft.com/office/drawing/2014/main" id="{043F00BB-306B-416D-A5D5-FB3F362F424C}"/>
                  </a:ext>
                </a:extLst>
              </p:cNvPr>
              <p:cNvSpPr txBox="1">
                <a:spLocks noRot="1" noChangeAspect="1" noMove="1" noResize="1" noEditPoints="1" noAdjustHandles="1" noChangeArrowheads="1" noChangeShapeType="1" noTextEdit="1"/>
              </p:cNvSpPr>
              <p:nvPr/>
            </p:nvSpPr>
            <p:spPr>
              <a:xfrm>
                <a:off x="4073802" y="2226748"/>
                <a:ext cx="4645383" cy="507831"/>
              </a:xfrm>
              <a:prstGeom prst="rect">
                <a:avLst/>
              </a:prstGeom>
              <a:blipFill>
                <a:blip r:embed="rId6"/>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022920FB-1DB2-4350-988C-A970CC7E02E1}"/>
              </a:ext>
            </a:extLst>
          </p:cNvPr>
          <p:cNvSpPr txBox="1"/>
          <p:nvPr/>
        </p:nvSpPr>
        <p:spPr>
          <a:xfrm>
            <a:off x="1433606" y="1583153"/>
            <a:ext cx="914178" cy="715204"/>
          </a:xfrm>
          <a:prstGeom prst="rect">
            <a:avLst/>
          </a:prstGeom>
          <a:solidFill>
            <a:srgbClr val="FFFFFF"/>
          </a:solidFill>
          <a:ln>
            <a:noFill/>
          </a:ln>
        </p:spPr>
        <p:txBody>
          <a:bodyPr wrap="square" rtlCol="0">
            <a:spAutoFit/>
          </a:bodyPr>
          <a:lstStyle/>
          <a:p>
            <a:endParaRPr lang="zh-CN" altLang="en-US" dirty="0"/>
          </a:p>
        </p:txBody>
      </p:sp>
      <p:sp>
        <p:nvSpPr>
          <p:cNvPr id="15" name="文本框 14">
            <a:extLst>
              <a:ext uri="{FF2B5EF4-FFF2-40B4-BE49-F238E27FC236}">
                <a16:creationId xmlns:a16="http://schemas.microsoft.com/office/drawing/2014/main" id="{6D6E764B-0340-4285-9A9E-6F6549B3AEA2}"/>
              </a:ext>
            </a:extLst>
          </p:cNvPr>
          <p:cNvSpPr txBox="1"/>
          <p:nvPr/>
        </p:nvSpPr>
        <p:spPr>
          <a:xfrm>
            <a:off x="246996" y="1284707"/>
            <a:ext cx="3305571" cy="323158"/>
          </a:xfrm>
          <a:prstGeom prst="rect">
            <a:avLst/>
          </a:prstGeom>
          <a:solidFill>
            <a:schemeClr val="bg1"/>
          </a:solidFill>
          <a:ln>
            <a:noFill/>
          </a:ln>
        </p:spPr>
        <p:txBody>
          <a:bodyPr wrap="square" rtlCol="0">
            <a:spAutoFit/>
          </a:bodyPr>
          <a:lstStyle/>
          <a:p>
            <a:endParaRPr lang="zh-CN" altLang="en-US" dirty="0"/>
          </a:p>
        </p:txBody>
      </p:sp>
      <p:sp>
        <p:nvSpPr>
          <p:cNvPr id="16" name="文本框 15">
            <a:extLst>
              <a:ext uri="{FF2B5EF4-FFF2-40B4-BE49-F238E27FC236}">
                <a16:creationId xmlns:a16="http://schemas.microsoft.com/office/drawing/2014/main" id="{CFB66109-B8BB-4913-BE86-6AAC658C70CF}"/>
              </a:ext>
            </a:extLst>
          </p:cNvPr>
          <p:cNvSpPr txBox="1"/>
          <p:nvPr/>
        </p:nvSpPr>
        <p:spPr>
          <a:xfrm>
            <a:off x="1515136" y="1144326"/>
            <a:ext cx="783222" cy="323158"/>
          </a:xfrm>
          <a:prstGeom prst="rect">
            <a:avLst/>
          </a:prstGeom>
          <a:solidFill>
            <a:srgbClr val="FFFFFF"/>
          </a:solidFill>
          <a:ln>
            <a:noFill/>
          </a:ln>
        </p:spPr>
        <p:txBody>
          <a:bodyPr wrap="square" rtlCol="0">
            <a:spAutoFit/>
          </a:bodyPr>
          <a:lstStyle/>
          <a:p>
            <a:endParaRPr lang="zh-CN" altLang="en-US" dirty="0"/>
          </a:p>
        </p:txBody>
      </p:sp>
      <p:sp>
        <p:nvSpPr>
          <p:cNvPr id="14" name="文本框 13">
            <a:extLst>
              <a:ext uri="{FF2B5EF4-FFF2-40B4-BE49-F238E27FC236}">
                <a16:creationId xmlns:a16="http://schemas.microsoft.com/office/drawing/2014/main" id="{40D38FF4-857B-48C3-AC8B-50C7769B8572}"/>
              </a:ext>
            </a:extLst>
          </p:cNvPr>
          <p:cNvSpPr txBox="1"/>
          <p:nvPr/>
        </p:nvSpPr>
        <p:spPr>
          <a:xfrm>
            <a:off x="1964721" y="1284707"/>
            <a:ext cx="1242222" cy="400110"/>
          </a:xfrm>
          <a:prstGeom prst="rect">
            <a:avLst/>
          </a:prstGeom>
          <a:solidFill>
            <a:srgbClr val="304371"/>
          </a:solidFill>
        </p:spPr>
        <p:txBody>
          <a:bodyPr wrap="square" rtlCol="0">
            <a:spAutoFit/>
          </a:bodyPr>
          <a:lstStyle/>
          <a:p>
            <a:r>
              <a:rPr lang="en-US" altLang="zh-CN" sz="1000" b="1" dirty="0">
                <a:solidFill>
                  <a:schemeClr val="bg1"/>
                </a:solidFill>
                <a:latin typeface="+mj-ea"/>
                <a:ea typeface="+mj-ea"/>
              </a:rPr>
              <a:t>Feed-forward Neural Network</a:t>
            </a:r>
            <a:endParaRPr lang="zh-CN" altLang="en-US" sz="1000" b="1" dirty="0">
              <a:solidFill>
                <a:schemeClr val="bg1"/>
              </a:solidFill>
              <a:latin typeface="+mj-ea"/>
              <a:ea typeface="+mj-ea"/>
            </a:endParaRPr>
          </a:p>
        </p:txBody>
      </p:sp>
      <p:sp>
        <p:nvSpPr>
          <p:cNvPr id="13" name="文本框 12">
            <a:extLst>
              <a:ext uri="{FF2B5EF4-FFF2-40B4-BE49-F238E27FC236}">
                <a16:creationId xmlns:a16="http://schemas.microsoft.com/office/drawing/2014/main" id="{2EE841D4-5B07-4935-87B9-1D736864B70A}"/>
              </a:ext>
            </a:extLst>
          </p:cNvPr>
          <p:cNvSpPr txBox="1"/>
          <p:nvPr/>
        </p:nvSpPr>
        <p:spPr>
          <a:xfrm>
            <a:off x="575797" y="1284707"/>
            <a:ext cx="1242222" cy="400110"/>
          </a:xfrm>
          <a:prstGeom prst="rect">
            <a:avLst/>
          </a:prstGeom>
          <a:solidFill>
            <a:srgbClr val="304371"/>
          </a:solidFill>
        </p:spPr>
        <p:txBody>
          <a:bodyPr wrap="square" rtlCol="0">
            <a:spAutoFit/>
          </a:bodyPr>
          <a:lstStyle/>
          <a:p>
            <a:r>
              <a:rPr lang="en-US" altLang="zh-CN" sz="1000" b="1" dirty="0">
                <a:solidFill>
                  <a:schemeClr val="bg1"/>
                </a:solidFill>
                <a:latin typeface="+mj-ea"/>
                <a:ea typeface="+mj-ea"/>
              </a:rPr>
              <a:t>Feed-forward Neural Network</a:t>
            </a:r>
            <a:endParaRPr lang="zh-CN" altLang="en-US" sz="1000" b="1" dirty="0">
              <a:solidFill>
                <a:schemeClr val="bg1"/>
              </a:solidFill>
              <a:latin typeface="+mj-ea"/>
              <a:ea typeface="+mj-ea"/>
            </a:endParaRPr>
          </a:p>
        </p:txBody>
      </p:sp>
    </p:spTree>
    <p:extLst>
      <p:ext uri="{BB962C8B-B14F-4D97-AF65-F5344CB8AC3E}">
        <p14:creationId xmlns:p14="http://schemas.microsoft.com/office/powerpoint/2010/main" val="382833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16" grpId="0" animBg="1"/>
      <p:bldP spid="14"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209932" y="70052"/>
            <a:ext cx="1394582" cy="369332"/>
          </a:xfrm>
          <a:prstGeom prst="rect">
            <a:avLst/>
          </a:prstGeom>
          <a:noFill/>
        </p:spPr>
        <p:txBody>
          <a:bodyPr wrap="square">
            <a:spAutoFit/>
          </a:bodyPr>
          <a:lstStyle/>
          <a:p>
            <a:pPr algn="ctr">
              <a:defRPr/>
            </a:pPr>
            <a:r>
              <a:rPr lang="en-US" altLang="zh-CN"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Evaluation</a:t>
            </a:r>
            <a:endParaRPr lang="zh-CN" altLang="en-US" sz="1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DB5A67D9-2C37-4274-A40C-6E60DD17DA97}"/>
              </a:ext>
            </a:extLst>
          </p:cNvPr>
          <p:cNvPicPr>
            <a:picLocks noChangeAspect="1"/>
          </p:cNvPicPr>
          <p:nvPr/>
        </p:nvPicPr>
        <p:blipFill>
          <a:blip r:embed="rId3"/>
          <a:stretch>
            <a:fillRect/>
          </a:stretch>
        </p:blipFill>
        <p:spPr>
          <a:xfrm>
            <a:off x="1160883" y="591949"/>
            <a:ext cx="6822234" cy="4551551"/>
          </a:xfrm>
          <a:prstGeom prst="rect">
            <a:avLst/>
          </a:prstGeom>
        </p:spPr>
      </p:pic>
    </p:spTree>
    <p:extLst>
      <p:ext uri="{BB962C8B-B14F-4D97-AF65-F5344CB8AC3E}">
        <p14:creationId xmlns:p14="http://schemas.microsoft.com/office/powerpoint/2010/main" val="2048643185"/>
      </p:ext>
    </p:extLst>
  </p:cSld>
  <p:clrMapOvr>
    <a:masterClrMapping/>
  </p:clrMapOvr>
</p:sld>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7345</TotalTime>
  <Words>4341</Words>
  <Application>Microsoft Office PowerPoint</Application>
  <PresentationFormat>全屏显示(16:9)</PresentationFormat>
  <Paragraphs>257</Paragraphs>
  <Slides>15</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宋体</vt:lpstr>
      <vt:lpstr>微软雅黑</vt:lpstr>
      <vt:lpstr>微软雅黑 Light</vt:lpstr>
      <vt:lpstr>Arial</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熊猫哒哒</dc:creator>
  <cp:lastModifiedBy>Acey XX</cp:lastModifiedBy>
  <cp:revision>794</cp:revision>
  <dcterms:created xsi:type="dcterms:W3CDTF">2017-05-01T12:27:00Z</dcterms:created>
  <dcterms:modified xsi:type="dcterms:W3CDTF">2022-03-09T06:25:25Z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