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3" r:id="rId3"/>
    <p:sldId id="267" r:id="rId4"/>
    <p:sldId id="290" r:id="rId5"/>
    <p:sldId id="299" r:id="rId6"/>
    <p:sldId id="300" r:id="rId7"/>
    <p:sldId id="292" r:id="rId8"/>
    <p:sldId id="301" r:id="rId9"/>
    <p:sldId id="304" r:id="rId10"/>
    <p:sldId id="293" r:id="rId11"/>
    <p:sldId id="302" r:id="rId12"/>
    <p:sldId id="305" r:id="rId13"/>
    <p:sldId id="306" r:id="rId14"/>
    <p:sldId id="307" r:id="rId15"/>
    <p:sldId id="309" r:id="rId16"/>
    <p:sldId id="310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8001"/>
    <a:srgbClr val="284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32" autoAdjust="0"/>
  </p:normalViewPr>
  <p:slideViewPr>
    <p:cSldViewPr snapToGrid="0">
      <p:cViewPr varScale="1"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7966E6-A8DB-4B18-8AB9-0A7B7C6122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93564-AA5C-4476-8A79-F4CC0132EF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80DDC-C412-4622-9F01-FED9A7186D4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E95BD-5C24-448B-8154-0BFAFC28AA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E46F8-82A9-441D-B2A6-F6BAF62EC8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715F2-192B-445F-981E-817722C99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38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C9144-CB1F-4413-8792-09E1637CF7C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04313-268C-4098-841A-72B5E8BD1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98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第一篇：美团发在</a:t>
            </a:r>
            <a:r>
              <a:rPr lang="en-US" altLang="zh-CN" dirty="0"/>
              <a:t>ICDM2020workshop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第二篇：同济大学 </a:t>
            </a:r>
            <a:r>
              <a:rPr lang="en-US" altLang="zh-CN" dirty="0"/>
              <a:t>WSDM2022</a:t>
            </a:r>
          </a:p>
          <a:p>
            <a:r>
              <a:rPr lang="zh-CN" altLang="en-US" dirty="0"/>
              <a:t>两篇都是跨</a:t>
            </a:r>
            <a:r>
              <a:rPr lang="en-US" altLang="zh-CN" dirty="0"/>
              <a:t>session</a:t>
            </a:r>
            <a:r>
              <a:rPr lang="zh-CN" altLang="en-US" dirty="0"/>
              <a:t>的</a:t>
            </a:r>
            <a:r>
              <a:rPr lang="en-US" altLang="zh-CN" dirty="0"/>
              <a:t>SBR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4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非个性化推荐：当两个不同的用户点击的</a:t>
            </a:r>
            <a:r>
              <a:rPr lang="en-US" altLang="zh-CN" dirty="0"/>
              <a:t>item</a:t>
            </a:r>
            <a:r>
              <a:rPr lang="zh-CN" altLang="en-US" dirty="0"/>
              <a:t>序列一样时，推荐的</a:t>
            </a:r>
            <a:r>
              <a:rPr lang="en-US" altLang="zh-CN" dirty="0"/>
              <a:t>item</a:t>
            </a:r>
            <a:r>
              <a:rPr lang="zh-CN" altLang="en-US" dirty="0"/>
              <a:t>会是一样的。</a:t>
            </a:r>
            <a:endParaRPr lang="en-US" altLang="zh-CN" dirty="0"/>
          </a:p>
          <a:p>
            <a:r>
              <a:rPr lang="zh-CN" altLang="en-US" dirty="0"/>
              <a:t>因此这篇文章提出了一种异构全局图（</a:t>
            </a:r>
            <a:r>
              <a:rPr lang="en-US" altLang="zh-CN" dirty="0"/>
              <a:t>HGG</a:t>
            </a:r>
            <a:r>
              <a:rPr lang="zh-CN" altLang="en-US" dirty="0"/>
              <a:t>，</a:t>
            </a:r>
            <a:r>
              <a:rPr lang="en-US" altLang="zh-CN" dirty="0"/>
              <a:t>Heterogeneous Global Graph</a:t>
            </a:r>
            <a:r>
              <a:rPr lang="zh-CN" altLang="en-US" dirty="0"/>
              <a:t>），结合当前用户的历史</a:t>
            </a:r>
            <a:r>
              <a:rPr lang="en-US" altLang="zh-CN" dirty="0"/>
              <a:t>session</a:t>
            </a:r>
            <a:r>
              <a:rPr lang="zh-CN" altLang="en-US" dirty="0"/>
              <a:t>和其他用户的历史</a:t>
            </a:r>
            <a:r>
              <a:rPr lang="en-US" altLang="zh-CN" dirty="0"/>
              <a:t>session</a:t>
            </a:r>
            <a:r>
              <a:rPr lang="zh-CN" altLang="en-US" dirty="0"/>
              <a:t>来为当前用户推荐。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3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在许多情况下，用户可能已经登录，或者可能存在某种形式的用户标识符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(cookie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或其他标识符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。在这些情况下，可以合理地假设历史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中的用户行为在提供个性化推荐时是有用的。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HGN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中，既有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user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节点，又有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节点。（？）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HGN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中包含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user-item edge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user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节点与他所有交互过的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节点连接起来，用来学习用户的长期偏好；还有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item-item edge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中成对的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连接起来，用来学习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item-transition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，另外还计算相似的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对，将他们相连，去捕捉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之间的潜在关系。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对于这样一个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-&gt;item j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的关系，可以定义这样两条边。对于每个（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vi,vj,r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）我们利用它在所有历史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中的频率作为边权值。对于每个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，只取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top-s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vj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与它相连。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item2item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连接中，还有一个相似边，将共现率很高的两个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连接起来，共现率是指两个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在不同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中同时出现的频率。对于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 I,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使用公式计算与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的共现率的排名前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 j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（边的表示如图）。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）表示包含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 , |N(s)|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 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的长度，如果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的长度越短，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vj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还同时出现的话，说明他俩的具有很强的相关性，所以这里用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1/|N(s)|,s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越短，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越大。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User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之间的有向边有两种类型。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49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根据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 data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来构建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HGN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，将构建好的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HGN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输入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HGNN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q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user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embedding,p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  <a:latin typeface="Arial" panose="020B0604020202020204" pitchFamily="34" charset="0"/>
              </a:rPr>
              <a:t>Nrxvi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的边的类型的邻居，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enk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pnk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或者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qnk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，为每个类型的边指定一个权重和偏执，计算出每个边类型的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pvi,rx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，然后将它们聚合起来得到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pvi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(k+1),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ru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rinteract_by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.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以此来完成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的一轮更新。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User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更新方式同理。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Rv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rinteract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最后将每一层得到的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qui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或者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pvi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加权相加得到最后的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user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或者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的最终表示。其中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αk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表示第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层向量的重要程度，这篇文章把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αk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设置为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1/(k+1)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通过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HGNN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层，可以得到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user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长期偏好和全局层次的，包含丰富的语义的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 embedding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Personalized session encoder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模块计算了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current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prefence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general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preference,current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preference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主要考虑了当前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的顺序问题，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代表逆序编码，将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emmbedding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与逆序编码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concat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起来，然后计算每个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与整个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的加权平均的相关度，使用一个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soft-attention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来计算出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current preference Cu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General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prefence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使用了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qu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来为个性化每个用户，同样使用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soft-attention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来得到每个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general preference,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最后使用一个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gate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mechnism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Ou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结合起来，得到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的表示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Loss function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交叉熵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63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Last.fm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包含了从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Last.fm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收集的近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1000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名用户的全部收听习惯。这个数据集主要关注音乐艺术家的推荐。将用户八小时内的收听作为一个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Xing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包含了来自社交网络平台的招聘信息，并包含了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77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万用户与招聘信息的交互。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Reddit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reddit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网站收集了包含用户名，用户评论的模块，和一个交互时间戳的元组。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7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从实验结果来看，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HG-GNN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baselined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都是在短序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上表现更好。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Baseline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H-RNN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A-PGNN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都是个性化的推荐方法。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*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号表示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baseline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中最优的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18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CPL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：去掉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current preference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GPL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：去掉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general preference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last.fm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HGNN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的影响很大，两个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preference learning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的影响不是特别大；在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Xing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current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prefence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的影响特别大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node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edge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的消融实验时，结果有点微妙，最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MRR@10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中，不要这些 效果反而更好一点（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conduct in Xing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20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上面两个图是对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做的实验，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 sample(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取样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系数，取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top-s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个邻居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j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相连 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last.fm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Xing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 最好的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都是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下面两个图是对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的实验， 取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topk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 I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共现度最高的节点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j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，在于不同的数据集，表现最好的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不一样，由于相似项之间的关系依赖于全局交互，因此相似关系在不同数据集上的分布会有很大的差异。因此，该超参数对数据比较敏感。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4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3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CSRM</a:t>
            </a:r>
            <a:r>
              <a:rPr lang="zh-CN" altLang="en-US" dirty="0"/>
              <a:t>是第一篇考虑跨</a:t>
            </a:r>
            <a:r>
              <a:rPr lang="en-US" altLang="zh-CN" dirty="0"/>
              <a:t>session</a:t>
            </a:r>
            <a:r>
              <a:rPr lang="zh-CN" altLang="en-US" dirty="0"/>
              <a:t>的文章</a:t>
            </a:r>
            <a:endParaRPr lang="en-US" altLang="zh-CN" dirty="0"/>
          </a:p>
          <a:p>
            <a:r>
              <a:rPr lang="zh-CN" altLang="en-US" dirty="0"/>
              <a:t>这篇文章即考虑了</a:t>
            </a:r>
            <a:r>
              <a:rPr lang="en-US" altLang="zh-CN" dirty="0"/>
              <a:t>item-level</a:t>
            </a:r>
            <a:r>
              <a:rPr lang="zh-CN" altLang="en-US" dirty="0"/>
              <a:t>的粒度又考虑了</a:t>
            </a:r>
            <a:r>
              <a:rPr lang="en-US" altLang="zh-CN" dirty="0"/>
              <a:t>session-level</a:t>
            </a:r>
            <a:r>
              <a:rPr lang="zh-CN" altLang="en-US" dirty="0"/>
              <a:t>的粒度。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2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4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  <a:latin typeface="Arial" panose="020B0604020202020204" pitchFamily="34" charset="0"/>
              </a:rPr>
              <a:t>Kernal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size=3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 代表一次卷积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dilation,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膨胀系数，一般呈指数倍增长，代表一次跨几步。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TCN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可以对多跳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进行卷积运算，并在卷积过程中保持序列信息。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7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将所有</a:t>
            </a:r>
            <a:r>
              <a:rPr lang="en-US" altLang="zh-CN" dirty="0"/>
              <a:t>session</a:t>
            </a:r>
            <a:r>
              <a:rPr lang="zh-CN" altLang="en-US" dirty="0"/>
              <a:t>生成一个全局有向图，然后输入一个</a:t>
            </a:r>
            <a:r>
              <a:rPr lang="en-US" altLang="zh-CN" dirty="0"/>
              <a:t>GNN</a:t>
            </a:r>
            <a:r>
              <a:rPr lang="zh-CN" altLang="en-US" dirty="0"/>
              <a:t>中进行图卷积，</a:t>
            </a:r>
            <a:r>
              <a:rPr lang="en-US" altLang="zh-CN" dirty="0"/>
              <a:t>Weight in</a:t>
            </a:r>
            <a:r>
              <a:rPr lang="zh-CN" altLang="en-US" dirty="0"/>
              <a:t>和</a:t>
            </a:r>
            <a:r>
              <a:rPr lang="en-US" altLang="zh-CN" dirty="0"/>
              <a:t>Weight out</a:t>
            </a:r>
            <a:r>
              <a:rPr lang="zh-CN" altLang="en-US" dirty="0"/>
              <a:t>代表归一化的出度和入度</a:t>
            </a:r>
            <a:r>
              <a:rPr lang="en-US" altLang="zh-CN" dirty="0"/>
              <a:t>,D</a:t>
            </a:r>
            <a:r>
              <a:rPr lang="zh-CN" altLang="en-US" dirty="0"/>
              <a:t>是这个全局图的度矩阵（出度和入度的和）</a:t>
            </a:r>
            <a:endParaRPr lang="en-US" altLang="zh-CN" dirty="0"/>
          </a:p>
          <a:p>
            <a:r>
              <a:rPr lang="en-US" altLang="zh-CN" dirty="0"/>
              <a:t>GNN</a:t>
            </a:r>
            <a:r>
              <a:rPr lang="zh-CN" altLang="en-US" dirty="0"/>
              <a:t>输出每个</a:t>
            </a:r>
            <a:r>
              <a:rPr lang="en-US" altLang="zh-CN" dirty="0"/>
              <a:t>item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r>
              <a:rPr lang="zh-CN" altLang="en-US" dirty="0"/>
              <a:t>，这个</a:t>
            </a:r>
            <a:r>
              <a:rPr lang="en-US" altLang="zh-CN" dirty="0"/>
              <a:t>embedding</a:t>
            </a:r>
            <a:r>
              <a:rPr lang="zh-CN" altLang="en-US" dirty="0"/>
              <a:t>获得了其他</a:t>
            </a:r>
            <a:r>
              <a:rPr lang="en-US" altLang="zh-CN" dirty="0"/>
              <a:t>session</a:t>
            </a:r>
            <a:r>
              <a:rPr lang="zh-CN" altLang="en-US" dirty="0"/>
              <a:t>在</a:t>
            </a:r>
            <a:r>
              <a:rPr lang="en-US" altLang="zh-CN" dirty="0"/>
              <a:t>item</a:t>
            </a:r>
            <a:r>
              <a:rPr lang="zh-CN" altLang="en-US" dirty="0"/>
              <a:t>粒度上的协同信息。</a:t>
            </a:r>
            <a:endParaRPr lang="en-US" altLang="zh-CN" dirty="0"/>
          </a:p>
          <a:p>
            <a:r>
              <a:rPr lang="zh-CN" altLang="en-US" dirty="0"/>
              <a:t>对于每个</a:t>
            </a:r>
            <a:r>
              <a:rPr lang="en-US" altLang="zh-CN" dirty="0"/>
              <a:t>session</a:t>
            </a:r>
            <a:r>
              <a:rPr lang="zh-CN" altLang="en-US" dirty="0"/>
              <a:t>，向</a:t>
            </a:r>
            <a:r>
              <a:rPr lang="en-US" altLang="zh-CN" dirty="0"/>
              <a:t>TCN</a:t>
            </a:r>
            <a:r>
              <a:rPr lang="zh-CN" altLang="en-US" dirty="0"/>
              <a:t>输入</a:t>
            </a:r>
            <a:r>
              <a:rPr lang="en-US" altLang="zh-CN" dirty="0"/>
              <a:t>session</a:t>
            </a:r>
            <a:r>
              <a:rPr lang="zh-CN" altLang="en-US" dirty="0"/>
              <a:t>对应的</a:t>
            </a:r>
            <a:r>
              <a:rPr lang="en-US" altLang="zh-CN" dirty="0"/>
              <a:t>item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r>
              <a:rPr lang="zh-CN" altLang="en-US" dirty="0"/>
              <a:t>，</a:t>
            </a:r>
            <a:r>
              <a:rPr lang="en-US" altLang="zh-CN" dirty="0" err="1"/>
              <a:t>vs,i</a:t>
            </a:r>
            <a:r>
              <a:rPr lang="zh-CN" altLang="en-US" dirty="0"/>
              <a:t>代表</a:t>
            </a:r>
            <a:r>
              <a:rPr lang="en-US" altLang="zh-CN" dirty="0"/>
              <a:t>session s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en-US" altLang="zh-CN" dirty="0"/>
              <a:t>item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是一个</a:t>
            </a:r>
            <a:r>
              <a:rPr lang="en-US" altLang="zh-CN" dirty="0"/>
              <a:t>kernel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代表</a:t>
            </a:r>
            <a:r>
              <a:rPr lang="en-US" altLang="zh-CN" dirty="0"/>
              <a:t>kernel size.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TCN</a:t>
            </a:r>
            <a:r>
              <a:rPr lang="zh-CN" altLang="en-US" dirty="0"/>
              <a:t>最后一层的输出作为当前</a:t>
            </a:r>
            <a:r>
              <a:rPr lang="en-US" altLang="zh-CN" dirty="0"/>
              <a:t>session</a:t>
            </a:r>
            <a:r>
              <a:rPr lang="zh-CN" altLang="en-US" dirty="0"/>
              <a:t>的</a:t>
            </a:r>
            <a:r>
              <a:rPr lang="en-US" altLang="zh-CN" dirty="0"/>
              <a:t>local representation, </a:t>
            </a:r>
            <a:r>
              <a:rPr lang="zh-CN" altLang="en-US" dirty="0"/>
              <a:t>然后使用一个</a:t>
            </a:r>
            <a:r>
              <a:rPr lang="en-US" altLang="zh-CN" dirty="0"/>
              <a:t>soft-attention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为当前会话中的项目分配不同的权重，然后将每个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加权起来作为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representation</a:t>
            </a: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计算当前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与最近的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的相似度，将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top-k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与当前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建立连接。然后通过一个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GAT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计算出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si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cross</a:t>
            </a: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通过一个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soft-attention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local,s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global, s cross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结合起来，计算出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 final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损失函数：交叉熵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16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*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SR-GNN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文章里直接拿出来用的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**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表示把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SR-GNN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的源码再跑一次得到的结果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9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  <a:latin typeface="Arial" panose="020B0604020202020204" pitchFamily="34" charset="0"/>
              </a:rPr>
              <a:t>ca.exl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表示去掉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cross session item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  <a:latin typeface="Arial" panose="020B0604020202020204" pitchFamily="34" charset="0"/>
              </a:rPr>
              <a:t>Sc.exl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表示去掉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 context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消融实验表明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item-level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session-level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的协同信息都是有效的，其中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item-level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的效果更明显，但是加两者中的任意一种 效果都比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Gc-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san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9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6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10132-A73C-4D2B-A9ED-F46E5BB8F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3D317-7889-4FD6-A450-CD401A181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0D0B-D5CA-4F66-A786-C11FF930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97F51-6BB9-497B-9F04-EC5ED47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C87E7-0A91-4ACB-87AA-98ABEE99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6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AFFB-647C-486B-9796-C073DDA5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E6B2B-43B9-444F-88B7-526D6FD8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1AC43-E62F-4EFE-BC58-25D3311F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95422-F23C-43E3-9A50-176848AD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B755C-D1CC-4114-8E2D-D051D968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95E9F5-78E5-4769-AFBF-9955C0439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6790C-5C42-413D-B188-A9624D3D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73804-3EB2-4C2B-BA2B-E3624CC8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ACE21-6EC7-4D52-913B-74162E2A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D77B0-FFAB-4590-80D5-16564BD9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02C94-CC9D-4FA6-A1FB-64C2AD10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BE774-B9D6-4BF6-828D-8DB2D174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74F25-F917-4593-A62B-BD069C6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5B5D5-D3DD-46A9-B8BF-0D1C9FD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EAF2-1495-4969-AE0D-EFAC2A24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A1932-49A9-46BA-9A0F-A5C6F684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F00-0353-449C-A663-52F861B2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5F86B-DC58-4482-B38F-A57BC147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0AC88-9E47-4E12-BF0E-204BC5EC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3665B-2BD9-403C-A659-CE524489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97F3-7F18-44FD-B806-84E7F41B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55814-81F1-4C57-B6CB-AACADAE1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9B944-B4BC-4FB3-9C1F-13A046DB1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CCDF1-4EF0-4E04-A45D-5794F1C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370C7-EC8C-4ED9-815D-8E6134ED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86B7F-411B-4226-A649-52697441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5941D-537F-47C7-8AA3-A3E70033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B4AF2-3B00-471A-8A9D-0C5AB60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E4B53-A2CC-4D34-B834-B973E97E7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54F3B-6864-4FA4-AD05-5A525775E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E3B5E9-7D2B-4DDB-948B-6D9BFF848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175FF-39DD-49E2-AEF8-454C0DA3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6501DA-DE22-45B5-83F2-C300DAA5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6B2ECD-ECAD-47EC-B03C-929306D1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A4AC-D8C4-4667-8D70-38856A8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F57FF-7BA5-4FF8-B2CF-18D07AD8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9CB0E-7C9E-450B-90B7-57316301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AC50D-CF3E-491F-8757-AC707A19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4D189-AADA-4114-B377-5ABCAC84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0EFD4-02A3-44A4-ACA6-78854BD4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FDB42-9C7E-443A-B363-BB47408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58C51-AB38-4666-BA76-D476E73E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EF6B2-D686-4D39-94DE-B5069035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E2300A-0BBE-4396-9E5D-8B2BB860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5F636-D7CD-41D7-BD57-F7E9966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5EEA2-6B73-47C6-A822-93C5C6BF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3D015-1845-435D-8F0B-FAB38DAA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B9307-06DA-4B20-ACF9-F2BFD9EC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6C051-D0E1-44CF-8B53-81978E26C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8507F-CEF2-45B4-8F5C-A4310DEA1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4E548-DC32-45BB-9142-A7415AD3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1145D-6977-4F29-827D-0E93AC5E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75A9E-6916-4186-B000-D43A64A9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4F313-A33C-485A-B026-57DE0483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8A56F-7080-4A1B-BCC9-462A467F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2AB64-9E33-47DC-896B-4B8DFB5C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063E-786F-40F4-9248-D85769E553B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BACFA-08AE-4F11-99BE-D5C39F013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6CDA3-5867-4BF0-8131-45D13732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21AE0ED-2875-40FC-902B-43276E04D27A}"/>
              </a:ext>
            </a:extLst>
          </p:cNvPr>
          <p:cNvSpPr txBox="1">
            <a:spLocks/>
          </p:cNvSpPr>
          <p:nvPr/>
        </p:nvSpPr>
        <p:spPr>
          <a:xfrm>
            <a:off x="8991601" y="5489706"/>
            <a:ext cx="2448559" cy="378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2574E0-D5CE-46F3-9221-8338938B26FF}"/>
              </a:ext>
            </a:extLst>
          </p:cNvPr>
          <p:cNvSpPr txBox="1">
            <a:spLocks/>
          </p:cNvSpPr>
          <p:nvPr/>
        </p:nvSpPr>
        <p:spPr>
          <a:xfrm>
            <a:off x="2220131" y="2419792"/>
            <a:ext cx="7385977" cy="2844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“Cross-Session Aware Temporal Convolutional Network for Session-based Recommendation. &amp; Heterogeneous Global Graph Neural Networks for Personalized</a:t>
            </a:r>
          </a:p>
          <a:p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Session-based Recommendation.”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论文研读</a:t>
            </a:r>
            <a:endParaRPr lang="en-US" altLang="zh-CN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35B19BD-E7B3-4937-B4AD-3BA8239DB072}"/>
              </a:ext>
            </a:extLst>
          </p:cNvPr>
          <p:cNvSpPr txBox="1">
            <a:spLocks/>
          </p:cNvSpPr>
          <p:nvPr/>
        </p:nvSpPr>
        <p:spPr>
          <a:xfrm>
            <a:off x="8991601" y="4998903"/>
            <a:ext cx="2448559" cy="378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汇报人：陈倩</a:t>
            </a:r>
          </a:p>
        </p:txBody>
      </p:sp>
    </p:spTree>
    <p:extLst>
      <p:ext uri="{BB962C8B-B14F-4D97-AF65-F5344CB8AC3E}">
        <p14:creationId xmlns:p14="http://schemas.microsoft.com/office/powerpoint/2010/main" val="21787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36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3499C9-9FD7-4204-8FD4-C8CD88A11C8F}"/>
              </a:ext>
            </a:extLst>
          </p:cNvPr>
          <p:cNvSpPr txBox="1"/>
          <p:nvPr/>
        </p:nvSpPr>
        <p:spPr>
          <a:xfrm>
            <a:off x="922262" y="1919538"/>
            <a:ext cx="105578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用户个性化推荐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>
                <a:effectLst/>
                <a:latin typeface="Arial" panose="020B0604020202020204" pitchFamily="34" charset="0"/>
              </a:rPr>
              <a:t>   几乎所有现有的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SBR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工作都依赖于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之间的转换，在建模用户偏好时忽略了用户历史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，这往往导致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non-personalized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推荐。</a:t>
            </a:r>
          </a:p>
          <a:p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跨用户的推荐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>
                <a:effectLst/>
                <a:latin typeface="Arial" panose="020B0604020202020204" pitchFamily="34" charset="0"/>
              </a:rPr>
              <a:t>   现有的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SBR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personalized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推荐仅限于当前用户的</a:t>
            </a:r>
            <a:r>
              <a:rPr lang="zh-CN" altLang="en-US" sz="2800" dirty="0">
                <a:latin typeface="Arial" panose="020B0604020202020204" pitchFamily="34" charset="0"/>
              </a:rPr>
              <a:t>历史</a:t>
            </a:r>
            <a:r>
              <a:rPr lang="en-US" altLang="zh-CN" sz="2800" dirty="0">
                <a:latin typeface="Arial" panose="020B0604020202020204" pitchFamily="34" charset="0"/>
              </a:rPr>
              <a:t>session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，而忽略了其他用户历史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中有用的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的转换模式。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597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36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HGG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EF5F71-D8C7-4095-8057-4EC03E3F5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12" y="1090089"/>
            <a:ext cx="5501698" cy="5157842"/>
          </a:xfrm>
          <a:prstGeom prst="rect">
            <a:avLst/>
          </a:prstGeom>
        </p:spPr>
      </p:pic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999F63BE-06C6-4867-9334-45FF69F9313A}"/>
              </a:ext>
            </a:extLst>
          </p:cNvPr>
          <p:cNvSpPr/>
          <p:nvPr/>
        </p:nvSpPr>
        <p:spPr>
          <a:xfrm>
            <a:off x="7359804" y="1606091"/>
            <a:ext cx="898080" cy="9140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i</a:t>
            </a:r>
            <a:endParaRPr lang="zh-CN" altLang="en-US" sz="2800" b="1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14DEBB0-AC8F-4B63-99C2-D2E56DB3F5CB}"/>
              </a:ext>
            </a:extLst>
          </p:cNvPr>
          <p:cNvSpPr/>
          <p:nvPr/>
        </p:nvSpPr>
        <p:spPr>
          <a:xfrm>
            <a:off x="9346349" y="1594940"/>
            <a:ext cx="898080" cy="9252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</a:t>
            </a:r>
            <a:endParaRPr lang="zh-CN" altLang="en-US" sz="28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9382FD0-DDFF-4866-A2CB-698D3BF2226F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8257884" y="2057558"/>
            <a:ext cx="1088465" cy="5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CD5A9D30-527E-4D06-B471-775022706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585" y="2733485"/>
            <a:ext cx="3172268" cy="47631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CA53646-2747-4F03-8B9A-67754C0F5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2585" y="3582658"/>
            <a:ext cx="2162477" cy="47631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1469B17-047F-47C0-87CE-AD5E81384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875" y="4169855"/>
            <a:ext cx="4559897" cy="95789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F728678-2402-42DD-9FF0-58FF4BDAC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2288" y="5100253"/>
            <a:ext cx="2267266" cy="42868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F5ADD28-760A-4698-A02A-CC61A4BB7A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9804" y="5640067"/>
            <a:ext cx="301032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36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HG-GNN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2DD94C-F760-4AAF-AEE2-D6EC420C7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12" y="1720402"/>
            <a:ext cx="11050860" cy="34160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569AF3-B412-4D57-8E9E-46837EE9F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458" y="5088561"/>
            <a:ext cx="3461381" cy="10321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EEEBCBE-0976-4DD6-B876-B2E3CE393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668" y="6185044"/>
            <a:ext cx="3717859" cy="4447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A514750-3052-46C2-A6C9-350684F8F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251" y="5227776"/>
            <a:ext cx="1988636" cy="43296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9FCBFDD-ADC3-4821-AE5F-DEFBFB7E49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4527" y="5628590"/>
            <a:ext cx="2941372" cy="71477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F42AFC20-4CF8-4667-9AFF-F405D45406F7}"/>
              </a:ext>
            </a:extLst>
          </p:cNvPr>
          <p:cNvSpPr/>
          <p:nvPr/>
        </p:nvSpPr>
        <p:spPr>
          <a:xfrm>
            <a:off x="1556668" y="5006898"/>
            <a:ext cx="6782946" cy="1750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7AFF64C-AC52-4326-B817-F7C92AED97E3}"/>
              </a:ext>
            </a:extLst>
          </p:cNvPr>
          <p:cNvCxnSpPr>
            <a:stCxn id="20" idx="0"/>
          </p:cNvCxnSpPr>
          <p:nvPr/>
        </p:nvCxnSpPr>
        <p:spPr>
          <a:xfrm flipV="1">
            <a:off x="4948141" y="3925229"/>
            <a:ext cx="1731439" cy="1081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12E84755-D952-4668-BDE8-47C63CC741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7969" y="500782"/>
            <a:ext cx="1840800" cy="47771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7E587A2-10F3-484E-A318-CF81965B45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40798" y="847104"/>
            <a:ext cx="1567485" cy="80211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057CF29-4B43-4E79-82A6-C301411662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7649" y="1466453"/>
            <a:ext cx="2771785" cy="833078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D6B64B21-687F-4680-9A33-A6895BA6531D}"/>
              </a:ext>
            </a:extLst>
          </p:cNvPr>
          <p:cNvSpPr/>
          <p:nvPr/>
        </p:nvSpPr>
        <p:spPr>
          <a:xfrm>
            <a:off x="9489688" y="99210"/>
            <a:ext cx="2689746" cy="2695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F8D509A-8565-4EFD-9160-C5620419B20D}"/>
              </a:ext>
            </a:extLst>
          </p:cNvPr>
          <p:cNvSpPr txBox="1"/>
          <p:nvPr/>
        </p:nvSpPr>
        <p:spPr>
          <a:xfrm>
            <a:off x="9656956" y="259997"/>
            <a:ext cx="206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Current preference: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2F74-E892-4151-AEAD-ADCC25EF1DE4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984792" y="2794663"/>
            <a:ext cx="849769" cy="203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856480EC-E536-43FE-8332-40C3FCED7C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6618" y="4836377"/>
            <a:ext cx="2340582" cy="68786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A6823F9-8252-4A42-85D2-E27EFB3031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88161" y="5474861"/>
            <a:ext cx="1023805" cy="50408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B6E4657C-58D6-4A28-B3EF-FE1A0C64BD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43846" y="5979646"/>
            <a:ext cx="2161391" cy="627652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FA00CB4F-407F-46A2-8014-245EE842EACB}"/>
              </a:ext>
            </a:extLst>
          </p:cNvPr>
          <p:cNvSpPr/>
          <p:nvPr/>
        </p:nvSpPr>
        <p:spPr>
          <a:xfrm>
            <a:off x="9546618" y="4415855"/>
            <a:ext cx="2340582" cy="219144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C4DB77A-01FE-40E5-AA5F-FEEFA0DCA1CB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10088161" y="3925229"/>
            <a:ext cx="628748" cy="4906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6CD7C39-6410-472A-8065-1779FFBE53D8}"/>
              </a:ext>
            </a:extLst>
          </p:cNvPr>
          <p:cNvSpPr txBox="1"/>
          <p:nvPr/>
        </p:nvSpPr>
        <p:spPr>
          <a:xfrm>
            <a:off x="9569156" y="4501929"/>
            <a:ext cx="206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General preference: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AFD9C9DE-103A-4D94-9968-E913107629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13180" y="2225594"/>
            <a:ext cx="1007458" cy="5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36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Dataset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3FF63C-84E1-4F06-8945-337E4A499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5" y="1371313"/>
            <a:ext cx="8021169" cy="4115374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6263C9C-BAAE-44CB-9F84-716F45BE8974}"/>
              </a:ext>
            </a:extLst>
          </p:cNvPr>
          <p:cNvSpPr/>
          <p:nvPr/>
        </p:nvSpPr>
        <p:spPr>
          <a:xfrm>
            <a:off x="6096000" y="3579541"/>
            <a:ext cx="3772829" cy="37914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240798-CC72-4314-A989-6D3D170B5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8441"/>
            <a:ext cx="12192000" cy="38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113557" y="133196"/>
            <a:ext cx="333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Ablation 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21840C-F04D-4E07-A37E-DFA22CD9A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87" y="1307082"/>
            <a:ext cx="11324325" cy="24936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59F8F7-5AC1-4C43-99CB-AC8F7FC46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916" y="3768468"/>
            <a:ext cx="6030167" cy="257210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BACAEB0-8648-43A7-A12E-2B12B4906835}"/>
              </a:ext>
            </a:extLst>
          </p:cNvPr>
          <p:cNvSpPr/>
          <p:nvPr/>
        </p:nvSpPr>
        <p:spPr>
          <a:xfrm>
            <a:off x="8257884" y="4471265"/>
            <a:ext cx="752301" cy="1712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386226" y="44555"/>
            <a:ext cx="4144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Hyper-parameters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Study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6D05B-B915-4B1A-84D7-82F405E3F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44" y="1150952"/>
            <a:ext cx="6954092" cy="23351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4709780-F242-4AA5-9940-723831151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265" y="3515308"/>
            <a:ext cx="7633057" cy="27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5C6EFE-A93A-42C1-B6C0-B23270C0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71" y="1488081"/>
            <a:ext cx="3877258" cy="38772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53EB2D-2458-441D-BF45-D2BCD47ED81E}"/>
              </a:ext>
            </a:extLst>
          </p:cNvPr>
          <p:cNvSpPr txBox="1"/>
          <p:nvPr/>
        </p:nvSpPr>
        <p:spPr>
          <a:xfrm>
            <a:off x="5209590" y="2827175"/>
            <a:ext cx="217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002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2574E0-D5CE-46F3-9221-8338938B26FF}"/>
              </a:ext>
            </a:extLst>
          </p:cNvPr>
          <p:cNvSpPr txBox="1">
            <a:spLocks/>
          </p:cNvSpPr>
          <p:nvPr/>
        </p:nvSpPr>
        <p:spPr>
          <a:xfrm>
            <a:off x="1563029" y="2776623"/>
            <a:ext cx="9065941" cy="1477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Cross-Session Aware Temporal Convolutional Network for Session-based Recommendation. </a:t>
            </a:r>
          </a:p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(CA-TCN)</a:t>
            </a:r>
          </a:p>
        </p:txBody>
      </p:sp>
    </p:spTree>
    <p:extLst>
      <p:ext uri="{BB962C8B-B14F-4D97-AF65-F5344CB8AC3E}">
        <p14:creationId xmlns:p14="http://schemas.microsoft.com/office/powerpoint/2010/main" val="5709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0AFAA4-ECE5-4562-9538-142E35AEC38A}"/>
              </a:ext>
            </a:extLst>
          </p:cNvPr>
          <p:cNvSpPr txBox="1"/>
          <p:nvPr/>
        </p:nvSpPr>
        <p:spPr>
          <a:xfrm>
            <a:off x="0" y="805351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Why cross-session? </a:t>
            </a:r>
          </a:p>
          <a:p>
            <a:r>
              <a:rPr lang="en-US" altLang="zh-CN" sz="2800" dirty="0"/>
              <a:t>   </a:t>
            </a:r>
            <a:r>
              <a:rPr lang="zh-CN" altLang="en-US" sz="2800" dirty="0"/>
              <a:t>现有的</a:t>
            </a:r>
            <a:r>
              <a:rPr lang="en-US" altLang="zh-CN" sz="2800" dirty="0"/>
              <a:t>GNN</a:t>
            </a:r>
            <a:r>
              <a:rPr lang="zh-CN" altLang="en-US" sz="2800" dirty="0"/>
              <a:t>推荐方法只关注当前</a:t>
            </a:r>
            <a:r>
              <a:rPr lang="en-US" altLang="zh-CN" sz="2800" dirty="0"/>
              <a:t>session</a:t>
            </a:r>
            <a:r>
              <a:rPr lang="zh-CN" altLang="en-US" sz="2800" dirty="0"/>
              <a:t>内的信息，忽略了其他</a:t>
            </a:r>
            <a:r>
              <a:rPr lang="en-US" altLang="zh-CN" sz="2800" dirty="0"/>
              <a:t>session</a:t>
            </a:r>
            <a:r>
              <a:rPr lang="zh-CN" altLang="en-US" sz="2800" dirty="0"/>
              <a:t>的信息。事实上其他</a:t>
            </a:r>
            <a:r>
              <a:rPr lang="en-US" altLang="zh-CN" sz="2800" dirty="0"/>
              <a:t>session</a:t>
            </a:r>
            <a:r>
              <a:rPr lang="zh-CN" altLang="en-US" sz="2800" dirty="0"/>
              <a:t>包含很多有价值的补充信息，有助于更精准的推荐。</a:t>
            </a:r>
            <a:endParaRPr lang="en-US" altLang="zh-CN" sz="2800" dirty="0"/>
          </a:p>
          <a:p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Why TCN?</a:t>
            </a:r>
          </a:p>
          <a:p>
            <a:r>
              <a:rPr lang="en-US" altLang="zh-CN" sz="2800" dirty="0"/>
              <a:t>   GNN</a:t>
            </a:r>
            <a:r>
              <a:rPr lang="zh-CN" altLang="en-US" sz="2800" dirty="0"/>
              <a:t>缺乏序列的位置信息，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不同序列会话可以构造成同一个图，限制了图结构获取精确的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session</a:t>
            </a:r>
            <a:r>
              <a:rPr lang="zh-CN" altLang="en-US" sz="2800" dirty="0">
                <a:latin typeface="Arial" panose="020B0604020202020204" pitchFamily="34" charset="0"/>
              </a:rPr>
              <a:t>表示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的能力。</a:t>
            </a:r>
            <a:endParaRPr lang="en-US" altLang="zh-CN" sz="2800" dirty="0"/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Why global-item graph(item-level) &amp; session-context graph(session-level)?</a:t>
            </a:r>
          </a:p>
          <a:p>
            <a:r>
              <a:rPr lang="zh-CN" altLang="en-US" sz="2800" dirty="0"/>
              <a:t>   </a:t>
            </a:r>
            <a:r>
              <a:rPr lang="en-US" altLang="zh-CN" sz="2800" dirty="0"/>
              <a:t>CSRM</a:t>
            </a:r>
            <a:r>
              <a:rPr lang="zh-CN" altLang="en-US" sz="2800" dirty="0"/>
              <a:t>计算了当前</a:t>
            </a:r>
            <a:r>
              <a:rPr lang="en-US" altLang="zh-CN" sz="2800" dirty="0"/>
              <a:t>session</a:t>
            </a:r>
            <a:r>
              <a:rPr lang="zh-CN" altLang="en-US" sz="2800" dirty="0"/>
              <a:t>与其他</a:t>
            </a:r>
            <a:r>
              <a:rPr lang="en-US" altLang="zh-CN" sz="2800" dirty="0"/>
              <a:t>session</a:t>
            </a:r>
            <a:r>
              <a:rPr lang="zh-CN" altLang="en-US" sz="2800" dirty="0"/>
              <a:t>之间的相似度来提取协同信息，没有考虑</a:t>
            </a:r>
            <a:r>
              <a:rPr lang="en-US" altLang="zh-CN" sz="2800" dirty="0"/>
              <a:t>item-level</a:t>
            </a:r>
            <a:r>
              <a:rPr lang="zh-CN" altLang="en-US" sz="2800" dirty="0"/>
              <a:t>的粒度，在</a:t>
            </a:r>
            <a:r>
              <a:rPr lang="en-US" altLang="zh-CN" sz="2800" dirty="0"/>
              <a:t>SBR</a:t>
            </a:r>
            <a:r>
              <a:rPr lang="zh-CN" altLang="en-US" sz="2800" dirty="0"/>
              <a:t>中，</a:t>
            </a:r>
            <a:r>
              <a:rPr lang="en-US" altLang="zh-CN" sz="2800" dirty="0"/>
              <a:t>item</a:t>
            </a:r>
            <a:r>
              <a:rPr lang="zh-CN" altLang="en-US" sz="2800" dirty="0"/>
              <a:t>应该是最小粒度。且同一个</a:t>
            </a:r>
            <a:r>
              <a:rPr lang="en-US" altLang="zh-CN" sz="2800" dirty="0"/>
              <a:t>item</a:t>
            </a:r>
            <a:r>
              <a:rPr lang="zh-CN" altLang="en-US" sz="2800" dirty="0"/>
              <a:t>可能出现在不同的</a:t>
            </a:r>
            <a:r>
              <a:rPr lang="en-US" altLang="zh-CN" sz="2800" dirty="0"/>
              <a:t>session</a:t>
            </a:r>
            <a:r>
              <a:rPr lang="zh-CN" altLang="en-US" sz="2800" dirty="0"/>
              <a:t>中，其他</a:t>
            </a:r>
            <a:r>
              <a:rPr lang="en-US" altLang="zh-CN" sz="2800" dirty="0"/>
              <a:t>session</a:t>
            </a:r>
            <a:r>
              <a:rPr lang="zh-CN" altLang="en-US" sz="2800" dirty="0"/>
              <a:t>中的</a:t>
            </a:r>
            <a:r>
              <a:rPr lang="en-US" altLang="zh-CN" sz="2800" dirty="0"/>
              <a:t>item</a:t>
            </a:r>
            <a:r>
              <a:rPr lang="zh-CN" altLang="en-US" sz="2800" dirty="0"/>
              <a:t>可能会对当前</a:t>
            </a:r>
            <a:r>
              <a:rPr lang="en-US" altLang="zh-CN" sz="2800" dirty="0"/>
              <a:t>session</a:t>
            </a:r>
            <a:r>
              <a:rPr lang="zh-CN" altLang="en-US" sz="2800" dirty="0"/>
              <a:t>的</a:t>
            </a:r>
            <a:r>
              <a:rPr lang="en-US" altLang="zh-CN" sz="2800" dirty="0"/>
              <a:t>item</a:t>
            </a:r>
            <a:r>
              <a:rPr lang="zh-CN" altLang="en-US" sz="2800" dirty="0"/>
              <a:t>产生影响。</a:t>
            </a:r>
          </a:p>
        </p:txBody>
      </p:sp>
    </p:spTree>
    <p:extLst>
      <p:ext uri="{BB962C8B-B14F-4D97-AF65-F5344CB8AC3E}">
        <p14:creationId xmlns:p14="http://schemas.microsoft.com/office/powerpoint/2010/main" val="21678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36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57B86E-B34E-44D1-AB97-03AC54494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863" y="1084946"/>
            <a:ext cx="6792273" cy="4477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D5CD7A-C502-49AB-8A9E-5834D3A9A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863" y="1562576"/>
            <a:ext cx="623201" cy="4092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B5944A-3004-402A-B4D0-B25AD1C50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3064" y="1611155"/>
            <a:ext cx="6554115" cy="3905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65BDF9-7561-4555-8416-8154EF930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7514" y="2460737"/>
            <a:ext cx="801164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16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TCN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086E5A-4532-4019-8511-05D14289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97" y="1116922"/>
            <a:ext cx="8412895" cy="496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3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16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Framework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DB2A43-2B41-4CEB-B6F7-D99322AD9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1" y="1867253"/>
            <a:ext cx="12174649" cy="32961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2C1A29-F525-434D-A2AA-00DB71F62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1" y="5124654"/>
            <a:ext cx="4846710" cy="42909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4DD279D-6717-49C6-A24B-1DBCE639BE10}"/>
              </a:ext>
            </a:extLst>
          </p:cNvPr>
          <p:cNvSpPr/>
          <p:nvPr/>
        </p:nvSpPr>
        <p:spPr>
          <a:xfrm>
            <a:off x="17351" y="5124654"/>
            <a:ext cx="4846710" cy="429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C8C5FF-19E8-425C-88A0-24065AF40F2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440706" y="4173177"/>
            <a:ext cx="960416" cy="951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39153C40-09AE-4DD0-89AF-B1B6C5DD8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64" y="998254"/>
            <a:ext cx="3485036" cy="73335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1AFCDBB-DA5F-4FF0-A8B4-D61CBAE0844A}"/>
              </a:ext>
            </a:extLst>
          </p:cNvPr>
          <p:cNvSpPr/>
          <p:nvPr/>
        </p:nvSpPr>
        <p:spPr>
          <a:xfrm>
            <a:off x="196864" y="998254"/>
            <a:ext cx="3485036" cy="74380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10B5CBC-2989-4FC5-99F1-9DD1802FEA6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939382" y="1742062"/>
            <a:ext cx="3500416" cy="94101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354F3CB2-4B70-4063-91EC-8F609042D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4620" y="872254"/>
            <a:ext cx="1702150" cy="39280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DED81C1-70F0-4F80-B94A-8F35749F52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9528" y="1269995"/>
            <a:ext cx="4376855" cy="26186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5098884-2D7B-4F9F-8DB6-1467DF5ED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9272" y="1548754"/>
            <a:ext cx="1957841" cy="523267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EC951036-E317-406D-9A39-D81E823EEDC1}"/>
              </a:ext>
            </a:extLst>
          </p:cNvPr>
          <p:cNvSpPr/>
          <p:nvPr/>
        </p:nvSpPr>
        <p:spPr>
          <a:xfrm>
            <a:off x="4129528" y="777299"/>
            <a:ext cx="4376855" cy="12947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F01A8DB-9EAF-4009-8CDC-647CEB26151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317956" y="2072021"/>
            <a:ext cx="315557" cy="57435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01E1E18D-9CD7-4B34-9E52-00F691F7EB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2995" y="5710320"/>
            <a:ext cx="3079555" cy="60581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D410D840-8E8F-4D86-B95A-2F04F5A8C50B}"/>
              </a:ext>
            </a:extLst>
          </p:cNvPr>
          <p:cNvSpPr/>
          <p:nvPr/>
        </p:nvSpPr>
        <p:spPr>
          <a:xfrm>
            <a:off x="3612995" y="5639635"/>
            <a:ext cx="3107471" cy="6765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AB1B1E3-A5F4-4DF6-BBB7-0658A284A97E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5166731" y="3970836"/>
            <a:ext cx="3419939" cy="16687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E5731B3F-546F-40B4-BF88-740C2E28B4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4963" y="5299012"/>
            <a:ext cx="4754883" cy="74333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18F9CC4B-5CD0-430E-BCB4-9392B5FF69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1456" y="6054423"/>
            <a:ext cx="2176196" cy="608775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99FAFD96-34E0-47BE-98A2-7C12AC8FE53B}"/>
              </a:ext>
            </a:extLst>
          </p:cNvPr>
          <p:cNvSpPr/>
          <p:nvPr/>
        </p:nvSpPr>
        <p:spPr>
          <a:xfrm>
            <a:off x="7114963" y="5299012"/>
            <a:ext cx="4894900" cy="1364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7EF69FA-6515-4CF3-80ED-C9F1911B57FC}"/>
              </a:ext>
            </a:extLst>
          </p:cNvPr>
          <p:cNvCxnSpPr>
            <a:stCxn id="42" idx="0"/>
          </p:cNvCxnSpPr>
          <p:nvPr/>
        </p:nvCxnSpPr>
        <p:spPr>
          <a:xfrm flipV="1">
            <a:off x="9492405" y="4315522"/>
            <a:ext cx="1134707" cy="983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2199F215-9EF0-4E25-9AE9-013DE75651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0295" y="815653"/>
            <a:ext cx="3399139" cy="821973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3864A6C4-B1A3-4B48-8A20-F0592C270E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9554" y="1592943"/>
            <a:ext cx="1915294" cy="337632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CD42FFAD-6901-47FA-91FD-7330E888C8A7}"/>
              </a:ext>
            </a:extLst>
          </p:cNvPr>
          <p:cNvSpPr/>
          <p:nvPr/>
        </p:nvSpPr>
        <p:spPr>
          <a:xfrm>
            <a:off x="8780295" y="815653"/>
            <a:ext cx="3394354" cy="12563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4BC6601-C766-4CB7-AD6B-8BDE60798E6B}"/>
              </a:ext>
            </a:extLst>
          </p:cNvPr>
          <p:cNvCxnSpPr>
            <a:stCxn id="58" idx="2"/>
          </p:cNvCxnSpPr>
          <p:nvPr/>
        </p:nvCxnSpPr>
        <p:spPr>
          <a:xfrm>
            <a:off x="10493298" y="2072021"/>
            <a:ext cx="91440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6F0990-E534-4F34-84D1-34CF3B02E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58" y="945755"/>
            <a:ext cx="6506483" cy="1009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7550F6-28B4-4AA1-9C06-BD5366B71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466" y="2056529"/>
            <a:ext cx="9267066" cy="41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113557" y="133196"/>
            <a:ext cx="333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Ablation 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60BE7F-0DFB-4B1E-B47C-EBC7B5277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33" y="1170177"/>
            <a:ext cx="8159413" cy="49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2574E0-D5CE-46F3-9221-8338938B26FF}"/>
              </a:ext>
            </a:extLst>
          </p:cNvPr>
          <p:cNvSpPr txBox="1">
            <a:spLocks/>
          </p:cNvSpPr>
          <p:nvPr/>
        </p:nvSpPr>
        <p:spPr>
          <a:xfrm>
            <a:off x="1563029" y="2252547"/>
            <a:ext cx="9065941" cy="2001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Heterogeneous Global Graph Neural Networks for Personalized</a:t>
            </a:r>
          </a:p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Session-based Recommendation. </a:t>
            </a:r>
          </a:p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(HG-GNN)</a:t>
            </a:r>
          </a:p>
        </p:txBody>
      </p:sp>
    </p:spTree>
    <p:extLst>
      <p:ext uri="{BB962C8B-B14F-4D97-AF65-F5344CB8AC3E}">
        <p14:creationId xmlns:p14="http://schemas.microsoft.com/office/powerpoint/2010/main" val="23184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11255</TotalTime>
  <Words>1667</Words>
  <Application>Microsoft Office PowerPoint</Application>
  <PresentationFormat>宽屏</PresentationFormat>
  <Paragraphs>107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楷体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晋荣</dc:creator>
  <cp:lastModifiedBy>陈 倩</cp:lastModifiedBy>
  <cp:revision>546</cp:revision>
  <dcterms:created xsi:type="dcterms:W3CDTF">2018-09-05T01:18:33Z</dcterms:created>
  <dcterms:modified xsi:type="dcterms:W3CDTF">2022-03-31T06:28:40Z</dcterms:modified>
</cp:coreProperties>
</file>