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265" r:id="rId4"/>
    <p:sldId id="274" r:id="rId5"/>
    <p:sldId id="269" r:id="rId6"/>
    <p:sldId id="271" r:id="rId7"/>
    <p:sldId id="270" r:id="rId8"/>
    <p:sldId id="272" r:id="rId9"/>
    <p:sldId id="273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779B5-E688-4C02-A8FA-0A4642362005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BE9C5-FFDF-4477-A7C4-8B4B4A36E0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5" y="1346948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5" y="4299698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5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4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10059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65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1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96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32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0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5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8" y="6272786"/>
            <a:ext cx="264430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6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1" y="2506133"/>
            <a:ext cx="1188299" cy="720332"/>
          </a:xfrm>
        </p:spPr>
        <p:txBody>
          <a:bodyPr/>
          <a:lstStyle>
            <a:lvl1pPr>
              <a:defRPr sz="2800"/>
            </a:lvl1pPr>
          </a:lstStyle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7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37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07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3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E55D1AB-84CC-47BC-94D3-6A88698F66EE}"/>
              </a:ext>
            </a:extLst>
          </p:cNvPr>
          <p:cNvCxnSpPr>
            <a:cxnSpLocks/>
          </p:cNvCxnSpPr>
          <p:nvPr userDrawn="1"/>
        </p:nvCxnSpPr>
        <p:spPr>
          <a:xfrm>
            <a:off x="655019" y="732210"/>
            <a:ext cx="11296189" cy="833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D262DD-78C6-4301-9090-55E6F03CE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52" y="220089"/>
            <a:ext cx="520455" cy="5204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F1BA054-4B05-468D-BCA5-A8A3329287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6" b="32615"/>
          <a:stretch/>
        </p:blipFill>
        <p:spPr>
          <a:xfrm>
            <a:off x="11178154" y="132386"/>
            <a:ext cx="695879" cy="52970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249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1" y="2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92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1" y="2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22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6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6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6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1D0F942-3730-4ED4-B1FA-940720BEF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55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microsoft.com/office/2007/relationships/hdphoto" Target="../media/hdphoto4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>
            <a:extLst>
              <a:ext uri="{FF2B5EF4-FFF2-40B4-BE49-F238E27FC236}">
                <a16:creationId xmlns:a16="http://schemas.microsoft.com/office/drawing/2014/main" id="{DE8D030E-1EF9-419B-90BF-0720E476C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172" y="1495356"/>
            <a:ext cx="9966960" cy="3035808"/>
          </a:xfrm>
        </p:spPr>
        <p:txBody>
          <a:bodyPr/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研究内容及论文讲解</a:t>
            </a:r>
          </a:p>
        </p:txBody>
      </p:sp>
      <p:sp>
        <p:nvSpPr>
          <p:cNvPr id="17" name="副标题 16">
            <a:extLst>
              <a:ext uri="{FF2B5EF4-FFF2-40B4-BE49-F238E27FC236}">
                <a16:creationId xmlns:a16="http://schemas.microsoft.com/office/drawing/2014/main" id="{7020289E-E636-4E25-8660-E979B39DE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2776" y="4424632"/>
            <a:ext cx="2242011" cy="831480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郭志强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2022-02-25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6383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5">
            <a:extLst>
              <a:ext uri="{FF2B5EF4-FFF2-40B4-BE49-F238E27FC236}">
                <a16:creationId xmlns:a16="http://schemas.microsoft.com/office/drawing/2014/main" id="{62194BDF-6E4F-4FCB-99B6-4281B27A8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172" y="1495356"/>
            <a:ext cx="9966960" cy="3035808"/>
          </a:xfrm>
        </p:spPr>
        <p:txBody>
          <a:bodyPr/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 谢 聆 听</a:t>
            </a:r>
          </a:p>
        </p:txBody>
      </p:sp>
      <p:sp>
        <p:nvSpPr>
          <p:cNvPr id="8" name="副标题 16">
            <a:extLst>
              <a:ext uri="{FF2B5EF4-FFF2-40B4-BE49-F238E27FC236}">
                <a16:creationId xmlns:a16="http://schemas.microsoft.com/office/drawing/2014/main" id="{2096ECAB-331D-40BA-9E8C-5A682A9BE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2776" y="4424632"/>
            <a:ext cx="2242011" cy="831480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郭志强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2022-02-23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639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8" y="77036"/>
            <a:ext cx="160840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C3D177-EEF4-4EF2-8460-7CDC3D54DC5B}"/>
              </a:ext>
            </a:extLst>
          </p:cNvPr>
          <p:cNvSpPr txBox="1"/>
          <p:nvPr/>
        </p:nvSpPr>
        <p:spPr>
          <a:xfrm>
            <a:off x="1058883" y="919653"/>
            <a:ext cx="3294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研究方向：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信息推荐系统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970188C-1992-4CD5-BCCE-A7CBDEDC4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36659"/>
              </p:ext>
            </p:extLst>
          </p:nvPr>
        </p:nvGraphicFramePr>
        <p:xfrm>
          <a:off x="2068794" y="2453852"/>
          <a:ext cx="1125052" cy="10568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263">
                  <a:extLst>
                    <a:ext uri="{9D8B030D-6E8A-4147-A177-3AD203B41FA5}">
                      <a16:colId xmlns:a16="http://schemas.microsoft.com/office/drawing/2014/main" val="1690569687"/>
                    </a:ext>
                  </a:extLst>
                </a:gridCol>
                <a:gridCol w="281263">
                  <a:extLst>
                    <a:ext uri="{9D8B030D-6E8A-4147-A177-3AD203B41FA5}">
                      <a16:colId xmlns:a16="http://schemas.microsoft.com/office/drawing/2014/main" val="2659957117"/>
                    </a:ext>
                  </a:extLst>
                </a:gridCol>
                <a:gridCol w="281263">
                  <a:extLst>
                    <a:ext uri="{9D8B030D-6E8A-4147-A177-3AD203B41FA5}">
                      <a16:colId xmlns:a16="http://schemas.microsoft.com/office/drawing/2014/main" val="3025883610"/>
                    </a:ext>
                  </a:extLst>
                </a:gridCol>
                <a:gridCol w="281263">
                  <a:extLst>
                    <a:ext uri="{9D8B030D-6E8A-4147-A177-3AD203B41FA5}">
                      <a16:colId xmlns:a16="http://schemas.microsoft.com/office/drawing/2014/main" val="1892372678"/>
                    </a:ext>
                  </a:extLst>
                </a:gridCol>
              </a:tblGrid>
              <a:tr h="2642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147" marR="65147" marT="32574" marB="325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147" marR="65147" marT="32574" marB="325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147" marR="65147" marT="32574" marB="325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147" marR="65147" marT="32574" marB="32574" anchor="ctr"/>
                </a:tc>
                <a:extLst>
                  <a:ext uri="{0D108BD9-81ED-4DB2-BD59-A6C34878D82A}">
                    <a16:rowId xmlns:a16="http://schemas.microsoft.com/office/drawing/2014/main" val="4157897502"/>
                  </a:ext>
                </a:extLst>
              </a:tr>
              <a:tr h="2642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147" marR="65147" marT="32574" marB="325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147" marR="65147" marT="32574" marB="325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147" marR="65147" marT="32574" marB="325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147" marR="65147" marT="32574" marB="32574" anchor="ctr"/>
                </a:tc>
                <a:extLst>
                  <a:ext uri="{0D108BD9-81ED-4DB2-BD59-A6C34878D82A}">
                    <a16:rowId xmlns:a16="http://schemas.microsoft.com/office/drawing/2014/main" val="413517239"/>
                  </a:ext>
                </a:extLst>
              </a:tr>
              <a:tr h="2642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147" marR="65147" marT="32574" marB="325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147" marR="65147" marT="32574" marB="325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147" marR="65147" marT="32574" marB="325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147" marR="65147" marT="32574" marB="32574" anchor="ctr"/>
                </a:tc>
                <a:extLst>
                  <a:ext uri="{0D108BD9-81ED-4DB2-BD59-A6C34878D82A}">
                    <a16:rowId xmlns:a16="http://schemas.microsoft.com/office/drawing/2014/main" val="995839780"/>
                  </a:ext>
                </a:extLst>
              </a:tr>
              <a:tr h="2642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147" marR="65147" marT="32574" marB="325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147" marR="65147" marT="32574" marB="325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147" marR="65147" marT="32574" marB="3257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147" marR="65147" marT="32574" marB="32574" anchor="ctr"/>
                </a:tc>
                <a:extLst>
                  <a:ext uri="{0D108BD9-81ED-4DB2-BD59-A6C34878D82A}">
                    <a16:rowId xmlns:a16="http://schemas.microsoft.com/office/drawing/2014/main" val="64224431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808FF67-2E07-480C-AC1E-B69B43E9BABF}"/>
              </a:ext>
            </a:extLst>
          </p:cNvPr>
          <p:cNvSpPr txBox="1"/>
          <p:nvPr/>
        </p:nvSpPr>
        <p:spPr>
          <a:xfrm>
            <a:off x="1704592" y="272066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用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666EA3-E670-43FD-863D-C1D294091234}"/>
              </a:ext>
            </a:extLst>
          </p:cNvPr>
          <p:cNvSpPr txBox="1"/>
          <p:nvPr/>
        </p:nvSpPr>
        <p:spPr>
          <a:xfrm>
            <a:off x="2350733" y="214607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物品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65B2F5-C4F4-4FC0-ABC9-5B6500697DB1}"/>
              </a:ext>
            </a:extLst>
          </p:cNvPr>
          <p:cNvSpPr txBox="1"/>
          <p:nvPr/>
        </p:nvSpPr>
        <p:spPr>
          <a:xfrm>
            <a:off x="1704592" y="3753636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物品交互矩阵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485836E0-3209-4408-A116-7B8DD4572339}"/>
              </a:ext>
            </a:extLst>
          </p:cNvPr>
          <p:cNvSpPr/>
          <p:nvPr/>
        </p:nvSpPr>
        <p:spPr>
          <a:xfrm>
            <a:off x="3499146" y="2684278"/>
            <a:ext cx="508297" cy="40011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B96D9E7-5220-40B3-AF2F-82A1A9B2C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762" y="2144240"/>
            <a:ext cx="1342203" cy="148018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4A5E6B9-FDB2-49A1-A575-B463B54F9D53}"/>
              </a:ext>
            </a:extLst>
          </p:cNvPr>
          <p:cNvSpPr txBox="1"/>
          <p:nvPr/>
        </p:nvSpPr>
        <p:spPr>
          <a:xfrm>
            <a:off x="4131270" y="3753636"/>
            <a:ext cx="153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物品交互图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19B816D6-CA00-4172-8476-7DEE639D9090}"/>
              </a:ext>
            </a:extLst>
          </p:cNvPr>
          <p:cNvSpPr/>
          <p:nvPr/>
        </p:nvSpPr>
        <p:spPr>
          <a:xfrm>
            <a:off x="5753080" y="2714686"/>
            <a:ext cx="508297" cy="40011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28E229C-B7A7-45F4-BE7D-34C512EEA760}"/>
              </a:ext>
            </a:extLst>
          </p:cNvPr>
          <p:cNvSpPr/>
          <p:nvPr/>
        </p:nvSpPr>
        <p:spPr>
          <a:xfrm>
            <a:off x="6478602" y="2457268"/>
            <a:ext cx="1266687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NGCF</a:t>
            </a:r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endParaRPr lang="en-US" altLang="zh-CN" sz="14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400" b="1" dirty="0" err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LightGCN</a:t>
            </a:r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endParaRPr lang="en-US" altLang="zh-CN" sz="14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MKGAT</a:t>
            </a:r>
          </a:p>
          <a:p>
            <a:r>
              <a:rPr lang="en-US" altLang="zh-CN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…</a:t>
            </a:r>
            <a:endParaRPr lang="zh-CN" altLang="en-US" sz="14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CBADD0-2A4A-402E-A75B-9651815B055D}"/>
              </a:ext>
            </a:extLst>
          </p:cNvPr>
          <p:cNvSpPr txBox="1"/>
          <p:nvPr/>
        </p:nvSpPr>
        <p:spPr>
          <a:xfrm>
            <a:off x="6391235" y="375363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图神经网络模型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5AE82226-01DE-4F62-A0AF-9D433F6F949D}"/>
              </a:ext>
            </a:extLst>
          </p:cNvPr>
          <p:cNvSpPr/>
          <p:nvPr/>
        </p:nvSpPr>
        <p:spPr>
          <a:xfrm>
            <a:off x="8064475" y="2714686"/>
            <a:ext cx="508297" cy="40011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5625CD2-CC62-4F8F-A5AA-A51208778C06}"/>
              </a:ext>
            </a:extLst>
          </p:cNvPr>
          <p:cNvSpPr txBox="1"/>
          <p:nvPr/>
        </p:nvSpPr>
        <p:spPr>
          <a:xfrm>
            <a:off x="8834249" y="375363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ACBAFFB-BC29-4836-8B62-CF8747A39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101440"/>
              </p:ext>
            </p:extLst>
          </p:nvPr>
        </p:nvGraphicFramePr>
        <p:xfrm>
          <a:off x="8875903" y="2431403"/>
          <a:ext cx="508297" cy="107928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08297">
                  <a:extLst>
                    <a:ext uri="{9D8B030D-6E8A-4147-A177-3AD203B41FA5}">
                      <a16:colId xmlns:a16="http://schemas.microsoft.com/office/drawing/2014/main" val="3825254955"/>
                    </a:ext>
                  </a:extLst>
                </a:gridCol>
              </a:tblGrid>
              <a:tr h="2698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Item1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83" marR="43583" marT="21792" marB="21792"/>
                </a:tc>
                <a:extLst>
                  <a:ext uri="{0D108BD9-81ED-4DB2-BD59-A6C34878D82A}">
                    <a16:rowId xmlns:a16="http://schemas.microsoft.com/office/drawing/2014/main" val="3401715306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Item2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83" marR="43583" marT="21792" marB="21792"/>
                </a:tc>
                <a:extLst>
                  <a:ext uri="{0D108BD9-81ED-4DB2-BD59-A6C34878D82A}">
                    <a16:rowId xmlns:a16="http://schemas.microsoft.com/office/drawing/2014/main" val="132320836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83" marR="43583" marT="21792" marB="21792"/>
                </a:tc>
                <a:extLst>
                  <a:ext uri="{0D108BD9-81ED-4DB2-BD59-A6C34878D82A}">
                    <a16:rowId xmlns:a16="http://schemas.microsoft.com/office/drawing/2014/main" val="2835301261"/>
                  </a:ext>
                </a:extLst>
              </a:tr>
              <a:tr h="2698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ItemN</a:t>
                      </a:r>
                      <a:endParaRPr lang="zh-CN" alt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83" marR="43583" marT="21792" marB="21792"/>
                </a:tc>
                <a:extLst>
                  <a:ext uri="{0D108BD9-81ED-4DB2-BD59-A6C34878D82A}">
                    <a16:rowId xmlns:a16="http://schemas.microsoft.com/office/drawing/2014/main" val="2259065676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AF5E698-9DD7-4843-A0B5-E323E832136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37567419"/>
              </p:ext>
            </p:extLst>
          </p:nvPr>
        </p:nvGraphicFramePr>
        <p:xfrm>
          <a:off x="1396737" y="4477789"/>
          <a:ext cx="8226657" cy="1794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7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09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研究内容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常见问题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401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r>
                        <a:rPr lang="zh-CN" altLang="en-US" sz="14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图神经协同过滤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：基于用户</a:t>
                      </a:r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物品交互图的协同过滤算法研究；</a:t>
                      </a:r>
                      <a:endParaRPr lang="en-US" altLang="zh-CN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r>
                        <a:rPr lang="zh-CN" altLang="en-US" sz="14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细粒度用户画像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：深入挖掘交互行为数据，刻画更加细粒度的用户表征；</a:t>
                      </a:r>
                      <a:endParaRPr lang="en-US" altLang="zh-CN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r>
                        <a:rPr lang="zh-CN" altLang="en-US" sz="14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多方面意图挖掘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：考虑用户交互意图的多样性。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交互稀疏</a:t>
                      </a:r>
                      <a:endParaRPr lang="en-US" altLang="zh-CN" sz="1400" dirty="0">
                        <a:solidFill>
                          <a:srgbClr val="00206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长尾问题</a:t>
                      </a:r>
                      <a:endParaRPr lang="en-US" altLang="zh-CN" sz="1400" dirty="0">
                        <a:solidFill>
                          <a:srgbClr val="00206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粗粒度</a:t>
                      </a:r>
                      <a:endParaRPr lang="en-US" altLang="zh-CN" sz="1400" dirty="0">
                        <a:solidFill>
                          <a:srgbClr val="00206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多意图</a:t>
                      </a:r>
                      <a:endParaRPr lang="en-US" altLang="zh-CN" sz="1400" dirty="0">
                        <a:solidFill>
                          <a:srgbClr val="00206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14155BF4-4FBE-4BD6-8630-346A838F96A5}"/>
              </a:ext>
            </a:extLst>
          </p:cNvPr>
          <p:cNvSpPr txBox="1"/>
          <p:nvPr/>
        </p:nvSpPr>
        <p:spPr>
          <a:xfrm>
            <a:off x="1518144" y="1491518"/>
            <a:ext cx="785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图神经协同过滤：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输入用户物品交互矩阵，预测用户和物品的交互概率。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148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3" grpId="0"/>
      <p:bldP spid="14" grpId="0" animBg="1"/>
      <p:bldP spid="15" grpId="0" animBg="1"/>
      <p:bldP spid="16" grpId="0"/>
      <p:bldP spid="17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3</a:t>
            </a:fld>
            <a:endParaRPr lang="zh-CN" altLang="en-US"/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AF5E698-9DD7-4843-A0B5-E323E832136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9566327"/>
              </p:ext>
            </p:extLst>
          </p:nvPr>
        </p:nvGraphicFramePr>
        <p:xfrm>
          <a:off x="1396737" y="4593789"/>
          <a:ext cx="8818460" cy="178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1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6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8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研究内容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常见问题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09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）长短期序列表征：对用户交互序列的长期和短期行为进行表征；</a:t>
                      </a:r>
                      <a:endParaRPr lang="en-US" altLang="zh-CN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r>
                        <a:rPr lang="zh-CN" altLang="en-US" sz="14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基于图网络的序列推荐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：基于交互物品时序图的序列推荐算法；</a:t>
                      </a:r>
                      <a:endParaRPr lang="en-US" altLang="zh-CN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r>
                        <a:rPr lang="zh-CN" altLang="en-US" sz="14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兴趣感知的序列推荐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：探索交互序列中的用户兴趣的动态演化；</a:t>
                      </a:r>
                      <a:endParaRPr lang="en-US" altLang="zh-CN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r>
                        <a:rPr lang="zh-CN" altLang="en-US" sz="14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异构图序列推荐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：考虑物品属性、多种模态信息的序列推荐算法。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长短序列</a:t>
                      </a:r>
                      <a:endParaRPr lang="en-US" altLang="zh-CN" sz="1400" dirty="0">
                        <a:solidFill>
                          <a:srgbClr val="00206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兴趣演化</a:t>
                      </a:r>
                      <a:endParaRPr lang="en-US" altLang="zh-CN" sz="1400" dirty="0">
                        <a:solidFill>
                          <a:srgbClr val="00206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多意图</a:t>
                      </a:r>
                      <a:endParaRPr lang="en-US" altLang="zh-CN" sz="1400" dirty="0">
                        <a:solidFill>
                          <a:srgbClr val="00206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400" dirty="0">
                          <a:solidFill>
                            <a:srgbClr val="00206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多模态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3F0F923B-CE18-4932-8870-4F69F0907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210" y="2122416"/>
            <a:ext cx="3222984" cy="193257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5F383DE-ACB6-4E56-A6DB-7BDD28EFDAA9}"/>
              </a:ext>
            </a:extLst>
          </p:cNvPr>
          <p:cNvSpPr txBox="1"/>
          <p:nvPr/>
        </p:nvSpPr>
        <p:spPr>
          <a:xfrm>
            <a:off x="2652760" y="410156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用户交互序列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1DB28EF-B442-4FF4-9988-126EB7B88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284" y="2264211"/>
            <a:ext cx="1809524" cy="1457143"/>
          </a:xfrm>
          <a:prstGeom prst="rect">
            <a:avLst/>
          </a:prstGeom>
        </p:spPr>
      </p:pic>
      <p:sp>
        <p:nvSpPr>
          <p:cNvPr id="23" name="箭头: 右 22">
            <a:extLst>
              <a:ext uri="{FF2B5EF4-FFF2-40B4-BE49-F238E27FC236}">
                <a16:creationId xmlns:a16="http://schemas.microsoft.com/office/drawing/2014/main" id="{1DAC8DB0-ED50-4B6B-A09C-BCEB55632D6A}"/>
              </a:ext>
            </a:extLst>
          </p:cNvPr>
          <p:cNvSpPr/>
          <p:nvPr/>
        </p:nvSpPr>
        <p:spPr>
          <a:xfrm>
            <a:off x="4919290" y="2915386"/>
            <a:ext cx="508297" cy="40011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9312F1D-6D19-4E17-A7BE-A466DD85A23F}"/>
              </a:ext>
            </a:extLst>
          </p:cNvPr>
          <p:cNvSpPr txBox="1"/>
          <p:nvPr/>
        </p:nvSpPr>
        <p:spPr>
          <a:xfrm>
            <a:off x="6024798" y="4101568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序列图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433F92B-E071-4CEA-98F6-AA8716EE6206}"/>
              </a:ext>
            </a:extLst>
          </p:cNvPr>
          <p:cNvSpPr/>
          <p:nvPr/>
        </p:nvSpPr>
        <p:spPr>
          <a:xfrm>
            <a:off x="7976264" y="2491078"/>
            <a:ext cx="1266687" cy="12215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SR-GNN</a:t>
            </a:r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endParaRPr lang="en-US" altLang="zh-CN" sz="14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GC-SAN</a:t>
            </a:r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endParaRPr lang="en-US" altLang="zh-CN" sz="14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GCE-GNN</a:t>
            </a:r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endParaRPr lang="en-US" altLang="zh-CN" sz="1400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…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4D37380-7BC4-43C1-AF90-8DC46C1D6E35}"/>
              </a:ext>
            </a:extLst>
          </p:cNvPr>
          <p:cNvSpPr txBox="1"/>
          <p:nvPr/>
        </p:nvSpPr>
        <p:spPr>
          <a:xfrm>
            <a:off x="7888898" y="410156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图神经网络模型</a:t>
            </a: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34CC2188-FD1B-432B-9343-737A6FAB2546}"/>
              </a:ext>
            </a:extLst>
          </p:cNvPr>
          <p:cNvSpPr/>
          <p:nvPr/>
        </p:nvSpPr>
        <p:spPr>
          <a:xfrm>
            <a:off x="9562138" y="2862156"/>
            <a:ext cx="508297" cy="40011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BBB0277-EC5E-4585-89CC-7DE7775AE19F}"/>
              </a:ext>
            </a:extLst>
          </p:cNvPr>
          <p:cNvSpPr txBox="1"/>
          <p:nvPr/>
        </p:nvSpPr>
        <p:spPr>
          <a:xfrm>
            <a:off x="10215197" y="410156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5D52C6B2-DEAD-4F5F-9F7B-0423D0B190CD}"/>
              </a:ext>
            </a:extLst>
          </p:cNvPr>
          <p:cNvSpPr/>
          <p:nvPr/>
        </p:nvSpPr>
        <p:spPr>
          <a:xfrm>
            <a:off x="7345790" y="2901792"/>
            <a:ext cx="508297" cy="40011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AC8C7F93-40C3-4531-BE93-E3389CE49B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78645" y="2427894"/>
            <a:ext cx="356803" cy="1404559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487C8D24-356E-47A2-8DA4-E98A0F6F2CDE}"/>
              </a:ext>
            </a:extLst>
          </p:cNvPr>
          <p:cNvSpPr txBox="1"/>
          <p:nvPr/>
        </p:nvSpPr>
        <p:spPr>
          <a:xfrm>
            <a:off x="1058883" y="919653"/>
            <a:ext cx="3294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研究方向：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信息推荐系统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9166B2A-451F-4F60-8576-F56D43F6EF22}"/>
              </a:ext>
            </a:extLst>
          </p:cNvPr>
          <p:cNvSpPr txBox="1"/>
          <p:nvPr/>
        </p:nvSpPr>
        <p:spPr>
          <a:xfrm>
            <a:off x="1518144" y="1491518"/>
            <a:ext cx="970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基于图网络的序列推荐：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输入用户历史交互物品序列，预测下一个或几个可能交互的物品。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标题 15">
            <a:extLst>
              <a:ext uri="{FF2B5EF4-FFF2-40B4-BE49-F238E27FC236}">
                <a16:creationId xmlns:a16="http://schemas.microsoft.com/office/drawing/2014/main" id="{5810388E-0A03-44F4-ABF2-49F5770F926D}"/>
              </a:ext>
            </a:extLst>
          </p:cNvPr>
          <p:cNvSpPr txBox="1">
            <a:spLocks/>
          </p:cNvSpPr>
          <p:nvPr/>
        </p:nvSpPr>
        <p:spPr>
          <a:xfrm>
            <a:off x="1014198" y="77036"/>
            <a:ext cx="160840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948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4" grpId="0"/>
      <p:bldP spid="26" grpId="0" animBg="1"/>
      <p:bldP spid="27" grpId="0"/>
      <p:bldP spid="28" grpId="0" animBg="1"/>
      <p:bldP spid="29" grpId="0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研究安排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2900485-B2CC-4F52-AD50-74DD7E8BEEB9}"/>
              </a:ext>
            </a:extLst>
          </p:cNvPr>
          <p:cNvSpPr txBox="1"/>
          <p:nvPr/>
        </p:nvSpPr>
        <p:spPr>
          <a:xfrm>
            <a:off x="869017" y="1056139"/>
            <a:ext cx="56584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分工：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徐勖（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CF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CDCF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）、陈倩（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CF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SRS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1AB6431-C7B2-49D3-8AFB-D49A9FD34577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82541054"/>
              </p:ext>
            </p:extLst>
          </p:nvPr>
        </p:nvGraphicFramePr>
        <p:xfrm>
          <a:off x="1209675" y="1617955"/>
          <a:ext cx="9386049" cy="3089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8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01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方向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研究内容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常见问题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8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CF</a:t>
                      </a:r>
                      <a:endParaRPr lang="zh-CN" altLang="en-US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）深度协同过滤：基于深度学习的协同过滤方法；</a:t>
                      </a:r>
                      <a:endParaRPr lang="en-US" altLang="zh-CN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r>
                        <a:rPr lang="zh-CN" altLang="en-US" sz="14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图神经协同过滤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：基于用户</a:t>
                      </a:r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物品交互图的协同过滤算法研究；</a:t>
                      </a:r>
                      <a:endParaRPr lang="en-US" altLang="zh-CN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r>
                        <a:rPr lang="zh-CN" altLang="en-US" sz="14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细粒度用户画像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：深入挖掘交互行为数据，刻画更加细粒度的用户表征；</a:t>
                      </a:r>
                      <a:endParaRPr lang="en-US" altLang="zh-CN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r>
                        <a:rPr lang="zh-CN" altLang="en-US" sz="14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多方面意图挖掘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：考虑用户交互意图的多样性。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交互稀疏</a:t>
                      </a:r>
                      <a:endParaRPr lang="en-US" altLang="zh-CN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长尾问题</a:t>
                      </a:r>
                      <a:endParaRPr lang="en-US" altLang="zh-CN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粗粒度</a:t>
                      </a:r>
                      <a:endParaRPr lang="en-US" altLang="zh-CN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>
                        <a:lnSpc>
                          <a:spcPct val="110000"/>
                        </a:lnSpc>
                      </a:pP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多意图</a:t>
                      </a:r>
                      <a:endParaRPr lang="en-US" altLang="zh-CN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7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SRS</a:t>
                      </a:r>
                      <a:endParaRPr lang="zh-CN" altLang="en-US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）长短期序列表征：对用户交互序列的长期和短期行为进行表征；</a:t>
                      </a:r>
                      <a:endParaRPr lang="en-US" altLang="zh-CN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r>
                        <a:rPr lang="zh-CN" altLang="en-US" sz="14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基于图网络的序列推荐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：基于交互物品时序图的序列推荐算法；</a:t>
                      </a:r>
                      <a:endParaRPr lang="en-US" altLang="zh-CN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r>
                        <a:rPr lang="zh-CN" altLang="en-US" sz="14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兴趣感知的序列推荐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：探索交互序列中的用户兴趣的动态演化；</a:t>
                      </a:r>
                      <a:endParaRPr lang="en-US" altLang="zh-CN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r>
                        <a:rPr lang="zh-CN" altLang="en-US" sz="14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异构图序列推荐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：考虑物品属性、多种模态信息的序列推荐算法。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长短序列</a:t>
                      </a:r>
                      <a:endParaRPr lang="en-US" altLang="zh-CN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兴趣演化</a:t>
                      </a:r>
                      <a:endParaRPr lang="en-US" altLang="zh-CN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多意图</a:t>
                      </a:r>
                      <a:endParaRPr lang="en-US" altLang="zh-CN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多模态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7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CDCF</a:t>
                      </a:r>
                      <a:endParaRPr lang="zh-CN" altLang="en-US" b="1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r>
                        <a:rPr lang="zh-CN" altLang="en-US" sz="14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重叠数据跨域推荐</a:t>
                      </a:r>
                      <a:r>
                        <a:rPr lang="zh-CN" altLang="en-US" sz="1400" b="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：有重复用户的跨域推荐；</a:t>
                      </a:r>
                      <a:endParaRPr lang="en-US" altLang="zh-CN" sz="1400" b="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r>
                        <a:rPr lang="zh-CN" altLang="en-US" sz="14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非重叠数据跨域推荐</a:t>
                      </a:r>
                      <a:r>
                        <a:rPr lang="zh-CN" altLang="en-US" sz="1400" b="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：不存在重复用户的跨域推荐；</a:t>
                      </a:r>
                      <a:endParaRPr lang="zh-CN" altLang="en-US" sz="140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迁移模块的设计数据泄露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1AB5631-EB40-48B9-876A-6EA9CD5A98DE}"/>
              </a:ext>
            </a:extLst>
          </p:cNvPr>
          <p:cNvSpPr txBox="1"/>
          <p:nvPr/>
        </p:nvSpPr>
        <p:spPr>
          <a:xfrm>
            <a:off x="904875" y="5093975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组会材料整理</a:t>
            </a:r>
            <a:r>
              <a:rPr lang="en-US" altLang="zh-CN" b="1" dirty="0" err="1">
                <a:latin typeface="等线" panose="02010600030101010101" pitchFamily="2" charset="-122"/>
                <a:ea typeface="等线" panose="02010600030101010101" pitchFamily="2" charset="-122"/>
              </a:rPr>
              <a:t>Gitee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B045F1-9BD8-470C-A1B4-BB1B373B1A8D}"/>
              </a:ext>
            </a:extLst>
          </p:cNvPr>
          <p:cNvSpPr txBox="1"/>
          <p:nvPr/>
        </p:nvSpPr>
        <p:spPr>
          <a:xfrm>
            <a:off x="1651246" y="5463307"/>
            <a:ext cx="3958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badi" panose="020B0604020104020204" pitchFamily="34" charset="0"/>
              </a:rPr>
              <a:t>svn://gitee.com/yier_git/rs-research-group/</a:t>
            </a:r>
            <a:endParaRPr lang="zh-CN" altLang="en-US" sz="16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61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>
            <a:extLst>
              <a:ext uri="{FF2B5EF4-FFF2-40B4-BE49-F238E27FC236}">
                <a16:creationId xmlns:a16="http://schemas.microsoft.com/office/drawing/2014/main" id="{DE8D030E-1EF9-419B-90BF-0720E476C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172" y="1495356"/>
            <a:ext cx="9966960" cy="3035808"/>
          </a:xfrm>
        </p:spPr>
        <p:txBody>
          <a:bodyPr/>
          <a:lstStyle/>
          <a:p>
            <a:pPr algn="ctr"/>
            <a:r>
              <a:rPr lang="en-US" altLang="zh-CN" sz="40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Graph ATTENTION NETWORKS</a:t>
            </a:r>
            <a:endParaRPr lang="zh-CN" altLang="en-US" sz="40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副标题 16">
            <a:extLst>
              <a:ext uri="{FF2B5EF4-FFF2-40B4-BE49-F238E27FC236}">
                <a16:creationId xmlns:a16="http://schemas.microsoft.com/office/drawing/2014/main" id="{7020289E-E636-4E25-8660-E979B39DE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2776" y="4424632"/>
            <a:ext cx="2242011" cy="831480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郭志强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2022-02-25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16">
            <a:extLst>
              <a:ext uri="{FF2B5EF4-FFF2-40B4-BE49-F238E27FC236}">
                <a16:creationId xmlns:a16="http://schemas.microsoft.com/office/drawing/2014/main" id="{6F593BDF-E0C0-4500-87BB-F4703317FE6E}"/>
              </a:ext>
            </a:extLst>
          </p:cNvPr>
          <p:cNvSpPr txBox="1">
            <a:spLocks/>
          </p:cNvSpPr>
          <p:nvPr/>
        </p:nvSpPr>
        <p:spPr>
          <a:xfrm>
            <a:off x="4869646" y="2140560"/>
            <a:ext cx="2242011" cy="5468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ICLR 2018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15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 </a:t>
            </a:r>
            <a:r>
              <a:rPr lang="en-US" altLang="zh-CN" sz="2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ATTENTION NETWORKS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E8B6E-DC8A-415A-9928-121D7CEDF008}"/>
              </a:ext>
            </a:extLst>
          </p:cNvPr>
          <p:cNvSpPr txBox="1"/>
          <p:nvPr/>
        </p:nvSpPr>
        <p:spPr>
          <a:xfrm>
            <a:off x="1014197" y="909659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（频谱域）存在的问题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395206-07D2-485E-8A34-2974ED136363}"/>
              </a:ext>
            </a:extLst>
          </p:cNvPr>
          <p:cNvSpPr txBox="1"/>
          <p:nvPr/>
        </p:nvSpPr>
        <p:spPr>
          <a:xfrm>
            <a:off x="1305589" y="1278991"/>
            <a:ext cx="5677101" cy="2640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GCN </a:t>
            </a: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假设图是无向的：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GCN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利用了对称的拉普拉斯矩阵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只有邻接矩阵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A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是对称的，拉普拉斯矩阵才可以正交分解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，不能直接用于有向图。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GCN </a:t>
            </a: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不能处理动态图：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只能处理 </a:t>
            </a:r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transductive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任务，不能处理 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inductive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任务。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GCN </a:t>
            </a: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不能为每个邻居分配不同的权重：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GCN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未考虑不同节点重要性程度。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A036E9-2356-4AA5-B6BB-7A473C30D500}"/>
              </a:ext>
            </a:extLst>
          </p:cNvPr>
          <p:cNvSpPr/>
          <p:nvPr/>
        </p:nvSpPr>
        <p:spPr>
          <a:xfrm>
            <a:off x="1305589" y="4550520"/>
            <a:ext cx="5677100" cy="1162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自注意力机制</a:t>
            </a:r>
            <a:r>
              <a:rPr lang="en-US" altLang="zh-CN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(self-attention)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来对邻居节点进行聚合，实现了对不同邻居的权值自适应匹配。</a:t>
            </a:r>
            <a:endParaRPr lang="en-US" altLang="zh-CN" sz="1600" dirty="0">
              <a:solidFill>
                <a:srgbClr val="12121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zh-CN" altLang="en-US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多头注意力</a:t>
            </a:r>
            <a:r>
              <a:rPr lang="en-US" altLang="zh-CN" sz="1600" b="1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(multi-head attention)</a:t>
            </a:r>
            <a:r>
              <a:rPr lang="zh-CN" altLang="en-US" sz="1600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提升模型的健壮性。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C238C5-7756-4FBD-8A22-E81F2BE710E3}"/>
              </a:ext>
            </a:extLst>
          </p:cNvPr>
          <p:cNvSpPr txBox="1"/>
          <p:nvPr/>
        </p:nvSpPr>
        <p:spPr>
          <a:xfrm>
            <a:off x="1014197" y="4096168"/>
            <a:ext cx="194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GAT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基本思想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9B389B5-1D77-4748-BEA7-A1CF7D5F7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224" y="1278991"/>
            <a:ext cx="3973580" cy="21898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F3EC45B-7111-4FD9-BCC6-8B1335364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224" y="4047022"/>
            <a:ext cx="3973580" cy="20640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163DB6C-CE72-4508-9636-3A50FC36C170}"/>
              </a:ext>
            </a:extLst>
          </p:cNvPr>
          <p:cNvSpPr txBox="1"/>
          <p:nvPr/>
        </p:nvSpPr>
        <p:spPr>
          <a:xfrm>
            <a:off x="904875" y="6478409"/>
            <a:ext cx="70535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Veličković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, 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Petar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, et al. "Graph Attention Networks." International Conference on Learning Representations (ICLR). 2018.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6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 </a:t>
            </a:r>
            <a:r>
              <a:rPr lang="en-US" altLang="zh-CN" sz="2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ATTENTION NETWORKS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F9A5DA0-48AD-4388-8CA6-553EC1C57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101" y="1640084"/>
            <a:ext cx="3520858" cy="404212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649E57DC-C81E-4C1F-B818-E4DFE542851F}"/>
              </a:ext>
            </a:extLst>
          </p:cNvPr>
          <p:cNvSpPr txBox="1"/>
          <p:nvPr/>
        </p:nvSpPr>
        <p:spPr>
          <a:xfrm>
            <a:off x="1014197" y="1013311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图注意力层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F0FB6B7-BDF0-48DF-8621-C8C89990AB40}"/>
              </a:ext>
            </a:extLst>
          </p:cNvPr>
          <p:cNvSpPr txBox="1"/>
          <p:nvPr/>
        </p:nvSpPr>
        <p:spPr>
          <a:xfrm>
            <a:off x="5366746" y="1492303"/>
            <a:ext cx="556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对于顶点</a:t>
            </a:r>
            <a:r>
              <a:rPr lang="en-US" altLang="zh-CN" i="1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逐个计算它和邻居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12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的相似系数：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B1DED638-1B92-491A-8D73-D24C9E095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741" y="1855906"/>
            <a:ext cx="2371162" cy="66238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13B4511-2E10-4987-9739-0420A1A14F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255" y="2895602"/>
            <a:ext cx="3810879" cy="75189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979B52CF-31C6-4746-8306-5249A29F9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8588" y="4012678"/>
            <a:ext cx="3998211" cy="755806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A8E77293-1184-4C04-A2D8-A192145BF023}"/>
              </a:ext>
            </a:extLst>
          </p:cNvPr>
          <p:cNvSpPr txBox="1"/>
          <p:nvPr/>
        </p:nvSpPr>
        <p:spPr>
          <a:xfrm>
            <a:off x="5366746" y="2526508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单层前馈神经网络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A0498569-0A07-47B0-A161-41EB342FD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693" y="3647496"/>
            <a:ext cx="399821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b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对中心节点的邻居节点做归一化</a:t>
            </a:r>
            <a:r>
              <a:rPr kumimoji="0" lang="zh-CN" altLang="en-US" b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kumimoji="0" lang="zh-CN" altLang="zh-CN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4287FFD9-51F9-4948-878A-7F8883B815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4596" y="5237189"/>
            <a:ext cx="2093452" cy="809024"/>
          </a:xfrm>
          <a:prstGeom prst="rect">
            <a:avLst/>
          </a:prstGeom>
        </p:spPr>
      </p:pic>
      <p:sp>
        <p:nvSpPr>
          <p:cNvPr id="37" name="Rectangle 1">
            <a:extLst>
              <a:ext uri="{FF2B5EF4-FFF2-40B4-BE49-F238E27FC236}">
                <a16:creationId xmlns:a16="http://schemas.microsoft.com/office/drawing/2014/main" id="{3CCE8D93-1A92-4368-BA12-CD244E6F4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693" y="4817247"/>
            <a:ext cx="238238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>
                <a:solidFill>
                  <a:srgbClr val="12121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领域特征加权和</a:t>
            </a:r>
            <a:r>
              <a:rPr kumimoji="0" lang="zh-CN" altLang="en-US" b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kumimoji="0" lang="zh-CN" altLang="zh-CN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2390EAE-04D0-49C4-B9A1-B426B2D92584}"/>
              </a:ext>
            </a:extLst>
          </p:cNvPr>
          <p:cNvSpPr txBox="1"/>
          <p:nvPr/>
        </p:nvSpPr>
        <p:spPr>
          <a:xfrm>
            <a:off x="904875" y="6478409"/>
            <a:ext cx="70535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Veličković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, 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Petar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, et al. "Graph Attention Networks." International Conference on Learning Representations (ICLR). 2018.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36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 </a:t>
            </a:r>
            <a:r>
              <a:rPr lang="en-US" altLang="zh-CN" sz="2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ATTENTION NETWORKS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E57DC-C81E-4C1F-B818-E4DFE542851F}"/>
              </a:ext>
            </a:extLst>
          </p:cNvPr>
          <p:cNvSpPr txBox="1"/>
          <p:nvPr/>
        </p:nvSpPr>
        <p:spPr>
          <a:xfrm>
            <a:off x="1014197" y="1013311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多头图注意力层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F0FB6B7-BDF0-48DF-8621-C8C89990AB40}"/>
              </a:ext>
            </a:extLst>
          </p:cNvPr>
          <p:cNvSpPr txBox="1"/>
          <p:nvPr/>
        </p:nvSpPr>
        <p:spPr>
          <a:xfrm>
            <a:off x="1505947" y="1742012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多头注意力向量拼接：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8E77293-1184-4C04-A2D8-A192145BF023}"/>
              </a:ext>
            </a:extLst>
          </p:cNvPr>
          <p:cNvSpPr txBox="1"/>
          <p:nvPr/>
        </p:nvSpPr>
        <p:spPr>
          <a:xfrm>
            <a:off x="1505947" y="3435166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最后一层求平均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B656A4-C68D-4FC3-BBF9-BA8626E39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382" y="1899708"/>
            <a:ext cx="4965746" cy="37218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B201B7-A37E-42EA-BCA4-E6A18AC59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173" y="2335808"/>
            <a:ext cx="3011872" cy="10349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02B913-A7F0-4461-9097-C92D37F5C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4557" y="3878635"/>
            <a:ext cx="3011873" cy="90915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60FC65B-3289-41F9-BB1C-217764B5A221}"/>
              </a:ext>
            </a:extLst>
          </p:cNvPr>
          <p:cNvSpPr txBox="1"/>
          <p:nvPr/>
        </p:nvSpPr>
        <p:spPr>
          <a:xfrm>
            <a:off x="1505947" y="4972257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整体计算复杂度：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BF92B86-FA4E-4D0B-A7A1-F3359613AF9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575"/>
          <a:stretch/>
        </p:blipFill>
        <p:spPr>
          <a:xfrm>
            <a:off x="2378424" y="5567362"/>
            <a:ext cx="2196509" cy="31557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ACA5CEB-07A8-45B4-8A14-8A50656D14DB}"/>
              </a:ext>
            </a:extLst>
          </p:cNvPr>
          <p:cNvSpPr txBox="1"/>
          <p:nvPr/>
        </p:nvSpPr>
        <p:spPr>
          <a:xfrm>
            <a:off x="904875" y="6478409"/>
            <a:ext cx="70535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Veličković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, 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Petar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, et al. "Graph Attention Networks." International Conference on Learning Representations (ICLR). 2018.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86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39A003-7F53-4899-B5A8-FE06003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942-3730-4ED4-B1FA-940720BEF460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标题 15">
            <a:extLst>
              <a:ext uri="{FF2B5EF4-FFF2-40B4-BE49-F238E27FC236}">
                <a16:creationId xmlns:a16="http://schemas.microsoft.com/office/drawing/2014/main" id="{500A7244-9FAE-4A8A-B4B4-96407A3A8A8E}"/>
              </a:ext>
            </a:extLst>
          </p:cNvPr>
          <p:cNvSpPr txBox="1">
            <a:spLocks/>
          </p:cNvSpPr>
          <p:nvPr/>
        </p:nvSpPr>
        <p:spPr>
          <a:xfrm>
            <a:off x="1014197" y="77036"/>
            <a:ext cx="4924964" cy="711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 </a:t>
            </a:r>
            <a:r>
              <a:rPr lang="en-US" altLang="zh-CN" sz="2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ATTENTION NETWORKS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F0E853-7A49-4F57-A679-13745B6945B2}"/>
              </a:ext>
            </a:extLst>
          </p:cNvPr>
          <p:cNvSpPr txBox="1"/>
          <p:nvPr/>
        </p:nvSpPr>
        <p:spPr>
          <a:xfrm>
            <a:off x="904875" y="6478409"/>
            <a:ext cx="70535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Veličković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, 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Petar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, et al. "Graph Attention Networks." International Conference on Learning Representations (ICLR). 2018.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35" name="AutoShape 2" descr="[公式]">
            <a:extLst>
              <a:ext uri="{FF2B5EF4-FFF2-40B4-BE49-F238E27FC236}">
                <a16:creationId xmlns:a16="http://schemas.microsoft.com/office/drawing/2014/main" id="{159BF23D-98D7-41A2-B633-6F0FAD995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BD01295-F426-4555-A6DB-838CAA77D167}"/>
              </a:ext>
            </a:extLst>
          </p:cNvPr>
          <p:cNvSpPr txBox="1"/>
          <p:nvPr/>
        </p:nvSpPr>
        <p:spPr>
          <a:xfrm>
            <a:off x="1014197" y="1166834"/>
            <a:ext cx="240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A93C59-3638-4692-BBF0-D98421CB4DC0}"/>
              </a:ext>
            </a:extLst>
          </p:cNvPr>
          <p:cNvSpPr txBox="1"/>
          <p:nvPr/>
        </p:nvSpPr>
        <p:spPr>
          <a:xfrm>
            <a:off x="1467514" y="1646448"/>
            <a:ext cx="8381336" cy="2270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聚合系数不同：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GCN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与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GAT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都是将邻居顶点的特征聚合到中心顶点，但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GCN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利用了拉普拉斯矩阵，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GAT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利用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attention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系数。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GAT</a:t>
            </a: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适用于有向图：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GAT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的运算方式是逐顶点的运算，摆脱了计算拉普拉斯矩阵的束缚。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GAT</a:t>
            </a: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适用于</a:t>
            </a:r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inductive</a:t>
            </a: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任务：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GAT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中重要的学习参数是 </a:t>
            </a:r>
            <a:r>
              <a:rPr lang="en-US" altLang="zh-CN" sz="1600" b="1" i="1" dirty="0">
                <a:latin typeface="等线" panose="02010600030101010101" pitchFamily="2" charset="-122"/>
                <a:ea typeface="等线" panose="02010600030101010101" pitchFamily="2" charset="-122"/>
              </a:rPr>
              <a:t>W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和     ，仅与顶点特征有关，与图的结构无关。在测试阶段，如果图结构变化可利用训练参数重新计算。</a:t>
            </a:r>
            <a:endParaRPr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GAT</a:t>
            </a:r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可全图访问：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GAT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可以采样所有的邻居节点，得到的特征更稳定以及更具表征性。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FE4CEF2-72DD-47C7-B5BA-95FAD117B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329" y="2871551"/>
            <a:ext cx="158621" cy="2325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91E92FD-C064-4AAE-9EF9-17280486D35C}"/>
              </a:ext>
            </a:extLst>
          </p:cNvPr>
          <p:cNvSpPr txBox="1"/>
          <p:nvPr/>
        </p:nvSpPr>
        <p:spPr>
          <a:xfrm>
            <a:off x="1018698" y="4355440"/>
            <a:ext cx="164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的问题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D3A48F-D57B-404C-A3F5-1C217D3CB74F}"/>
              </a:ext>
            </a:extLst>
          </p:cNvPr>
          <p:cNvSpPr txBox="1"/>
          <p:nvPr/>
        </p:nvSpPr>
        <p:spPr>
          <a:xfrm>
            <a:off x="1467514" y="4923951"/>
            <a:ext cx="7619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只归纳了一阶邻居，导致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GAT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的感受野必须依赖非常深的网络才能扩展到很大。</a:t>
            </a:r>
          </a:p>
        </p:txBody>
      </p:sp>
    </p:spTree>
    <p:extLst>
      <p:ext uri="{BB962C8B-B14F-4D97-AF65-F5344CB8AC3E}">
        <p14:creationId xmlns:p14="http://schemas.microsoft.com/office/powerpoint/2010/main" val="15843883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586b79f-8ad6-43ec-bcd2-2cd757fc2f8d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586b79f-8ad6-43ec-bcd2-2cd757fc2f8d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586b79f-8ad6-43ec-bcd2-2cd757fc2f8d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628</TotalTime>
  <Words>939</Words>
  <Application>Microsoft Office PowerPoint</Application>
  <PresentationFormat>宽屏</PresentationFormat>
  <Paragraphs>141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方正姚体</vt:lpstr>
      <vt:lpstr>微软雅黑</vt:lpstr>
      <vt:lpstr>Abadi</vt:lpstr>
      <vt:lpstr>Arial</vt:lpstr>
      <vt:lpstr>Rockwell</vt:lpstr>
      <vt:lpstr>Rockwell Condensed</vt:lpstr>
      <vt:lpstr>Times New Roman</vt:lpstr>
      <vt:lpstr>Wingdings</vt:lpstr>
      <vt:lpstr>木活字</vt:lpstr>
      <vt:lpstr>研究内容及论文讲解</vt:lpstr>
      <vt:lpstr>PowerPoint 演示文稿</vt:lpstr>
      <vt:lpstr>PowerPoint 演示文稿</vt:lpstr>
      <vt:lpstr>PowerPoint 演示文稿</vt:lpstr>
      <vt:lpstr>Graph ATTENTION NETWORKS</vt:lpstr>
      <vt:lpstr>PowerPoint 演示文稿</vt:lpstr>
      <vt:lpstr>PowerPoint 演示文稿</vt:lpstr>
      <vt:lpstr>PowerPoint 演示文稿</vt:lpstr>
      <vt:lpstr>PowerPoint 演示文稿</vt:lpstr>
      <vt:lpstr>感 谢 聆 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郭志强</dc:creator>
  <cp:lastModifiedBy>郭志强</cp:lastModifiedBy>
  <cp:revision>177</cp:revision>
  <dcterms:created xsi:type="dcterms:W3CDTF">2022-02-20T07:47:20Z</dcterms:created>
  <dcterms:modified xsi:type="dcterms:W3CDTF">2022-02-22T13:04:56Z</dcterms:modified>
</cp:coreProperties>
</file>