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3" r:id="rId2"/>
    <p:sldId id="267" r:id="rId3"/>
    <p:sldId id="299" r:id="rId4"/>
    <p:sldId id="292" r:id="rId5"/>
    <p:sldId id="301" r:id="rId6"/>
    <p:sldId id="311" r:id="rId7"/>
    <p:sldId id="312" r:id="rId8"/>
    <p:sldId id="313" r:id="rId9"/>
    <p:sldId id="314" r:id="rId10"/>
    <p:sldId id="306" r:id="rId11"/>
    <p:sldId id="307" r:id="rId12"/>
    <p:sldId id="310" r:id="rId13"/>
    <p:sldId id="315" r:id="rId14"/>
    <p:sldId id="309" r:id="rId15"/>
    <p:sldId id="316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8001"/>
    <a:srgbClr val="284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2" autoAdjust="0"/>
  </p:normalViewPr>
  <p:slideViewPr>
    <p:cSldViewPr snapToGrid="0">
      <p:cViewPr varScale="1">
        <p:scale>
          <a:sx n="57" d="100"/>
          <a:sy n="57" d="100"/>
        </p:scale>
        <p:origin x="9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7966E6-A8DB-4B18-8AB9-0A7B7C612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93564-AA5C-4476-8A79-F4CC0132E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0DDC-C412-4622-9F01-FED9A7186D4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E95BD-5C24-448B-8154-0BFAFC28AA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E46F8-82A9-441D-B2A6-F6BAF62E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15F2-192B-445F-981E-817722C99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9144-CB1F-4413-8792-09E1637CF7C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04313-268C-4098-841A-72B5E8BD1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2022WWW </a:t>
            </a:r>
            <a:r>
              <a:rPr lang="zh-CN" altLang="en-US" dirty="0"/>
              <a:t>对比学习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33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S,b,t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Aamzon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review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的三个子类别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Yelp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是一个用于商业推荐的数据集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7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baseline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BPR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是非序列的模型，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C,S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是普通序列模型，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B,S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是附加了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SSL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（自监督学习）的序列模型，（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S3-rec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中的属性挖掘模块被删除了，因为数据集中没有属性，所以叫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S3-rec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isp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DSSrec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是考虑了潜在因素的序列推荐模型。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在所有数据集和所有指标中，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ICLRec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都表现最佳。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1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Cold start problem: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指用户交互数量很有限的情况下，如何为用户做推荐，比如用户初次使用这个应用的时候，如何为他推荐。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在用户交互频率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=5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的时候，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ICLRec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的效果在四个数据集上效果都比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baseline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要好。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4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柱状图表示性能，折线图表示下降率（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Sport and Yelp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ICLRec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受噪音的影响较小，比较稳定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（在文本中随机添加一定比例的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negative items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06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C: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去掉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seqCL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seqCL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最大化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individual user level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的互信息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：去掉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seqCL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并且去掉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中的序列扩张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ICL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是一个与模型无关的学习范式，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加上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S3 REC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实验证明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结合能显著的提高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的性能，最高可以提高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41.11%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实验证明了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ICLRec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中的每一个模块都是有效的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其中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是影响最大的。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20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实验证明，当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intent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的个数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 ICL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的权值</a:t>
            </a:r>
            <a:r>
              <a:rPr lang="el-GR" altLang="zh-CN" dirty="0">
                <a:effectLst/>
                <a:latin typeface="Arial" panose="020B0604020202020204" pitchFamily="34" charset="0"/>
              </a:rPr>
              <a:t>λ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不断增大时，性能会先上升，达到峰值后，开始下降，最佳的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512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，最佳的</a:t>
            </a:r>
            <a:r>
              <a:rPr lang="el-GR" altLang="zh-CN" dirty="0">
                <a:effectLst/>
                <a:latin typeface="Arial" panose="020B0604020202020204" pitchFamily="34" charset="0"/>
              </a:rPr>
              <a:t>λ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ICLREC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的性能随着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batchsize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的增大而增大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4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两个用户的浏览序列不一样，但因为都是和钓鱼相关的东西，所以我们判断他们的意图都是想购买渔具，所以他们的推荐列表里面都会有鱼钩这一选项。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7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1" smtClean="0">
                        <a:effectLst/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序列的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encoder,Su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是一个序列，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可以通过最大化对数似然函数找到最佳的</a:t>
                </a:r>
                <a:r>
                  <a:rPr lang="el-GR" altLang="zh-CN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，等价于最小化交叉熵。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Hu,t-1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时刻的兴趣；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时刻交互的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embedding,su,neg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没有交互过的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softmax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随机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sample)</a:t>
                </a: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𝜃是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序列的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encoder,Su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是一个序列，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可以通过最大化对数似然函数找到最佳的</a:t>
                </a:r>
                <a:r>
                  <a:rPr lang="el-GR" altLang="zh-CN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，等价于最小化交叉熵。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Hu,t-1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时刻的兴趣；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时刻交互的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embedding,su,neg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没有交互过的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softmax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随机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sample)</a:t>
                </a: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9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根据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MIM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准则，用对比自监督学习来融合一个序列的不同视图之间的相关性，（互信息最大化，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mutual information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maxmization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首先对序列进行扩充，对于给定的序列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，为它创造两个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positive views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是预定义好的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transformation function set, g1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属于集合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，由同一个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创造出来的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views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可以看作是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postive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，由不同的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创造出来的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views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看作是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negative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H1u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h2u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是用序列编码器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</a:t>
            </a:r>
            <a:r>
              <a:rPr lang="el-GR" altLang="zh-CN" dirty="0">
                <a:effectLst/>
                <a:latin typeface="Arial" panose="020B0604020202020204" pitchFamily="34" charset="0"/>
              </a:rPr>
              <a:t>θ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S1u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S2u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编码，然后输入一个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aggregation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layer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得到的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views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latin typeface="Arial" panose="020B0604020202020204" pitchFamily="34" charset="0"/>
              </a:rPr>
              <a:t>Sim()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是一个点积运算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9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假设在推荐系统中共有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K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个不同的意图，那一个用户与某个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进行交互的概率可以被重写为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… 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代表用户的意图变量 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期望？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“现在鸡还是先有蛋”问题：没有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不能估计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zh-CN" altLang="en-US" i="1" smtClean="0">
                        <a:effectLst/>
                        <a:latin typeface="Cambria Math" panose="02040503050406030204" pitchFamily="18" charset="0"/>
                      </a:rPr>
                      <m:t>，没有</m:t>
                    </m:r>
                    <m:r>
                      <m:rPr>
                        <m:sty m:val="p"/>
                      </m:rPr>
                      <a:rPr lang="el-GR" altLang="zh-CN" i="1" smtClean="0">
                        <a:effectLst/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不能推导出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的值。这篇文章使用了一个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框架来解决这个问题，并保证了收敛性。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（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是一种求解最大似然估计的方法）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假设在推荐系统中共有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K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个不同的意图，那一个用户与某个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进行交互的概率可以被重写为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… 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代表用户的意图变量 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期望？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“现在鸡还是先有蛋”问题：没有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不能估计</a:t>
                </a:r>
                <a:r>
                  <a:rPr lang="el-GR" altLang="zh-CN" i="0">
                    <a:effectLst/>
                    <a:latin typeface="Cambria Math" panose="02040503050406030204" pitchFamily="18" charset="0"/>
                  </a:rPr>
                  <a:t>θ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，没有</a:t>
                </a:r>
                <a:r>
                  <a:rPr lang="el-GR" altLang="zh-CN" i="0">
                    <a:effectLst/>
                    <a:latin typeface="Cambria Math" panose="02040503050406030204" pitchFamily="18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不能推导出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的值。这篇文章使用了一个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框架来解决这个问题，并保证了收敛性。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（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是一种求解最大似然估计的方法）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6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E-step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M-step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交替进行 估计意图变量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的分布函数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Q(c)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，并优化</a:t>
            </a:r>
            <a:r>
              <a:rPr lang="el-GR" altLang="zh-CN" dirty="0">
                <a:effectLst/>
                <a:latin typeface="Arial" panose="020B0604020202020204" pitchFamily="34" charset="0"/>
              </a:rPr>
              <a:t>θ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初始化一个</a:t>
            </a:r>
            <a:r>
              <a:rPr lang="el-GR" altLang="zh-CN" dirty="0">
                <a:effectLst/>
                <a:latin typeface="Arial" panose="020B0604020202020204" pitchFamily="34" charset="0"/>
              </a:rPr>
              <a:t>θ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E-step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K-means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聚类算法估计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Q(c)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M-step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考虑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E-step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中计算出的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Q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），通过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mini-batch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梯度下降对</a:t>
            </a:r>
            <a:r>
              <a:rPr lang="el-GR" altLang="zh-CN" dirty="0">
                <a:effectLst/>
                <a:latin typeface="Arial" panose="020B0604020202020204" pitchFamily="34" charset="0"/>
              </a:rPr>
              <a:t>θ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优化。每一步都对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Q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）和</a:t>
            </a:r>
            <a:r>
              <a:rPr lang="el-GR" altLang="zh-CN" dirty="0">
                <a:effectLst/>
                <a:latin typeface="Arial" panose="020B0604020202020204" pitchFamily="34" charset="0"/>
              </a:rPr>
              <a:t>θ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进行更新。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8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构建一个下界函数并最大化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红框：构建的下界函数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0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将每个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sequence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输入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encoder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进行编码，然后输入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aggregation layer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得到每个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sequence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，然后使用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K-means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算法将所有的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sequence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聚类为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cluster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。分布函数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Q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）这样定义。使用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mean pooling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来计算每个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cluster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的聚类中心。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红框：上一个红框的变形 最大化上一个相当于最小化这一个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sim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代表点积运算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为了最大化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sequence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和它的相关意图之间的互信息。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SeqCL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中，序列扩充是必须的，在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中，序列扩充时可选择的，这篇文章在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ICL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中使用了序列扩冲去扩大训练集，为每个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sequence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创造两个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positive views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然后优化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LOSS FUNCTION L ICL</a:t>
            </a: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Sim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是点击运算，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 neg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表示所有的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intent,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直接优化这个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loss function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可能会引入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false-negative samples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（因为用户可能会有相同的意图），这篇文章引入了一个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False-negative mitigation(FNM,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假阴性缓解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表示一组与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有相同意图的用户。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绿框：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multi-task learning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loss function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Transformer encoder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上构造这个学习范式，作为模型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ICLRec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2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10132-A73C-4D2B-A9ED-F46E5BB8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D317-7889-4FD6-A450-CD401A18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0D0B-D5CA-4F66-A786-C11FF93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7F51-6BB9-497B-9F04-EC5ED47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87E7-0A91-4ACB-87AA-98ABEE9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AFFB-647C-486B-9796-C073DDA5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E6B2B-43B9-444F-88B7-526D6FD8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1AC43-E62F-4EFE-BC58-25D3311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95422-F23C-43E3-9A50-176848A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B755C-D1CC-4114-8E2D-D051D968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5E9F5-78E5-4769-AFBF-9955C043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790C-5C42-413D-B188-A9624D3D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73804-3EB2-4C2B-BA2B-E3624CC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ACE21-6EC7-4D52-913B-74162E2A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D77B0-FFAB-4590-80D5-16564BD9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02C94-CC9D-4FA6-A1FB-64C2AD1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BE774-B9D6-4BF6-828D-8DB2D174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4F25-F917-4593-A62B-BD069C6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5B5D5-D3DD-46A9-B8BF-0D1C9FD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EAF2-1495-4969-AE0D-EFAC2A24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1932-49A9-46BA-9A0F-A5C6F684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F00-0353-449C-A663-52F861B2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5F86B-DC58-4482-B38F-A57BC14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0AC88-9E47-4E12-BF0E-204BC5E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3665B-2BD9-403C-A659-CE524489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7F3-7F18-44FD-B806-84E7F41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55814-81F1-4C57-B6CB-AACADAE1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9B944-B4BC-4FB3-9C1F-13A046DB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CCDF1-4EF0-4E04-A45D-5794F1C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70C7-EC8C-4ED9-815D-8E6134ED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86B7F-411B-4226-A649-5269744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941D-537F-47C7-8AA3-A3E7003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B4AF2-3B00-471A-8A9D-0C5AB60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E4B53-A2CC-4D34-B834-B973E97E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54F3B-6864-4FA4-AD05-5A525775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3B5E9-7D2B-4DDB-948B-6D9BFF84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175FF-39DD-49E2-AEF8-454C0D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501DA-DE22-45B5-83F2-C300DAA5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B2ECD-ECAD-47EC-B03C-929306D1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A4AC-D8C4-4667-8D70-38856A8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F57FF-7BA5-4FF8-B2CF-18D07AD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9CB0E-7C9E-450B-90B7-57316301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AC50D-CF3E-491F-8757-AC707A19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4D189-AADA-4114-B377-5ABCAC84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0EFD4-02A3-44A4-ACA6-78854BD4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FDB42-9C7E-443A-B363-BB47408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8C51-AB38-4666-BA76-D476E73E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F6B2-D686-4D39-94DE-B5069035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2300A-0BBE-4396-9E5D-8B2BB86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5F636-D7CD-41D7-BD57-F7E9966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5EEA2-6B73-47C6-A822-93C5C6B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3D015-1845-435D-8F0B-FAB38DA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B9307-06DA-4B20-ACF9-F2BFD9EC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6C051-D0E1-44CF-8B53-81978E26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8507F-CEF2-45B4-8F5C-A4310DEA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E548-DC32-45BB-9142-A7415AD3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1145D-6977-4F29-827D-0E93AC5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75A9E-6916-4186-B000-D43A64A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F313-A33C-485A-B026-57DE0483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A56F-7080-4A1B-BCC9-462A467F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AB64-9E33-47DC-896B-4B8DFB5C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063E-786F-40F4-9248-D85769E553BF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BACFA-08AE-4F11-99BE-D5C39F01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CDA3-5867-4BF0-8131-45D13732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776623"/>
            <a:ext cx="9065941" cy="1477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 Contrastive Learning for Sequential Recommendation 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(ICL)</a:t>
            </a:r>
          </a:p>
        </p:txBody>
      </p:sp>
    </p:spTree>
    <p:extLst>
      <p:ext uri="{BB962C8B-B14F-4D97-AF65-F5344CB8AC3E}">
        <p14:creationId xmlns:p14="http://schemas.microsoft.com/office/powerpoint/2010/main" val="5709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Dataset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7455A8-74FC-46CE-ACEF-CAEF290BA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78" y="1880971"/>
            <a:ext cx="783064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88E12-555F-4027-A1AA-BBA16D8FE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2686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27757" y="44555"/>
            <a:ext cx="344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Robustness Analysis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1799C9-FBC8-4099-9CE1-A1C89E8940A8}"/>
              </a:ext>
            </a:extLst>
          </p:cNvPr>
          <p:cNvSpPr txBox="1"/>
          <p:nvPr/>
        </p:nvSpPr>
        <p:spPr>
          <a:xfrm>
            <a:off x="814040" y="1121774"/>
            <a:ext cx="103371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Cold start problem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14E84-A16C-479F-ABF4-38475E16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548" y="1747214"/>
            <a:ext cx="6566544" cy="45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27757" y="44555"/>
            <a:ext cx="344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Robustness Analysis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1799C9-FBC8-4099-9CE1-A1C89E8940A8}"/>
              </a:ext>
            </a:extLst>
          </p:cNvPr>
          <p:cNvSpPr txBox="1"/>
          <p:nvPr/>
        </p:nvSpPr>
        <p:spPr>
          <a:xfrm>
            <a:off x="814040" y="1121774"/>
            <a:ext cx="103371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Noisy data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23DDCE-8358-4CB5-AE56-7C9A4C525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75" y="1837884"/>
            <a:ext cx="11269738" cy="383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13557" y="133196"/>
            <a:ext cx="333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Ablation 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C288BF-DB33-4A60-A026-DD75B2C21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71" y="1210414"/>
            <a:ext cx="9278645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431291" y="44555"/>
            <a:ext cx="2864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Hyper-parameter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5B51DE-D15C-466F-8C92-ADDDB451B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03" y="1155009"/>
            <a:ext cx="9573961" cy="2810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0E19D3-DCF9-47BD-8237-F81F7DBC8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413" y="4077935"/>
            <a:ext cx="8266142" cy="27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5C6EFE-A93A-42C1-B6C0-B23270C0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71" y="1488081"/>
            <a:ext cx="3877258" cy="38772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53EB2D-2458-441D-BF45-D2BCD47ED81E}"/>
              </a:ext>
            </a:extLst>
          </p:cNvPr>
          <p:cNvSpPr txBox="1"/>
          <p:nvPr/>
        </p:nvSpPr>
        <p:spPr>
          <a:xfrm>
            <a:off x="5209590" y="2827175"/>
            <a:ext cx="217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002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756220" y="1745593"/>
            <a:ext cx="110758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Why ICL? </a:t>
            </a:r>
          </a:p>
          <a:p>
            <a:r>
              <a:rPr lang="en-US" altLang="zh-CN" sz="2800" dirty="0"/>
              <a:t>   user</a:t>
            </a:r>
            <a:r>
              <a:rPr lang="zh-CN" altLang="en-US" sz="2800" dirty="0"/>
              <a:t>和</a:t>
            </a:r>
            <a:r>
              <a:rPr lang="en-US" altLang="zh-CN" sz="2800" dirty="0"/>
              <a:t>item</a:t>
            </a:r>
            <a:r>
              <a:rPr lang="zh-CN" altLang="en-US" sz="2800" dirty="0"/>
              <a:t>之间的交互是有各种意图驱动的，但是，用户的意图往往是潜在的，不易被观察到。为了证明潜在的意图对推荐是否有效，这篇文章提出了</a:t>
            </a:r>
            <a:r>
              <a:rPr lang="en-US" altLang="zh-CN" sz="2800" dirty="0"/>
              <a:t>ICL(Intent Contrastive Learning)</a:t>
            </a:r>
            <a:r>
              <a:rPr lang="zh-CN" altLang="en-US" sz="2800" dirty="0"/>
              <a:t>，将用户的意图变量融入序列推荐中，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从无标记的用户行为序列中学习用户的意图分布函数，并考虑学习到的意图，利用对比自监督学习</a:t>
            </a:r>
            <a:r>
              <a:rPr lang="en-US" altLang="zh-CN" sz="2800" dirty="0">
                <a:effectLst/>
                <a:latin typeface="Arial" panose="020B0604020202020204" pitchFamily="34" charset="0"/>
              </a:rPr>
              <a:t>(SSL)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优化</a:t>
            </a:r>
            <a:r>
              <a:rPr lang="zh-CN" altLang="en-US" sz="2800" dirty="0">
                <a:latin typeface="Arial" panose="020B0604020202020204" pitchFamily="34" charset="0"/>
              </a:rPr>
              <a:t>序列推荐</a:t>
            </a:r>
            <a:r>
              <a:rPr lang="zh-CN" altLang="en-US" sz="2800" dirty="0">
                <a:effectLst/>
                <a:latin typeface="Arial" panose="020B0604020202020204" pitchFamily="34" charset="0"/>
              </a:rPr>
              <a:t>模型来进行更精准的推荐。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67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1E3BB6-4B2C-459E-8950-DFC6AB7B8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309" y="906331"/>
            <a:ext cx="845938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SR Model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D9B1AA-3345-467A-8EA1-054029640C10}"/>
              </a:ext>
            </a:extLst>
          </p:cNvPr>
          <p:cNvSpPr txBox="1"/>
          <p:nvPr/>
        </p:nvSpPr>
        <p:spPr>
          <a:xfrm>
            <a:off x="1400971" y="1449659"/>
            <a:ext cx="8504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Encoder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Loss function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45C2F1-B75A-48EA-A14E-DB42BD502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53" y="2112343"/>
            <a:ext cx="2073530" cy="4905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5A1E817-B2D0-4B1C-BBA6-A2D18C323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554" y="3430580"/>
            <a:ext cx="3467432" cy="852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AD057F5-91E5-44CA-BAAB-D89EC9407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770" y="4302022"/>
            <a:ext cx="3623549" cy="95429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CD807AB-F98A-4C83-A542-4CFBAE947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5999" y="5275816"/>
            <a:ext cx="6820001" cy="6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13557" y="133196"/>
            <a:ext cx="333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Contrastive 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SSL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079872-CBCA-47A7-8D72-55CF49003752}"/>
              </a:ext>
            </a:extLst>
          </p:cNvPr>
          <p:cNvSpPr txBox="1"/>
          <p:nvPr/>
        </p:nvSpPr>
        <p:spPr>
          <a:xfrm>
            <a:off x="355943" y="1406274"/>
            <a:ext cx="8504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Two positive-views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Optimize </a:t>
            </a:r>
            <a:r>
              <a:rPr lang="el-GR" altLang="zh-CN" sz="2800" dirty="0">
                <a:solidFill>
                  <a:srgbClr val="00B0F0"/>
                </a:solidFill>
              </a:rPr>
              <a:t>θ</a:t>
            </a:r>
            <a:r>
              <a:rPr lang="en-US" altLang="zh-CN" sz="2800" dirty="0">
                <a:solidFill>
                  <a:srgbClr val="00B0F0"/>
                </a:solidFill>
              </a:rPr>
              <a:t> via </a:t>
            </a:r>
            <a:r>
              <a:rPr lang="en-US" altLang="zh-CN" sz="2800" dirty="0" err="1">
                <a:solidFill>
                  <a:srgbClr val="00B0F0"/>
                </a:solidFill>
              </a:rPr>
              <a:t>InfoNCE</a:t>
            </a:r>
            <a:r>
              <a:rPr lang="en-US" altLang="zh-CN" sz="2800" dirty="0">
                <a:solidFill>
                  <a:srgbClr val="00B0F0"/>
                </a:solidFill>
              </a:rPr>
              <a:t> loss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256D8C-6D21-4F63-AEFC-ACCB7939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69" y="2041528"/>
            <a:ext cx="6802210" cy="7171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D609B0-C09D-4C71-9EA9-10F5E3D86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83" y="3429000"/>
            <a:ext cx="7815347" cy="25376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37CEDC-AEF4-4238-9E4A-F9D7A24B3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039" y="891358"/>
            <a:ext cx="4142018" cy="57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356550" y="-97780"/>
            <a:ext cx="3013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Latent Factor Modeling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D9B1AA-3345-467A-8EA1-054029640C10}"/>
              </a:ext>
            </a:extLst>
          </p:cNvPr>
          <p:cNvSpPr txBox="1"/>
          <p:nvPr/>
        </p:nvSpPr>
        <p:spPr>
          <a:xfrm>
            <a:off x="1761893" y="1688459"/>
            <a:ext cx="92251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 Probability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Expectation-Maximization Framework</a:t>
            </a: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B8F2C0-69FF-400F-B164-3A5E06A7D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78" y="2275255"/>
            <a:ext cx="5910146" cy="10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484455" y="-44086"/>
            <a:ext cx="2493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EM Framework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D38BE2-98BF-4CBE-BE04-7CADB9E1C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5755"/>
            <a:ext cx="12192000" cy="53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9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91069" y="202135"/>
            <a:ext cx="301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Method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D9B1AA-3345-467A-8EA1-054029640C10}"/>
              </a:ext>
            </a:extLst>
          </p:cNvPr>
          <p:cNvSpPr txBox="1"/>
          <p:nvPr/>
        </p:nvSpPr>
        <p:spPr>
          <a:xfrm>
            <a:off x="1879681" y="1001960"/>
            <a:ext cx="92251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 Modeling Latent Intent for SR </a:t>
            </a: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17A259-5E69-47B3-AD6F-7E84F991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248" y="1421450"/>
            <a:ext cx="5114883" cy="1008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42AE95-FB5A-4153-A119-8626E68A2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042" y="2534590"/>
            <a:ext cx="5218089" cy="17304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8F423CD-D38E-459E-89D9-E2FE30994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232" y="4208097"/>
            <a:ext cx="3274932" cy="177929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04FDD25-D95B-4BD6-8D12-75DF7F1EE04F}"/>
              </a:ext>
            </a:extLst>
          </p:cNvPr>
          <p:cNvSpPr/>
          <p:nvPr/>
        </p:nvSpPr>
        <p:spPr>
          <a:xfrm>
            <a:off x="8541834" y="1315844"/>
            <a:ext cx="1892919" cy="501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F5F749-BD14-41BC-8326-146B3514C017}"/>
              </a:ext>
            </a:extLst>
          </p:cNvPr>
          <p:cNvCxnSpPr>
            <a:cxnSpLocks/>
          </p:cNvCxnSpPr>
          <p:nvPr/>
        </p:nvCxnSpPr>
        <p:spPr>
          <a:xfrm flipH="1">
            <a:off x="7325436" y="1640367"/>
            <a:ext cx="1216398" cy="248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7A8188-90E7-4A11-ACBA-040C798693D7}"/>
              </a:ext>
            </a:extLst>
          </p:cNvPr>
          <p:cNvSpPr txBox="1"/>
          <p:nvPr/>
        </p:nvSpPr>
        <p:spPr>
          <a:xfrm>
            <a:off x="8590979" y="138730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Rewrite</a:t>
            </a:r>
            <a:r>
              <a:rPr lang="zh-CN" altLang="en-US" dirty="0"/>
              <a:t>目标函数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B2EC0B0-4A0C-4F03-997F-BB28251CAB09}"/>
              </a:ext>
            </a:extLst>
          </p:cNvPr>
          <p:cNvSpPr/>
          <p:nvPr/>
        </p:nvSpPr>
        <p:spPr>
          <a:xfrm>
            <a:off x="8339614" y="2518344"/>
            <a:ext cx="1892919" cy="501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EBA240B-5B2F-4D74-8DF2-23B7CF0331CC}"/>
              </a:ext>
            </a:extLst>
          </p:cNvPr>
          <p:cNvCxnSpPr>
            <a:cxnSpLocks/>
          </p:cNvCxnSpPr>
          <p:nvPr/>
        </p:nvCxnSpPr>
        <p:spPr>
          <a:xfrm flipH="1">
            <a:off x="7515731" y="2842867"/>
            <a:ext cx="823883" cy="886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0FE02A-3B3A-4E04-A95A-45F9FFD089B1}"/>
              </a:ext>
            </a:extLst>
          </p:cNvPr>
          <p:cNvSpPr txBox="1"/>
          <p:nvPr/>
        </p:nvSpPr>
        <p:spPr>
          <a:xfrm>
            <a:off x="8388759" y="25898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构建下界函数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790C61A-047C-4967-8F37-34C0D0D7F57C}"/>
              </a:ext>
            </a:extLst>
          </p:cNvPr>
          <p:cNvSpPr/>
          <p:nvPr/>
        </p:nvSpPr>
        <p:spPr>
          <a:xfrm>
            <a:off x="8332167" y="4468390"/>
            <a:ext cx="1892919" cy="501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43294BD-5F2A-4E21-A0F1-4F460CDA6498}"/>
              </a:ext>
            </a:extLst>
          </p:cNvPr>
          <p:cNvCxnSpPr>
            <a:cxnSpLocks/>
          </p:cNvCxnSpPr>
          <p:nvPr/>
        </p:nvCxnSpPr>
        <p:spPr>
          <a:xfrm flipH="1">
            <a:off x="7374581" y="4792913"/>
            <a:ext cx="957586" cy="116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9E47FE8-F53B-42F6-AD29-BB4A90A9A533}"/>
              </a:ext>
            </a:extLst>
          </p:cNvPr>
          <p:cNvSpPr txBox="1"/>
          <p:nvPr/>
        </p:nvSpPr>
        <p:spPr>
          <a:xfrm>
            <a:off x="8381312" y="453984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Jensen</a:t>
            </a:r>
            <a:r>
              <a:rPr lang="zh-CN" altLang="en-US" dirty="0"/>
              <a:t>不等式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80D743C-96AE-444E-9ECF-ACB5C99DF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793" y="5943902"/>
            <a:ext cx="2722003" cy="851403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972BA50-D763-4A8E-A5BB-3E908CFE18C4}"/>
              </a:ext>
            </a:extLst>
          </p:cNvPr>
          <p:cNvSpPr/>
          <p:nvPr/>
        </p:nvSpPr>
        <p:spPr>
          <a:xfrm>
            <a:off x="7711619" y="6024795"/>
            <a:ext cx="1892919" cy="501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08387EB-5355-4B13-B93A-5E236DE12539}"/>
              </a:ext>
            </a:extLst>
          </p:cNvPr>
          <p:cNvCxnSpPr>
            <a:cxnSpLocks/>
          </p:cNvCxnSpPr>
          <p:nvPr/>
        </p:nvCxnSpPr>
        <p:spPr>
          <a:xfrm flipH="1">
            <a:off x="6754033" y="6340929"/>
            <a:ext cx="957586" cy="116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A301AED-AEEC-4B6B-B0DA-A6EDE48B5848}"/>
              </a:ext>
            </a:extLst>
          </p:cNvPr>
          <p:cNvSpPr txBox="1"/>
          <p:nvPr/>
        </p:nvSpPr>
        <p:spPr>
          <a:xfrm>
            <a:off x="7760764" y="609625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只关注最后一步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D388584-E7BB-4BFB-8C78-185A40EE5D13}"/>
              </a:ext>
            </a:extLst>
          </p:cNvPr>
          <p:cNvSpPr/>
          <p:nvPr/>
        </p:nvSpPr>
        <p:spPr>
          <a:xfrm>
            <a:off x="3925809" y="6020285"/>
            <a:ext cx="2838945" cy="75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91069" y="202135"/>
            <a:ext cx="301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Method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D9B1AA-3345-467A-8EA1-054029640C10}"/>
              </a:ext>
            </a:extLst>
          </p:cNvPr>
          <p:cNvSpPr txBox="1"/>
          <p:nvPr/>
        </p:nvSpPr>
        <p:spPr>
          <a:xfrm>
            <a:off x="1879681" y="1001438"/>
            <a:ext cx="9225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 Intent Representation Learning(E-step)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B0F0"/>
                </a:solidFill>
              </a:rPr>
              <a:t>Intent Contrastive SSL with FNM(M-step)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8542EE-ED80-451B-B795-32CBD0962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409" y="1538855"/>
            <a:ext cx="4754328" cy="8668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AE636F-98DE-4E9D-975E-A1A67DA89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402" y="2933119"/>
            <a:ext cx="4621335" cy="2265182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F98FE244-3A35-4C8E-8E3D-9981C1370067}"/>
              </a:ext>
            </a:extLst>
          </p:cNvPr>
          <p:cNvSpPr/>
          <p:nvPr/>
        </p:nvSpPr>
        <p:spPr>
          <a:xfrm>
            <a:off x="8960112" y="2651579"/>
            <a:ext cx="1089900" cy="501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883623-79A1-4547-B59B-BB6168AC8649}"/>
              </a:ext>
            </a:extLst>
          </p:cNvPr>
          <p:cNvSpPr txBox="1"/>
          <p:nvPr/>
        </p:nvSpPr>
        <p:spPr>
          <a:xfrm>
            <a:off x="9009256" y="272303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均匀分布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A630319-12F4-43AB-B213-DFC8F780DF35}"/>
              </a:ext>
            </a:extLst>
          </p:cNvPr>
          <p:cNvSpPr/>
          <p:nvPr/>
        </p:nvSpPr>
        <p:spPr>
          <a:xfrm>
            <a:off x="4815281" y="2753643"/>
            <a:ext cx="4135772" cy="333506"/>
          </a:xfrm>
          <a:custGeom>
            <a:avLst/>
            <a:gdLst>
              <a:gd name="connsiteX0" fmla="*/ 4135772 w 4135772"/>
              <a:gd name="connsiteY0" fmla="*/ 148948 h 333506"/>
              <a:gd name="connsiteX1" fmla="*/ 2374084 w 4135772"/>
              <a:gd name="connsiteY1" fmla="*/ 6335 h 333506"/>
              <a:gd name="connsiteX2" fmla="*/ 0 w 4135772"/>
              <a:gd name="connsiteY2" fmla="*/ 333506 h 33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5772" h="333506">
                <a:moveTo>
                  <a:pt x="4135772" y="148948"/>
                </a:moveTo>
                <a:cubicBezTo>
                  <a:pt x="3599575" y="62261"/>
                  <a:pt x="3063379" y="-24425"/>
                  <a:pt x="2374084" y="6335"/>
                </a:cubicBezTo>
                <a:cubicBezTo>
                  <a:pt x="1684789" y="37095"/>
                  <a:pt x="842394" y="185300"/>
                  <a:pt x="0" y="333506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741C8C1-940C-4D3C-99FE-69AC72213B80}"/>
              </a:ext>
            </a:extLst>
          </p:cNvPr>
          <p:cNvSpPr/>
          <p:nvPr/>
        </p:nvSpPr>
        <p:spPr>
          <a:xfrm rot="14003485">
            <a:off x="4782486" y="3011776"/>
            <a:ext cx="154655" cy="1507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0BB2646-4696-4E2A-A8B8-AE67986407D3}"/>
              </a:ext>
            </a:extLst>
          </p:cNvPr>
          <p:cNvSpPr/>
          <p:nvPr/>
        </p:nvSpPr>
        <p:spPr>
          <a:xfrm>
            <a:off x="8519215" y="3303890"/>
            <a:ext cx="3061593" cy="50180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8D213B5-4E4F-4B35-AA3F-DC145449AE96}"/>
              </a:ext>
            </a:extLst>
          </p:cNvPr>
          <p:cNvSpPr txBox="1"/>
          <p:nvPr/>
        </p:nvSpPr>
        <p:spPr>
          <a:xfrm>
            <a:off x="8515783" y="3399406"/>
            <a:ext cx="3252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L2</a:t>
            </a:r>
            <a:r>
              <a:rPr lang="zh-CN" altLang="en-US" dirty="0"/>
              <a:t>正则化的各项同性高斯分布</a:t>
            </a: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A2808D09-0414-43D4-9C53-C3C78703B8B9}"/>
              </a:ext>
            </a:extLst>
          </p:cNvPr>
          <p:cNvSpPr/>
          <p:nvPr/>
        </p:nvSpPr>
        <p:spPr>
          <a:xfrm rot="14953994">
            <a:off x="5670236" y="2980898"/>
            <a:ext cx="154655" cy="150749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4AA6E44-C879-4B31-9250-2E2C6AF47873}"/>
              </a:ext>
            </a:extLst>
          </p:cNvPr>
          <p:cNvSpPr/>
          <p:nvPr/>
        </p:nvSpPr>
        <p:spPr>
          <a:xfrm>
            <a:off x="5658726" y="2873476"/>
            <a:ext cx="2872878" cy="758957"/>
          </a:xfrm>
          <a:custGeom>
            <a:avLst/>
            <a:gdLst>
              <a:gd name="connsiteX0" fmla="*/ 2872878 w 2872878"/>
              <a:gd name="connsiteY0" fmla="*/ 758957 h 758957"/>
              <a:gd name="connsiteX1" fmla="*/ 2050757 w 2872878"/>
              <a:gd name="connsiteY1" fmla="*/ 20726 h 758957"/>
              <a:gd name="connsiteX2" fmla="*/ 180012 w 2872878"/>
              <a:gd name="connsiteY2" fmla="*/ 188506 h 758957"/>
              <a:gd name="connsiteX3" fmla="*/ 180012 w 2872878"/>
              <a:gd name="connsiteY3" fmla="*/ 180117 h 7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2878" h="758957">
                <a:moveTo>
                  <a:pt x="2872878" y="758957"/>
                </a:moveTo>
                <a:cubicBezTo>
                  <a:pt x="2686223" y="437379"/>
                  <a:pt x="2499568" y="115801"/>
                  <a:pt x="2050757" y="20726"/>
                </a:cubicBezTo>
                <a:cubicBezTo>
                  <a:pt x="1601946" y="-74349"/>
                  <a:pt x="180012" y="188506"/>
                  <a:pt x="180012" y="188506"/>
                </a:cubicBezTo>
                <a:cubicBezTo>
                  <a:pt x="-131779" y="215071"/>
                  <a:pt x="24116" y="197594"/>
                  <a:pt x="180012" y="180117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F96F798F-2226-4714-BD2D-660C84911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69" y="5198301"/>
            <a:ext cx="2655222" cy="739297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A4E68E26-21E8-4A51-80A6-57F34DEDCC26}"/>
              </a:ext>
            </a:extLst>
          </p:cNvPr>
          <p:cNvSpPr/>
          <p:nvPr/>
        </p:nvSpPr>
        <p:spPr>
          <a:xfrm>
            <a:off x="4161447" y="5201653"/>
            <a:ext cx="2838945" cy="761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53B754F-A5AE-41C4-BD7E-7007C60A4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131" y="4230701"/>
            <a:ext cx="3225760" cy="36933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83D17A4-DDAD-4E0D-8C45-A16A9EC1BB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983" y="4600033"/>
            <a:ext cx="3849352" cy="67780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9349B3C-D64D-4176-ACED-DFD34F479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3567" y="5277838"/>
            <a:ext cx="4065867" cy="72026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CF2BE3B-A811-4751-9901-4D00BEE3D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0334" y="6137376"/>
            <a:ext cx="4322403" cy="518489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DA17F65E-DB99-46CE-BDE6-210C18A2C1FA}"/>
              </a:ext>
            </a:extLst>
          </p:cNvPr>
          <p:cNvSpPr/>
          <p:nvPr/>
        </p:nvSpPr>
        <p:spPr>
          <a:xfrm>
            <a:off x="7447978" y="5354757"/>
            <a:ext cx="695960" cy="501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9751164-3D44-4D59-865E-9FCBB080E104}"/>
              </a:ext>
            </a:extLst>
          </p:cNvPr>
          <p:cNvSpPr txBox="1"/>
          <p:nvPr/>
        </p:nvSpPr>
        <p:spPr>
          <a:xfrm>
            <a:off x="7510932" y="5421113"/>
            <a:ext cx="7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FNM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4DE76C-5E5D-4CAF-8232-6DB2DE5270AB}"/>
              </a:ext>
            </a:extLst>
          </p:cNvPr>
          <p:cNvSpPr/>
          <p:nvPr/>
        </p:nvSpPr>
        <p:spPr>
          <a:xfrm>
            <a:off x="3540335" y="6119855"/>
            <a:ext cx="4322402" cy="5360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4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15369</TotalTime>
  <Words>1178</Words>
  <Application>Microsoft Office PowerPoint</Application>
  <PresentationFormat>宽屏</PresentationFormat>
  <Paragraphs>132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楷体</vt:lpstr>
      <vt:lpstr>宋体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晋荣</dc:creator>
  <cp:lastModifiedBy>陈 倩</cp:lastModifiedBy>
  <cp:revision>641</cp:revision>
  <dcterms:created xsi:type="dcterms:W3CDTF">2018-09-05T01:18:33Z</dcterms:created>
  <dcterms:modified xsi:type="dcterms:W3CDTF">2022-04-13T13:04:26Z</dcterms:modified>
</cp:coreProperties>
</file>