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352" r:id="rId2"/>
    <p:sldId id="466" r:id="rId3"/>
    <p:sldId id="463" r:id="rId4"/>
    <p:sldId id="464" r:id="rId5"/>
    <p:sldId id="469" r:id="rId6"/>
    <p:sldId id="467" r:id="rId7"/>
    <p:sldId id="472" r:id="rId8"/>
    <p:sldId id="468" r:id="rId9"/>
    <p:sldId id="470" r:id="rId10"/>
    <p:sldId id="473" r:id="rId11"/>
    <p:sldId id="471" r:id="rId12"/>
    <p:sldId id="455" r:id="rId13"/>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10">
          <p15:clr>
            <a:srgbClr val="A4A3A4"/>
          </p15:clr>
        </p15:guide>
        <p15:guide id="2" pos="4220">
          <p15:clr>
            <a:srgbClr val="A4A3A4"/>
          </p15:clr>
        </p15:guide>
        <p15:guide id="3" pos="2851">
          <p15:clr>
            <a:srgbClr val="A4A3A4"/>
          </p15:clr>
        </p15:guide>
        <p15:guide id="4" orient="horz" pos="14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4371"/>
    <a:srgbClr val="8D8A8A"/>
    <a:srgbClr val="F12A00"/>
    <a:srgbClr val="009A00"/>
    <a:srgbClr val="8A4400"/>
    <a:srgbClr val="171EFB"/>
    <a:srgbClr val="EEF2F5"/>
    <a:srgbClr val="000000"/>
    <a:srgbClr val="14122C"/>
    <a:srgbClr val="373C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96" autoAdjust="0"/>
    <p:restoredTop sz="77858" autoAdjust="0"/>
  </p:normalViewPr>
  <p:slideViewPr>
    <p:cSldViewPr snapToGrid="0" showGuides="1">
      <p:cViewPr varScale="1">
        <p:scale>
          <a:sx n="103" d="100"/>
          <a:sy n="103" d="100"/>
        </p:scale>
        <p:origin x="1448" y="64"/>
      </p:cViewPr>
      <p:guideLst>
        <p:guide orient="horz" pos="3110"/>
        <p:guide pos="4220"/>
        <p:guide pos="2851"/>
        <p:guide orient="horz" pos="1431"/>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2022/3/1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联合知识剪枝和递归图卷积的新闻推荐算法</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6476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buNone/>
            </a:pPr>
            <a:r>
              <a:rPr lang="zh-CN" altLang="en-US" sz="1200" kern="1200" dirty="0">
                <a:solidFill>
                  <a:schemeClr val="tx1"/>
                </a:solidFill>
                <a:effectLst/>
                <a:latin typeface="+mn-lt"/>
                <a:ea typeface="+mn-ea"/>
                <a:cs typeface="+mn-cs"/>
              </a:rPr>
              <a:t>作者又进一步检查</a:t>
            </a:r>
            <a:r>
              <a:rPr lang="en-US" altLang="zh-CN" sz="1200" kern="1200" dirty="0" err="1">
                <a:solidFill>
                  <a:schemeClr val="tx1"/>
                </a:solidFill>
                <a:effectLst/>
                <a:latin typeface="+mn-lt"/>
                <a:ea typeface="+mn-ea"/>
                <a:cs typeface="+mn-cs"/>
              </a:rPr>
              <a:t>Kopra</a:t>
            </a:r>
            <a:r>
              <a:rPr lang="zh-CN" altLang="en-US" sz="1200" kern="1200" dirty="0">
                <a:solidFill>
                  <a:schemeClr val="tx1"/>
                </a:solidFill>
                <a:effectLst/>
                <a:latin typeface="+mn-lt"/>
                <a:ea typeface="+mn-ea"/>
                <a:cs typeface="+mn-cs"/>
              </a:rPr>
              <a:t>是否可以通过知识剪枝成功地发现</a:t>
            </a:r>
            <a:r>
              <a:rPr lang="en-US" altLang="zh-CN" sz="1200" kern="1200" dirty="0">
                <a:solidFill>
                  <a:schemeClr val="tx1"/>
                </a:solidFill>
                <a:effectLst/>
                <a:latin typeface="+mn-lt"/>
                <a:ea typeface="+mn-ea"/>
                <a:cs typeface="+mn-cs"/>
              </a:rPr>
              <a:t>long-term</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short-</a:t>
            </a:r>
            <a:r>
              <a:rPr lang="en-US" altLang="zh-CN" sz="1200" kern="1200" dirty="0" err="1">
                <a:solidFill>
                  <a:schemeClr val="tx1"/>
                </a:solidFill>
                <a:effectLst/>
                <a:latin typeface="+mn-lt"/>
                <a:ea typeface="+mn-ea"/>
                <a:cs typeface="+mn-cs"/>
              </a:rPr>
              <a:t>terme</a:t>
            </a:r>
            <a:r>
              <a:rPr lang="zh-CN" altLang="en-US" sz="1200" kern="1200" dirty="0">
                <a:solidFill>
                  <a:schemeClr val="tx1"/>
                </a:solidFill>
                <a:effectLst/>
                <a:latin typeface="+mn-lt"/>
                <a:ea typeface="+mn-ea"/>
                <a:cs typeface="+mn-cs"/>
              </a:rPr>
              <a:t>的用户兴趣</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从</a:t>
            </a:r>
            <a:r>
              <a:rPr lang="en-US" altLang="zh-CN" sz="1200" kern="1200" dirty="0">
                <a:solidFill>
                  <a:schemeClr val="tx1"/>
                </a:solidFill>
                <a:effectLst/>
                <a:latin typeface="+mn-lt"/>
                <a:ea typeface="+mn-ea"/>
                <a:cs typeface="+mn-cs"/>
              </a:rPr>
              <a:t>MIND</a:t>
            </a:r>
            <a:r>
              <a:rPr lang="zh-CN" altLang="en-US" sz="1200" kern="1200" dirty="0">
                <a:solidFill>
                  <a:schemeClr val="tx1"/>
                </a:solidFill>
                <a:effectLst/>
                <a:latin typeface="+mn-lt"/>
                <a:ea typeface="+mn-ea"/>
                <a:cs typeface="+mn-cs"/>
              </a:rPr>
              <a:t>数据集中随机选择一个用户，她的历史行为以及一条候选新闻。左上角为候选新闻的标题和摘要，加粗字体为种子实体。</a:t>
            </a:r>
            <a:r>
              <a:rPr lang="en-US" altLang="zh-CN" sz="1200" kern="1200" dirty="0">
                <a:solidFill>
                  <a:schemeClr val="tx1"/>
                </a:solidFill>
                <a:effectLst/>
                <a:latin typeface="+mn-lt"/>
                <a:ea typeface="+mn-ea"/>
                <a:cs typeface="+mn-cs"/>
              </a:rPr>
              <a:t>University of Florida &amp; Trump Junior</a:t>
            </a:r>
            <a:r>
              <a:rPr lang="zh-CN" altLang="en-US" sz="1200" kern="1200" dirty="0">
                <a:solidFill>
                  <a:schemeClr val="tx1"/>
                </a:solidFill>
                <a:effectLst/>
                <a:latin typeface="+mn-lt"/>
                <a:ea typeface="+mn-ea"/>
                <a:cs typeface="+mn-cs"/>
              </a:rPr>
              <a:t>粗体标出。这条新闻被标记为正，意味着用户将点击这条新闻。</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对于抽样用户，她的部分长期和短期兴趣图以及三个种子实体可视化如图所示。相关上下文实体以虚线连接到相应的种子实体，种子实体矩形的背景颜色表示它们的主题类别。比如与政治相关的实体背景颜色是浅蓝色</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从左侧长期兴趣图看，用户主要关注点是政治，而右侧短期兴趣图显示她最近对体育的兴趣。中间三个圆圈显示种子实体的一些上下文实体。</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被剪枝的上下文实体与用户长短期兴趣无关，比如说</a:t>
            </a:r>
            <a:r>
              <a:rPr lang="en-US" altLang="zh-CN" sz="1200" kern="1200" dirty="0">
                <a:solidFill>
                  <a:schemeClr val="tx1"/>
                </a:solidFill>
                <a:effectLst/>
                <a:latin typeface="+mn-lt"/>
                <a:ea typeface="+mn-ea"/>
                <a:cs typeface="+mn-cs"/>
              </a:rPr>
              <a:t>Trump</a:t>
            </a:r>
            <a:r>
              <a:rPr lang="zh-CN" altLang="en-US"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Film Producer</a:t>
            </a:r>
            <a:r>
              <a:rPr lang="zh-CN" altLang="en-US" sz="1200" kern="1200" dirty="0">
                <a:solidFill>
                  <a:schemeClr val="tx1"/>
                </a:solidFill>
                <a:effectLst/>
                <a:latin typeface="+mn-lt"/>
                <a:ea typeface="+mn-ea"/>
                <a:cs typeface="+mn-cs"/>
              </a:rPr>
              <a:t>既不涉及政治也不涉及体育。</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此外，</a:t>
            </a:r>
            <a:r>
              <a:rPr lang="en-US" altLang="zh-CN" sz="1200" kern="1200" dirty="0" err="1">
                <a:solidFill>
                  <a:schemeClr val="tx1"/>
                </a:solidFill>
                <a:effectLst/>
                <a:latin typeface="+mn-lt"/>
                <a:ea typeface="+mn-ea"/>
                <a:cs typeface="+mn-cs"/>
              </a:rPr>
              <a:t>Kopra</a:t>
            </a:r>
            <a:r>
              <a:rPr lang="zh-CN" altLang="en-US" sz="1200" kern="1200" dirty="0">
                <a:solidFill>
                  <a:schemeClr val="tx1"/>
                </a:solidFill>
                <a:effectLst/>
                <a:latin typeface="+mn-lt"/>
                <a:ea typeface="+mn-ea"/>
                <a:cs typeface="+mn-cs"/>
              </a:rPr>
              <a:t>会根据用户长短期兴趣对长短期兴趣图做出不同方式的剪枝。以</a:t>
            </a:r>
            <a:r>
              <a:rPr lang="en-US" altLang="zh-CN" sz="1200" kern="1200" dirty="0" err="1">
                <a:solidFill>
                  <a:schemeClr val="tx1"/>
                </a:solidFill>
                <a:effectLst/>
                <a:latin typeface="+mn-lt"/>
                <a:ea typeface="+mn-ea"/>
                <a:cs typeface="+mn-cs"/>
              </a:rPr>
              <a:t>Micheal</a:t>
            </a:r>
            <a:r>
              <a:rPr lang="en-US" altLang="zh-CN" sz="1200" kern="1200" dirty="0">
                <a:solidFill>
                  <a:schemeClr val="tx1"/>
                </a:solidFill>
                <a:effectLst/>
                <a:latin typeface="+mn-lt"/>
                <a:ea typeface="+mn-ea"/>
                <a:cs typeface="+mn-cs"/>
              </a:rPr>
              <a:t> Jordan</a:t>
            </a:r>
            <a:r>
              <a:rPr lang="zh-CN" altLang="en-US" sz="1200" kern="1200" dirty="0">
                <a:solidFill>
                  <a:schemeClr val="tx1"/>
                </a:solidFill>
                <a:effectLst/>
                <a:latin typeface="+mn-lt"/>
                <a:ea typeface="+mn-ea"/>
                <a:cs typeface="+mn-cs"/>
              </a:rPr>
              <a:t>为例，在长期兴趣图中，兴趣偏向于国家和政治新闻，因此</a:t>
            </a:r>
            <a:r>
              <a:rPr lang="en-US" altLang="zh-CN" sz="1200" kern="1200" dirty="0" err="1">
                <a:solidFill>
                  <a:schemeClr val="tx1"/>
                </a:solidFill>
                <a:effectLst/>
                <a:latin typeface="+mn-lt"/>
                <a:ea typeface="+mn-ea"/>
                <a:cs typeface="+mn-cs"/>
              </a:rPr>
              <a:t>Micheal</a:t>
            </a:r>
            <a:r>
              <a:rPr lang="en-US" altLang="zh-CN" sz="1200" kern="1200" dirty="0">
                <a:solidFill>
                  <a:schemeClr val="tx1"/>
                </a:solidFill>
                <a:effectLst/>
                <a:latin typeface="+mn-lt"/>
                <a:ea typeface="+mn-ea"/>
                <a:cs typeface="+mn-cs"/>
              </a:rPr>
              <a:t> Jordan</a:t>
            </a:r>
            <a:r>
              <a:rPr lang="zh-CN" altLang="en-US" sz="1200" kern="1200" dirty="0">
                <a:solidFill>
                  <a:schemeClr val="tx1"/>
                </a:solidFill>
                <a:effectLst/>
                <a:latin typeface="+mn-lt"/>
                <a:ea typeface="+mn-ea"/>
                <a:cs typeface="+mn-cs"/>
              </a:rPr>
              <a:t>的相关上下文实体中只有他的国家</a:t>
            </a:r>
            <a:r>
              <a:rPr lang="en-US" altLang="zh-CN" sz="1200" kern="1200" dirty="0">
                <a:solidFill>
                  <a:schemeClr val="tx1"/>
                </a:solidFill>
                <a:effectLst/>
                <a:latin typeface="+mn-lt"/>
                <a:ea typeface="+mn-ea"/>
                <a:cs typeface="+mn-cs"/>
              </a:rPr>
              <a:t>United States of America</a:t>
            </a:r>
            <a:r>
              <a:rPr lang="zh-CN" altLang="en-US" sz="1200" kern="1200" dirty="0">
                <a:solidFill>
                  <a:schemeClr val="tx1"/>
                </a:solidFill>
                <a:effectLst/>
                <a:latin typeface="+mn-lt"/>
                <a:ea typeface="+mn-ea"/>
                <a:cs typeface="+mn-cs"/>
              </a:rPr>
              <a:t>，表明用户长期关注</a:t>
            </a:r>
            <a:r>
              <a:rPr lang="en-US" altLang="zh-CN" sz="1200" kern="1200" dirty="0" err="1">
                <a:solidFill>
                  <a:schemeClr val="tx1"/>
                </a:solidFill>
                <a:effectLst/>
                <a:latin typeface="+mn-lt"/>
                <a:ea typeface="+mn-ea"/>
                <a:cs typeface="+mn-cs"/>
              </a:rPr>
              <a:t>Micheal</a:t>
            </a:r>
            <a:r>
              <a:rPr lang="en-US" altLang="zh-CN" sz="1200" kern="1200" dirty="0">
                <a:solidFill>
                  <a:schemeClr val="tx1"/>
                </a:solidFill>
                <a:effectLst/>
                <a:latin typeface="+mn-lt"/>
                <a:ea typeface="+mn-ea"/>
                <a:cs typeface="+mn-cs"/>
              </a:rPr>
              <a:t> Jordan</a:t>
            </a:r>
            <a:r>
              <a:rPr lang="zh-CN" altLang="en-US" sz="1200" kern="1200" dirty="0">
                <a:solidFill>
                  <a:schemeClr val="tx1"/>
                </a:solidFill>
                <a:effectLst/>
                <a:latin typeface="+mn-lt"/>
                <a:ea typeface="+mn-ea"/>
                <a:cs typeface="+mn-cs"/>
              </a:rPr>
              <a:t>是因为他是美国人；但在更关注体育的短期兴趣图中，</a:t>
            </a:r>
            <a:r>
              <a:rPr lang="en-US" altLang="zh-CN" sz="1200" kern="1200" dirty="0" err="1">
                <a:solidFill>
                  <a:schemeClr val="tx1"/>
                </a:solidFill>
                <a:effectLst/>
                <a:latin typeface="+mn-lt"/>
                <a:ea typeface="+mn-ea"/>
                <a:cs typeface="+mn-cs"/>
              </a:rPr>
              <a:t>Kopra</a:t>
            </a:r>
            <a:r>
              <a:rPr lang="zh-CN" altLang="en-US" sz="1200" kern="1200" dirty="0">
                <a:solidFill>
                  <a:schemeClr val="tx1"/>
                </a:solidFill>
                <a:effectLst/>
                <a:latin typeface="+mn-lt"/>
                <a:ea typeface="+mn-ea"/>
                <a:cs typeface="+mn-cs"/>
              </a:rPr>
              <a:t>对于</a:t>
            </a:r>
            <a:r>
              <a:rPr lang="en-US" altLang="zh-CN" sz="1200" kern="1200" dirty="0" err="1">
                <a:solidFill>
                  <a:schemeClr val="tx1"/>
                </a:solidFill>
                <a:effectLst/>
                <a:latin typeface="+mn-lt"/>
                <a:ea typeface="+mn-ea"/>
                <a:cs typeface="+mn-cs"/>
              </a:rPr>
              <a:t>Micheal</a:t>
            </a:r>
            <a:r>
              <a:rPr lang="en-US" altLang="zh-CN" sz="1200" kern="1200" dirty="0">
                <a:solidFill>
                  <a:schemeClr val="tx1"/>
                </a:solidFill>
                <a:effectLst/>
                <a:latin typeface="+mn-lt"/>
                <a:ea typeface="+mn-ea"/>
                <a:cs typeface="+mn-cs"/>
              </a:rPr>
              <a:t> Jordan</a:t>
            </a:r>
            <a:r>
              <a:rPr lang="zh-CN" altLang="en-US" sz="1200" kern="1200" dirty="0">
                <a:solidFill>
                  <a:schemeClr val="tx1"/>
                </a:solidFill>
                <a:effectLst/>
                <a:latin typeface="+mn-lt"/>
                <a:ea typeface="+mn-ea"/>
                <a:cs typeface="+mn-cs"/>
              </a:rPr>
              <a:t>保留的是</a:t>
            </a:r>
            <a:r>
              <a:rPr lang="en-US" altLang="zh-CN" sz="1200" kern="1200" dirty="0">
                <a:solidFill>
                  <a:schemeClr val="tx1"/>
                </a:solidFill>
                <a:effectLst/>
                <a:latin typeface="+mn-lt"/>
                <a:ea typeface="+mn-ea"/>
                <a:cs typeface="+mn-cs"/>
              </a:rPr>
              <a:t>Chicago Bulls</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Small Forward</a:t>
            </a:r>
            <a:r>
              <a:rPr lang="zh-CN" altLang="en-US" sz="1200" kern="1200" dirty="0">
                <a:solidFill>
                  <a:schemeClr val="tx1"/>
                </a:solidFill>
                <a:effectLst/>
                <a:latin typeface="+mn-lt"/>
                <a:ea typeface="+mn-ea"/>
                <a:cs typeface="+mn-cs"/>
              </a:rPr>
              <a:t>。这一观察结果表明</a:t>
            </a:r>
            <a:r>
              <a:rPr lang="en-US" altLang="zh-CN" sz="1200" kern="1200" dirty="0" err="1">
                <a:solidFill>
                  <a:schemeClr val="tx1"/>
                </a:solidFill>
                <a:effectLst/>
                <a:latin typeface="+mn-lt"/>
                <a:ea typeface="+mn-ea"/>
                <a:cs typeface="+mn-cs"/>
              </a:rPr>
              <a:t>Kopra</a:t>
            </a:r>
            <a:r>
              <a:rPr lang="zh-CN" altLang="en-US" sz="1200" kern="1200" dirty="0">
                <a:solidFill>
                  <a:schemeClr val="tx1"/>
                </a:solidFill>
                <a:effectLst/>
                <a:latin typeface="+mn-lt"/>
                <a:ea typeface="+mn-ea"/>
                <a:cs typeface="+mn-cs"/>
              </a:rPr>
              <a:t>可以有效地捕捉用户对不同粒度的兴趣以获得更好的推荐。</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候选新闻是关于政治的，长期兴趣图也反应了相同的主体，</a:t>
            </a:r>
            <a:r>
              <a:rPr lang="en-US" altLang="zh-CN" sz="1200" kern="1200" dirty="0">
                <a:solidFill>
                  <a:schemeClr val="tx1"/>
                </a:solidFill>
                <a:effectLst/>
                <a:latin typeface="+mn-lt"/>
                <a:ea typeface="+mn-ea"/>
                <a:cs typeface="+mn-cs"/>
              </a:rPr>
              <a:t>attention</a:t>
            </a:r>
            <a:r>
              <a:rPr lang="zh-CN" altLang="en-US" sz="1200" kern="1200" dirty="0">
                <a:solidFill>
                  <a:schemeClr val="tx1"/>
                </a:solidFill>
                <a:effectLst/>
                <a:latin typeface="+mn-lt"/>
                <a:ea typeface="+mn-ea"/>
                <a:cs typeface="+mn-cs"/>
              </a:rPr>
              <a:t>机制得出正确的重要性权重，表明长期用户表示更有用（</a:t>
            </a:r>
            <a:r>
              <a:rPr lang="en-US" altLang="zh-CN" sz="1200" kern="1200" dirty="0">
                <a:solidFill>
                  <a:schemeClr val="tx1"/>
                </a:solidFill>
                <a:effectLst/>
                <a:latin typeface="+mn-lt"/>
                <a:ea typeface="+mn-ea"/>
                <a:cs typeface="+mn-cs"/>
              </a:rPr>
              <a:t>0.5345vs0.4655</a:t>
            </a:r>
            <a:r>
              <a:rPr lang="zh-CN" altLang="en-US" sz="1200" kern="1200" dirty="0">
                <a:solidFill>
                  <a:schemeClr val="tx1"/>
                </a:solidFill>
                <a:effectLst/>
                <a:latin typeface="+mn-lt"/>
                <a:ea typeface="+mn-ea"/>
                <a:cs typeface="+mn-cs"/>
              </a:rPr>
              <a:t>）。还因为用户在长期兴趣图中关注了许多与</a:t>
            </a:r>
            <a:r>
              <a:rPr lang="en-US" altLang="zh-CN" sz="1200" kern="1200" dirty="0">
                <a:solidFill>
                  <a:schemeClr val="tx1"/>
                </a:solidFill>
                <a:effectLst/>
                <a:latin typeface="+mn-lt"/>
                <a:ea typeface="+mn-ea"/>
                <a:cs typeface="+mn-cs"/>
              </a:rPr>
              <a:t>Trump</a:t>
            </a:r>
            <a:r>
              <a:rPr lang="zh-CN" altLang="en-US" sz="1200" kern="1200" dirty="0">
                <a:solidFill>
                  <a:schemeClr val="tx1"/>
                </a:solidFill>
                <a:effectLst/>
                <a:latin typeface="+mn-lt"/>
                <a:ea typeface="+mn-ea"/>
                <a:cs typeface="+mn-cs"/>
              </a:rPr>
              <a:t>相关的实体，所以她很可能会点击候选新闻，</a:t>
            </a:r>
            <a:r>
              <a:rPr lang="en-US" altLang="zh-CN" sz="1200" kern="1200" dirty="0">
                <a:solidFill>
                  <a:schemeClr val="tx1"/>
                </a:solidFill>
                <a:effectLst/>
                <a:latin typeface="+mn-lt"/>
                <a:ea typeface="+mn-ea"/>
                <a:cs typeface="+mn-cs"/>
              </a:rPr>
              <a:t>Trump </a:t>
            </a:r>
            <a:r>
              <a:rPr lang="en-US" altLang="zh-CN" sz="1200" kern="1200" dirty="0" err="1">
                <a:solidFill>
                  <a:schemeClr val="tx1"/>
                </a:solidFill>
                <a:effectLst/>
                <a:latin typeface="+mn-lt"/>
                <a:ea typeface="+mn-ea"/>
                <a:cs typeface="+mn-cs"/>
              </a:rPr>
              <a:t>jr</a:t>
            </a:r>
            <a:r>
              <a:rPr lang="zh-CN" altLang="en-US" sz="1200" kern="1200" dirty="0">
                <a:solidFill>
                  <a:schemeClr val="tx1"/>
                </a:solidFill>
                <a:effectLst/>
                <a:latin typeface="+mn-lt"/>
                <a:ea typeface="+mn-ea"/>
                <a:cs typeface="+mn-cs"/>
              </a:rPr>
              <a:t>关于</a:t>
            </a:r>
            <a:r>
              <a:rPr lang="en-US" altLang="zh-CN" sz="1200" kern="1200" dirty="0">
                <a:solidFill>
                  <a:schemeClr val="tx1"/>
                </a:solidFill>
                <a:effectLst/>
                <a:latin typeface="+mn-lt"/>
                <a:ea typeface="+mn-ea"/>
                <a:cs typeface="+mn-cs"/>
              </a:rPr>
              <a:t>Trump</a:t>
            </a:r>
            <a:r>
              <a:rPr lang="zh-CN" altLang="en-US" sz="1200" kern="1200" dirty="0">
                <a:solidFill>
                  <a:schemeClr val="tx1"/>
                </a:solidFill>
                <a:effectLst/>
                <a:latin typeface="+mn-lt"/>
                <a:ea typeface="+mn-ea"/>
                <a:cs typeface="+mn-cs"/>
              </a:rPr>
              <a:t>的孩子，也关于政治。</a:t>
            </a:r>
            <a:endParaRPr lang="en-US" altLang="zh-CN" sz="1200" kern="1200" dirty="0">
              <a:solidFill>
                <a:schemeClr val="tx1"/>
              </a:solidFill>
              <a:effectLst/>
              <a:latin typeface="+mn-lt"/>
              <a:ea typeface="+mn-ea"/>
              <a:cs typeface="+mn-cs"/>
            </a:endParaRPr>
          </a:p>
          <a:p>
            <a:pPr marL="0" indent="0">
              <a:buNone/>
            </a:pPr>
            <a:r>
              <a:rPr lang="en-US" altLang="zh-CN" sz="1200" kern="1200" dirty="0" err="1">
                <a:solidFill>
                  <a:schemeClr val="tx1"/>
                </a:solidFill>
                <a:effectLst/>
                <a:latin typeface="+mn-lt"/>
                <a:ea typeface="+mn-ea"/>
                <a:cs typeface="+mn-cs"/>
              </a:rPr>
              <a:t>Kopra</a:t>
            </a:r>
            <a:r>
              <a:rPr lang="zh-CN" altLang="en-US" sz="1200" kern="1200" dirty="0">
                <a:solidFill>
                  <a:schemeClr val="tx1"/>
                </a:solidFill>
                <a:effectLst/>
                <a:latin typeface="+mn-lt"/>
                <a:ea typeface="+mn-ea"/>
                <a:cs typeface="+mn-cs"/>
              </a:rPr>
              <a:t>以</a:t>
            </a:r>
            <a:r>
              <a:rPr lang="en-US" altLang="zh-CN" sz="1200" kern="1200" dirty="0">
                <a:solidFill>
                  <a:schemeClr val="tx1"/>
                </a:solidFill>
                <a:effectLst/>
                <a:latin typeface="+mn-lt"/>
                <a:ea typeface="+mn-ea"/>
                <a:cs typeface="+mn-cs"/>
              </a:rPr>
              <a:t>0.6654</a:t>
            </a:r>
            <a:r>
              <a:rPr lang="zh-CN" altLang="en-US" sz="1200" kern="1200" dirty="0">
                <a:solidFill>
                  <a:schemeClr val="tx1"/>
                </a:solidFill>
                <a:effectLst/>
                <a:latin typeface="+mn-lt"/>
                <a:ea typeface="+mn-ea"/>
                <a:cs typeface="+mn-cs"/>
              </a:rPr>
              <a:t>的点击概率回应了这种兴趣，超过</a:t>
            </a:r>
            <a:r>
              <a:rPr lang="en-US" altLang="zh-CN" sz="1200" kern="1200" dirty="0">
                <a:solidFill>
                  <a:schemeClr val="tx1"/>
                </a:solidFill>
                <a:effectLst/>
                <a:latin typeface="+mn-lt"/>
                <a:ea typeface="+mn-ea"/>
                <a:cs typeface="+mn-cs"/>
              </a:rPr>
              <a:t>0.5</a:t>
            </a:r>
            <a:r>
              <a:rPr lang="zh-CN" altLang="en-US" sz="1200" kern="1200" dirty="0">
                <a:solidFill>
                  <a:schemeClr val="tx1"/>
                </a:solidFill>
                <a:effectLst/>
                <a:latin typeface="+mn-lt"/>
                <a:ea typeface="+mn-ea"/>
                <a:cs typeface="+mn-cs"/>
              </a:rPr>
              <a:t>，但是概率也不高，因为她最近的兴趣，就是短期兴趣图给出的，她最近更对运动感兴趣。</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测试结果表明</a:t>
            </a:r>
            <a:r>
              <a:rPr lang="en-US" altLang="zh-CN" sz="1200" kern="1200" dirty="0" err="1">
                <a:solidFill>
                  <a:schemeClr val="tx1"/>
                </a:solidFill>
                <a:effectLst/>
                <a:latin typeface="+mn-lt"/>
                <a:ea typeface="+mn-ea"/>
                <a:cs typeface="+mn-cs"/>
              </a:rPr>
              <a:t>Kopra</a:t>
            </a:r>
            <a:r>
              <a:rPr lang="zh-CN" altLang="en-US" sz="1200" kern="1200" dirty="0">
                <a:solidFill>
                  <a:schemeClr val="tx1"/>
                </a:solidFill>
                <a:effectLst/>
                <a:latin typeface="+mn-lt"/>
                <a:ea typeface="+mn-ea"/>
                <a:cs typeface="+mn-cs"/>
              </a:rPr>
              <a:t>可以成功发现</a:t>
            </a:r>
            <a:r>
              <a:rPr lang="en-US" altLang="zh-CN" sz="1200" kern="1200" dirty="0">
                <a:solidFill>
                  <a:schemeClr val="tx1"/>
                </a:solidFill>
                <a:effectLst/>
                <a:latin typeface="+mn-lt"/>
                <a:ea typeface="+mn-ea"/>
                <a:cs typeface="+mn-cs"/>
              </a:rPr>
              <a:t>long-term</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short-</a:t>
            </a:r>
            <a:r>
              <a:rPr lang="en-US" altLang="zh-CN" sz="1200" kern="1200" dirty="0" err="1">
                <a:solidFill>
                  <a:schemeClr val="tx1"/>
                </a:solidFill>
                <a:effectLst/>
                <a:latin typeface="+mn-lt"/>
                <a:ea typeface="+mn-ea"/>
                <a:cs typeface="+mn-cs"/>
              </a:rPr>
              <a:t>terme</a:t>
            </a:r>
            <a:r>
              <a:rPr lang="zh-CN" altLang="en-US" sz="1200" kern="1200" dirty="0">
                <a:solidFill>
                  <a:schemeClr val="tx1"/>
                </a:solidFill>
                <a:effectLst/>
                <a:latin typeface="+mn-lt"/>
                <a:ea typeface="+mn-ea"/>
                <a:cs typeface="+mn-cs"/>
              </a:rPr>
              <a:t>的用户兴趣。</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598446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buNone/>
            </a:pPr>
            <a:r>
              <a:rPr lang="zh-CN" altLang="en-US" sz="1200" kern="1200" dirty="0">
                <a:solidFill>
                  <a:schemeClr val="tx1"/>
                </a:solidFill>
                <a:effectLst/>
                <a:latin typeface="+mn-lt"/>
                <a:ea typeface="+mn-ea"/>
                <a:cs typeface="+mn-cs"/>
              </a:rPr>
              <a:t>总结全文</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重点利用知识图谱为新闻推荐提供的相关信息进行用户兴趣建模</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主要思想是并非所有知识图谱的上下文信息都有助于理解用户，因此提出了一种</a:t>
            </a:r>
            <a:r>
              <a:rPr lang="en-US" altLang="zh-CN" sz="1200" kern="1200" dirty="0">
                <a:solidFill>
                  <a:schemeClr val="tx1"/>
                </a:solidFill>
                <a:effectLst/>
                <a:latin typeface="+mn-lt"/>
                <a:ea typeface="+mn-ea"/>
                <a:cs typeface="+mn-cs"/>
              </a:rPr>
              <a:t>interest-aware</a:t>
            </a:r>
            <a:r>
              <a:rPr lang="zh-CN" altLang="en-US" sz="1200" kern="1200" dirty="0">
                <a:solidFill>
                  <a:schemeClr val="tx1"/>
                </a:solidFill>
                <a:effectLst/>
                <a:latin typeface="+mn-lt"/>
                <a:ea typeface="+mn-ea"/>
                <a:cs typeface="+mn-cs"/>
              </a:rPr>
              <a:t>知识修剪</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通过引入一种新颖的迭代图卷积来捕捉用户的兴趣</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模型解决了现有方法在结合知识图谱环节会引入无关噪声的缺陷，以及无法捕捉不同用户对于同一新闻的不同兴趣点的关键问题</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实验结果表明，与现有的方案相比，获得了更好的推荐性能</a:t>
            </a:r>
            <a:endParaRPr lang="en-US"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90541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早期的新闻推荐工作主要集中在通过使用标题和新闻内容等文本信息来提取新闻表示，但是由于缺乏这些实体的部分背景知识，早期推荐算法不能很好地表示具有足够语义的新闻。</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所以之后的算法通过将标题和摘要中提到的实体视为种子实体，利用知识图谱，搜索先前种子实体的邻域来获得知识图谱中的上下文实体。通过这些来自知识图谱的上下文实体丰富新闻的语义，进而使推荐更加有效。</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但是，这些现有的解决方案都忽略了通过知识图谱进行直接的用户兴趣建模。他们首先利用知识图谱和新闻内容的相关信息来对新闻文章进行表征学习；然后通过组合用户点击的新闻的表示来使用用户编码器，比如</a:t>
            </a:r>
            <a:r>
              <a:rPr lang="en-US" altLang="zh-CN" sz="1200" kern="1200" dirty="0">
                <a:solidFill>
                  <a:schemeClr val="tx1"/>
                </a:solidFill>
                <a:effectLst/>
                <a:latin typeface="+mn-lt"/>
                <a:ea typeface="+mn-ea"/>
                <a:cs typeface="+mn-cs"/>
              </a:rPr>
              <a:t>attention</a:t>
            </a:r>
            <a:r>
              <a:rPr lang="zh-CN" altLang="en-US" sz="1200" kern="1200" dirty="0">
                <a:solidFill>
                  <a:schemeClr val="tx1"/>
                </a:solidFill>
                <a:effectLst/>
                <a:latin typeface="+mn-lt"/>
                <a:ea typeface="+mn-ea"/>
                <a:cs typeface="+mn-cs"/>
              </a:rPr>
              <a:t>机制。但是，这种后处理的方式对于用户表征学习是次优的，因为新闻表示是静态的并不是为每个用户量身定制的。从开始就直接导出用户的表征会更为有效。</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其次，知识图谱提供的所有附加信息并非都与用户的兴趣相关。不同用户的用户对同一篇新闻文章会有不同的兴趣，也就是说在学习用户的兴趣表示时，我们需要删减知识图谱中所关联的部分知识，以便用户的兴趣得到很好的匹配。所以，直接识别与用户兴趣相关的实体并推导出由此产生的用户标识可以实现更好的新闻推荐。</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如图展示了来自</a:t>
            </a:r>
            <a:r>
              <a:rPr lang="en-US" altLang="zh-CN" sz="1200" kern="1200" dirty="0">
                <a:solidFill>
                  <a:schemeClr val="tx1"/>
                </a:solidFill>
                <a:effectLst/>
                <a:latin typeface="+mn-lt"/>
                <a:ea typeface="+mn-ea"/>
                <a:cs typeface="+mn-cs"/>
              </a:rPr>
              <a:t>MIND</a:t>
            </a:r>
            <a:r>
              <a:rPr lang="zh-CN" altLang="en-US" sz="1200" kern="1200" dirty="0">
                <a:solidFill>
                  <a:schemeClr val="tx1"/>
                </a:solidFill>
                <a:effectLst/>
                <a:latin typeface="+mn-lt"/>
                <a:ea typeface="+mn-ea"/>
                <a:cs typeface="+mn-cs"/>
              </a:rPr>
              <a:t>数据集的两个真实用户和他们种子实体的点击历史。右图为种子实体</a:t>
            </a:r>
            <a:r>
              <a:rPr lang="en-US" altLang="zh-CN" sz="1200" kern="1200" dirty="0" err="1">
                <a:solidFill>
                  <a:schemeClr val="tx1"/>
                </a:solidFill>
                <a:effectLst/>
                <a:latin typeface="+mn-lt"/>
                <a:ea typeface="+mn-ea"/>
                <a:cs typeface="+mn-cs"/>
              </a:rPr>
              <a:t>Kevbin</a:t>
            </a:r>
            <a:r>
              <a:rPr lang="en-US" altLang="zh-CN" sz="1200" kern="1200" dirty="0">
                <a:solidFill>
                  <a:schemeClr val="tx1"/>
                </a:solidFill>
                <a:effectLst/>
                <a:latin typeface="+mn-lt"/>
                <a:ea typeface="+mn-ea"/>
                <a:cs typeface="+mn-cs"/>
              </a:rPr>
              <a:t> Spacey</a:t>
            </a:r>
            <a:r>
              <a:rPr lang="zh-CN" altLang="en-US" sz="1200" kern="1200" dirty="0">
                <a:solidFill>
                  <a:schemeClr val="tx1"/>
                </a:solidFill>
                <a:effectLst/>
                <a:latin typeface="+mn-lt"/>
                <a:ea typeface="+mn-ea"/>
                <a:cs typeface="+mn-cs"/>
              </a:rPr>
              <a:t>在</a:t>
            </a:r>
            <a:r>
              <a:rPr lang="en-US" altLang="zh-CN" sz="1200" kern="1200" dirty="0" err="1">
                <a:solidFill>
                  <a:schemeClr val="tx1"/>
                </a:solidFill>
                <a:effectLst/>
                <a:latin typeface="+mn-lt"/>
                <a:ea typeface="+mn-ea"/>
                <a:cs typeface="+mn-cs"/>
              </a:rPr>
              <a:t>Wikidata</a:t>
            </a:r>
            <a:r>
              <a:rPr lang="zh-CN" altLang="en-US" sz="1200" kern="1200" dirty="0">
                <a:solidFill>
                  <a:schemeClr val="tx1"/>
                </a:solidFill>
                <a:effectLst/>
                <a:latin typeface="+mn-lt"/>
                <a:ea typeface="+mn-ea"/>
                <a:cs typeface="+mn-cs"/>
              </a:rPr>
              <a:t>中相关联的实体。</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如左图所示，两个用户根据他们点击的新闻特征可以看出他们对点击的同一个种子实体具有不同的兴趣，第一个用户关注娱乐相关的新闻，而第二个用户更关注政治事件。也就是说在学习用户表征时，需要修剪知识图谱提供的知识，以使用户的兴趣得到更好的匹配。</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93769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为此，作者提出了一种新颖的基于知识剪枝的循环图卷积网络（命名为 </a:t>
            </a:r>
            <a:r>
              <a:rPr lang="en-US" altLang="zh-CN" sz="1200" kern="1200" dirty="0" err="1">
                <a:solidFill>
                  <a:schemeClr val="tx1"/>
                </a:solidFill>
                <a:effectLst/>
                <a:latin typeface="+mn-lt"/>
                <a:ea typeface="+mn-ea"/>
                <a:cs typeface="+mn-cs"/>
              </a:rPr>
              <a:t>Kopra</a:t>
            </a:r>
            <a:r>
              <a:rPr lang="zh-CN" altLang="en-US" sz="1200" kern="1200" dirty="0">
                <a:solidFill>
                  <a:schemeClr val="tx1"/>
                </a:solidFill>
                <a:effectLst/>
                <a:latin typeface="+mn-lt"/>
                <a:ea typeface="+mn-ea"/>
                <a:cs typeface="+mn-cs"/>
              </a:rPr>
              <a:t>），用于新闻推荐。</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mj-ea"/>
                <a:ea typeface="+mn-ea"/>
                <a:cs typeface="+mn-cs"/>
              </a:rPr>
              <a:t>引入兴趣相关知识剪枝和迭代图卷积机制</a:t>
            </a:r>
            <a:endParaRPr lang="en-US" altLang="zh-CN" sz="1200" kern="1200" dirty="0">
              <a:solidFill>
                <a:schemeClr val="tx1"/>
              </a:solidFill>
              <a:latin typeface="+mj-e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最后一个种子实体上应用迭代图卷积后，我们就可以获得一个准确反映用户兴趣的实体图即兴趣图。</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由此产生的用户标识可以精确地编码用户的兴趣以获得更好的新闻推荐</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Kopra</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不是从 </a:t>
            </a:r>
            <a:r>
              <a:rPr lang="en-US" altLang="zh-CN" sz="1200" kern="1200" dirty="0">
                <a:solidFill>
                  <a:schemeClr val="tx1"/>
                </a:solidFill>
                <a:effectLst/>
                <a:latin typeface="+mn-lt"/>
                <a:ea typeface="+mn-ea"/>
                <a:cs typeface="+mn-cs"/>
              </a:rPr>
              <a:t>KG </a:t>
            </a:r>
            <a:r>
              <a:rPr lang="zh-CN" altLang="en-US" sz="1200" kern="1200" dirty="0">
                <a:solidFill>
                  <a:schemeClr val="tx1"/>
                </a:solidFill>
                <a:effectLst/>
                <a:latin typeface="+mn-lt"/>
                <a:ea typeface="+mn-ea"/>
                <a:cs typeface="+mn-cs"/>
              </a:rPr>
              <a:t>中提取新闻文章的相关实体，而是设计为从用户的点击历史和 </a:t>
            </a:r>
            <a:r>
              <a:rPr lang="en-US" altLang="zh-CN" sz="1200" kern="1200" dirty="0">
                <a:solidFill>
                  <a:schemeClr val="tx1"/>
                </a:solidFill>
                <a:effectLst/>
                <a:latin typeface="+mn-lt"/>
                <a:ea typeface="+mn-ea"/>
                <a:cs typeface="+mn-cs"/>
              </a:rPr>
              <a:t>KG </a:t>
            </a:r>
            <a:r>
              <a:rPr lang="zh-CN" altLang="en-US" sz="1200" kern="1200" dirty="0">
                <a:solidFill>
                  <a:schemeClr val="tx1"/>
                </a:solidFill>
                <a:effectLst/>
                <a:latin typeface="+mn-lt"/>
                <a:ea typeface="+mn-ea"/>
                <a:cs typeface="+mn-cs"/>
              </a:rPr>
              <a:t>中识别相关实体以导出用户表示。</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基于上述知识剪枝和迭代图卷积，</a:t>
            </a:r>
            <a:r>
              <a:rPr lang="en-US" altLang="zh-CN" sz="1200" kern="1200" dirty="0" err="1">
                <a:solidFill>
                  <a:schemeClr val="tx1"/>
                </a:solidFill>
                <a:effectLst/>
                <a:latin typeface="+mn-lt"/>
                <a:ea typeface="+mn-ea"/>
                <a:cs typeface="+mn-cs"/>
              </a:rPr>
              <a:t>Kopra</a:t>
            </a:r>
            <a:r>
              <a:rPr lang="zh-CN" altLang="en-US" sz="1200" kern="1200" dirty="0">
                <a:solidFill>
                  <a:schemeClr val="tx1"/>
                </a:solidFill>
                <a:effectLst/>
                <a:latin typeface="+mn-lt"/>
                <a:ea typeface="+mn-ea"/>
                <a:cs typeface="+mn-cs"/>
              </a:rPr>
              <a:t>可以推导出用户的长期和短期内分别基于她的点击历史的术语表示。最后，我们在长期和短期用户表示和候选新闻中的种子实体上引入一个最大池预测器来计算推荐的排名分数。</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a:solidFill>
                  <a:schemeClr val="tx1"/>
                </a:solidFill>
                <a:effectLst/>
                <a:latin typeface="+mn-lt"/>
                <a:ea typeface="+mn-ea"/>
                <a:cs typeface="+mn-cs"/>
              </a:rPr>
              <a:t>Kopra</a:t>
            </a:r>
            <a:r>
              <a:rPr lang="zh-CN" altLang="en-US" sz="1200" kern="1200" dirty="0">
                <a:solidFill>
                  <a:schemeClr val="tx1"/>
                </a:solidFill>
                <a:effectLst/>
                <a:latin typeface="+mn-lt"/>
                <a:ea typeface="+mn-ea"/>
                <a:cs typeface="+mn-cs"/>
              </a:rPr>
              <a:t>是首次尝试明确联合知识剪枝和用户兴趣建模进行新闻推荐的模型</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a:solidFill>
                  <a:schemeClr val="tx1"/>
                </a:solidFill>
                <a:effectLst/>
                <a:latin typeface="+mn-lt"/>
                <a:ea typeface="+mn-ea"/>
                <a:cs typeface="+mn-cs"/>
              </a:rPr>
              <a:t>Kopra</a:t>
            </a:r>
            <a:r>
              <a:rPr lang="zh-CN" altLang="en-US" sz="1200" kern="1200" dirty="0">
                <a:solidFill>
                  <a:schemeClr val="tx1"/>
                </a:solidFill>
                <a:effectLst/>
                <a:latin typeface="+mn-lt"/>
                <a:ea typeface="+mn-ea"/>
                <a:cs typeface="+mn-cs"/>
              </a:rPr>
              <a:t>选择利用新闻中提到的实体来直接模拟用户兴趣，而不是对新闻文章进行建模。</a:t>
            </a:r>
            <a:endParaRPr lang="en-US"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767258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buNone/>
            </a:pPr>
            <a:r>
              <a:rPr lang="zh-CN" altLang="en-US" sz="1200" kern="1200" dirty="0">
                <a:solidFill>
                  <a:schemeClr val="tx1"/>
                </a:solidFill>
                <a:effectLst/>
                <a:latin typeface="+mn-lt"/>
                <a:ea typeface="+mn-ea"/>
                <a:cs typeface="+mn-cs"/>
              </a:rPr>
              <a:t>按照新闻文章的点击顺序，从根据知识图谱从文章标题和摘要提取的种子实体集合</a:t>
            </a:r>
            <a:r>
              <a:rPr lang="en-US" altLang="zh-CN" sz="1200" kern="1200" dirty="0" err="1">
                <a:solidFill>
                  <a:schemeClr val="tx1"/>
                </a:solidFill>
                <a:effectLst/>
                <a:latin typeface="+mn-lt"/>
                <a:ea typeface="+mn-ea"/>
                <a:cs typeface="+mn-cs"/>
              </a:rPr>
              <a:t>Su</a:t>
            </a:r>
            <a:r>
              <a:rPr lang="zh-CN" altLang="en-US" sz="1200" kern="1200" dirty="0">
                <a:solidFill>
                  <a:schemeClr val="tx1"/>
                </a:solidFill>
                <a:effectLst/>
                <a:latin typeface="+mn-lt"/>
                <a:ea typeface="+mn-ea"/>
                <a:cs typeface="+mn-cs"/>
              </a:rPr>
              <a:t>中形成兴趣图</a:t>
            </a:r>
            <a:r>
              <a:rPr lang="en-US" altLang="zh-CN" sz="1200" kern="1200" dirty="0">
                <a:solidFill>
                  <a:schemeClr val="tx1"/>
                </a:solidFill>
                <a:effectLst/>
                <a:latin typeface="+mn-lt"/>
                <a:ea typeface="+mn-ea"/>
                <a:cs typeface="+mn-cs"/>
              </a:rPr>
              <a:t>Gu</a:t>
            </a:r>
          </a:p>
          <a:p>
            <a:pPr marL="0" indent="0">
              <a:buNone/>
            </a:pPr>
            <a:r>
              <a:rPr lang="zh-CN" altLang="en-US" sz="1200" kern="1200" dirty="0">
                <a:solidFill>
                  <a:schemeClr val="tx1"/>
                </a:solidFill>
                <a:effectLst/>
                <a:latin typeface="+mn-lt"/>
                <a:ea typeface="+mn-ea"/>
                <a:cs typeface="+mn-cs"/>
              </a:rPr>
              <a:t>双箭头指的是连接对应两个集合中的两个实体的边</a:t>
            </a:r>
            <a:endParaRPr lang="en-US" altLang="zh-CN" sz="1200" kern="1200" dirty="0">
              <a:solidFill>
                <a:schemeClr val="tx1"/>
              </a:solidFill>
              <a:effectLst/>
              <a:latin typeface="+mn-lt"/>
              <a:ea typeface="+mn-ea"/>
              <a:cs typeface="+mn-cs"/>
            </a:endParaRPr>
          </a:p>
          <a:p>
            <a:pPr marL="0" indent="0">
              <a:buNone/>
            </a:pPr>
            <a:r>
              <a:rPr lang="en-US" altLang="zh-CN" sz="1200" kern="1200" dirty="0">
                <a:solidFill>
                  <a:schemeClr val="tx1"/>
                </a:solidFill>
                <a:effectLst/>
                <a:latin typeface="+mn-lt"/>
                <a:ea typeface="+mn-ea"/>
                <a:cs typeface="+mn-cs"/>
              </a:rPr>
              <a:t>L</a:t>
            </a:r>
            <a:r>
              <a:rPr lang="zh-CN" altLang="en-US" sz="1200" kern="1200" dirty="0">
                <a:solidFill>
                  <a:schemeClr val="tx1"/>
                </a:solidFill>
                <a:effectLst/>
                <a:latin typeface="+mn-lt"/>
                <a:ea typeface="+mn-ea"/>
                <a:cs typeface="+mn-cs"/>
              </a:rPr>
              <a:t>为历史的大小，</a:t>
            </a:r>
            <a:r>
              <a:rPr lang="en-US" altLang="zh-CN" sz="1200" kern="1200" dirty="0">
                <a:solidFill>
                  <a:schemeClr val="tx1"/>
                </a:solidFill>
                <a:effectLst/>
                <a:latin typeface="+mn-lt"/>
                <a:ea typeface="+mn-ea"/>
                <a:cs typeface="+mn-cs"/>
              </a:rPr>
              <a:t>A1</a:t>
            </a:r>
            <a:r>
              <a:rPr lang="zh-CN" altLang="en-US" sz="1200" kern="1200" dirty="0">
                <a:solidFill>
                  <a:schemeClr val="tx1"/>
                </a:solidFill>
                <a:effectLst/>
                <a:latin typeface="+mn-lt"/>
                <a:ea typeface="+mn-ea"/>
                <a:cs typeface="+mn-cs"/>
              </a:rPr>
              <a:t>为最早阅读新闻文章，</a:t>
            </a:r>
            <a:r>
              <a:rPr lang="en-US" altLang="zh-CN" sz="1200" kern="1200" dirty="0">
                <a:solidFill>
                  <a:schemeClr val="tx1"/>
                </a:solidFill>
                <a:effectLst/>
                <a:latin typeface="+mn-lt"/>
                <a:ea typeface="+mn-ea"/>
                <a:cs typeface="+mn-cs"/>
              </a:rPr>
              <a:t>AL</a:t>
            </a:r>
            <a:r>
              <a:rPr lang="zh-CN" altLang="en-US" sz="1200" kern="1200" dirty="0">
                <a:solidFill>
                  <a:schemeClr val="tx1"/>
                </a:solidFill>
                <a:effectLst/>
                <a:latin typeface="+mn-lt"/>
                <a:ea typeface="+mn-ea"/>
                <a:cs typeface="+mn-cs"/>
              </a:rPr>
              <a:t>为最近阅读。</a:t>
            </a:r>
            <a:r>
              <a:rPr lang="en-US" altLang="zh-CN" sz="1200" kern="1200" dirty="0">
                <a:solidFill>
                  <a:schemeClr val="tx1"/>
                </a:solidFill>
                <a:effectLst/>
                <a:latin typeface="+mn-lt"/>
                <a:ea typeface="+mn-ea"/>
                <a:cs typeface="+mn-cs"/>
              </a:rPr>
              <a:t>EA1…EAL</a:t>
            </a:r>
            <a:r>
              <a:rPr lang="zh-CN" altLang="en-US" sz="1200" kern="1200" dirty="0">
                <a:solidFill>
                  <a:schemeClr val="tx1"/>
                </a:solidFill>
                <a:effectLst/>
                <a:latin typeface="+mn-lt"/>
                <a:ea typeface="+mn-ea"/>
                <a:cs typeface="+mn-cs"/>
              </a:rPr>
              <a:t>为根据知识图谱</a:t>
            </a:r>
            <a:r>
              <a:rPr lang="en-US" altLang="zh-CN" sz="1200" kern="1200" dirty="0">
                <a:solidFill>
                  <a:schemeClr val="tx1"/>
                </a:solidFill>
                <a:effectLst/>
                <a:latin typeface="+mn-lt"/>
                <a:ea typeface="+mn-ea"/>
                <a:cs typeface="+mn-cs"/>
              </a:rPr>
              <a:t>G</a:t>
            </a:r>
            <a:r>
              <a:rPr lang="zh-CN" altLang="en-US" sz="1200" kern="1200" dirty="0">
                <a:solidFill>
                  <a:schemeClr val="tx1"/>
                </a:solidFill>
                <a:effectLst/>
                <a:latin typeface="+mn-lt"/>
                <a:ea typeface="+mn-ea"/>
                <a:cs typeface="+mn-cs"/>
              </a:rPr>
              <a:t>从每篇新闻文章中提取出的种子实体集合</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一篇新闻文章可能存在多个种子实体，此时利用</a:t>
            </a:r>
            <a:r>
              <a:rPr lang="en-US" altLang="zh-CN" sz="1200" kern="1200" dirty="0">
                <a:solidFill>
                  <a:schemeClr val="tx1"/>
                </a:solidFill>
                <a:effectLst/>
                <a:latin typeface="+mn-lt"/>
                <a:ea typeface="+mn-ea"/>
                <a:cs typeface="+mn-cs"/>
              </a:rPr>
              <a:t>2-hop</a:t>
            </a:r>
            <a:r>
              <a:rPr lang="zh-CN" altLang="en-US" sz="1200" kern="1200" dirty="0">
                <a:solidFill>
                  <a:schemeClr val="tx1"/>
                </a:solidFill>
                <a:effectLst/>
                <a:latin typeface="+mn-lt"/>
                <a:ea typeface="+mn-ea"/>
                <a:cs typeface="+mn-cs"/>
              </a:rPr>
              <a:t>邻域的范围来检查这些种子实体的接近度</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如果被判定为相关，选择将这些种子实体按照它们在标题和摘要中的出现顺序以串联的方式连接起来，如</a:t>
            </a:r>
            <a:r>
              <a:rPr lang="en-US" altLang="zh-CN" sz="1200" kern="1200" dirty="0">
                <a:solidFill>
                  <a:schemeClr val="tx1"/>
                </a:solidFill>
                <a:effectLst/>
                <a:latin typeface="+mn-lt"/>
                <a:ea typeface="+mn-ea"/>
                <a:cs typeface="+mn-cs"/>
              </a:rPr>
              <a:t>AL</a:t>
            </a:r>
            <a:r>
              <a:rPr lang="zh-CN" altLang="en-US" sz="1200" kern="1200" dirty="0">
                <a:solidFill>
                  <a:schemeClr val="tx1"/>
                </a:solidFill>
                <a:effectLst/>
                <a:latin typeface="+mn-lt"/>
                <a:ea typeface="+mn-ea"/>
                <a:cs typeface="+mn-cs"/>
              </a:rPr>
              <a:t>所示</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当这些实体在知识图谱中没有明显接近时，它们中每一个都将是该用户点击该新闻的原因，为了使</a:t>
            </a:r>
            <a:r>
              <a:rPr lang="en-US" altLang="zh-CN" sz="1200" kern="1200" dirty="0" err="1">
                <a:solidFill>
                  <a:schemeClr val="tx1"/>
                </a:solidFill>
                <a:effectLst/>
                <a:latin typeface="+mn-lt"/>
                <a:ea typeface="+mn-ea"/>
                <a:cs typeface="+mn-cs"/>
              </a:rPr>
              <a:t>Kopra</a:t>
            </a:r>
            <a:r>
              <a:rPr lang="zh-CN" altLang="en-US" sz="1200" kern="1200" dirty="0">
                <a:solidFill>
                  <a:schemeClr val="tx1"/>
                </a:solidFill>
                <a:effectLst/>
                <a:latin typeface="+mn-lt"/>
                <a:ea typeface="+mn-ea"/>
                <a:cs typeface="+mn-cs"/>
              </a:rPr>
              <a:t>能够识别哪个实体涉及用户的兴趣，作者以并行的方式组织它们，双线双箭头表示该集合是全连接的，如</a:t>
            </a:r>
            <a:r>
              <a:rPr lang="en-US" altLang="zh-CN" sz="1200" kern="1200" dirty="0">
                <a:solidFill>
                  <a:schemeClr val="tx1"/>
                </a:solidFill>
                <a:effectLst/>
                <a:latin typeface="+mn-lt"/>
                <a:ea typeface="+mn-ea"/>
                <a:cs typeface="+mn-cs"/>
              </a:rPr>
              <a:t>A2</a:t>
            </a:r>
            <a:r>
              <a:rPr lang="zh-CN" altLang="en-US" sz="1200" kern="1200" dirty="0">
                <a:solidFill>
                  <a:schemeClr val="tx1"/>
                </a:solidFill>
                <a:effectLst/>
                <a:latin typeface="+mn-lt"/>
                <a:ea typeface="+mn-ea"/>
                <a:cs typeface="+mn-cs"/>
              </a:rPr>
              <a:t>所示。</a:t>
            </a:r>
            <a:endParaRPr lang="en-US"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278533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buNone/>
            </a:pPr>
            <a:r>
              <a:rPr lang="en-US" altLang="zh-CN" sz="1200" kern="1200" dirty="0">
                <a:solidFill>
                  <a:schemeClr val="tx1"/>
                </a:solidFill>
                <a:effectLst/>
                <a:latin typeface="+mn-lt"/>
                <a:ea typeface="+mn-ea"/>
                <a:cs typeface="+mn-cs"/>
              </a:rPr>
              <a:t>RGC</a:t>
            </a:r>
            <a:r>
              <a:rPr lang="zh-CN" altLang="en-US" sz="1200" kern="1200" dirty="0">
                <a:solidFill>
                  <a:schemeClr val="tx1"/>
                </a:solidFill>
                <a:effectLst/>
                <a:latin typeface="+mn-lt"/>
                <a:ea typeface="+mn-ea"/>
                <a:cs typeface="+mn-cs"/>
              </a:rPr>
              <a:t>旨在通过将每个种子实体作为</a:t>
            </a:r>
            <a:r>
              <a:rPr lang="en-US" altLang="zh-CN" sz="1200" kern="1200" dirty="0">
                <a:solidFill>
                  <a:schemeClr val="tx1"/>
                </a:solidFill>
                <a:effectLst/>
                <a:latin typeface="+mn-lt"/>
                <a:ea typeface="+mn-ea"/>
                <a:cs typeface="+mn-cs"/>
              </a:rPr>
              <a:t>Gu</a:t>
            </a:r>
            <a:r>
              <a:rPr lang="zh-CN" altLang="en-US" sz="1200" kern="1200" dirty="0">
                <a:solidFill>
                  <a:schemeClr val="tx1"/>
                </a:solidFill>
                <a:effectLst/>
                <a:latin typeface="+mn-lt"/>
                <a:ea typeface="+mn-ea"/>
                <a:cs typeface="+mn-cs"/>
              </a:rPr>
              <a:t>的中心来推导出每个种子实体的兴趣表示。</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具体来说，对第</a:t>
            </a:r>
            <a:r>
              <a:rPr lang="en-US" altLang="zh-CN" sz="1200" kern="1200" dirty="0">
                <a:solidFill>
                  <a:schemeClr val="tx1"/>
                </a:solidFill>
                <a:effectLst/>
                <a:latin typeface="+mn-lt"/>
                <a:ea typeface="+mn-ea"/>
                <a:cs typeface="+mn-cs"/>
              </a:rPr>
              <a:t>k-1</a:t>
            </a:r>
            <a:r>
              <a:rPr lang="zh-CN" altLang="en-US" sz="1200" kern="1200" dirty="0">
                <a:solidFill>
                  <a:schemeClr val="tx1"/>
                </a:solidFill>
                <a:effectLst/>
                <a:latin typeface="+mn-lt"/>
                <a:ea typeface="+mn-ea"/>
                <a:cs typeface="+mn-cs"/>
              </a:rPr>
              <a:t>个种子实体</a:t>
            </a:r>
            <a:r>
              <a:rPr lang="en-US" altLang="zh-CN" sz="1200" kern="1200" dirty="0">
                <a:solidFill>
                  <a:schemeClr val="tx1"/>
                </a:solidFill>
                <a:effectLst/>
                <a:latin typeface="+mn-lt"/>
                <a:ea typeface="+mn-ea"/>
                <a:cs typeface="+mn-cs"/>
              </a:rPr>
              <a:t>ek-1</a:t>
            </a:r>
            <a:r>
              <a:rPr lang="zh-CN" altLang="en-US" sz="1200" kern="1200" dirty="0">
                <a:solidFill>
                  <a:schemeClr val="tx1"/>
                </a:solidFill>
                <a:effectLst/>
                <a:latin typeface="+mn-lt"/>
                <a:ea typeface="+mn-ea"/>
                <a:cs typeface="+mn-cs"/>
              </a:rPr>
              <a:t>进行知识修剪和图增强后，执行图卷积将</a:t>
            </a:r>
            <a:r>
              <a:rPr lang="en-US" altLang="zh-CN" sz="1200" kern="1200" dirty="0">
                <a:solidFill>
                  <a:schemeClr val="tx1"/>
                </a:solidFill>
                <a:effectLst/>
                <a:latin typeface="+mn-lt"/>
                <a:ea typeface="+mn-ea"/>
                <a:cs typeface="+mn-cs"/>
              </a:rPr>
              <a:t>ek-1</a:t>
            </a:r>
            <a:r>
              <a:rPr lang="zh-CN" altLang="en-US" sz="1200" kern="1200" dirty="0">
                <a:solidFill>
                  <a:schemeClr val="tx1"/>
                </a:solidFill>
                <a:effectLst/>
                <a:latin typeface="+mn-lt"/>
                <a:ea typeface="+mn-ea"/>
                <a:cs typeface="+mn-cs"/>
              </a:rPr>
              <a:t>的信息双向传播到当前种子实体</a:t>
            </a:r>
            <a:r>
              <a:rPr lang="en-US" altLang="zh-CN" sz="1200" kern="1200" dirty="0" err="1">
                <a:solidFill>
                  <a:schemeClr val="tx1"/>
                </a:solidFill>
                <a:effectLst/>
                <a:latin typeface="+mn-lt"/>
                <a:ea typeface="+mn-ea"/>
                <a:cs typeface="+mn-cs"/>
              </a:rPr>
              <a:t>ek</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在正向传播中，按照</a:t>
            </a:r>
            <a:r>
              <a:rPr lang="en-US" altLang="zh-CN" sz="1200" kern="1200" dirty="0">
                <a:solidFill>
                  <a:schemeClr val="tx1"/>
                </a:solidFill>
                <a:effectLst/>
                <a:latin typeface="+mn-lt"/>
                <a:ea typeface="+mn-ea"/>
                <a:cs typeface="+mn-cs"/>
              </a:rPr>
              <a:t>Gu</a:t>
            </a:r>
            <a:r>
              <a:rPr lang="zh-CN" altLang="en-US" sz="1200" kern="1200" dirty="0">
                <a:solidFill>
                  <a:schemeClr val="tx1"/>
                </a:solidFill>
                <a:effectLst/>
                <a:latin typeface="+mn-lt"/>
                <a:ea typeface="+mn-ea"/>
                <a:cs typeface="+mn-cs"/>
              </a:rPr>
              <a:t>正序对每个种子实体进行图卷积</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en-US" altLang="zh-CN" sz="1200" kern="1200" dirty="0">
                <a:solidFill>
                  <a:schemeClr val="tx1"/>
                </a:solidFill>
                <a:effectLst/>
                <a:latin typeface="+mn-lt"/>
                <a:ea typeface="+mn-ea"/>
                <a:cs typeface="+mn-cs"/>
              </a:rPr>
              <a:t>Nek</a:t>
            </a:r>
            <a:r>
              <a:rPr lang="zh-CN" altLang="en-US" sz="1200" kern="1200" dirty="0">
                <a:solidFill>
                  <a:schemeClr val="tx1"/>
                </a:solidFill>
                <a:effectLst/>
                <a:latin typeface="+mn-lt"/>
                <a:ea typeface="+mn-ea"/>
                <a:cs typeface="+mn-cs"/>
              </a:rPr>
              <a:t>是</a:t>
            </a:r>
            <a:r>
              <a:rPr lang="en-US" altLang="zh-CN" sz="1200" kern="1200" dirty="0" err="1">
                <a:solidFill>
                  <a:schemeClr val="tx1"/>
                </a:solidFill>
                <a:effectLst/>
                <a:latin typeface="+mn-lt"/>
                <a:ea typeface="+mn-ea"/>
                <a:cs typeface="+mn-cs"/>
              </a:rPr>
              <a:t>ek</a:t>
            </a:r>
            <a:r>
              <a:rPr lang="zh-CN" altLang="en-US" sz="1200" kern="1200" dirty="0">
                <a:solidFill>
                  <a:schemeClr val="tx1"/>
                </a:solidFill>
                <a:effectLst/>
                <a:latin typeface="+mn-lt"/>
                <a:ea typeface="+mn-ea"/>
                <a:cs typeface="+mn-cs"/>
              </a:rPr>
              <a:t>在当前</a:t>
            </a:r>
            <a:r>
              <a:rPr lang="en-US" altLang="zh-CN" sz="1200" kern="1200" dirty="0">
                <a:solidFill>
                  <a:schemeClr val="tx1"/>
                </a:solidFill>
                <a:effectLst/>
                <a:latin typeface="+mn-lt"/>
                <a:ea typeface="+mn-ea"/>
                <a:cs typeface="+mn-cs"/>
              </a:rPr>
              <a:t>Gu</a:t>
            </a:r>
            <a:r>
              <a:rPr lang="zh-CN" altLang="en-US" sz="1200" kern="1200" dirty="0">
                <a:solidFill>
                  <a:schemeClr val="tx1"/>
                </a:solidFill>
                <a:effectLst/>
                <a:latin typeface="+mn-lt"/>
                <a:ea typeface="+mn-ea"/>
                <a:cs typeface="+mn-cs"/>
              </a:rPr>
              <a:t>中除了后续种子实体</a:t>
            </a:r>
            <a:r>
              <a:rPr lang="en-US" altLang="zh-CN" sz="1200" kern="1200" dirty="0">
                <a:solidFill>
                  <a:schemeClr val="tx1"/>
                </a:solidFill>
                <a:effectLst/>
                <a:latin typeface="+mn-lt"/>
                <a:ea typeface="+mn-ea"/>
                <a:cs typeface="+mn-cs"/>
              </a:rPr>
              <a:t>ek+1</a:t>
            </a:r>
            <a:r>
              <a:rPr lang="zh-CN" altLang="en-US" sz="1200" kern="1200" dirty="0">
                <a:solidFill>
                  <a:schemeClr val="tx1"/>
                </a:solidFill>
                <a:effectLst/>
                <a:latin typeface="+mn-lt"/>
                <a:ea typeface="+mn-ea"/>
                <a:cs typeface="+mn-cs"/>
              </a:rPr>
              <a:t>的所有实体邻居。</a:t>
            </a:r>
            <a:r>
              <a:rPr lang="en-US" altLang="zh-CN" sz="1200" kern="1200" dirty="0">
                <a:solidFill>
                  <a:schemeClr val="tx1"/>
                </a:solidFill>
                <a:effectLst/>
                <a:latin typeface="+mn-lt"/>
                <a:ea typeface="+mn-ea"/>
                <a:cs typeface="+mn-cs"/>
              </a:rPr>
              <a:t>X*</a:t>
            </a:r>
            <a:r>
              <a:rPr lang="zh-CN" altLang="en-US" sz="1200" kern="1200" dirty="0">
                <a:solidFill>
                  <a:schemeClr val="tx1"/>
                </a:solidFill>
                <a:effectLst/>
                <a:latin typeface="+mn-lt"/>
                <a:ea typeface="+mn-ea"/>
                <a:cs typeface="+mn-cs"/>
              </a:rPr>
              <a:t>是实体嵌入向量，</a:t>
            </a:r>
            <a:r>
              <a:rPr lang="en-US" altLang="zh-CN" sz="1200" kern="1200" dirty="0">
                <a:solidFill>
                  <a:schemeClr val="tx1"/>
                </a:solidFill>
                <a:effectLst/>
                <a:latin typeface="+mn-lt"/>
                <a:ea typeface="+mn-ea"/>
                <a:cs typeface="+mn-cs"/>
              </a:rPr>
              <a:t>W1</a:t>
            </a:r>
            <a:r>
              <a:rPr lang="zh-CN" altLang="en-US" sz="1200" kern="1200" dirty="0">
                <a:solidFill>
                  <a:schemeClr val="tx1"/>
                </a:solidFill>
                <a:effectLst/>
                <a:latin typeface="+mn-lt"/>
                <a:ea typeface="+mn-ea"/>
                <a:cs typeface="+mn-cs"/>
              </a:rPr>
              <a:t>是</a:t>
            </a:r>
            <a:r>
              <a:rPr lang="en-US" altLang="zh-CN" sz="1200" kern="1200" dirty="0">
                <a:solidFill>
                  <a:schemeClr val="tx1"/>
                </a:solidFill>
                <a:effectLst/>
                <a:latin typeface="+mn-lt"/>
                <a:ea typeface="+mn-ea"/>
                <a:cs typeface="+mn-cs"/>
              </a:rPr>
              <a:t>attention</a:t>
            </a:r>
            <a:r>
              <a:rPr lang="zh-CN" altLang="en-US" sz="1200" kern="1200" dirty="0">
                <a:solidFill>
                  <a:schemeClr val="tx1"/>
                </a:solidFill>
                <a:effectLst/>
                <a:latin typeface="+mn-lt"/>
                <a:ea typeface="+mn-ea"/>
                <a:cs typeface="+mn-cs"/>
              </a:rPr>
              <a:t>权重向量，</a:t>
            </a:r>
            <a:r>
              <a:rPr lang="en-US" altLang="zh-CN" sz="1200" kern="1200" dirty="0">
                <a:solidFill>
                  <a:schemeClr val="tx1"/>
                </a:solidFill>
                <a:effectLst/>
                <a:latin typeface="+mn-lt"/>
                <a:ea typeface="+mn-ea"/>
                <a:cs typeface="+mn-cs"/>
              </a:rPr>
              <a:t>f2</a:t>
            </a:r>
            <a:r>
              <a:rPr lang="zh-CN" altLang="en-US" sz="1200" kern="1200" dirty="0">
                <a:solidFill>
                  <a:schemeClr val="tx1"/>
                </a:solidFill>
                <a:effectLst/>
                <a:latin typeface="+mn-lt"/>
                <a:ea typeface="+mn-ea"/>
                <a:cs typeface="+mn-cs"/>
              </a:rPr>
              <a:t>是全连接层。当邻居</a:t>
            </a:r>
            <a:r>
              <a:rPr lang="en-US" altLang="zh-CN" sz="1200" kern="1200" dirty="0">
                <a:solidFill>
                  <a:schemeClr val="tx1"/>
                </a:solidFill>
                <a:effectLst/>
                <a:latin typeface="+mn-lt"/>
                <a:ea typeface="+mn-ea"/>
                <a:cs typeface="+mn-cs"/>
              </a:rPr>
              <a:t>e</a:t>
            </a:r>
            <a:r>
              <a:rPr lang="zh-CN" altLang="en-US" sz="1200" kern="1200" dirty="0">
                <a:solidFill>
                  <a:schemeClr val="tx1"/>
                </a:solidFill>
                <a:effectLst/>
                <a:latin typeface="+mn-lt"/>
                <a:ea typeface="+mn-ea"/>
                <a:cs typeface="+mn-cs"/>
              </a:rPr>
              <a:t>是上下文实体时，</a:t>
            </a:r>
            <a:r>
              <a:rPr lang="en-US" altLang="zh-CN" sz="1200" kern="1200" dirty="0" err="1">
                <a:solidFill>
                  <a:schemeClr val="tx1"/>
                </a:solidFill>
                <a:effectLst/>
                <a:latin typeface="+mn-lt"/>
                <a:ea typeface="+mn-ea"/>
                <a:cs typeface="+mn-cs"/>
              </a:rPr>
              <a:t>xe</a:t>
            </a:r>
            <a:r>
              <a:rPr lang="zh-CN" altLang="en-US" sz="1200" kern="1200" dirty="0">
                <a:solidFill>
                  <a:schemeClr val="tx1"/>
                </a:solidFill>
                <a:effectLst/>
                <a:latin typeface="+mn-lt"/>
                <a:ea typeface="+mn-ea"/>
                <a:cs typeface="+mn-cs"/>
              </a:rPr>
              <a:t>被设为嵌入向量；若为前一个种子实体</a:t>
            </a:r>
            <a:r>
              <a:rPr lang="en-US" altLang="zh-CN" sz="1200" kern="1200" dirty="0">
                <a:solidFill>
                  <a:schemeClr val="tx1"/>
                </a:solidFill>
                <a:effectLst/>
                <a:latin typeface="+mn-lt"/>
                <a:ea typeface="+mn-ea"/>
                <a:cs typeface="+mn-cs"/>
              </a:rPr>
              <a:t>ek-1</a:t>
            </a:r>
            <a:r>
              <a:rPr lang="zh-CN" altLang="en-US" sz="1200" kern="1200" dirty="0">
                <a:solidFill>
                  <a:schemeClr val="tx1"/>
                </a:solidFill>
                <a:effectLst/>
                <a:latin typeface="+mn-lt"/>
                <a:ea typeface="+mn-ea"/>
                <a:cs typeface="+mn-cs"/>
              </a:rPr>
              <a:t>时，</a:t>
            </a:r>
            <a:r>
              <a:rPr lang="en-US" altLang="zh-CN" sz="1200" kern="1200" dirty="0" err="1">
                <a:solidFill>
                  <a:schemeClr val="tx1"/>
                </a:solidFill>
                <a:effectLst/>
                <a:latin typeface="+mn-lt"/>
                <a:ea typeface="+mn-ea"/>
                <a:cs typeface="+mn-cs"/>
              </a:rPr>
              <a:t>xe</a:t>
            </a:r>
            <a:r>
              <a:rPr lang="zh-CN" altLang="en-US" sz="1200" kern="1200" dirty="0">
                <a:solidFill>
                  <a:schemeClr val="tx1"/>
                </a:solidFill>
                <a:effectLst/>
                <a:latin typeface="+mn-lt"/>
                <a:ea typeface="+mn-ea"/>
                <a:cs typeface="+mn-cs"/>
              </a:rPr>
              <a:t>是</a:t>
            </a:r>
            <a:r>
              <a:rPr lang="en-US" altLang="zh-CN" sz="1200" kern="1200" dirty="0">
                <a:solidFill>
                  <a:schemeClr val="tx1"/>
                </a:solidFill>
                <a:effectLst/>
                <a:latin typeface="+mn-lt"/>
                <a:ea typeface="+mn-ea"/>
                <a:cs typeface="+mn-cs"/>
              </a:rPr>
              <a:t>RGC</a:t>
            </a:r>
            <a:r>
              <a:rPr lang="zh-CN" altLang="en-US" sz="1200" kern="1200" dirty="0">
                <a:solidFill>
                  <a:schemeClr val="tx1"/>
                </a:solidFill>
                <a:effectLst/>
                <a:latin typeface="+mn-lt"/>
                <a:ea typeface="+mn-ea"/>
                <a:cs typeface="+mn-cs"/>
              </a:rPr>
              <a:t>的表示输出</a:t>
            </a:r>
            <a:r>
              <a:rPr lang="en-US" altLang="zh-CN" sz="1200" kern="1200" dirty="0">
                <a:solidFill>
                  <a:schemeClr val="tx1"/>
                </a:solidFill>
                <a:effectLst/>
                <a:latin typeface="+mn-lt"/>
                <a:ea typeface="+mn-ea"/>
                <a:cs typeface="+mn-cs"/>
              </a:rPr>
              <a:t>hek-1</a:t>
            </a: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在反向传播中，按照</a:t>
            </a:r>
            <a:r>
              <a:rPr lang="en-US" altLang="zh-CN" sz="1200" kern="1200" dirty="0">
                <a:solidFill>
                  <a:schemeClr val="tx1"/>
                </a:solidFill>
                <a:effectLst/>
                <a:latin typeface="+mn-lt"/>
                <a:ea typeface="+mn-ea"/>
                <a:cs typeface="+mn-cs"/>
              </a:rPr>
              <a:t>Gu</a:t>
            </a:r>
            <a:r>
              <a:rPr lang="zh-CN" altLang="en-US" sz="1200" kern="1200" dirty="0">
                <a:solidFill>
                  <a:schemeClr val="tx1"/>
                </a:solidFill>
                <a:effectLst/>
                <a:latin typeface="+mn-lt"/>
                <a:ea typeface="+mn-ea"/>
                <a:cs typeface="+mn-cs"/>
              </a:rPr>
              <a:t>倒序执行图卷积到</a:t>
            </a:r>
            <a:r>
              <a:rPr lang="en-US" altLang="zh-CN" sz="1200" kern="1200" dirty="0">
                <a:solidFill>
                  <a:schemeClr val="tx1"/>
                </a:solidFill>
                <a:effectLst/>
                <a:latin typeface="+mn-lt"/>
                <a:ea typeface="+mn-ea"/>
                <a:cs typeface="+mn-cs"/>
              </a:rPr>
              <a:t>ek+1</a:t>
            </a:r>
            <a:r>
              <a:rPr lang="zh-CN" altLang="en-US" sz="1200" kern="1200" dirty="0">
                <a:solidFill>
                  <a:schemeClr val="tx1"/>
                </a:solidFill>
                <a:effectLst/>
                <a:latin typeface="+mn-lt"/>
                <a:ea typeface="+mn-ea"/>
                <a:cs typeface="+mn-cs"/>
              </a:rPr>
              <a:t>，这次不涉及相关的上下文实体，只是将最近的种子实体聚合到</a:t>
            </a:r>
            <a:r>
              <a:rPr lang="en-US" altLang="zh-CN" sz="1200" kern="1200" dirty="0" err="1">
                <a:solidFill>
                  <a:schemeClr val="tx1"/>
                </a:solidFill>
                <a:effectLst/>
                <a:latin typeface="+mn-lt"/>
                <a:ea typeface="+mn-ea"/>
                <a:cs typeface="+mn-cs"/>
              </a:rPr>
              <a:t>ek</a:t>
            </a:r>
            <a:r>
              <a:rPr lang="zh-CN" altLang="en-US" sz="1200" kern="1200" dirty="0">
                <a:solidFill>
                  <a:schemeClr val="tx1"/>
                </a:solidFill>
                <a:effectLst/>
                <a:latin typeface="+mn-lt"/>
                <a:ea typeface="+mn-ea"/>
                <a:cs typeface="+mn-cs"/>
              </a:rPr>
              <a:t>。然后对</a:t>
            </a:r>
            <a:r>
              <a:rPr lang="en-US" altLang="zh-CN" sz="1200" kern="1200" dirty="0">
                <a:solidFill>
                  <a:schemeClr val="tx1"/>
                </a:solidFill>
                <a:effectLst/>
                <a:latin typeface="+mn-lt"/>
                <a:ea typeface="+mn-ea"/>
                <a:cs typeface="+mn-cs"/>
              </a:rPr>
              <a:t>Gu</a:t>
            </a:r>
            <a:r>
              <a:rPr lang="zh-CN" altLang="en-US" sz="1200" kern="1200" dirty="0">
                <a:solidFill>
                  <a:schemeClr val="tx1"/>
                </a:solidFill>
                <a:effectLst/>
                <a:latin typeface="+mn-lt"/>
                <a:ea typeface="+mn-ea"/>
                <a:cs typeface="+mn-cs"/>
              </a:rPr>
              <a:t>中种子实体</a:t>
            </a:r>
            <a:r>
              <a:rPr lang="en-US" altLang="zh-CN" sz="1200" kern="1200" dirty="0" err="1">
                <a:solidFill>
                  <a:schemeClr val="tx1"/>
                </a:solidFill>
                <a:effectLst/>
                <a:latin typeface="+mn-lt"/>
                <a:ea typeface="+mn-ea"/>
                <a:cs typeface="+mn-cs"/>
              </a:rPr>
              <a:t>ek</a:t>
            </a:r>
            <a:r>
              <a:rPr lang="zh-CN" altLang="en-US" sz="1200" kern="1200" dirty="0">
                <a:solidFill>
                  <a:schemeClr val="tx1"/>
                </a:solidFill>
                <a:effectLst/>
                <a:latin typeface="+mn-lt"/>
                <a:ea typeface="+mn-ea"/>
                <a:cs typeface="+mn-cs"/>
              </a:rPr>
              <a:t>的所有邻居执行</a:t>
            </a:r>
            <a:r>
              <a:rPr lang="en-US" altLang="zh-CN" sz="1200" kern="1200" dirty="0">
                <a:solidFill>
                  <a:schemeClr val="tx1"/>
                </a:solidFill>
                <a:effectLst/>
                <a:latin typeface="+mn-lt"/>
                <a:ea typeface="+mn-ea"/>
                <a:cs typeface="+mn-cs"/>
              </a:rPr>
              <a:t>GAT</a:t>
            </a:r>
            <a:r>
              <a:rPr lang="zh-CN" altLang="en-US" sz="1200" kern="1200" dirty="0">
                <a:solidFill>
                  <a:schemeClr val="tx1"/>
                </a:solidFill>
                <a:effectLst/>
                <a:latin typeface="+mn-lt"/>
                <a:ea typeface="+mn-ea"/>
                <a:cs typeface="+mn-cs"/>
              </a:rPr>
              <a:t>来导出</a:t>
            </a:r>
            <a:r>
              <a:rPr lang="en-US" altLang="zh-CN" sz="1200" kern="1200" dirty="0">
                <a:solidFill>
                  <a:schemeClr val="tx1"/>
                </a:solidFill>
                <a:effectLst/>
                <a:latin typeface="+mn-lt"/>
                <a:ea typeface="+mn-ea"/>
                <a:cs typeface="+mn-cs"/>
              </a:rPr>
              <a:t>RGC</a:t>
            </a:r>
            <a:r>
              <a:rPr lang="zh-CN" altLang="en-US" sz="1200" kern="1200" dirty="0">
                <a:solidFill>
                  <a:schemeClr val="tx1"/>
                </a:solidFill>
                <a:effectLst/>
                <a:latin typeface="+mn-lt"/>
                <a:ea typeface="+mn-ea"/>
                <a:cs typeface="+mn-cs"/>
              </a:rPr>
              <a:t>的表示</a:t>
            </a:r>
            <a:r>
              <a:rPr lang="en-US" altLang="zh-CN" sz="1200" kern="1200" dirty="0" err="1">
                <a:solidFill>
                  <a:schemeClr val="tx1"/>
                </a:solidFill>
                <a:effectLst/>
                <a:latin typeface="+mn-lt"/>
                <a:ea typeface="+mn-ea"/>
                <a:cs typeface="+mn-cs"/>
              </a:rPr>
              <a:t>hek</a:t>
            </a:r>
            <a:endParaRPr lang="en-US"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260204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buNone/>
            </a:pPr>
            <a:r>
              <a:rPr lang="zh-CN" altLang="en-US" sz="1200" kern="1200" dirty="0">
                <a:solidFill>
                  <a:schemeClr val="tx1"/>
                </a:solidFill>
                <a:effectLst/>
                <a:latin typeface="+mn-lt"/>
                <a:ea typeface="+mn-ea"/>
                <a:cs typeface="+mn-cs"/>
              </a:rPr>
              <a:t>如图是</a:t>
            </a:r>
            <a:r>
              <a:rPr lang="en-US" altLang="zh-CN" sz="1200" kern="1200" dirty="0" err="1">
                <a:solidFill>
                  <a:schemeClr val="tx1"/>
                </a:solidFill>
                <a:effectLst/>
                <a:latin typeface="+mn-lt"/>
                <a:ea typeface="+mn-ea"/>
                <a:cs typeface="+mn-cs"/>
              </a:rPr>
              <a:t>Kopra</a:t>
            </a:r>
            <a:r>
              <a:rPr lang="zh-CN" altLang="en-US" sz="1200" kern="1200" dirty="0">
                <a:solidFill>
                  <a:schemeClr val="tx1"/>
                </a:solidFill>
                <a:effectLst/>
                <a:latin typeface="+mn-lt"/>
                <a:ea typeface="+mn-ea"/>
                <a:cs typeface="+mn-cs"/>
              </a:rPr>
              <a:t>模型的框架</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在对所有种子实体进行知识修剪和增强后，生成的实体图也就是兴趣图可以用于推导出用户表示。</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整个历史大小</a:t>
            </a:r>
            <a:r>
              <a:rPr lang="en-US" altLang="zh-CN" sz="1200" kern="1200" dirty="0">
                <a:solidFill>
                  <a:schemeClr val="tx1"/>
                </a:solidFill>
                <a:effectLst/>
                <a:latin typeface="+mn-lt"/>
                <a:ea typeface="+mn-ea"/>
                <a:cs typeface="+mn-cs"/>
              </a:rPr>
              <a:t>L</a:t>
            </a:r>
            <a:r>
              <a:rPr lang="zh-CN" altLang="en-US" sz="1200" kern="1200" dirty="0">
                <a:solidFill>
                  <a:schemeClr val="tx1"/>
                </a:solidFill>
                <a:effectLst/>
                <a:latin typeface="+mn-lt"/>
                <a:ea typeface="+mn-ea"/>
                <a:cs typeface="+mn-cs"/>
              </a:rPr>
              <a:t>可以看做</a:t>
            </a:r>
            <a:r>
              <a:rPr lang="en-US" altLang="zh-CN" sz="1200" kern="1200" dirty="0">
                <a:solidFill>
                  <a:schemeClr val="tx1"/>
                </a:solidFill>
                <a:effectLst/>
                <a:latin typeface="+mn-lt"/>
                <a:ea typeface="+mn-ea"/>
                <a:cs typeface="+mn-cs"/>
              </a:rPr>
              <a:t>long-term</a:t>
            </a:r>
            <a:r>
              <a:rPr lang="zh-CN" altLang="en-US" sz="1200" kern="1200" dirty="0">
                <a:solidFill>
                  <a:schemeClr val="tx1"/>
                </a:solidFill>
                <a:effectLst/>
                <a:latin typeface="+mn-lt"/>
                <a:ea typeface="+mn-ea"/>
                <a:cs typeface="+mn-cs"/>
              </a:rPr>
              <a:t>，取新的</a:t>
            </a:r>
            <a:r>
              <a:rPr lang="en-US" altLang="zh-CN" sz="1200" kern="1200" dirty="0">
                <a:solidFill>
                  <a:schemeClr val="tx1"/>
                </a:solidFill>
                <a:effectLst/>
                <a:latin typeface="+mn-lt"/>
                <a:ea typeface="+mn-ea"/>
                <a:cs typeface="+mn-cs"/>
              </a:rPr>
              <a:t>S</a:t>
            </a:r>
            <a:r>
              <a:rPr lang="zh-CN" altLang="en-US" sz="1200" kern="1200" dirty="0">
                <a:solidFill>
                  <a:schemeClr val="tx1"/>
                </a:solidFill>
                <a:effectLst/>
                <a:latin typeface="+mn-lt"/>
                <a:ea typeface="+mn-ea"/>
                <a:cs typeface="+mn-cs"/>
              </a:rPr>
              <a:t>个历史点击新闻作为</a:t>
            </a:r>
            <a:r>
              <a:rPr lang="en-US" altLang="zh-CN" sz="1200" kern="1200" dirty="0">
                <a:solidFill>
                  <a:schemeClr val="tx1"/>
                </a:solidFill>
                <a:effectLst/>
                <a:latin typeface="+mn-lt"/>
                <a:ea typeface="+mn-ea"/>
                <a:cs typeface="+mn-cs"/>
              </a:rPr>
              <a:t>short-term</a:t>
            </a:r>
            <a:r>
              <a:rPr lang="zh-CN" altLang="en-US" sz="1200" kern="1200" dirty="0">
                <a:solidFill>
                  <a:schemeClr val="tx1"/>
                </a:solidFill>
                <a:effectLst/>
                <a:latin typeface="+mn-lt"/>
                <a:ea typeface="+mn-ea"/>
                <a:cs typeface="+mn-cs"/>
              </a:rPr>
              <a:t>，对于给定具有相应种子实体</a:t>
            </a:r>
            <a:r>
              <a:rPr lang="en-US" altLang="zh-CN" sz="1200" kern="1200" dirty="0" err="1">
                <a:solidFill>
                  <a:schemeClr val="tx1"/>
                </a:solidFill>
                <a:effectLst/>
                <a:latin typeface="+mn-lt"/>
                <a:ea typeface="+mn-ea"/>
                <a:cs typeface="+mn-cs"/>
              </a:rPr>
              <a:t>Ev</a:t>
            </a:r>
            <a:r>
              <a:rPr lang="zh-CN" altLang="en-US" sz="1200" kern="1200" dirty="0">
                <a:solidFill>
                  <a:schemeClr val="tx1"/>
                </a:solidFill>
                <a:effectLst/>
                <a:latin typeface="+mn-lt"/>
                <a:ea typeface="+mn-ea"/>
                <a:cs typeface="+mn-cs"/>
              </a:rPr>
              <a:t>的候选新闻</a:t>
            </a:r>
            <a:r>
              <a:rPr lang="en-US" altLang="zh-CN" sz="1200" kern="1200" dirty="0">
                <a:solidFill>
                  <a:schemeClr val="tx1"/>
                </a:solidFill>
                <a:effectLst/>
                <a:latin typeface="+mn-lt"/>
                <a:ea typeface="+mn-ea"/>
                <a:cs typeface="+mn-cs"/>
              </a:rPr>
              <a:t>v</a:t>
            </a:r>
            <a:r>
              <a:rPr lang="zh-CN" altLang="en-US" sz="1200" kern="1200" dirty="0">
                <a:solidFill>
                  <a:schemeClr val="tx1"/>
                </a:solidFill>
                <a:effectLst/>
                <a:latin typeface="+mn-lt"/>
                <a:ea typeface="+mn-ea"/>
                <a:cs typeface="+mn-cs"/>
              </a:rPr>
              <a:t>，用户可能会因为一个特定的种子实体或这些种子实体组合在一起的语义而点击该新闻。</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因此，我们构造一个矩阵</a:t>
            </a:r>
            <a:r>
              <a:rPr lang="en-US" altLang="zh-CN" sz="1200" kern="1200" dirty="0" err="1">
                <a:solidFill>
                  <a:schemeClr val="tx1"/>
                </a:solidFill>
                <a:effectLst/>
                <a:latin typeface="+mn-lt"/>
                <a:ea typeface="+mn-ea"/>
                <a:cs typeface="+mn-cs"/>
              </a:rPr>
              <a:t>Hv</a:t>
            </a:r>
            <a:r>
              <a:rPr lang="zh-CN" altLang="en-US" sz="1200" kern="1200" dirty="0">
                <a:solidFill>
                  <a:schemeClr val="tx1"/>
                </a:solidFill>
                <a:effectLst/>
                <a:latin typeface="+mn-lt"/>
                <a:ea typeface="+mn-ea"/>
                <a:cs typeface="+mn-cs"/>
              </a:rPr>
              <a:t>来表示候选新闻的多方面信息，</a:t>
            </a:r>
            <a:r>
              <a:rPr lang="en-US" altLang="zh-CN" sz="1200" kern="1200" dirty="0">
                <a:solidFill>
                  <a:schemeClr val="tx1"/>
                </a:solidFill>
                <a:effectLst/>
                <a:latin typeface="+mn-lt"/>
                <a:ea typeface="+mn-ea"/>
                <a:cs typeface="+mn-cs"/>
              </a:rPr>
              <a:t>q</a:t>
            </a:r>
            <a:r>
              <a:rPr lang="zh-CN" altLang="en-US" sz="1200" kern="1200" dirty="0">
                <a:solidFill>
                  <a:schemeClr val="tx1"/>
                </a:solidFill>
                <a:effectLst/>
                <a:latin typeface="+mn-lt"/>
                <a:ea typeface="+mn-ea"/>
                <a:cs typeface="+mn-cs"/>
              </a:rPr>
              <a:t>为候选新闻种子实体集合</a:t>
            </a:r>
            <a:r>
              <a:rPr lang="en-US" altLang="zh-CN" sz="1200" kern="1200" dirty="0" err="1">
                <a:solidFill>
                  <a:schemeClr val="tx1"/>
                </a:solidFill>
                <a:effectLst/>
                <a:latin typeface="+mn-lt"/>
                <a:ea typeface="+mn-ea"/>
                <a:cs typeface="+mn-cs"/>
              </a:rPr>
              <a:t>Ev</a:t>
            </a:r>
            <a:r>
              <a:rPr lang="zh-CN" altLang="en-US" sz="1200" kern="1200" dirty="0">
                <a:solidFill>
                  <a:schemeClr val="tx1"/>
                </a:solidFill>
                <a:effectLst/>
                <a:latin typeface="+mn-lt"/>
                <a:ea typeface="+mn-ea"/>
                <a:cs typeface="+mn-cs"/>
              </a:rPr>
              <a:t>的大小，</a:t>
            </a:r>
            <a:r>
              <a:rPr lang="en-US" altLang="zh-CN" sz="1200" kern="1200" dirty="0" err="1">
                <a:solidFill>
                  <a:schemeClr val="tx1"/>
                </a:solidFill>
                <a:effectLst/>
                <a:latin typeface="+mn-lt"/>
                <a:ea typeface="+mn-ea"/>
                <a:cs typeface="+mn-cs"/>
              </a:rPr>
              <a:t>evk</a:t>
            </a:r>
            <a:r>
              <a:rPr lang="zh-CN" altLang="en-US" sz="1200" kern="1200" dirty="0">
                <a:solidFill>
                  <a:schemeClr val="tx1"/>
                </a:solidFill>
                <a:effectLst/>
                <a:latin typeface="+mn-lt"/>
                <a:ea typeface="+mn-ea"/>
                <a:cs typeface="+mn-cs"/>
              </a:rPr>
              <a:t>是</a:t>
            </a:r>
            <a:r>
              <a:rPr lang="en-US" altLang="zh-CN" sz="1200" kern="1200" dirty="0" err="1">
                <a:solidFill>
                  <a:schemeClr val="tx1"/>
                </a:solidFill>
                <a:effectLst/>
                <a:latin typeface="+mn-lt"/>
                <a:ea typeface="+mn-ea"/>
                <a:cs typeface="+mn-cs"/>
              </a:rPr>
              <a:t>Ev</a:t>
            </a:r>
            <a:r>
              <a:rPr lang="zh-CN" altLang="en-US" sz="1200" kern="1200" dirty="0">
                <a:solidFill>
                  <a:schemeClr val="tx1"/>
                </a:solidFill>
                <a:effectLst/>
                <a:latin typeface="+mn-lt"/>
                <a:ea typeface="+mn-ea"/>
                <a:cs typeface="+mn-cs"/>
              </a:rPr>
              <a:t>中第</a:t>
            </a:r>
            <a:r>
              <a:rPr lang="en-US" altLang="zh-CN" sz="1200" kern="1200" dirty="0">
                <a:solidFill>
                  <a:schemeClr val="tx1"/>
                </a:solidFill>
                <a:effectLst/>
                <a:latin typeface="+mn-lt"/>
                <a:ea typeface="+mn-ea"/>
                <a:cs typeface="+mn-cs"/>
              </a:rPr>
              <a:t>k</a:t>
            </a:r>
            <a:r>
              <a:rPr lang="zh-CN" altLang="en-US" sz="1200" kern="1200" dirty="0">
                <a:solidFill>
                  <a:schemeClr val="tx1"/>
                </a:solidFill>
                <a:effectLst/>
                <a:latin typeface="+mn-lt"/>
                <a:ea typeface="+mn-ea"/>
                <a:cs typeface="+mn-cs"/>
              </a:rPr>
              <a:t>个种子实体的嵌入，</a:t>
            </a:r>
            <a:r>
              <a:rPr lang="en-US" altLang="zh-CN" sz="1200" kern="1200" dirty="0" err="1">
                <a:solidFill>
                  <a:schemeClr val="tx1"/>
                </a:solidFill>
                <a:effectLst/>
                <a:latin typeface="+mn-lt"/>
                <a:ea typeface="+mn-ea"/>
                <a:cs typeface="+mn-cs"/>
              </a:rPr>
              <a:t>hv</a:t>
            </a:r>
            <a:r>
              <a:rPr lang="zh-CN" altLang="en-US" sz="1200" kern="1200" dirty="0">
                <a:solidFill>
                  <a:schemeClr val="tx1"/>
                </a:solidFill>
                <a:effectLst/>
                <a:latin typeface="+mn-lt"/>
                <a:ea typeface="+mn-ea"/>
                <a:cs typeface="+mn-cs"/>
              </a:rPr>
              <a:t>是这些种子实体嵌入的总和。</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对于</a:t>
            </a:r>
            <a:r>
              <a:rPr lang="en-US" altLang="zh-CN" sz="1200" kern="1200" dirty="0" err="1">
                <a:solidFill>
                  <a:schemeClr val="tx1"/>
                </a:solidFill>
                <a:effectLst/>
                <a:latin typeface="+mn-lt"/>
                <a:ea typeface="+mn-ea"/>
                <a:cs typeface="+mn-cs"/>
              </a:rPr>
              <a:t>Hv</a:t>
            </a:r>
            <a:r>
              <a:rPr lang="zh-CN" altLang="en-US" sz="1200" kern="1200" dirty="0">
                <a:solidFill>
                  <a:schemeClr val="tx1"/>
                </a:solidFill>
                <a:effectLst/>
                <a:latin typeface="+mn-lt"/>
                <a:ea typeface="+mn-ea"/>
                <a:cs typeface="+mn-cs"/>
              </a:rPr>
              <a:t>中的每个新闻表示，利用</a:t>
            </a:r>
            <a:r>
              <a:rPr lang="en-US" altLang="zh-CN" sz="1200" kern="1200" dirty="0">
                <a:solidFill>
                  <a:schemeClr val="tx1"/>
                </a:solidFill>
                <a:effectLst/>
                <a:latin typeface="+mn-lt"/>
                <a:ea typeface="+mn-ea"/>
                <a:cs typeface="+mn-cs"/>
              </a:rPr>
              <a:t>attention</a:t>
            </a:r>
            <a:r>
              <a:rPr lang="zh-CN" altLang="en-US" sz="1200" kern="1200" dirty="0">
                <a:solidFill>
                  <a:schemeClr val="tx1"/>
                </a:solidFill>
                <a:effectLst/>
                <a:latin typeface="+mn-lt"/>
                <a:ea typeface="+mn-ea"/>
                <a:cs typeface="+mn-cs"/>
              </a:rPr>
              <a:t>机制来推导最后的用户表示。</a:t>
            </a:r>
            <a:endParaRPr lang="en-US" altLang="zh-CN" sz="1200" kern="1200" dirty="0">
              <a:solidFill>
                <a:schemeClr val="tx1"/>
              </a:solidFill>
              <a:effectLst/>
              <a:latin typeface="+mn-lt"/>
              <a:ea typeface="+mn-ea"/>
              <a:cs typeface="+mn-cs"/>
            </a:endParaRPr>
          </a:p>
          <a:p>
            <a:pPr marL="0" indent="0">
              <a:buNone/>
            </a:pPr>
            <a:r>
              <a:rPr lang="en-US" altLang="zh-CN" sz="1200" kern="1200" dirty="0" err="1">
                <a:solidFill>
                  <a:schemeClr val="tx1"/>
                </a:solidFill>
                <a:effectLst/>
                <a:latin typeface="+mn-lt"/>
                <a:ea typeface="+mn-ea"/>
                <a:cs typeface="+mn-cs"/>
              </a:rPr>
              <a:t>Hv</a:t>
            </a:r>
            <a:r>
              <a:rPr lang="en-US" altLang="zh-CN" sz="1200" kern="1200" dirty="0">
                <a:solidFill>
                  <a:schemeClr val="tx1"/>
                </a:solidFill>
                <a:effectLst/>
                <a:latin typeface="+mn-lt"/>
                <a:ea typeface="+mn-ea"/>
                <a:cs typeface="+mn-cs"/>
              </a:rPr>
              <a:t>{k]</a:t>
            </a:r>
            <a:r>
              <a:rPr lang="zh-CN" altLang="en-US" sz="1200" kern="1200" dirty="0">
                <a:solidFill>
                  <a:schemeClr val="tx1"/>
                </a:solidFill>
                <a:effectLst/>
                <a:latin typeface="+mn-lt"/>
                <a:ea typeface="+mn-ea"/>
                <a:cs typeface="+mn-cs"/>
              </a:rPr>
              <a:t>是</a:t>
            </a:r>
            <a:r>
              <a:rPr lang="en-US" altLang="zh-CN" sz="1200" kern="1200" dirty="0" err="1">
                <a:solidFill>
                  <a:schemeClr val="tx1"/>
                </a:solidFill>
                <a:effectLst/>
                <a:latin typeface="+mn-lt"/>
                <a:ea typeface="+mn-ea"/>
                <a:cs typeface="+mn-cs"/>
              </a:rPr>
              <a:t>Hv</a:t>
            </a:r>
            <a:r>
              <a:rPr lang="zh-CN" altLang="en-US" sz="1200" kern="1200" dirty="0">
                <a:solidFill>
                  <a:schemeClr val="tx1"/>
                </a:solidFill>
                <a:effectLst/>
                <a:latin typeface="+mn-lt"/>
                <a:ea typeface="+mn-ea"/>
                <a:cs typeface="+mn-cs"/>
              </a:rPr>
              <a:t>的第</a:t>
            </a:r>
            <a:r>
              <a:rPr lang="en-US" altLang="zh-CN" sz="1200" kern="1200" dirty="0">
                <a:solidFill>
                  <a:schemeClr val="tx1"/>
                </a:solidFill>
                <a:effectLst/>
                <a:latin typeface="+mn-lt"/>
                <a:ea typeface="+mn-ea"/>
                <a:cs typeface="+mn-cs"/>
              </a:rPr>
              <a:t>k</a:t>
            </a:r>
            <a:r>
              <a:rPr lang="zh-CN" altLang="en-US" sz="1200" kern="1200" dirty="0">
                <a:solidFill>
                  <a:schemeClr val="tx1"/>
                </a:solidFill>
                <a:effectLst/>
                <a:latin typeface="+mn-lt"/>
                <a:ea typeface="+mn-ea"/>
                <a:cs typeface="+mn-cs"/>
              </a:rPr>
              <a:t>列，</a:t>
            </a:r>
            <a:r>
              <a:rPr lang="en-US" altLang="zh-CN" sz="1200" kern="1200" dirty="0">
                <a:solidFill>
                  <a:schemeClr val="tx1"/>
                </a:solidFill>
                <a:effectLst/>
                <a:latin typeface="+mn-lt"/>
                <a:ea typeface="+mn-ea"/>
                <a:cs typeface="+mn-cs"/>
              </a:rPr>
              <a:t>w2</a:t>
            </a:r>
            <a:r>
              <a:rPr lang="zh-CN" altLang="en-US" sz="1200" kern="1200" dirty="0">
                <a:solidFill>
                  <a:schemeClr val="tx1"/>
                </a:solidFill>
                <a:effectLst/>
                <a:latin typeface="+mn-lt"/>
                <a:ea typeface="+mn-ea"/>
                <a:cs typeface="+mn-cs"/>
              </a:rPr>
              <a:t>是</a:t>
            </a:r>
            <a:r>
              <a:rPr lang="en-US" altLang="zh-CN" sz="1200" kern="1200" dirty="0">
                <a:solidFill>
                  <a:schemeClr val="tx1"/>
                </a:solidFill>
                <a:effectLst/>
                <a:latin typeface="+mn-lt"/>
                <a:ea typeface="+mn-ea"/>
                <a:cs typeface="+mn-cs"/>
              </a:rPr>
              <a:t>attention</a:t>
            </a:r>
            <a:r>
              <a:rPr lang="zh-CN" altLang="en-US" sz="1200" kern="1200" dirty="0">
                <a:solidFill>
                  <a:schemeClr val="tx1"/>
                </a:solidFill>
                <a:effectLst/>
                <a:latin typeface="+mn-lt"/>
                <a:ea typeface="+mn-ea"/>
                <a:cs typeface="+mn-cs"/>
              </a:rPr>
              <a:t>权重向量，</a:t>
            </a:r>
            <a:r>
              <a:rPr lang="en-US" altLang="zh-CN" sz="1200" kern="1200" dirty="0">
                <a:solidFill>
                  <a:schemeClr val="tx1"/>
                </a:solidFill>
                <a:effectLst/>
                <a:latin typeface="+mn-lt"/>
                <a:ea typeface="+mn-ea"/>
                <a:cs typeface="+mn-cs"/>
              </a:rPr>
              <a:t>hug</a:t>
            </a:r>
            <a:r>
              <a:rPr lang="zh-CN" altLang="en-US" sz="1200" kern="1200" dirty="0">
                <a:solidFill>
                  <a:schemeClr val="tx1"/>
                </a:solidFill>
                <a:effectLst/>
                <a:latin typeface="+mn-lt"/>
                <a:ea typeface="+mn-ea"/>
                <a:cs typeface="+mn-cs"/>
              </a:rPr>
              <a:t>是长期或短期用户兴趣表示</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最后，通过最大池化计算用户</a:t>
            </a:r>
            <a:r>
              <a:rPr lang="en-US" altLang="zh-CN"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点击该候选新闻</a:t>
            </a:r>
            <a:r>
              <a:rPr lang="en-US" altLang="zh-CN" sz="1200" kern="1200" dirty="0">
                <a:solidFill>
                  <a:schemeClr val="tx1"/>
                </a:solidFill>
                <a:effectLst/>
                <a:latin typeface="+mn-lt"/>
                <a:ea typeface="+mn-ea"/>
                <a:cs typeface="+mn-cs"/>
              </a:rPr>
              <a:t>v</a:t>
            </a:r>
            <a:r>
              <a:rPr lang="zh-CN" altLang="en-US" sz="1200" kern="1200" dirty="0">
                <a:solidFill>
                  <a:schemeClr val="tx1"/>
                </a:solidFill>
                <a:effectLst/>
                <a:latin typeface="+mn-lt"/>
                <a:ea typeface="+mn-ea"/>
                <a:cs typeface="+mn-cs"/>
              </a:rPr>
              <a:t>的可能性</a:t>
            </a:r>
            <a:endParaRPr lang="en-US"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313011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a:solidFill>
                  <a:schemeClr val="tx1"/>
                </a:solidFill>
                <a:effectLst/>
                <a:latin typeface="+mn-lt"/>
                <a:ea typeface="+mn-ea"/>
                <a:cs typeface="+mn-cs"/>
              </a:rPr>
              <a:t>Kopra</a:t>
            </a:r>
            <a:r>
              <a:rPr lang="zh-CN" altLang="en-US" sz="1200" kern="1200" dirty="0">
                <a:solidFill>
                  <a:schemeClr val="tx1"/>
                </a:solidFill>
                <a:effectLst/>
                <a:latin typeface="+mn-lt"/>
                <a:ea typeface="+mn-ea"/>
                <a:cs typeface="+mn-cs"/>
              </a:rPr>
              <a:t>的核心优点是通过进行知识剪枝来获得用户的兴趣。然而这种剪枝过程是作为离散选择进行的。为了以端到端的方式促进模型学习，我们可以将优化过程建模为强化学习。具体来说，在完成对种子实体</a:t>
            </a:r>
            <a:r>
              <a:rPr lang="en-US" altLang="zh-CN" sz="1200" kern="1200" dirty="0" err="1">
                <a:solidFill>
                  <a:schemeClr val="tx1"/>
                </a:solidFill>
                <a:effectLst/>
                <a:latin typeface="+mn-lt"/>
                <a:ea typeface="+mn-ea"/>
                <a:cs typeface="+mn-cs"/>
              </a:rPr>
              <a:t>ek</a:t>
            </a:r>
            <a:r>
              <a:rPr lang="zh-CN" altLang="en-US" sz="1200" kern="1200" dirty="0">
                <a:solidFill>
                  <a:schemeClr val="tx1"/>
                </a:solidFill>
                <a:effectLst/>
                <a:latin typeface="+mn-lt"/>
                <a:ea typeface="+mn-ea"/>
                <a:cs typeface="+mn-cs"/>
              </a:rPr>
              <a:t>的知识剪枝和增强后，用每个种子实体的知识剪枝结果</a:t>
            </a:r>
            <a:r>
              <a:rPr lang="en-US" altLang="zh-CN" sz="1200" kern="1200" dirty="0" err="1">
                <a:solidFill>
                  <a:schemeClr val="tx1"/>
                </a:solidFill>
                <a:effectLst/>
                <a:latin typeface="+mn-lt"/>
                <a:ea typeface="+mn-ea"/>
                <a:cs typeface="+mn-cs"/>
              </a:rPr>
              <a:t>Ruk</a:t>
            </a:r>
            <a:r>
              <a:rPr lang="zh-CN" altLang="en-US" sz="1200" kern="1200" dirty="0">
                <a:solidFill>
                  <a:schemeClr val="tx1"/>
                </a:solidFill>
                <a:effectLst/>
                <a:latin typeface="+mn-lt"/>
                <a:ea typeface="+mn-ea"/>
                <a:cs typeface="+mn-cs"/>
              </a:rPr>
              <a:t>更新兴趣图</a:t>
            </a:r>
            <a:r>
              <a:rPr lang="en-US" altLang="zh-CN" sz="1200" kern="1200" dirty="0">
                <a:solidFill>
                  <a:schemeClr val="tx1"/>
                </a:solidFill>
                <a:effectLst/>
                <a:latin typeface="+mn-lt"/>
                <a:ea typeface="+mn-ea"/>
                <a:cs typeface="+mn-cs"/>
              </a:rPr>
              <a:t>Gu</a:t>
            </a:r>
            <a:r>
              <a:rPr lang="zh-CN" altLang="en-US" sz="1200" kern="1200" dirty="0">
                <a:solidFill>
                  <a:schemeClr val="tx1"/>
                </a:solidFill>
                <a:effectLst/>
                <a:latin typeface="+mn-lt"/>
                <a:ea typeface="+mn-ea"/>
                <a:cs typeface="+mn-cs"/>
              </a:rPr>
              <a:t>，然后继续整个过程直到结束</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对于从未出现在训练集中的新实体，为了进一步利用知识图谱提供的语义关系，文章在优化方面也引入了知识图谱校正，利用</a:t>
            </a:r>
            <a:r>
              <a:rPr lang="en-US" altLang="zh-CN" sz="1200" kern="1200" dirty="0" err="1">
                <a:solidFill>
                  <a:schemeClr val="tx1"/>
                </a:solidFill>
                <a:effectLst/>
                <a:latin typeface="+mn-lt"/>
                <a:ea typeface="+mn-ea"/>
                <a:cs typeface="+mn-cs"/>
              </a:rPr>
              <a:t>TransE</a:t>
            </a:r>
            <a:r>
              <a:rPr lang="zh-CN" altLang="en-US" sz="1200" kern="1200" dirty="0">
                <a:solidFill>
                  <a:schemeClr val="tx1"/>
                </a:solidFill>
                <a:effectLst/>
                <a:latin typeface="+mn-lt"/>
                <a:ea typeface="+mn-ea"/>
                <a:cs typeface="+mn-cs"/>
              </a:rPr>
              <a:t>对知识图谱进行建模，具体损失函数如下两个函数所示。</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是</a:t>
            </a:r>
            <a:r>
              <a:rPr lang="en-US" altLang="zh-CN" sz="1200" kern="1200" dirty="0">
                <a:solidFill>
                  <a:schemeClr val="tx1"/>
                </a:solidFill>
                <a:effectLst/>
                <a:latin typeface="+mn-lt"/>
                <a:ea typeface="+mn-ea"/>
                <a:cs typeface="+mn-cs"/>
              </a:rPr>
              <a:t>L1</a:t>
            </a:r>
            <a:r>
              <a:rPr lang="zh-CN" altLang="en-US" sz="1200" kern="1200" dirty="0">
                <a:solidFill>
                  <a:schemeClr val="tx1"/>
                </a:solidFill>
                <a:effectLst/>
                <a:latin typeface="+mn-lt"/>
                <a:ea typeface="+mn-ea"/>
                <a:cs typeface="+mn-cs"/>
              </a:rPr>
              <a:t>范数，</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h,r,t</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是</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h,r,t</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将头或尾替换为另一个随机实体的损坏三元组。</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采用</a:t>
            </a:r>
            <a:r>
              <a:rPr lang="en-US" altLang="zh-CN" sz="1200" kern="1200" dirty="0">
                <a:solidFill>
                  <a:schemeClr val="tx1"/>
                </a:solidFill>
                <a:effectLst/>
                <a:latin typeface="+mn-lt"/>
                <a:ea typeface="+mn-ea"/>
                <a:cs typeface="+mn-cs"/>
              </a:rPr>
              <a:t>Adam</a:t>
            </a:r>
            <a:r>
              <a:rPr lang="zh-CN" altLang="en-US" sz="1200" kern="1200" dirty="0">
                <a:solidFill>
                  <a:schemeClr val="tx1"/>
                </a:solidFill>
                <a:effectLst/>
                <a:latin typeface="+mn-lt"/>
                <a:ea typeface="+mn-ea"/>
                <a:cs typeface="+mn-cs"/>
              </a:rPr>
              <a:t>通过交替学习</a:t>
            </a:r>
            <a:r>
              <a:rPr lang="en-US" altLang="zh-CN" sz="1200" kern="1200" dirty="0" err="1">
                <a:solidFill>
                  <a:schemeClr val="tx1"/>
                </a:solidFill>
                <a:effectLst/>
                <a:latin typeface="+mn-lt"/>
                <a:ea typeface="+mn-ea"/>
                <a:cs typeface="+mn-cs"/>
              </a:rPr>
              <a:t>Kopra</a:t>
            </a:r>
            <a:r>
              <a:rPr lang="zh-CN" altLang="en-US"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TransE</a:t>
            </a:r>
            <a:r>
              <a:rPr lang="zh-CN" altLang="en-US" sz="1200" kern="1200" dirty="0">
                <a:solidFill>
                  <a:schemeClr val="tx1"/>
                </a:solidFill>
                <a:effectLst/>
                <a:latin typeface="+mn-lt"/>
                <a:ea typeface="+mn-ea"/>
                <a:cs typeface="+mn-cs"/>
              </a:rPr>
              <a:t>来进行参数更新。</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后续实验结果证明知识图谱校正可以增强模型能力。</a:t>
            </a:r>
            <a:endParaRPr lang="en-US"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795714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buNone/>
            </a:pPr>
            <a:r>
              <a:rPr lang="zh-CN" altLang="en-US" sz="1200" kern="1200" dirty="0">
                <a:solidFill>
                  <a:schemeClr val="tx1"/>
                </a:solidFill>
                <a:effectLst/>
                <a:latin typeface="+mn-lt"/>
                <a:ea typeface="+mn-ea"/>
                <a:cs typeface="+mn-cs"/>
              </a:rPr>
              <a:t>作者使用两种不同语言英语和挪威语的真实世界新闻推荐数据集</a:t>
            </a:r>
            <a:r>
              <a:rPr lang="en-US" altLang="zh-CN" sz="1200" kern="1200" dirty="0">
                <a:solidFill>
                  <a:schemeClr val="tx1"/>
                </a:solidFill>
                <a:effectLst/>
                <a:latin typeface="+mn-lt"/>
                <a:ea typeface="+mn-ea"/>
                <a:cs typeface="+mn-cs"/>
              </a:rPr>
              <a:t>MIND</a:t>
            </a:r>
            <a:r>
              <a:rPr lang="zh-CN" altLang="en-US"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Adressa</a:t>
            </a:r>
            <a:r>
              <a:rPr lang="zh-CN" altLang="en-US" sz="1200" kern="1200" dirty="0">
                <a:solidFill>
                  <a:schemeClr val="tx1"/>
                </a:solidFill>
                <a:effectLst/>
                <a:latin typeface="+mn-lt"/>
                <a:ea typeface="+mn-ea"/>
                <a:cs typeface="+mn-cs"/>
              </a:rPr>
              <a:t>进行模型评估，使用来自</a:t>
            </a:r>
            <a:r>
              <a:rPr lang="en-US" altLang="zh-CN" sz="1200" kern="1200" dirty="0" err="1">
                <a:solidFill>
                  <a:schemeClr val="tx1"/>
                </a:solidFill>
                <a:effectLst/>
                <a:latin typeface="+mn-lt"/>
                <a:ea typeface="+mn-ea"/>
                <a:cs typeface="+mn-cs"/>
              </a:rPr>
              <a:t>Wikidata</a:t>
            </a:r>
            <a:r>
              <a:rPr lang="zh-CN" altLang="en-US" sz="1200" kern="1200" dirty="0">
                <a:solidFill>
                  <a:schemeClr val="tx1"/>
                </a:solidFill>
                <a:effectLst/>
                <a:latin typeface="+mn-lt"/>
                <a:ea typeface="+mn-ea"/>
                <a:cs typeface="+mn-cs"/>
              </a:rPr>
              <a:t>的知识三元组作为知识图谱。</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作者将</a:t>
            </a:r>
            <a:r>
              <a:rPr lang="en-US" altLang="zh-CN" sz="1200" kern="1200" dirty="0" err="1">
                <a:solidFill>
                  <a:schemeClr val="tx1"/>
                </a:solidFill>
                <a:effectLst/>
                <a:latin typeface="+mn-lt"/>
                <a:ea typeface="+mn-ea"/>
                <a:cs typeface="+mn-cs"/>
              </a:rPr>
              <a:t>Kopra</a:t>
            </a:r>
            <a:r>
              <a:rPr lang="zh-CN" altLang="en-US" sz="1200" kern="1200" dirty="0">
                <a:solidFill>
                  <a:schemeClr val="tx1"/>
                </a:solidFill>
                <a:effectLst/>
                <a:latin typeface="+mn-lt"/>
                <a:ea typeface="+mn-ea"/>
                <a:cs typeface="+mn-cs"/>
              </a:rPr>
              <a:t>模型与三种知识图谱感知型模型</a:t>
            </a:r>
            <a:r>
              <a:rPr lang="en-US" altLang="zh-CN" sz="1200" kern="1200" dirty="0">
                <a:solidFill>
                  <a:schemeClr val="tx1"/>
                </a:solidFill>
                <a:effectLst/>
                <a:latin typeface="+mn-lt"/>
                <a:ea typeface="+mn-ea"/>
                <a:cs typeface="+mn-cs"/>
              </a:rPr>
              <a:t>DKN</a:t>
            </a:r>
            <a:r>
              <a:rPr lang="zh-CN" altLang="en-US"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RippleNet</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TEKGR</a:t>
            </a:r>
            <a:r>
              <a:rPr lang="zh-CN" altLang="en-US" sz="1200" kern="1200" dirty="0">
                <a:solidFill>
                  <a:schemeClr val="tx1"/>
                </a:solidFill>
                <a:effectLst/>
                <a:latin typeface="+mn-lt"/>
                <a:ea typeface="+mn-ea"/>
                <a:cs typeface="+mn-cs"/>
              </a:rPr>
              <a:t>和四种无知识图谱模型</a:t>
            </a:r>
            <a:r>
              <a:rPr lang="en-US" altLang="zh-CN" sz="1200" kern="1200" dirty="0">
                <a:solidFill>
                  <a:schemeClr val="tx1"/>
                </a:solidFill>
                <a:effectLst/>
                <a:latin typeface="+mn-lt"/>
                <a:ea typeface="+mn-ea"/>
                <a:cs typeface="+mn-cs"/>
              </a:rPr>
              <a:t>NPA</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NAML</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LSTUR</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NRMS</a:t>
            </a:r>
            <a:r>
              <a:rPr lang="zh-CN" altLang="en-US" sz="1200" kern="1200" dirty="0">
                <a:solidFill>
                  <a:schemeClr val="tx1"/>
                </a:solidFill>
                <a:effectLst/>
                <a:latin typeface="+mn-lt"/>
                <a:ea typeface="+mn-ea"/>
                <a:cs typeface="+mn-cs"/>
              </a:rPr>
              <a:t>进行比较。</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MIND</a:t>
            </a:r>
            <a:r>
              <a:rPr lang="zh-CN" altLang="en-US" sz="1200" kern="1200" dirty="0">
                <a:solidFill>
                  <a:schemeClr val="tx1"/>
                </a:solidFill>
                <a:effectLst/>
                <a:latin typeface="+mn-lt"/>
                <a:ea typeface="+mn-ea"/>
                <a:cs typeface="+mn-cs"/>
              </a:rPr>
              <a:t>数据集随机抽取一半用户进行训练，另一半用户是未见过的用户，原始数据集中还提供一个验证集。在测试阶段使用重叠用户，未见过的用户和所有用户作为测试集</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在</a:t>
            </a:r>
            <a:r>
              <a:rPr lang="en-US" altLang="zh-CN" sz="1200" kern="1200" dirty="0" err="1">
                <a:solidFill>
                  <a:schemeClr val="tx1"/>
                </a:solidFill>
                <a:effectLst/>
                <a:latin typeface="+mn-lt"/>
                <a:ea typeface="+mn-ea"/>
                <a:cs typeface="+mn-cs"/>
              </a:rPr>
              <a:t>Adressa</a:t>
            </a:r>
            <a:r>
              <a:rPr lang="zh-CN" altLang="en-US" sz="1200" kern="1200" dirty="0">
                <a:solidFill>
                  <a:schemeClr val="tx1"/>
                </a:solidFill>
                <a:effectLst/>
                <a:latin typeface="+mn-lt"/>
                <a:ea typeface="+mn-ea"/>
                <a:cs typeface="+mn-cs"/>
              </a:rPr>
              <a:t>数据集中根据属性</a:t>
            </a:r>
            <a:r>
              <a:rPr lang="en-US" altLang="zh-CN" sz="1200" kern="1200" dirty="0" err="1">
                <a:solidFill>
                  <a:schemeClr val="tx1"/>
                </a:solidFill>
                <a:effectLst/>
                <a:latin typeface="+mn-lt"/>
                <a:ea typeface="+mn-ea"/>
                <a:cs typeface="+mn-cs"/>
              </a:rPr>
              <a:t>sessionStart</a:t>
            </a:r>
            <a:r>
              <a:rPr lang="zh-CN" altLang="en-US"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sessionEnd</a:t>
            </a:r>
            <a:r>
              <a:rPr lang="zh-CN" altLang="en-US" sz="1200" kern="1200" dirty="0">
                <a:solidFill>
                  <a:schemeClr val="tx1"/>
                </a:solidFill>
                <a:effectLst/>
                <a:latin typeface="+mn-lt"/>
                <a:ea typeface="+mn-ea"/>
                <a:cs typeface="+mn-cs"/>
              </a:rPr>
              <a:t>将行为拆分为会话，这些会话格式与</a:t>
            </a:r>
            <a:r>
              <a:rPr lang="en-US" altLang="zh-CN" sz="1200" kern="1200" dirty="0">
                <a:solidFill>
                  <a:schemeClr val="tx1"/>
                </a:solidFill>
                <a:effectLst/>
                <a:latin typeface="+mn-lt"/>
                <a:ea typeface="+mn-ea"/>
                <a:cs typeface="+mn-cs"/>
              </a:rPr>
              <a:t>MIND</a:t>
            </a:r>
            <a:r>
              <a:rPr lang="zh-CN" altLang="en-US" sz="1200" kern="1200" dirty="0">
                <a:solidFill>
                  <a:schemeClr val="tx1"/>
                </a:solidFill>
                <a:effectLst/>
                <a:latin typeface="+mn-lt"/>
                <a:ea typeface="+mn-ea"/>
                <a:cs typeface="+mn-cs"/>
              </a:rPr>
              <a:t>数据集格式相同。使用前</a:t>
            </a:r>
            <a:r>
              <a:rPr lang="en-US" altLang="zh-CN" sz="1200" kern="1200" dirty="0">
                <a:solidFill>
                  <a:schemeClr val="tx1"/>
                </a:solidFill>
                <a:effectLst/>
                <a:latin typeface="+mn-lt"/>
                <a:ea typeface="+mn-ea"/>
                <a:cs typeface="+mn-cs"/>
              </a:rPr>
              <a:t>6</a:t>
            </a:r>
            <a:r>
              <a:rPr lang="zh-CN" altLang="en-US" sz="1200" kern="1200" dirty="0">
                <a:solidFill>
                  <a:schemeClr val="tx1"/>
                </a:solidFill>
                <a:effectLst/>
                <a:latin typeface="+mn-lt"/>
                <a:ea typeface="+mn-ea"/>
                <a:cs typeface="+mn-cs"/>
              </a:rPr>
              <a:t>天作为训练集，最后</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天为测试集，验证集占训练集的</a:t>
            </a:r>
            <a:r>
              <a:rPr lang="en-US" altLang="zh-CN" sz="1200" kern="1200" dirty="0">
                <a:solidFill>
                  <a:schemeClr val="tx1"/>
                </a:solidFill>
                <a:effectLst/>
                <a:latin typeface="+mn-lt"/>
                <a:ea typeface="+mn-ea"/>
                <a:cs typeface="+mn-cs"/>
              </a:rPr>
              <a:t>20%</a:t>
            </a: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如上表为在</a:t>
            </a:r>
            <a:r>
              <a:rPr lang="en-US" altLang="zh-CN" sz="1200" kern="1200" dirty="0">
                <a:solidFill>
                  <a:schemeClr val="tx1"/>
                </a:solidFill>
                <a:effectLst/>
                <a:latin typeface="+mn-lt"/>
                <a:ea typeface="+mn-ea"/>
                <a:cs typeface="+mn-cs"/>
              </a:rPr>
              <a:t>MIND</a:t>
            </a:r>
            <a:r>
              <a:rPr lang="zh-CN" altLang="en-US" sz="1200" kern="1200" dirty="0">
                <a:solidFill>
                  <a:schemeClr val="tx1"/>
                </a:solidFill>
                <a:effectLst/>
                <a:latin typeface="+mn-lt"/>
                <a:ea typeface="+mn-ea"/>
                <a:cs typeface="+mn-cs"/>
              </a:rPr>
              <a:t>数据集上的测试结果，下表为</a:t>
            </a:r>
            <a:r>
              <a:rPr lang="en-US" altLang="zh-CN" sz="1200" kern="1200" dirty="0" err="1">
                <a:solidFill>
                  <a:schemeClr val="tx1"/>
                </a:solidFill>
                <a:effectLst/>
                <a:latin typeface="+mn-lt"/>
                <a:ea typeface="+mn-ea"/>
                <a:cs typeface="+mn-cs"/>
              </a:rPr>
              <a:t>Adressa</a:t>
            </a:r>
            <a:r>
              <a:rPr lang="zh-CN" altLang="en-US" sz="1200" kern="1200" dirty="0">
                <a:solidFill>
                  <a:schemeClr val="tx1"/>
                </a:solidFill>
                <a:effectLst/>
                <a:latin typeface="+mn-lt"/>
                <a:ea typeface="+mn-ea"/>
                <a:cs typeface="+mn-cs"/>
              </a:rPr>
              <a:t>数据集测试结果</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en-US" altLang="zh-CN" sz="1200" kern="1200" dirty="0" err="1">
                <a:solidFill>
                  <a:schemeClr val="tx1"/>
                </a:solidFill>
                <a:effectLst/>
                <a:latin typeface="+mn-lt"/>
                <a:ea typeface="+mn-ea"/>
                <a:cs typeface="+mn-cs"/>
              </a:rPr>
              <a:t>RippleNet</a:t>
            </a:r>
            <a:r>
              <a:rPr lang="zh-CN" altLang="en-US" sz="1200" kern="1200" dirty="0">
                <a:solidFill>
                  <a:schemeClr val="tx1"/>
                </a:solidFill>
                <a:effectLst/>
                <a:latin typeface="+mn-lt"/>
                <a:ea typeface="+mn-ea"/>
                <a:cs typeface="+mn-cs"/>
              </a:rPr>
              <a:t>在两个数据集上的表现均为最差的，可能的原因是有许多不相关的上下文实体与种子实体相关联，通过这些噪点关系的传播，用户兴趣建模可能被破坏。相似地，</a:t>
            </a:r>
            <a:r>
              <a:rPr lang="en-US" altLang="zh-CN" sz="1200" kern="1200" dirty="0">
                <a:solidFill>
                  <a:schemeClr val="tx1"/>
                </a:solidFill>
                <a:effectLst/>
                <a:latin typeface="+mn-lt"/>
                <a:ea typeface="+mn-ea"/>
                <a:cs typeface="+mn-cs"/>
              </a:rPr>
              <a:t>DKN</a:t>
            </a:r>
            <a:r>
              <a:rPr lang="zh-CN" altLang="en-US" sz="1200" kern="1200" dirty="0">
                <a:solidFill>
                  <a:schemeClr val="tx1"/>
                </a:solidFill>
                <a:effectLst/>
                <a:latin typeface="+mn-lt"/>
                <a:ea typeface="+mn-ea"/>
                <a:cs typeface="+mn-cs"/>
              </a:rPr>
              <a:t>的表现也明显低于无知识图谱模型。</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MIND</a:t>
            </a:r>
            <a:r>
              <a:rPr lang="zh-CN" altLang="en-US" sz="1200" kern="1200" dirty="0">
                <a:solidFill>
                  <a:schemeClr val="tx1"/>
                </a:solidFill>
                <a:effectLst/>
                <a:latin typeface="+mn-lt"/>
                <a:ea typeface="+mn-ea"/>
                <a:cs typeface="+mn-cs"/>
              </a:rPr>
              <a:t>数据集上表现最好的知识图谱感知型模型</a:t>
            </a:r>
            <a:r>
              <a:rPr lang="en-US" altLang="zh-CN" sz="1200" kern="1200" dirty="0">
                <a:solidFill>
                  <a:schemeClr val="tx1"/>
                </a:solidFill>
                <a:effectLst/>
                <a:latin typeface="+mn-lt"/>
                <a:ea typeface="+mn-ea"/>
                <a:cs typeface="+mn-cs"/>
              </a:rPr>
              <a:t>TEKGR</a:t>
            </a:r>
            <a:r>
              <a:rPr lang="zh-CN" altLang="en-US"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MIND</a:t>
            </a:r>
            <a:r>
              <a:rPr lang="zh-CN" altLang="en-US" sz="1200" kern="1200" dirty="0">
                <a:solidFill>
                  <a:schemeClr val="tx1"/>
                </a:solidFill>
                <a:effectLst/>
                <a:latin typeface="+mn-lt"/>
                <a:ea typeface="+mn-ea"/>
                <a:cs typeface="+mn-cs"/>
              </a:rPr>
              <a:t>上表现超过所有无知识图谱预测模型），但是在</a:t>
            </a:r>
            <a:r>
              <a:rPr lang="en-US" altLang="zh-CN" sz="1200" kern="1200" dirty="0" err="1">
                <a:solidFill>
                  <a:schemeClr val="tx1"/>
                </a:solidFill>
                <a:effectLst/>
                <a:latin typeface="+mn-lt"/>
                <a:ea typeface="+mn-ea"/>
                <a:cs typeface="+mn-cs"/>
              </a:rPr>
              <a:t>Adressa</a:t>
            </a:r>
            <a:r>
              <a:rPr lang="zh-CN" altLang="en-US" sz="1200" kern="1200" dirty="0">
                <a:solidFill>
                  <a:schemeClr val="tx1"/>
                </a:solidFill>
                <a:effectLst/>
                <a:latin typeface="+mn-lt"/>
                <a:ea typeface="+mn-ea"/>
                <a:cs typeface="+mn-cs"/>
              </a:rPr>
              <a:t>上被</a:t>
            </a:r>
            <a:r>
              <a:rPr lang="en-US" altLang="zh-CN" sz="1200" kern="1200" dirty="0">
                <a:solidFill>
                  <a:schemeClr val="tx1"/>
                </a:solidFill>
                <a:effectLst/>
                <a:latin typeface="+mn-lt"/>
                <a:ea typeface="+mn-ea"/>
                <a:cs typeface="+mn-cs"/>
              </a:rPr>
              <a:t>NRMS</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NAML</a:t>
            </a:r>
            <a:r>
              <a:rPr lang="zh-CN" altLang="en-US" sz="1200" kern="1200" dirty="0">
                <a:solidFill>
                  <a:schemeClr val="tx1"/>
                </a:solidFill>
                <a:effectLst/>
                <a:latin typeface="+mn-lt"/>
                <a:ea typeface="+mn-ea"/>
                <a:cs typeface="+mn-cs"/>
              </a:rPr>
              <a:t>超过。从数据集实体质量差异这个结果时合理的，</a:t>
            </a:r>
            <a:r>
              <a:rPr lang="en-US" altLang="zh-CN" sz="1200" kern="1200" dirty="0">
                <a:solidFill>
                  <a:schemeClr val="tx1"/>
                </a:solidFill>
                <a:effectLst/>
                <a:latin typeface="+mn-lt"/>
                <a:ea typeface="+mn-ea"/>
                <a:cs typeface="+mn-cs"/>
              </a:rPr>
              <a:t>MIND</a:t>
            </a:r>
            <a:r>
              <a:rPr lang="zh-CN" altLang="en-US" sz="1200" kern="1200" dirty="0">
                <a:solidFill>
                  <a:schemeClr val="tx1"/>
                </a:solidFill>
                <a:effectLst/>
                <a:latin typeface="+mn-lt"/>
                <a:ea typeface="+mn-ea"/>
                <a:cs typeface="+mn-cs"/>
              </a:rPr>
              <a:t>是英语，大多实体都连接到了</a:t>
            </a:r>
            <a:r>
              <a:rPr lang="en-US" altLang="zh-CN" sz="1200" kern="1200" dirty="0" err="1">
                <a:solidFill>
                  <a:schemeClr val="tx1"/>
                </a:solidFill>
                <a:effectLst/>
                <a:latin typeface="+mn-lt"/>
                <a:ea typeface="+mn-ea"/>
                <a:cs typeface="+mn-cs"/>
              </a:rPr>
              <a:t>wikidata</a:t>
            </a:r>
            <a:r>
              <a:rPr lang="zh-CN" altLang="en-US" sz="1200" kern="1200" dirty="0">
                <a:solidFill>
                  <a:schemeClr val="tx1"/>
                </a:solidFill>
                <a:effectLst/>
                <a:latin typeface="+mn-lt"/>
                <a:ea typeface="+mn-ea"/>
                <a:cs typeface="+mn-cs"/>
              </a:rPr>
              <a:t>，可以准确反映新闻内容；但是</a:t>
            </a:r>
            <a:r>
              <a:rPr lang="en-US" altLang="zh-CN" sz="1200" kern="1200" dirty="0" err="1">
                <a:solidFill>
                  <a:schemeClr val="tx1"/>
                </a:solidFill>
                <a:effectLst/>
                <a:latin typeface="+mn-lt"/>
                <a:ea typeface="+mn-ea"/>
                <a:cs typeface="+mn-cs"/>
              </a:rPr>
              <a:t>Adressa</a:t>
            </a:r>
            <a:r>
              <a:rPr lang="zh-CN" altLang="en-US" sz="1200" kern="1200" dirty="0">
                <a:solidFill>
                  <a:schemeClr val="tx1"/>
                </a:solidFill>
                <a:effectLst/>
                <a:latin typeface="+mn-lt"/>
                <a:ea typeface="+mn-ea"/>
                <a:cs typeface="+mn-cs"/>
              </a:rPr>
              <a:t>数据集为挪威语，需经过转换后再与</a:t>
            </a:r>
            <a:r>
              <a:rPr lang="en-US" altLang="zh-CN" sz="1200" kern="1200" dirty="0" err="1">
                <a:solidFill>
                  <a:schemeClr val="tx1"/>
                </a:solidFill>
                <a:effectLst/>
                <a:latin typeface="+mn-lt"/>
                <a:ea typeface="+mn-ea"/>
                <a:cs typeface="+mn-cs"/>
              </a:rPr>
              <a:t>Wikidata</a:t>
            </a:r>
            <a:r>
              <a:rPr lang="zh-CN" altLang="en-US" sz="1200" kern="1200" dirty="0">
                <a:solidFill>
                  <a:schemeClr val="tx1"/>
                </a:solidFill>
                <a:effectLst/>
                <a:latin typeface="+mn-lt"/>
                <a:ea typeface="+mn-ea"/>
                <a:cs typeface="+mn-cs"/>
              </a:rPr>
              <a:t>进行匹配，可能会存在差异。</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MIND</a:t>
            </a:r>
            <a:r>
              <a:rPr lang="zh-CN" altLang="en-US" sz="1200" kern="1200" dirty="0">
                <a:solidFill>
                  <a:schemeClr val="tx1"/>
                </a:solidFill>
                <a:effectLst/>
                <a:latin typeface="+mn-lt"/>
                <a:ea typeface="+mn-ea"/>
                <a:cs typeface="+mn-cs"/>
              </a:rPr>
              <a:t>数据集上，</a:t>
            </a:r>
            <a:r>
              <a:rPr lang="en-US" altLang="zh-CN" sz="1200" kern="1200" dirty="0" err="1">
                <a:solidFill>
                  <a:schemeClr val="tx1"/>
                </a:solidFill>
                <a:effectLst/>
                <a:latin typeface="+mn-lt"/>
                <a:ea typeface="+mn-ea"/>
                <a:cs typeface="+mn-cs"/>
              </a:rPr>
              <a:t>Kopra</a:t>
            </a:r>
            <a:r>
              <a:rPr lang="zh-CN" altLang="en-US" sz="1200" kern="1200" dirty="0">
                <a:solidFill>
                  <a:schemeClr val="tx1"/>
                </a:solidFill>
                <a:effectLst/>
                <a:latin typeface="+mn-lt"/>
                <a:ea typeface="+mn-ea"/>
                <a:cs typeface="+mn-cs"/>
              </a:rPr>
              <a:t>所有指标均优于其他模型，</a:t>
            </a:r>
            <a:r>
              <a:rPr lang="en-US" altLang="zh-CN" sz="1200" kern="1200" dirty="0" err="1">
                <a:solidFill>
                  <a:schemeClr val="tx1"/>
                </a:solidFill>
                <a:effectLst/>
                <a:latin typeface="+mn-lt"/>
                <a:ea typeface="+mn-ea"/>
                <a:cs typeface="+mn-cs"/>
              </a:rPr>
              <a:t>Adressa</a:t>
            </a:r>
            <a:r>
              <a:rPr lang="zh-CN" altLang="en-US" sz="1200" kern="1200" dirty="0">
                <a:solidFill>
                  <a:schemeClr val="tx1"/>
                </a:solidFill>
                <a:effectLst/>
                <a:latin typeface="+mn-lt"/>
                <a:ea typeface="+mn-ea"/>
                <a:cs typeface="+mn-cs"/>
              </a:rPr>
              <a:t>上的结果也相对一致，但在</a:t>
            </a:r>
            <a:r>
              <a:rPr lang="en-US" altLang="zh-CN" sz="1200" kern="1200" dirty="0" err="1">
                <a:solidFill>
                  <a:schemeClr val="tx1"/>
                </a:solidFill>
                <a:effectLst/>
                <a:latin typeface="+mn-lt"/>
                <a:ea typeface="+mn-ea"/>
                <a:cs typeface="+mn-cs"/>
              </a:rPr>
              <a:t>nDCG</a:t>
            </a:r>
            <a:r>
              <a:rPr lang="zh-CN" altLang="en-US" sz="1200" kern="1200" dirty="0">
                <a:solidFill>
                  <a:schemeClr val="tx1"/>
                </a:solidFill>
                <a:effectLst/>
                <a:latin typeface="+mn-lt"/>
                <a:ea typeface="+mn-ea"/>
                <a:cs typeface="+mn-cs"/>
              </a:rPr>
              <a:t>（归一化折损累计增益）</a:t>
            </a:r>
            <a:r>
              <a:rPr lang="en-US" altLang="zh-CN" sz="1200" kern="1200" dirty="0">
                <a:solidFill>
                  <a:schemeClr val="tx1"/>
                </a:solidFill>
                <a:effectLst/>
                <a:latin typeface="+mn-lt"/>
                <a:ea typeface="+mn-ea"/>
                <a:cs typeface="+mn-cs"/>
              </a:rPr>
              <a:t>@10</a:t>
            </a:r>
            <a:r>
              <a:rPr lang="zh-CN" altLang="en-US" sz="1200" kern="1200" dirty="0">
                <a:solidFill>
                  <a:schemeClr val="tx1"/>
                </a:solidFill>
                <a:effectLst/>
                <a:latin typeface="+mn-lt"/>
                <a:ea typeface="+mn-ea"/>
                <a:cs typeface="+mn-cs"/>
              </a:rPr>
              <a:t>上</a:t>
            </a:r>
            <a:r>
              <a:rPr lang="en-US" altLang="zh-CN" sz="1200" kern="1200" dirty="0">
                <a:solidFill>
                  <a:schemeClr val="tx1"/>
                </a:solidFill>
                <a:effectLst/>
                <a:latin typeface="+mn-lt"/>
                <a:ea typeface="+mn-ea"/>
                <a:cs typeface="+mn-cs"/>
              </a:rPr>
              <a:t>NRMS</a:t>
            </a:r>
            <a:r>
              <a:rPr lang="zh-CN" altLang="en-US" sz="1200" kern="1200" dirty="0">
                <a:solidFill>
                  <a:schemeClr val="tx1"/>
                </a:solidFill>
                <a:effectLst/>
                <a:latin typeface="+mn-lt"/>
                <a:ea typeface="+mn-ea"/>
                <a:cs typeface="+mn-cs"/>
              </a:rPr>
              <a:t>表现略优于</a:t>
            </a:r>
            <a:r>
              <a:rPr lang="en-US" altLang="zh-CN" sz="1200" kern="1200" dirty="0" err="1">
                <a:solidFill>
                  <a:schemeClr val="tx1"/>
                </a:solidFill>
                <a:effectLst/>
                <a:latin typeface="+mn-lt"/>
                <a:ea typeface="+mn-ea"/>
                <a:cs typeface="+mn-cs"/>
              </a:rPr>
              <a:t>Kopra</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811901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buNone/>
            </a:pPr>
            <a:r>
              <a:rPr lang="zh-CN" altLang="en-US" sz="1200" kern="1200" dirty="0">
                <a:solidFill>
                  <a:schemeClr val="tx1"/>
                </a:solidFill>
                <a:effectLst/>
                <a:latin typeface="+mn-lt"/>
                <a:ea typeface="+mn-ea"/>
                <a:cs typeface="+mn-cs"/>
              </a:rPr>
              <a:t>此后，作者还提出了</a:t>
            </a:r>
            <a:r>
              <a:rPr lang="en-US" altLang="zh-CN" sz="1200" kern="1200" dirty="0" err="1">
                <a:solidFill>
                  <a:schemeClr val="tx1"/>
                </a:solidFill>
                <a:effectLst/>
                <a:latin typeface="+mn-lt"/>
                <a:ea typeface="+mn-ea"/>
                <a:cs typeface="+mn-cs"/>
              </a:rPr>
              <a:t>Kopra</a:t>
            </a:r>
            <a:r>
              <a:rPr lang="zh-CN" altLang="en-US" sz="1200" kern="1200" dirty="0">
                <a:solidFill>
                  <a:schemeClr val="tx1"/>
                </a:solidFill>
                <a:effectLst/>
                <a:latin typeface="+mn-lt"/>
                <a:ea typeface="+mn-ea"/>
                <a:cs typeface="+mn-cs"/>
              </a:rPr>
              <a:t>的三个变体：将</a:t>
            </a:r>
            <a:r>
              <a:rPr lang="en-US" altLang="zh-CN" sz="1200" kern="1200" dirty="0" err="1">
                <a:solidFill>
                  <a:schemeClr val="tx1"/>
                </a:solidFill>
                <a:effectLst/>
                <a:latin typeface="+mn-lt"/>
                <a:ea typeface="+mn-ea"/>
                <a:cs typeface="+mn-cs"/>
              </a:rPr>
              <a:t>Kopra</a:t>
            </a:r>
            <a:r>
              <a:rPr lang="zh-CN" altLang="en-US" sz="1200" kern="1200" dirty="0">
                <a:solidFill>
                  <a:schemeClr val="tx1"/>
                </a:solidFill>
                <a:effectLst/>
                <a:latin typeface="+mn-lt"/>
                <a:ea typeface="+mn-ea"/>
                <a:cs typeface="+mn-cs"/>
              </a:rPr>
              <a:t>三个重要部分</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知识剪枝，知识图谱校正和多个新闻表示</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分别移除。</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去除知识剪枝的情况，就是只利用所有上下文实体来更新每个种子实体的兴趣图</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去除多个新闻表示的情况，就是简单地将种子实体嵌入向量</a:t>
            </a:r>
            <a:r>
              <a:rPr lang="en-US" altLang="zh-CN" sz="1200" kern="1200" dirty="0" err="1">
                <a:solidFill>
                  <a:schemeClr val="tx1"/>
                </a:solidFill>
                <a:effectLst/>
                <a:latin typeface="+mn-lt"/>
                <a:ea typeface="+mn-ea"/>
                <a:cs typeface="+mn-cs"/>
              </a:rPr>
              <a:t>hv</a:t>
            </a:r>
            <a:r>
              <a:rPr lang="zh-CN" altLang="en-US" sz="1200" kern="1200" dirty="0">
                <a:solidFill>
                  <a:schemeClr val="tx1"/>
                </a:solidFill>
                <a:effectLst/>
                <a:latin typeface="+mn-lt"/>
                <a:ea typeface="+mn-ea"/>
                <a:cs typeface="+mn-cs"/>
              </a:rPr>
              <a:t>的总和作为候选新闻的表示</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三种变体在</a:t>
            </a:r>
            <a:r>
              <a:rPr lang="en-US" altLang="zh-CN" sz="1200" kern="1200" dirty="0">
                <a:solidFill>
                  <a:schemeClr val="tx1"/>
                </a:solidFill>
                <a:effectLst/>
                <a:latin typeface="+mn-lt"/>
                <a:ea typeface="+mn-ea"/>
                <a:cs typeface="+mn-cs"/>
              </a:rPr>
              <a:t>MIND</a:t>
            </a:r>
            <a:r>
              <a:rPr lang="zh-CN" altLang="en-US" sz="1200" kern="1200" dirty="0">
                <a:solidFill>
                  <a:schemeClr val="tx1"/>
                </a:solidFill>
                <a:effectLst/>
                <a:latin typeface="+mn-lt"/>
                <a:ea typeface="+mn-ea"/>
                <a:cs typeface="+mn-cs"/>
              </a:rPr>
              <a:t>上结果如上表所示     </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第一行，去除知识图谱校正。知识图谱校正将每次迭代中更新的实体表示变化传播到知识图谱中的其他相关实体。通过这种表示与知识图谱中提供的背景信息的对齐，</a:t>
            </a:r>
            <a:r>
              <a:rPr lang="en-US" altLang="zh-CN" sz="1200" kern="1200" dirty="0" err="1">
                <a:solidFill>
                  <a:schemeClr val="tx1"/>
                </a:solidFill>
                <a:effectLst/>
                <a:latin typeface="+mn-lt"/>
                <a:ea typeface="+mn-ea"/>
                <a:cs typeface="+mn-cs"/>
              </a:rPr>
              <a:t>Kopra</a:t>
            </a:r>
            <a:r>
              <a:rPr lang="zh-CN" altLang="en-US" sz="1200" kern="1200" dirty="0">
                <a:solidFill>
                  <a:schemeClr val="tx1"/>
                </a:solidFill>
                <a:effectLst/>
                <a:latin typeface="+mn-lt"/>
                <a:ea typeface="+mn-ea"/>
                <a:cs typeface="+mn-cs"/>
              </a:rPr>
              <a:t>可以很好地避免模型过拟合问题。在没有知识图谱校正的情况下，</a:t>
            </a:r>
            <a:r>
              <a:rPr lang="en-US" altLang="zh-CN" sz="1200" kern="1200" dirty="0">
                <a:solidFill>
                  <a:schemeClr val="tx1"/>
                </a:solidFill>
                <a:effectLst/>
                <a:latin typeface="+mn-lt"/>
                <a:ea typeface="+mn-ea"/>
                <a:cs typeface="+mn-cs"/>
              </a:rPr>
              <a:t>nDCG@5</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nDCG@10</a:t>
            </a:r>
            <a:r>
              <a:rPr lang="zh-CN" altLang="en-US" sz="1200" kern="1200" dirty="0">
                <a:solidFill>
                  <a:schemeClr val="tx1"/>
                </a:solidFill>
                <a:effectLst/>
                <a:latin typeface="+mn-lt"/>
                <a:ea typeface="+mn-ea"/>
                <a:cs typeface="+mn-cs"/>
              </a:rPr>
              <a:t>的性能降低分别高达</a:t>
            </a:r>
            <a:r>
              <a:rPr lang="en-US" altLang="zh-CN" sz="1200" kern="1200" dirty="0">
                <a:solidFill>
                  <a:schemeClr val="tx1"/>
                </a:solidFill>
                <a:effectLst/>
                <a:latin typeface="+mn-lt"/>
                <a:ea typeface="+mn-ea"/>
                <a:cs typeface="+mn-cs"/>
              </a:rPr>
              <a:t>15.1%</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8.7%</a:t>
            </a: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第二行，去除多种新闻表示。多种新闻表示可以更好地对新闻文章的离散和多样化语义进行建模。通过最大池化，</a:t>
            </a:r>
            <a:r>
              <a:rPr lang="en-US" altLang="zh-CN" sz="1200" kern="1200" dirty="0" err="1">
                <a:solidFill>
                  <a:schemeClr val="tx1"/>
                </a:solidFill>
                <a:effectLst/>
                <a:latin typeface="+mn-lt"/>
                <a:ea typeface="+mn-ea"/>
                <a:cs typeface="+mn-cs"/>
              </a:rPr>
              <a:t>Kopra</a:t>
            </a:r>
            <a:r>
              <a:rPr lang="zh-CN" altLang="en-US" sz="1200" kern="1200" dirty="0">
                <a:solidFill>
                  <a:schemeClr val="tx1"/>
                </a:solidFill>
                <a:effectLst/>
                <a:latin typeface="+mn-lt"/>
                <a:ea typeface="+mn-ea"/>
                <a:cs typeface="+mn-cs"/>
              </a:rPr>
              <a:t>可以更好地学习单一兴趣和组合兴趣。在没有多种新闻表示的情况下，</a:t>
            </a:r>
            <a:r>
              <a:rPr lang="en-US" altLang="zh-CN" sz="1200" kern="1200" dirty="0" err="1">
                <a:solidFill>
                  <a:schemeClr val="tx1"/>
                </a:solidFill>
                <a:effectLst/>
                <a:latin typeface="+mn-lt"/>
                <a:ea typeface="+mn-ea"/>
                <a:cs typeface="+mn-cs"/>
              </a:rPr>
              <a:t>Kopra</a:t>
            </a:r>
            <a:r>
              <a:rPr lang="zh-CN" altLang="en-US" sz="1200" kern="1200" dirty="0">
                <a:solidFill>
                  <a:schemeClr val="tx1"/>
                </a:solidFill>
                <a:effectLst/>
                <a:latin typeface="+mn-lt"/>
                <a:ea typeface="+mn-ea"/>
                <a:cs typeface="+mn-cs"/>
              </a:rPr>
              <a:t>性能在</a:t>
            </a:r>
            <a:r>
              <a:rPr lang="en-US" altLang="zh-CN" sz="1200" kern="1200" dirty="0">
                <a:solidFill>
                  <a:schemeClr val="tx1"/>
                </a:solidFill>
                <a:effectLst/>
                <a:latin typeface="+mn-lt"/>
                <a:ea typeface="+mn-ea"/>
                <a:cs typeface="+mn-cs"/>
              </a:rPr>
              <a:t>nDCG@5</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nDCG@10</a:t>
            </a:r>
            <a:r>
              <a:rPr lang="zh-CN" altLang="en-US" sz="1200" kern="1200" dirty="0">
                <a:solidFill>
                  <a:schemeClr val="tx1"/>
                </a:solidFill>
                <a:effectLst/>
                <a:latin typeface="+mn-lt"/>
                <a:ea typeface="+mn-ea"/>
                <a:cs typeface="+mn-cs"/>
              </a:rPr>
              <a:t>评估指标分别下降了</a:t>
            </a:r>
            <a:r>
              <a:rPr lang="en-US" altLang="zh-CN" sz="1200" kern="1200" dirty="0">
                <a:solidFill>
                  <a:schemeClr val="tx1"/>
                </a:solidFill>
                <a:effectLst/>
                <a:latin typeface="+mn-lt"/>
                <a:ea typeface="+mn-ea"/>
                <a:cs typeface="+mn-cs"/>
              </a:rPr>
              <a:t>3.9%</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8.1%</a:t>
            </a: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第三行，去除知识剪枝。知识修剪大大提高了推荐性能，在</a:t>
            </a:r>
            <a:r>
              <a:rPr lang="en-US" altLang="zh-CN" sz="1200" kern="1200" dirty="0">
                <a:solidFill>
                  <a:schemeClr val="tx1"/>
                </a:solidFill>
                <a:effectLst/>
                <a:latin typeface="+mn-lt"/>
                <a:ea typeface="+mn-ea"/>
                <a:cs typeface="+mn-cs"/>
              </a:rPr>
              <a:t>nDCG@5</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nDCG@10</a:t>
            </a:r>
            <a:r>
              <a:rPr lang="zh-CN" altLang="en-US" sz="1200" kern="1200" dirty="0">
                <a:solidFill>
                  <a:schemeClr val="tx1"/>
                </a:solidFill>
                <a:effectLst/>
                <a:latin typeface="+mn-lt"/>
                <a:ea typeface="+mn-ea"/>
                <a:cs typeface="+mn-cs"/>
              </a:rPr>
              <a:t>分别下降</a:t>
            </a:r>
            <a:r>
              <a:rPr lang="en-US" altLang="zh-CN" sz="1200" kern="1200" dirty="0">
                <a:solidFill>
                  <a:schemeClr val="tx1"/>
                </a:solidFill>
                <a:effectLst/>
                <a:latin typeface="+mn-lt"/>
                <a:ea typeface="+mn-ea"/>
                <a:cs typeface="+mn-cs"/>
              </a:rPr>
              <a:t>15.2%</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9.9%</a:t>
            </a: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文章还通过改变</a:t>
            </a:r>
            <a:r>
              <a:rPr lang="en-US" altLang="zh-CN" sz="1200" kern="1200" dirty="0" err="1">
                <a:solidFill>
                  <a:schemeClr val="tx1"/>
                </a:solidFill>
                <a:effectLst/>
                <a:latin typeface="+mn-lt"/>
                <a:ea typeface="+mn-ea"/>
                <a:cs typeface="+mn-cs"/>
              </a:rPr>
              <a:t>Kopra</a:t>
            </a:r>
            <a:r>
              <a:rPr lang="zh-CN" altLang="en-US" sz="1200" kern="1200" dirty="0">
                <a:solidFill>
                  <a:schemeClr val="tx1"/>
                </a:solidFill>
                <a:effectLst/>
                <a:latin typeface="+mn-lt"/>
                <a:ea typeface="+mn-ea"/>
                <a:cs typeface="+mn-cs"/>
              </a:rPr>
              <a:t>短期历史规模的比例来分析短期用户兴趣对</a:t>
            </a:r>
            <a:r>
              <a:rPr lang="en-US" altLang="zh-CN" sz="1200" kern="1200" dirty="0" err="1">
                <a:solidFill>
                  <a:schemeClr val="tx1"/>
                </a:solidFill>
                <a:effectLst/>
                <a:latin typeface="+mn-lt"/>
                <a:ea typeface="+mn-ea"/>
                <a:cs typeface="+mn-cs"/>
              </a:rPr>
              <a:t>Kopra</a:t>
            </a:r>
            <a:r>
              <a:rPr lang="zh-CN" altLang="en-US" sz="1200" kern="1200" dirty="0">
                <a:solidFill>
                  <a:schemeClr val="tx1"/>
                </a:solidFill>
                <a:effectLst/>
                <a:latin typeface="+mn-lt"/>
                <a:ea typeface="+mn-ea"/>
                <a:cs typeface="+mn-cs"/>
              </a:rPr>
              <a:t>性能的影响，取</a:t>
            </a:r>
            <a:r>
              <a:rPr lang="en-US" altLang="zh-CN" sz="1200" kern="1200" dirty="0">
                <a:solidFill>
                  <a:schemeClr val="tx1"/>
                </a:solidFill>
                <a:effectLst/>
                <a:latin typeface="+mn-lt"/>
                <a:ea typeface="+mn-ea"/>
                <a:cs typeface="+mn-cs"/>
              </a:rPr>
              <a:t>10% 15% 20% 25% 30%</a:t>
            </a:r>
            <a:r>
              <a:rPr lang="zh-CN" altLang="en-US" sz="1200" kern="1200" dirty="0">
                <a:solidFill>
                  <a:schemeClr val="tx1"/>
                </a:solidFill>
                <a:effectLst/>
                <a:latin typeface="+mn-lt"/>
                <a:ea typeface="+mn-ea"/>
                <a:cs typeface="+mn-cs"/>
              </a:rPr>
              <a:t>。一般来说，两个数据集都没有完美的比例值，最佳值由每个数据集中的用户行为特征决定。                                                                                                                                                                                                                                                                                                                                                                                                                                                                                                                                                                                                                                                                                                                                                                                                                                                                                                                                                                                                                                                                                                                                                                                                                                               </a:t>
            </a:r>
            <a:endParaRPr lang="en-US"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545679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9989D-4831-4E99-B76E-9A53CB0F3A88}" type="datetimeFigureOut">
              <a:rPr lang="zh-CN" altLang="en-US" smtClean="0"/>
              <a:t>2022/3/1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2022/3/1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2022/3/1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2022/3/1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2022/3/1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矩形 1"/>
          <p:cNvSpPr/>
          <p:nvPr userDrawn="1"/>
        </p:nvSpPr>
        <p:spPr>
          <a:xfrm>
            <a:off x="0" y="0"/>
            <a:ext cx="9144000" cy="5544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8022590" y="188595"/>
            <a:ext cx="925195" cy="691515"/>
          </a:xfrm>
          <a:prstGeom prst="rect">
            <a:avLst/>
          </a:prstGeom>
        </p:spPr>
      </p:pic>
      <p:sp>
        <p:nvSpPr>
          <p:cNvPr id="37" name="图片占位符 2"/>
          <p:cNvSpPr>
            <a:spLocks noGrp="1"/>
          </p:cNvSpPr>
          <p:nvPr>
            <p:ph type="pic" sz="quarter" idx="16"/>
          </p:nvPr>
        </p:nvSpPr>
        <p:spPr>
          <a:xfrm>
            <a:off x="2427628" y="1246906"/>
            <a:ext cx="2018109" cy="1437023"/>
          </a:xfrm>
        </p:spPr>
        <p:txBody>
          <a:bodyPr>
            <a:normAutofit/>
          </a:bodyPr>
          <a:lstStyle>
            <a:lvl1pPr marL="0" indent="0" algn="ctr">
              <a:buFontTx/>
              <a:buNone/>
              <a:defRPr sz="1400"/>
            </a:lvl1pPr>
          </a:lstStyle>
          <a:p>
            <a:endParaRPr lang="zh-CN" altLang="en-US"/>
          </a:p>
        </p:txBody>
      </p:sp>
      <p:sp>
        <p:nvSpPr>
          <p:cNvPr id="38" name="图片占位符 2"/>
          <p:cNvSpPr>
            <a:spLocks noGrp="1"/>
          </p:cNvSpPr>
          <p:nvPr>
            <p:ph type="pic" sz="quarter" idx="19"/>
          </p:nvPr>
        </p:nvSpPr>
        <p:spPr>
          <a:xfrm>
            <a:off x="4668492" y="1246906"/>
            <a:ext cx="2018109" cy="1437023"/>
          </a:xfrm>
        </p:spPr>
        <p:txBody>
          <a:bodyPr>
            <a:normAutofit/>
          </a:bodyPr>
          <a:lstStyle>
            <a:lvl1pPr marL="0" indent="0" algn="ctr">
              <a:buFontTx/>
              <a:buNone/>
              <a:defRPr sz="1400"/>
            </a:lvl1pPr>
          </a:lstStyle>
          <a:p>
            <a:endParaRPr lang="zh-CN" altLang="en-US"/>
          </a:p>
        </p:txBody>
      </p:sp>
      <p:sp>
        <p:nvSpPr>
          <p:cNvPr id="33" name="图片占位符 2"/>
          <p:cNvSpPr>
            <a:spLocks noGrp="1"/>
          </p:cNvSpPr>
          <p:nvPr>
            <p:ph type="pic" sz="quarter" idx="20"/>
          </p:nvPr>
        </p:nvSpPr>
        <p:spPr>
          <a:xfrm>
            <a:off x="231991" y="1246907"/>
            <a:ext cx="2018109" cy="1437023"/>
          </a:xfrm>
        </p:spPr>
        <p:txBody>
          <a:bodyPr>
            <a:normAutofit/>
          </a:bodyPr>
          <a:lstStyle>
            <a:lvl1pPr marL="0" indent="0" algn="ctr">
              <a:buFontTx/>
              <a:buNone/>
              <a:defRPr sz="1400"/>
            </a:lvl1pPr>
          </a:lstStyle>
          <a:p>
            <a:endParaRPr lang="zh-CN" altLang="en-US"/>
          </a:p>
        </p:txBody>
      </p:sp>
      <p:sp>
        <p:nvSpPr>
          <p:cNvPr id="34" name="图片占位符 2"/>
          <p:cNvSpPr>
            <a:spLocks noGrp="1"/>
          </p:cNvSpPr>
          <p:nvPr>
            <p:ph type="pic" sz="quarter" idx="21"/>
          </p:nvPr>
        </p:nvSpPr>
        <p:spPr>
          <a:xfrm>
            <a:off x="6909356" y="1246907"/>
            <a:ext cx="2018109" cy="1437023"/>
          </a:xfrm>
        </p:spPr>
        <p:txBody>
          <a:bodyPr>
            <a:normAutofit/>
          </a:bodyPr>
          <a:lstStyle>
            <a:lvl1pPr marL="0" indent="0" algn="ctr">
              <a:buFontTx/>
              <a:buNone/>
              <a:defRPr sz="1400"/>
            </a:lvl1pPr>
          </a:lstStyle>
          <a:p>
            <a:endParaRPr lang="zh-CN" altLang="en-US"/>
          </a:p>
        </p:txBody>
      </p:sp>
      <p:sp>
        <p:nvSpPr>
          <p:cNvPr id="2" name="矩形 1"/>
          <p:cNvSpPr/>
          <p:nvPr userDrawn="1"/>
        </p:nvSpPr>
        <p:spPr>
          <a:xfrm>
            <a:off x="231990" y="2811952"/>
            <a:ext cx="2018109"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userDrawn="1"/>
        </p:nvSpPr>
        <p:spPr>
          <a:xfrm>
            <a:off x="2427628" y="2811950"/>
            <a:ext cx="2018109"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userDrawn="1"/>
        </p:nvSpPr>
        <p:spPr>
          <a:xfrm>
            <a:off x="4668492" y="2811949"/>
            <a:ext cx="2018109"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userDrawn="1"/>
        </p:nvSpPr>
        <p:spPr>
          <a:xfrm>
            <a:off x="6909356" y="2811950"/>
            <a:ext cx="2018109"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8022590" y="188595"/>
            <a:ext cx="925195" cy="691515"/>
          </a:xfrm>
          <a:prstGeom prst="rect">
            <a:avLst/>
          </a:prstGeom>
        </p:spPr>
      </p:pic>
      <p:sp>
        <p:nvSpPr>
          <p:cNvPr id="33" name="图片占位符 2"/>
          <p:cNvSpPr>
            <a:spLocks noGrp="1"/>
          </p:cNvSpPr>
          <p:nvPr>
            <p:ph type="pic" sz="quarter" idx="20"/>
          </p:nvPr>
        </p:nvSpPr>
        <p:spPr>
          <a:xfrm>
            <a:off x="381301" y="1246906"/>
            <a:ext cx="2634552" cy="1437023"/>
          </a:xfrm>
        </p:spPr>
        <p:txBody>
          <a:bodyPr>
            <a:normAutofit/>
          </a:bodyPr>
          <a:lstStyle>
            <a:lvl1pPr marL="0" indent="0" algn="ctr">
              <a:buFontTx/>
              <a:buNone/>
              <a:defRPr sz="1400"/>
            </a:lvl1pPr>
          </a:lstStyle>
          <a:p>
            <a:endParaRPr lang="zh-CN" altLang="en-US"/>
          </a:p>
        </p:txBody>
      </p:sp>
      <p:sp>
        <p:nvSpPr>
          <p:cNvPr id="2" name="矩形 1"/>
          <p:cNvSpPr/>
          <p:nvPr userDrawn="1"/>
        </p:nvSpPr>
        <p:spPr>
          <a:xfrm>
            <a:off x="381299" y="2811951"/>
            <a:ext cx="2634553"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图片占位符 2"/>
          <p:cNvSpPr>
            <a:spLocks noGrp="1"/>
          </p:cNvSpPr>
          <p:nvPr>
            <p:ph type="pic" sz="quarter" idx="21"/>
          </p:nvPr>
        </p:nvSpPr>
        <p:spPr>
          <a:xfrm>
            <a:off x="3254722" y="2811952"/>
            <a:ext cx="2634552" cy="1437023"/>
          </a:xfrm>
        </p:spPr>
        <p:txBody>
          <a:bodyPr>
            <a:normAutofit/>
          </a:bodyPr>
          <a:lstStyle>
            <a:lvl1pPr marL="0" indent="0" algn="ctr">
              <a:buFontTx/>
              <a:buNone/>
              <a:defRPr sz="1400"/>
            </a:lvl1pPr>
          </a:lstStyle>
          <a:p>
            <a:endParaRPr lang="zh-CN" altLang="en-US"/>
          </a:p>
        </p:txBody>
      </p:sp>
      <p:sp>
        <p:nvSpPr>
          <p:cNvPr id="41" name="矩形 40"/>
          <p:cNvSpPr/>
          <p:nvPr userDrawn="1"/>
        </p:nvSpPr>
        <p:spPr>
          <a:xfrm>
            <a:off x="3254723" y="1246906"/>
            <a:ext cx="2634553"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图片占位符 2"/>
          <p:cNvSpPr>
            <a:spLocks noGrp="1"/>
          </p:cNvSpPr>
          <p:nvPr>
            <p:ph type="pic" sz="quarter" idx="22"/>
          </p:nvPr>
        </p:nvSpPr>
        <p:spPr>
          <a:xfrm>
            <a:off x="6128146" y="1246906"/>
            <a:ext cx="2634552" cy="1437023"/>
          </a:xfrm>
        </p:spPr>
        <p:txBody>
          <a:bodyPr>
            <a:normAutofit/>
          </a:bodyPr>
          <a:lstStyle>
            <a:lvl1pPr marL="0" indent="0" algn="ctr">
              <a:buFontTx/>
              <a:buNone/>
              <a:defRPr sz="1400"/>
            </a:lvl1pPr>
          </a:lstStyle>
          <a:p>
            <a:endParaRPr lang="zh-CN" altLang="en-US"/>
          </a:p>
        </p:txBody>
      </p:sp>
      <p:sp>
        <p:nvSpPr>
          <p:cNvPr id="46" name="矩形 45"/>
          <p:cNvSpPr/>
          <p:nvPr userDrawn="1"/>
        </p:nvSpPr>
        <p:spPr>
          <a:xfrm>
            <a:off x="6128144" y="2811951"/>
            <a:ext cx="2634553"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33" name="图片占位符 2"/>
          <p:cNvSpPr>
            <a:spLocks noGrp="1"/>
          </p:cNvSpPr>
          <p:nvPr>
            <p:ph type="pic" sz="quarter" idx="20"/>
          </p:nvPr>
        </p:nvSpPr>
        <p:spPr>
          <a:xfrm>
            <a:off x="323664" y="1380329"/>
            <a:ext cx="2749826" cy="1503332"/>
          </a:xfrm>
        </p:spPr>
        <p:txBody>
          <a:bodyPr>
            <a:normAutofit/>
          </a:bodyPr>
          <a:lstStyle>
            <a:lvl1pPr marL="0" indent="0" algn="ctr">
              <a:buFontTx/>
              <a:buNone/>
              <a:defRPr sz="1400"/>
            </a:lvl1pPr>
          </a:lstStyle>
          <a:p>
            <a:endParaRPr lang="zh-CN" altLang="en-US"/>
          </a:p>
        </p:txBody>
      </p:sp>
      <p:sp>
        <p:nvSpPr>
          <p:cNvPr id="35" name="图片占位符 2"/>
          <p:cNvSpPr>
            <a:spLocks noGrp="1"/>
          </p:cNvSpPr>
          <p:nvPr>
            <p:ph type="pic" sz="quarter" idx="21"/>
          </p:nvPr>
        </p:nvSpPr>
        <p:spPr>
          <a:xfrm>
            <a:off x="3197087" y="1380328"/>
            <a:ext cx="2749826" cy="1503332"/>
          </a:xfrm>
        </p:spPr>
        <p:txBody>
          <a:bodyPr>
            <a:normAutofit/>
          </a:bodyPr>
          <a:lstStyle>
            <a:lvl1pPr marL="0" indent="0" algn="ctr">
              <a:buFontTx/>
              <a:buNone/>
              <a:defRPr sz="1400"/>
            </a:lvl1pPr>
          </a:lstStyle>
          <a:p>
            <a:endParaRPr lang="zh-CN" altLang="en-US"/>
          </a:p>
        </p:txBody>
      </p:sp>
      <p:sp>
        <p:nvSpPr>
          <p:cNvPr id="45" name="图片占位符 2"/>
          <p:cNvSpPr>
            <a:spLocks noGrp="1"/>
          </p:cNvSpPr>
          <p:nvPr>
            <p:ph type="pic" sz="quarter" idx="22"/>
          </p:nvPr>
        </p:nvSpPr>
        <p:spPr>
          <a:xfrm>
            <a:off x="6070509" y="1380329"/>
            <a:ext cx="2749826" cy="1503332"/>
          </a:xfrm>
        </p:spPr>
        <p:txBody>
          <a:bodyPr>
            <a:normAutofit/>
          </a:bodyPr>
          <a:lstStyle>
            <a:lvl1pPr marL="0" indent="0" algn="ctr">
              <a:buFontTx/>
              <a:buNone/>
              <a:defRPr sz="1400"/>
            </a:lvl1pPr>
          </a:lstStyle>
          <a:p>
            <a:endParaRPr lang="zh-CN" altLang="en-US"/>
          </a:p>
        </p:txBody>
      </p:sp>
      <p:sp>
        <p:nvSpPr>
          <p:cNvPr id="3" name="矩形 2"/>
          <p:cNvSpPr/>
          <p:nvPr userDrawn="1"/>
        </p:nvSpPr>
        <p:spPr>
          <a:xfrm>
            <a:off x="3197087" y="3011507"/>
            <a:ext cx="5623248" cy="16297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userDrawn="1"/>
        </p:nvSpPr>
        <p:spPr>
          <a:xfrm>
            <a:off x="323663" y="3011507"/>
            <a:ext cx="2749826" cy="162976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0" y="0"/>
            <a:ext cx="9144000" cy="5544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669989D-4831-4E99-B76E-9A53CB0F3A88}" type="datetimeFigureOut">
              <a:rPr lang="zh-CN" altLang="en-US" smtClean="0"/>
              <a:t>2022/3/1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669989D-4831-4E99-B76E-9A53CB0F3A88}" type="datetimeFigureOut">
              <a:rPr lang="zh-CN" altLang="en-US" smtClean="0"/>
              <a:t>2022/3/1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669989D-4831-4E99-B76E-9A53CB0F3A88}" type="datetimeFigureOut">
              <a:rPr lang="zh-CN" altLang="en-US" smtClean="0"/>
              <a:t>2022/3/1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669989D-4831-4E99-B76E-9A53CB0F3A88}" type="datetimeFigureOut">
              <a:rPr lang="zh-CN" altLang="en-US" smtClean="0"/>
              <a:t>2022/3/1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669989D-4831-4E99-B76E-9A53CB0F3A88}" type="datetimeFigureOut">
              <a:rPr lang="zh-CN" altLang="en-US" smtClean="0"/>
              <a:t>2022/3/1</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E3F9CDB-1F21-4789-A81E-8FEA25CE194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http://pic29.photophoto.cn/20131031/0007019972140373_b.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484" t="9054" r="21242" b="4929"/>
          <a:stretch>
            <a:fillRect/>
          </a:stretch>
        </p:blipFill>
        <p:spPr bwMode="auto">
          <a:xfrm>
            <a:off x="3761105" y="602035"/>
            <a:ext cx="1624330" cy="1245870"/>
          </a:xfrm>
          <a:prstGeom prst="ellipse">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bwMode="auto">
          <a:xfrm>
            <a:off x="411640" y="2243357"/>
            <a:ext cx="8320739" cy="707886"/>
          </a:xfrm>
          <a:prstGeom prst="rect">
            <a:avLst/>
          </a:prstGeom>
        </p:spPr>
        <p:txBody>
          <a:bodyPr wrap="none">
            <a:spAutoFit/>
          </a:bodyPr>
          <a:lstStyle/>
          <a:p>
            <a:pPr algn="ctr">
              <a:defRPr/>
            </a:pPr>
            <a:r>
              <a:rPr lang="en-US" altLang="zh-CN" sz="20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Joint Knowledge Pruning and Recurrent Graph Convolution for</a:t>
            </a:r>
          </a:p>
          <a:p>
            <a:pPr algn="ctr">
              <a:defRPr/>
            </a:pPr>
            <a:r>
              <a:rPr lang="en-US" altLang="zh-CN" sz="20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News Recommendation</a:t>
            </a:r>
            <a:endParaRPr lang="zh-CN" altLang="en-US" sz="20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5" name="矩形 34"/>
          <p:cNvSpPr/>
          <p:nvPr/>
        </p:nvSpPr>
        <p:spPr>
          <a:xfrm>
            <a:off x="3627873" y="3789805"/>
            <a:ext cx="1888252" cy="338554"/>
          </a:xfrm>
          <a:prstGeom prst="rect">
            <a:avLst/>
          </a:prstGeom>
        </p:spPr>
        <p:txBody>
          <a:bodyPr wrap="square">
            <a:spAutoFit/>
          </a:bodyPr>
          <a:lstStyle/>
          <a:p>
            <a:pPr algn="ctr"/>
            <a:r>
              <a:rPr lang="zh-CN" altLang="en-US" sz="1600" b="1" dirty="0">
                <a:solidFill>
                  <a:schemeClr val="tx1">
                    <a:lumMod val="65000"/>
                    <a:lumOff val="35000"/>
                  </a:schemeClr>
                </a:solidFill>
              </a:rPr>
              <a:t>徐勖</a:t>
            </a:r>
            <a:endParaRPr lang="en-US" altLang="zh-CN" sz="1600" b="1" dirty="0">
              <a:solidFill>
                <a:schemeClr val="tx1">
                  <a:lumMod val="65000"/>
                  <a:lumOff val="35000"/>
                </a:schemeClr>
              </a:solidFill>
            </a:endParaRPr>
          </a:p>
        </p:txBody>
      </p:sp>
      <p:grpSp>
        <p:nvGrpSpPr>
          <p:cNvPr id="9" name="组合 8"/>
          <p:cNvGrpSpPr/>
          <p:nvPr/>
        </p:nvGrpSpPr>
        <p:grpSpPr>
          <a:xfrm>
            <a:off x="2222500" y="2005935"/>
            <a:ext cx="4699000" cy="1245870"/>
            <a:chOff x="1885348" y="2376055"/>
            <a:chExt cx="5569528" cy="1233055"/>
          </a:xfrm>
        </p:grpSpPr>
        <p:cxnSp>
          <p:nvCxnSpPr>
            <p:cNvPr id="7" name="直接连接符 6"/>
            <p:cNvCxnSpPr/>
            <p:nvPr/>
          </p:nvCxnSpPr>
          <p:spPr>
            <a:xfrm>
              <a:off x="1885348" y="2376055"/>
              <a:ext cx="556952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885348" y="3609110"/>
              <a:ext cx="5569528" cy="0"/>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8" name="矩形 7">
            <a:extLst>
              <a:ext uri="{FF2B5EF4-FFF2-40B4-BE49-F238E27FC236}">
                <a16:creationId xmlns:a16="http://schemas.microsoft.com/office/drawing/2014/main" id="{899E3C3A-496F-48F7-BE5C-CFA5CDA07344}"/>
              </a:ext>
            </a:extLst>
          </p:cNvPr>
          <p:cNvSpPr/>
          <p:nvPr/>
        </p:nvSpPr>
        <p:spPr>
          <a:xfrm>
            <a:off x="3627873" y="2931785"/>
            <a:ext cx="1888252" cy="307777"/>
          </a:xfrm>
          <a:prstGeom prst="rect">
            <a:avLst/>
          </a:prstGeom>
        </p:spPr>
        <p:txBody>
          <a:bodyPr wrap="square">
            <a:spAutoFit/>
          </a:bodyPr>
          <a:lstStyle/>
          <a:p>
            <a:pPr algn="ctr"/>
            <a:r>
              <a:rPr lang="en-US" altLang="zh-CN" sz="1400" b="1" dirty="0">
                <a:solidFill>
                  <a:schemeClr val="tx1">
                    <a:lumMod val="65000"/>
                    <a:lumOff val="35000"/>
                  </a:schemeClr>
                </a:solidFill>
              </a:rPr>
              <a:t>SIGIR 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09932" y="70052"/>
            <a:ext cx="1394582" cy="369332"/>
          </a:xfrm>
          <a:prstGeom prst="rect">
            <a:avLst/>
          </a:prstGeom>
          <a:noFill/>
        </p:spPr>
        <p:txBody>
          <a:bodyPr wrap="square">
            <a:spAutoFit/>
          </a:bodyPr>
          <a:lstStyle/>
          <a:p>
            <a:pPr algn="ctr">
              <a:defRPr/>
            </a:pPr>
            <a:r>
              <a:rPr lang="en-US" altLang="zh-CN"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Evaluation</a:t>
            </a:r>
            <a:endPar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92413797-2F11-426A-A0C9-2BFEF4AABAB7}"/>
              </a:ext>
            </a:extLst>
          </p:cNvPr>
          <p:cNvPicPr>
            <a:picLocks noChangeAspect="1"/>
          </p:cNvPicPr>
          <p:nvPr/>
        </p:nvPicPr>
        <p:blipFill>
          <a:blip r:embed="rId3"/>
          <a:stretch>
            <a:fillRect/>
          </a:stretch>
        </p:blipFill>
        <p:spPr>
          <a:xfrm>
            <a:off x="0" y="1730996"/>
            <a:ext cx="9144000" cy="3406799"/>
          </a:xfrm>
          <a:prstGeom prst="rect">
            <a:avLst/>
          </a:prstGeom>
        </p:spPr>
      </p:pic>
      <p:pic>
        <p:nvPicPr>
          <p:cNvPr id="5" name="图片 4">
            <a:extLst>
              <a:ext uri="{FF2B5EF4-FFF2-40B4-BE49-F238E27FC236}">
                <a16:creationId xmlns:a16="http://schemas.microsoft.com/office/drawing/2014/main" id="{817B1E92-C54D-44FA-A054-D1A047E92A57}"/>
              </a:ext>
            </a:extLst>
          </p:cNvPr>
          <p:cNvPicPr>
            <a:picLocks noChangeAspect="1"/>
          </p:cNvPicPr>
          <p:nvPr/>
        </p:nvPicPr>
        <p:blipFill>
          <a:blip r:embed="rId4"/>
          <a:stretch>
            <a:fillRect/>
          </a:stretch>
        </p:blipFill>
        <p:spPr>
          <a:xfrm>
            <a:off x="0" y="594201"/>
            <a:ext cx="2958859" cy="1149872"/>
          </a:xfrm>
          <a:prstGeom prst="rect">
            <a:avLst/>
          </a:prstGeom>
        </p:spPr>
      </p:pic>
    </p:spTree>
    <p:extLst>
      <p:ext uri="{BB962C8B-B14F-4D97-AF65-F5344CB8AC3E}">
        <p14:creationId xmlns:p14="http://schemas.microsoft.com/office/powerpoint/2010/main" val="2526779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09932" y="70052"/>
            <a:ext cx="1472219" cy="369332"/>
          </a:xfrm>
          <a:prstGeom prst="rect">
            <a:avLst/>
          </a:prstGeom>
          <a:noFill/>
        </p:spPr>
        <p:txBody>
          <a:bodyPr wrap="square">
            <a:spAutoFit/>
          </a:bodyPr>
          <a:lstStyle/>
          <a:p>
            <a:pPr algn="ctr">
              <a:defRPr/>
            </a:pPr>
            <a:r>
              <a:rPr lang="en-US" altLang="zh-CN"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Conclusion</a:t>
            </a:r>
            <a:endPar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a:extLst>
              <a:ext uri="{FF2B5EF4-FFF2-40B4-BE49-F238E27FC236}">
                <a16:creationId xmlns:a16="http://schemas.microsoft.com/office/drawing/2014/main" id="{3C5344CD-65F3-4DC0-B696-AF9A504EBB3A}"/>
              </a:ext>
            </a:extLst>
          </p:cNvPr>
          <p:cNvSpPr txBox="1"/>
          <p:nvPr/>
        </p:nvSpPr>
        <p:spPr>
          <a:xfrm>
            <a:off x="854015" y="2421146"/>
            <a:ext cx="1647645" cy="523220"/>
          </a:xfrm>
          <a:prstGeom prst="rect">
            <a:avLst/>
          </a:prstGeom>
          <a:noFill/>
        </p:spPr>
        <p:txBody>
          <a:bodyPr wrap="square" rtlCol="0">
            <a:spAutoFit/>
          </a:bodyPr>
          <a:lstStyle/>
          <a:p>
            <a:r>
              <a:rPr lang="zh-CN" altLang="en-US" sz="2800" dirty="0">
                <a:solidFill>
                  <a:schemeClr val="bg2">
                    <a:lumMod val="50000"/>
                  </a:schemeClr>
                </a:solidFill>
                <a:latin typeface="+mj-ea"/>
                <a:ea typeface="+mj-ea"/>
              </a:rPr>
              <a:t>知识图谱</a:t>
            </a:r>
          </a:p>
        </p:txBody>
      </p:sp>
      <p:sp>
        <p:nvSpPr>
          <p:cNvPr id="5" name="文本框 4">
            <a:extLst>
              <a:ext uri="{FF2B5EF4-FFF2-40B4-BE49-F238E27FC236}">
                <a16:creationId xmlns:a16="http://schemas.microsoft.com/office/drawing/2014/main" id="{B44CE3C1-9B30-4428-9A3B-56D9E13D1CB5}"/>
              </a:ext>
            </a:extLst>
          </p:cNvPr>
          <p:cNvSpPr txBox="1"/>
          <p:nvPr/>
        </p:nvSpPr>
        <p:spPr>
          <a:xfrm>
            <a:off x="5940724" y="2421147"/>
            <a:ext cx="2409645" cy="523220"/>
          </a:xfrm>
          <a:prstGeom prst="rect">
            <a:avLst/>
          </a:prstGeom>
          <a:noFill/>
        </p:spPr>
        <p:txBody>
          <a:bodyPr wrap="square" rtlCol="0">
            <a:spAutoFit/>
          </a:bodyPr>
          <a:lstStyle/>
          <a:p>
            <a:r>
              <a:rPr lang="zh-CN" altLang="en-US" sz="2800" dirty="0">
                <a:solidFill>
                  <a:schemeClr val="bg2">
                    <a:lumMod val="50000"/>
                  </a:schemeClr>
                </a:solidFill>
                <a:latin typeface="+mj-ea"/>
                <a:ea typeface="+mj-ea"/>
              </a:rPr>
              <a:t>用户兴趣建模</a:t>
            </a: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07A3C495-DEA1-40B3-BDCE-AC974E71BC87}"/>
                  </a:ext>
                </a:extLst>
              </p:cNvPr>
              <p:cNvSpPr txBox="1"/>
              <p:nvPr/>
            </p:nvSpPr>
            <p:spPr>
              <a:xfrm>
                <a:off x="3835890" y="2103557"/>
                <a:ext cx="1472219" cy="110799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zh-CN" altLang="en-US" sz="6600" i="1" smtClean="0">
                          <a:latin typeface="Cambria Math" panose="02040503050406030204" pitchFamily="18" charset="0"/>
                          <a:ea typeface="+mj-ea"/>
                        </a:rPr>
                        <m:t>→</m:t>
                      </m:r>
                    </m:oMath>
                  </m:oMathPara>
                </a14:m>
                <a:endParaRPr lang="zh-CN" altLang="en-US" sz="6600" dirty="0">
                  <a:latin typeface="+mj-ea"/>
                  <a:ea typeface="+mj-ea"/>
                </a:endParaRPr>
              </a:p>
            </p:txBody>
          </p:sp>
        </mc:Choice>
        <mc:Fallback>
          <p:sp>
            <p:nvSpPr>
              <p:cNvPr id="6" name="文本框 5">
                <a:extLst>
                  <a:ext uri="{FF2B5EF4-FFF2-40B4-BE49-F238E27FC236}">
                    <a16:creationId xmlns:a16="http://schemas.microsoft.com/office/drawing/2014/main" id="{07A3C495-DEA1-40B3-BDCE-AC974E71BC87}"/>
                  </a:ext>
                </a:extLst>
              </p:cNvPr>
              <p:cNvSpPr txBox="1">
                <a:spLocks noRot="1" noChangeAspect="1" noMove="1" noResize="1" noEditPoints="1" noAdjustHandles="1" noChangeArrowheads="1" noChangeShapeType="1" noTextEdit="1"/>
              </p:cNvSpPr>
              <p:nvPr/>
            </p:nvSpPr>
            <p:spPr>
              <a:xfrm>
                <a:off x="3835890" y="2103557"/>
                <a:ext cx="1472219" cy="1107996"/>
              </a:xfrm>
              <a:prstGeom prst="rect">
                <a:avLst/>
              </a:prstGeom>
              <a:blipFill>
                <a:blip r:embed="rId3"/>
                <a:stretch>
                  <a:fillRect/>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B0FAA521-61E6-47C7-A1FF-136B271BD58B}"/>
              </a:ext>
            </a:extLst>
          </p:cNvPr>
          <p:cNvSpPr txBox="1"/>
          <p:nvPr/>
        </p:nvSpPr>
        <p:spPr>
          <a:xfrm>
            <a:off x="2501660" y="2421146"/>
            <a:ext cx="1038045" cy="523220"/>
          </a:xfrm>
          <a:prstGeom prst="rect">
            <a:avLst/>
          </a:prstGeom>
          <a:noFill/>
        </p:spPr>
        <p:txBody>
          <a:bodyPr wrap="square" rtlCol="0">
            <a:spAutoFit/>
          </a:bodyPr>
          <a:lstStyle/>
          <a:p>
            <a:r>
              <a:rPr lang="zh-CN" altLang="en-US" sz="2800" dirty="0">
                <a:solidFill>
                  <a:srgbClr val="304371"/>
                </a:solidFill>
                <a:latin typeface="+mj-ea"/>
                <a:ea typeface="+mj-ea"/>
              </a:rPr>
              <a:t>剪枝</a:t>
            </a:r>
          </a:p>
        </p:txBody>
      </p:sp>
    </p:spTree>
    <p:extLst>
      <p:ext uri="{BB962C8B-B14F-4D97-AF65-F5344CB8AC3E}">
        <p14:creationId xmlns:p14="http://schemas.microsoft.com/office/powerpoint/2010/main" val="331753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bwMode="auto">
          <a:xfrm>
            <a:off x="2916211" y="2508597"/>
            <a:ext cx="3262433" cy="1015663"/>
          </a:xfrm>
          <a:prstGeom prst="rect">
            <a:avLst/>
          </a:prstGeom>
        </p:spPr>
        <p:txBody>
          <a:bodyPr wrap="none">
            <a:spAutoFit/>
          </a:bodyPr>
          <a:lstStyle/>
          <a:p>
            <a:pPr algn="ctr">
              <a:defRPr/>
            </a:pPr>
            <a:r>
              <a:rPr lang="zh-CN" altLang="en-US" sz="60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谢谢大家</a:t>
            </a:r>
          </a:p>
        </p:txBody>
      </p:sp>
      <p:grpSp>
        <p:nvGrpSpPr>
          <p:cNvPr id="9" name="组合 8"/>
          <p:cNvGrpSpPr/>
          <p:nvPr/>
        </p:nvGrpSpPr>
        <p:grpSpPr>
          <a:xfrm>
            <a:off x="2222639" y="2464842"/>
            <a:ext cx="4698722" cy="1111158"/>
            <a:chOff x="1885348" y="2376055"/>
            <a:chExt cx="5569528" cy="1233055"/>
          </a:xfrm>
        </p:grpSpPr>
        <p:cxnSp>
          <p:nvCxnSpPr>
            <p:cNvPr id="7" name="直接连接符 6"/>
            <p:cNvCxnSpPr/>
            <p:nvPr/>
          </p:nvCxnSpPr>
          <p:spPr>
            <a:xfrm>
              <a:off x="1885348" y="2376055"/>
              <a:ext cx="556952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885348" y="3609110"/>
              <a:ext cx="5569528" cy="0"/>
            </a:xfrm>
            <a:prstGeom prst="line">
              <a:avLst/>
            </a:prstGeom>
            <a:ln w="12700"/>
          </p:spPr>
          <p:style>
            <a:lnRef idx="1">
              <a:schemeClr val="accent1"/>
            </a:lnRef>
            <a:fillRef idx="0">
              <a:schemeClr val="accent1"/>
            </a:fillRef>
            <a:effectRef idx="0">
              <a:schemeClr val="accent1"/>
            </a:effectRef>
            <a:fontRef idx="minor">
              <a:schemeClr val="tx1"/>
            </a:fontRef>
          </p:style>
        </p:cxnSp>
      </p:grpSp>
      <p:pic>
        <p:nvPicPr>
          <p:cNvPr id="2" name="Picture 2" descr="http://pic29.photophoto.cn/20131031/0007019972140373_b.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484" t="9054" r="21242" b="4929"/>
          <a:stretch>
            <a:fillRect/>
          </a:stretch>
        </p:blipFill>
        <p:spPr bwMode="auto">
          <a:xfrm>
            <a:off x="3761105" y="685165"/>
            <a:ext cx="1624330" cy="1245870"/>
          </a:xfrm>
          <a:prstGeom prst="ellipse">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21175" y="70052"/>
            <a:ext cx="646332" cy="369332"/>
          </a:xfrm>
          <a:prstGeom prst="rect">
            <a:avLst/>
          </a:prstGeom>
          <a:noFill/>
        </p:spPr>
        <p:txBody>
          <a:bodyPr wrap="none">
            <a:spAutoFit/>
          </a:bodyPr>
          <a:lstStyle/>
          <a:p>
            <a:pPr algn="ctr">
              <a:defRPr/>
            </a:pPr>
            <a:r>
              <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引入</a:t>
            </a:r>
          </a:p>
        </p:txBody>
      </p:sp>
      <p:sp>
        <p:nvSpPr>
          <p:cNvPr id="12" name="矩形 11">
            <a:extLst>
              <a:ext uri="{FF2B5EF4-FFF2-40B4-BE49-F238E27FC236}">
                <a16:creationId xmlns:a16="http://schemas.microsoft.com/office/drawing/2014/main" id="{750AE87A-6526-4F9C-81E7-AAD713BCAB26}"/>
              </a:ext>
            </a:extLst>
          </p:cNvPr>
          <p:cNvSpPr/>
          <p:nvPr/>
        </p:nvSpPr>
        <p:spPr bwMode="auto">
          <a:xfrm>
            <a:off x="0" y="664252"/>
            <a:ext cx="1980029" cy="400110"/>
          </a:xfrm>
          <a:prstGeom prst="rect">
            <a:avLst/>
          </a:prstGeom>
          <a:noFill/>
        </p:spPr>
        <p:txBody>
          <a:bodyPr wrap="none">
            <a:spAutoFit/>
          </a:bodyPr>
          <a:lstStyle/>
          <a:p>
            <a:pPr algn="ctr">
              <a:defRPr/>
            </a:pPr>
            <a:r>
              <a:rPr lang="zh-CN" altLang="en-US" sz="20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现有方案的限制</a:t>
            </a:r>
          </a:p>
        </p:txBody>
      </p:sp>
      <p:sp>
        <p:nvSpPr>
          <p:cNvPr id="17" name="矩形 16">
            <a:extLst>
              <a:ext uri="{FF2B5EF4-FFF2-40B4-BE49-F238E27FC236}">
                <a16:creationId xmlns:a16="http://schemas.microsoft.com/office/drawing/2014/main" id="{7FF038B8-899A-4442-823B-DEF038670D40}"/>
              </a:ext>
            </a:extLst>
          </p:cNvPr>
          <p:cNvSpPr/>
          <p:nvPr/>
        </p:nvSpPr>
        <p:spPr bwMode="auto">
          <a:xfrm>
            <a:off x="1139158" y="1289230"/>
            <a:ext cx="6032421" cy="461665"/>
          </a:xfrm>
          <a:prstGeom prst="rect">
            <a:avLst/>
          </a:prstGeom>
          <a:noFill/>
        </p:spPr>
        <p:txBody>
          <a:bodyPr wrap="none">
            <a:spAutoFit/>
          </a:bodyPr>
          <a:lstStyle/>
          <a:p>
            <a:pPr algn="ctr">
              <a:defRPr/>
            </a:pPr>
            <a:r>
              <a:rPr lang="zh-CN" altLang="en-US" sz="2400" kern="100" dirty="0">
                <a:solidFill>
                  <a:srgbClr val="8D8A8A"/>
                </a:solidFill>
                <a:latin typeface="微软雅黑" panose="020B0503020204020204" pitchFamily="34" charset="-122"/>
                <a:ea typeface="微软雅黑" panose="020B0503020204020204" pitchFamily="34" charset="-122"/>
                <a:cs typeface="Times New Roman" panose="02020603050405020304" pitchFamily="18" charset="0"/>
              </a:rPr>
              <a:t>没有利用知识图谱进行直接的用户兴趣建模</a:t>
            </a:r>
          </a:p>
        </p:txBody>
      </p:sp>
      <p:sp>
        <p:nvSpPr>
          <p:cNvPr id="26" name="矩形 25">
            <a:extLst>
              <a:ext uri="{FF2B5EF4-FFF2-40B4-BE49-F238E27FC236}">
                <a16:creationId xmlns:a16="http://schemas.microsoft.com/office/drawing/2014/main" id="{9555D206-90D5-4D78-B4A1-276E7FA57F5B}"/>
              </a:ext>
            </a:extLst>
          </p:cNvPr>
          <p:cNvSpPr/>
          <p:nvPr/>
        </p:nvSpPr>
        <p:spPr bwMode="auto">
          <a:xfrm>
            <a:off x="1139158" y="1841038"/>
            <a:ext cx="3877985" cy="461665"/>
          </a:xfrm>
          <a:prstGeom prst="rect">
            <a:avLst/>
          </a:prstGeom>
          <a:noFill/>
        </p:spPr>
        <p:txBody>
          <a:bodyPr wrap="none">
            <a:spAutoFit/>
          </a:bodyPr>
          <a:lstStyle/>
          <a:p>
            <a:pPr algn="ctr">
              <a:defRPr/>
            </a:pPr>
            <a:r>
              <a:rPr lang="zh-CN" altLang="en-US" sz="2400" kern="100" dirty="0">
                <a:solidFill>
                  <a:srgbClr val="8D8A8A"/>
                </a:solidFill>
                <a:latin typeface="微软雅黑" panose="020B0503020204020204" pitchFamily="34" charset="-122"/>
                <a:ea typeface="微软雅黑" panose="020B0503020204020204" pitchFamily="34" charset="-122"/>
                <a:cs typeface="Times New Roman" panose="02020603050405020304" pitchFamily="18" charset="0"/>
              </a:rPr>
              <a:t>知识图谱中的信息存在噪音</a:t>
            </a:r>
          </a:p>
        </p:txBody>
      </p:sp>
      <p:pic>
        <p:nvPicPr>
          <p:cNvPr id="2" name="图片 1">
            <a:extLst>
              <a:ext uri="{FF2B5EF4-FFF2-40B4-BE49-F238E27FC236}">
                <a16:creationId xmlns:a16="http://schemas.microsoft.com/office/drawing/2014/main" id="{0C9A855E-F8E0-462C-9E64-D3069B181CD7}"/>
              </a:ext>
            </a:extLst>
          </p:cNvPr>
          <p:cNvPicPr>
            <a:picLocks noChangeAspect="1"/>
          </p:cNvPicPr>
          <p:nvPr/>
        </p:nvPicPr>
        <p:blipFill rotWithShape="1">
          <a:blip r:embed="rId3"/>
          <a:srcRect t="2435"/>
          <a:stretch/>
        </p:blipFill>
        <p:spPr>
          <a:xfrm>
            <a:off x="504645" y="2392847"/>
            <a:ext cx="8134709" cy="2750653"/>
          </a:xfrm>
          <a:prstGeom prst="rect">
            <a:avLst/>
          </a:prstGeom>
        </p:spPr>
      </p:pic>
    </p:spTree>
    <p:extLst>
      <p:ext uri="{BB962C8B-B14F-4D97-AF65-F5344CB8AC3E}">
        <p14:creationId xmlns:p14="http://schemas.microsoft.com/office/powerpoint/2010/main" val="37284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01309" y="64937"/>
            <a:ext cx="1013868" cy="369332"/>
          </a:xfrm>
          <a:prstGeom prst="rect">
            <a:avLst/>
          </a:prstGeom>
          <a:noFill/>
        </p:spPr>
        <p:txBody>
          <a:bodyPr wrap="none">
            <a:spAutoFit/>
          </a:bodyPr>
          <a:lstStyle/>
          <a:p>
            <a:pPr algn="ctr">
              <a:defRPr/>
            </a:pPr>
            <a:r>
              <a:rPr lang="en-US" altLang="zh-CN"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KOPRA</a:t>
            </a:r>
            <a:endPar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矩形 11">
            <a:extLst>
              <a:ext uri="{FF2B5EF4-FFF2-40B4-BE49-F238E27FC236}">
                <a16:creationId xmlns:a16="http://schemas.microsoft.com/office/drawing/2014/main" id="{750AE87A-6526-4F9C-81E7-AAD713BCAB26}"/>
              </a:ext>
            </a:extLst>
          </p:cNvPr>
          <p:cNvSpPr/>
          <p:nvPr/>
        </p:nvSpPr>
        <p:spPr bwMode="auto">
          <a:xfrm>
            <a:off x="-1" y="681565"/>
            <a:ext cx="8773065" cy="369332"/>
          </a:xfrm>
          <a:prstGeom prst="rect">
            <a:avLst/>
          </a:prstGeom>
          <a:noFill/>
        </p:spPr>
        <p:txBody>
          <a:bodyPr wrap="square">
            <a:spAutoFit/>
          </a:bodyPr>
          <a:lstStyle/>
          <a:p>
            <a:pPr algn="ctr">
              <a:defRPr/>
            </a:pPr>
            <a:r>
              <a:rPr lang="en-US" altLang="zh-CN" sz="1800" b="1" kern="100" dirty="0" err="1">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K</a:t>
            </a:r>
            <a:r>
              <a:rPr lang="en-US" altLang="zh-CN" sz="1800" kern="100" dirty="0" err="1">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n</a:t>
            </a:r>
            <a:r>
              <a:rPr lang="en-US" altLang="zh-CN" sz="1800" b="1" kern="100" dirty="0" err="1">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O</a:t>
            </a:r>
            <a:r>
              <a:rPr lang="en-US" altLang="zh-CN" sz="1800" kern="100" dirty="0" err="1">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wledge</a:t>
            </a:r>
            <a:r>
              <a:rPr lang="en-US" altLang="zh-CN" sz="18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800" b="1"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P</a:t>
            </a:r>
            <a:r>
              <a:rPr lang="en-US" altLang="zh-CN" sz="18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runing based </a:t>
            </a:r>
            <a:r>
              <a:rPr lang="en-US" altLang="zh-CN" sz="1800" b="1"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R</a:t>
            </a:r>
            <a:r>
              <a:rPr lang="en-US" altLang="zh-CN" sz="18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ecurrent </a:t>
            </a:r>
            <a:r>
              <a:rPr lang="en-US" altLang="zh-CN" sz="1800" kern="100" dirty="0" err="1">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gr</a:t>
            </a:r>
            <a:r>
              <a:rPr lang="en-US" altLang="zh-CN" sz="1800" b="1" kern="100" dirty="0" err="1">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A</a:t>
            </a:r>
            <a:r>
              <a:rPr lang="en-US" altLang="zh-CN" sz="1800" kern="100" dirty="0" err="1">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ph</a:t>
            </a:r>
            <a:r>
              <a:rPr lang="en-US" altLang="zh-CN" sz="18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 convolutional network</a:t>
            </a:r>
            <a:r>
              <a:rPr lang="zh-CN" altLang="en-US" sz="18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b="1"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KOPRA</a:t>
            </a:r>
            <a:r>
              <a:rPr lang="zh-CN" altLang="en-US" sz="18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3" name="文本框 2">
            <a:extLst>
              <a:ext uri="{FF2B5EF4-FFF2-40B4-BE49-F238E27FC236}">
                <a16:creationId xmlns:a16="http://schemas.microsoft.com/office/drawing/2014/main" id="{E93DD5F0-22A4-472C-99D0-105CC81E2262}"/>
              </a:ext>
            </a:extLst>
          </p:cNvPr>
          <p:cNvSpPr txBox="1"/>
          <p:nvPr/>
        </p:nvSpPr>
        <p:spPr>
          <a:xfrm>
            <a:off x="463669" y="1482859"/>
            <a:ext cx="8216661" cy="246170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zh-CN" altLang="en-US" sz="2000" dirty="0">
                <a:solidFill>
                  <a:schemeClr val="bg2">
                    <a:lumMod val="50000"/>
                  </a:schemeClr>
                </a:solidFill>
                <a:latin typeface="+mj-ea"/>
                <a:ea typeface="+mj-ea"/>
              </a:rPr>
              <a:t>从新闻标题和摘要中提取实体作为种子实体形成一个初始实体图</a:t>
            </a:r>
            <a:endParaRPr lang="en-US" altLang="zh-CN" sz="2000" dirty="0">
              <a:solidFill>
                <a:schemeClr val="bg2">
                  <a:lumMod val="50000"/>
                </a:schemeClr>
              </a:solidFill>
              <a:latin typeface="+mj-ea"/>
              <a:ea typeface="+mj-ea"/>
            </a:endParaRPr>
          </a:p>
          <a:p>
            <a:pPr marL="285750" indent="-285750">
              <a:lnSpc>
                <a:spcPct val="200000"/>
              </a:lnSpc>
              <a:buFont typeface="Arial" panose="020B0604020202020204" pitchFamily="34" charset="0"/>
              <a:buChar char="•"/>
            </a:pPr>
            <a:r>
              <a:rPr lang="zh-CN" altLang="en-US" sz="2000" dirty="0">
                <a:solidFill>
                  <a:schemeClr val="bg2">
                    <a:lumMod val="50000"/>
                  </a:schemeClr>
                </a:solidFill>
                <a:latin typeface="+mj-ea"/>
                <a:ea typeface="+mj-ea"/>
              </a:rPr>
              <a:t>迭代图卷积机制用从知识图谱中提取的相关上下文实体迭代地增强每个种子实体</a:t>
            </a:r>
            <a:endParaRPr lang="en-US" altLang="zh-CN" sz="2000" dirty="0">
              <a:solidFill>
                <a:schemeClr val="bg2">
                  <a:lumMod val="50000"/>
                </a:schemeClr>
              </a:solidFill>
              <a:latin typeface="+mj-ea"/>
              <a:ea typeface="+mj-ea"/>
            </a:endParaRPr>
          </a:p>
          <a:p>
            <a:pPr marL="285750" indent="-285750">
              <a:lnSpc>
                <a:spcPct val="200000"/>
              </a:lnSpc>
              <a:buFont typeface="Arial" panose="020B0604020202020204" pitchFamily="34" charset="0"/>
              <a:buChar char="•"/>
            </a:pPr>
            <a:r>
              <a:rPr lang="zh-CN" altLang="en-US" sz="2000" dirty="0">
                <a:solidFill>
                  <a:schemeClr val="bg2">
                    <a:lumMod val="50000"/>
                  </a:schemeClr>
                </a:solidFill>
                <a:latin typeface="+mj-ea"/>
                <a:ea typeface="+mj-ea"/>
              </a:rPr>
              <a:t>根据每个上下文实体与当前种子实体之间的相关性修剪当前种子实体</a:t>
            </a:r>
          </a:p>
        </p:txBody>
      </p:sp>
    </p:spTree>
    <p:extLst>
      <p:ext uri="{BB962C8B-B14F-4D97-AF65-F5344CB8AC3E}">
        <p14:creationId xmlns:p14="http://schemas.microsoft.com/office/powerpoint/2010/main" val="25205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95283" y="68257"/>
            <a:ext cx="3350173" cy="369332"/>
          </a:xfrm>
          <a:prstGeom prst="rect">
            <a:avLst/>
          </a:prstGeom>
          <a:noFill/>
        </p:spPr>
        <p:txBody>
          <a:bodyPr wrap="square">
            <a:spAutoFit/>
          </a:bodyPr>
          <a:lstStyle/>
          <a:p>
            <a:pPr algn="ctr">
              <a:defRPr/>
            </a:pPr>
            <a:r>
              <a:rPr lang="en-US" altLang="zh-CN"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Interest Graph Initialization</a:t>
            </a:r>
            <a:endPar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AF30B13A-DB48-4928-9889-9E53F0FE44DB}"/>
              </a:ext>
            </a:extLst>
          </p:cNvPr>
          <p:cNvPicPr>
            <a:picLocks noChangeAspect="1"/>
          </p:cNvPicPr>
          <p:nvPr/>
        </p:nvPicPr>
        <p:blipFill rotWithShape="1">
          <a:blip r:embed="rId3"/>
          <a:srcRect l="3202" t="5489" r="1792"/>
          <a:stretch/>
        </p:blipFill>
        <p:spPr>
          <a:xfrm>
            <a:off x="0" y="1502073"/>
            <a:ext cx="5111381" cy="2432649"/>
          </a:xfrm>
          <a:prstGeom prst="rect">
            <a:avLst/>
          </a:prstGeom>
        </p:spPr>
      </p:pic>
      <mc:AlternateContent xmlns:mc="http://schemas.openxmlformats.org/markup-compatibility/2006">
        <mc:Choice xmlns:a14="http://schemas.microsoft.com/office/drawing/2010/main" Requires="a14">
          <p:sp>
            <p:nvSpPr>
              <p:cNvPr id="7" name="矩形 6">
                <a:extLst>
                  <a:ext uri="{FF2B5EF4-FFF2-40B4-BE49-F238E27FC236}">
                    <a16:creationId xmlns:a16="http://schemas.microsoft.com/office/drawing/2014/main" id="{3A2A5590-486B-4B4A-8FD0-E01301103B03}"/>
                  </a:ext>
                </a:extLst>
              </p:cNvPr>
              <p:cNvSpPr/>
              <p:nvPr/>
            </p:nvSpPr>
            <p:spPr bwMode="auto">
              <a:xfrm>
                <a:off x="5278197" y="1224273"/>
                <a:ext cx="2821657" cy="588816"/>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800" b="0" i="1" kern="100" smtClean="0">
                              <a:solidFill>
                                <a:srgbClr val="304371"/>
                              </a:solidFill>
                              <a:latin typeface="Cambria Math" panose="02040503050406030204" pitchFamily="18" charset="0"/>
                              <a:ea typeface="+mj-ea"/>
                              <a:cs typeface="Times New Roman" panose="02020603050405020304" pitchFamily="18" charset="0"/>
                            </a:rPr>
                          </m:ctrlPr>
                        </m:sSubPr>
                        <m:e>
                          <m:r>
                            <a:rPr lang="en-US" altLang="zh-CN" sz="1800" b="0" i="1" kern="100" smtClean="0">
                              <a:solidFill>
                                <a:srgbClr val="304371"/>
                              </a:solidFill>
                              <a:latin typeface="Cambria Math" panose="02040503050406030204" pitchFamily="18" charset="0"/>
                              <a:ea typeface="+mj-ea"/>
                              <a:cs typeface="Times New Roman" panose="02020603050405020304" pitchFamily="18" charset="0"/>
                            </a:rPr>
                            <m:t>𝐺</m:t>
                          </m:r>
                        </m:e>
                        <m:sub>
                          <m:r>
                            <a:rPr lang="en-US" altLang="zh-CN" sz="1800" b="0" i="1" kern="100" smtClean="0">
                              <a:solidFill>
                                <a:srgbClr val="304371"/>
                              </a:solidFill>
                              <a:latin typeface="Cambria Math" panose="02040503050406030204" pitchFamily="18" charset="0"/>
                              <a:ea typeface="+mj-ea"/>
                              <a:cs typeface="Times New Roman" panose="02020603050405020304" pitchFamily="18" charset="0"/>
                            </a:rPr>
                            <m:t>𝑢</m:t>
                          </m:r>
                        </m:sub>
                      </m:sSub>
                      <m:r>
                        <a:rPr lang="en-US" altLang="zh-CN" sz="1800" i="1" kern="100" smtClean="0">
                          <a:solidFill>
                            <a:srgbClr val="304371"/>
                          </a:solidFill>
                          <a:latin typeface="Cambria Math" panose="02040503050406030204" pitchFamily="18" charset="0"/>
                          <a:ea typeface="+mj-ea"/>
                          <a:cs typeface="Times New Roman" panose="02020603050405020304" pitchFamily="18" charset="0"/>
                        </a:rPr>
                        <m:t>=</m:t>
                      </m:r>
                      <m:d>
                        <m:dPr>
                          <m:begChr m:val="{"/>
                          <m:endChr m:val="}"/>
                          <m:ctrlPr>
                            <a:rPr lang="en-US" altLang="zh-CN" sz="1800" i="1" kern="100" smtClean="0">
                              <a:solidFill>
                                <a:srgbClr val="304371"/>
                              </a:solidFill>
                              <a:latin typeface="Cambria Math" panose="02040503050406030204" pitchFamily="18" charset="0"/>
                              <a:ea typeface="+mj-ea"/>
                              <a:cs typeface="Times New Roman" panose="02020603050405020304" pitchFamily="18" charset="0"/>
                            </a:rPr>
                          </m:ctrlPr>
                        </m:dPr>
                        <m:e>
                          <m:sSub>
                            <m:sSubPr>
                              <m:ctrlPr>
                                <a:rPr lang="en-US" altLang="zh-CN" sz="1800" i="1" kern="100" smtClean="0">
                                  <a:solidFill>
                                    <a:srgbClr val="304371"/>
                                  </a:solidFill>
                                  <a:latin typeface="Cambria Math" panose="02040503050406030204" pitchFamily="18" charset="0"/>
                                  <a:ea typeface="+mj-ea"/>
                                  <a:cs typeface="Times New Roman" panose="02020603050405020304" pitchFamily="18" charset="0"/>
                                </a:rPr>
                              </m:ctrlPr>
                            </m:sSubPr>
                            <m:e>
                              <m:r>
                                <a:rPr lang="en-US" altLang="zh-CN" sz="1800" b="0" i="1" kern="100" smtClean="0">
                                  <a:solidFill>
                                    <a:srgbClr val="304371"/>
                                  </a:solidFill>
                                  <a:latin typeface="Cambria Math" panose="02040503050406030204" pitchFamily="18" charset="0"/>
                                  <a:ea typeface="+mj-ea"/>
                                  <a:cs typeface="Times New Roman" panose="02020603050405020304" pitchFamily="18" charset="0"/>
                                </a:rPr>
                                <m:t>𝐸</m:t>
                              </m:r>
                            </m:e>
                            <m:sub>
                              <m:sSub>
                                <m:sSubPr>
                                  <m:ctrlPr>
                                    <a:rPr lang="en-US" altLang="zh-CN" sz="1800" i="1" kern="100" smtClean="0">
                                      <a:solidFill>
                                        <a:srgbClr val="304371"/>
                                      </a:solidFill>
                                      <a:latin typeface="Cambria Math" panose="02040503050406030204" pitchFamily="18" charset="0"/>
                                      <a:ea typeface="+mj-ea"/>
                                      <a:cs typeface="Times New Roman" panose="02020603050405020304" pitchFamily="18" charset="0"/>
                                    </a:rPr>
                                  </m:ctrlPr>
                                </m:sSubPr>
                                <m:e>
                                  <m:r>
                                    <a:rPr lang="en-US" altLang="zh-CN" sz="1800" b="0" i="1" kern="100" smtClean="0">
                                      <a:solidFill>
                                        <a:srgbClr val="304371"/>
                                      </a:solidFill>
                                      <a:latin typeface="Cambria Math" panose="02040503050406030204" pitchFamily="18" charset="0"/>
                                      <a:ea typeface="+mj-ea"/>
                                      <a:cs typeface="Times New Roman" panose="02020603050405020304" pitchFamily="18" charset="0"/>
                                    </a:rPr>
                                    <m:t>𝐴</m:t>
                                  </m:r>
                                </m:e>
                                <m:sub>
                                  <m:r>
                                    <a:rPr lang="en-US" altLang="zh-CN" sz="1800" b="0" i="1" kern="100" smtClean="0">
                                      <a:solidFill>
                                        <a:srgbClr val="304371"/>
                                      </a:solidFill>
                                      <a:latin typeface="Cambria Math" panose="02040503050406030204" pitchFamily="18" charset="0"/>
                                      <a:ea typeface="+mj-ea"/>
                                      <a:cs typeface="Times New Roman" panose="02020603050405020304" pitchFamily="18" charset="0"/>
                                    </a:rPr>
                                    <m:t>1</m:t>
                                  </m:r>
                                </m:sub>
                              </m:sSub>
                            </m:sub>
                          </m:sSub>
                          <m:r>
                            <a:rPr lang="en-US" altLang="zh-CN" sz="1800" i="1" kern="100">
                              <a:solidFill>
                                <a:srgbClr val="304371"/>
                              </a:solidFill>
                              <a:latin typeface="Cambria Math" panose="02040503050406030204" pitchFamily="18" charset="0"/>
                              <a:ea typeface="+mj-ea"/>
                              <a:cs typeface="Times New Roman" panose="02020603050405020304" pitchFamily="18" charset="0"/>
                            </a:rPr>
                            <m:t>↔</m:t>
                          </m:r>
                          <m:sSub>
                            <m:sSubPr>
                              <m:ctrlPr>
                                <a:rPr lang="en-US" altLang="zh-CN" sz="1800" i="1" kern="100">
                                  <a:solidFill>
                                    <a:srgbClr val="304371"/>
                                  </a:solidFill>
                                  <a:latin typeface="Cambria Math" panose="02040503050406030204" pitchFamily="18" charset="0"/>
                                  <a:cs typeface="Times New Roman" panose="02020603050405020304" pitchFamily="18" charset="0"/>
                                </a:rPr>
                              </m:ctrlPr>
                            </m:sSubPr>
                            <m:e>
                              <m:r>
                                <a:rPr lang="en-US" altLang="zh-CN" sz="1800" i="1" kern="100">
                                  <a:solidFill>
                                    <a:srgbClr val="304371"/>
                                  </a:solidFill>
                                  <a:latin typeface="Cambria Math" panose="02040503050406030204" pitchFamily="18" charset="0"/>
                                  <a:cs typeface="Times New Roman" panose="02020603050405020304" pitchFamily="18" charset="0"/>
                                </a:rPr>
                                <m:t>𝐸</m:t>
                              </m:r>
                            </m:e>
                            <m:sub>
                              <m:sSub>
                                <m:sSubPr>
                                  <m:ctrlPr>
                                    <a:rPr lang="en-US" altLang="zh-CN" sz="1800" i="1" kern="100">
                                      <a:solidFill>
                                        <a:srgbClr val="304371"/>
                                      </a:solidFill>
                                      <a:latin typeface="Cambria Math" panose="02040503050406030204" pitchFamily="18" charset="0"/>
                                      <a:cs typeface="Times New Roman" panose="02020603050405020304" pitchFamily="18" charset="0"/>
                                    </a:rPr>
                                  </m:ctrlPr>
                                </m:sSubPr>
                                <m:e>
                                  <m:r>
                                    <a:rPr lang="en-US" altLang="zh-CN" sz="1800" i="1" kern="100">
                                      <a:solidFill>
                                        <a:srgbClr val="304371"/>
                                      </a:solidFill>
                                      <a:latin typeface="Cambria Math" panose="02040503050406030204" pitchFamily="18" charset="0"/>
                                      <a:cs typeface="Times New Roman" panose="02020603050405020304" pitchFamily="18" charset="0"/>
                                    </a:rPr>
                                    <m:t>𝐴</m:t>
                                  </m:r>
                                </m:e>
                                <m:sub>
                                  <m:r>
                                    <a:rPr lang="en-US" altLang="zh-CN" sz="1800" b="0" i="1" kern="100" smtClean="0">
                                      <a:solidFill>
                                        <a:srgbClr val="304371"/>
                                      </a:solidFill>
                                      <a:latin typeface="Cambria Math" panose="02040503050406030204" pitchFamily="18" charset="0"/>
                                      <a:cs typeface="Times New Roman" panose="02020603050405020304" pitchFamily="18" charset="0"/>
                                    </a:rPr>
                                    <m:t>2</m:t>
                                  </m:r>
                                </m:sub>
                              </m:sSub>
                            </m:sub>
                          </m:sSub>
                          <m:r>
                            <a:rPr lang="en-US" altLang="zh-CN" sz="1800" i="1" kern="100">
                              <a:solidFill>
                                <a:srgbClr val="304371"/>
                              </a:solidFill>
                              <a:latin typeface="Cambria Math" panose="02040503050406030204" pitchFamily="18" charset="0"/>
                              <a:ea typeface="+mj-ea"/>
                              <a:cs typeface="Times New Roman" panose="02020603050405020304" pitchFamily="18" charset="0"/>
                            </a:rPr>
                            <m:t>…</m:t>
                          </m:r>
                          <m:r>
                            <a:rPr lang="en-US" altLang="zh-CN" sz="1800" i="1" kern="100">
                              <a:solidFill>
                                <a:srgbClr val="304371"/>
                              </a:solidFill>
                              <a:latin typeface="Cambria Math" panose="02040503050406030204" pitchFamily="18" charset="0"/>
                              <a:ea typeface="+mj-ea"/>
                              <a:cs typeface="Times New Roman" panose="02020603050405020304" pitchFamily="18" charset="0"/>
                            </a:rPr>
                            <m:t>↔</m:t>
                          </m:r>
                          <m:sSub>
                            <m:sSubPr>
                              <m:ctrlPr>
                                <a:rPr lang="en-US" altLang="zh-CN" sz="1800" i="1" kern="100">
                                  <a:solidFill>
                                    <a:srgbClr val="304371"/>
                                  </a:solidFill>
                                  <a:latin typeface="Cambria Math" panose="02040503050406030204" pitchFamily="18" charset="0"/>
                                  <a:cs typeface="Times New Roman" panose="02020603050405020304" pitchFamily="18" charset="0"/>
                                </a:rPr>
                              </m:ctrlPr>
                            </m:sSubPr>
                            <m:e>
                              <m:r>
                                <a:rPr lang="en-US" altLang="zh-CN" sz="1800" i="1" kern="100">
                                  <a:solidFill>
                                    <a:srgbClr val="304371"/>
                                  </a:solidFill>
                                  <a:latin typeface="Cambria Math" panose="02040503050406030204" pitchFamily="18" charset="0"/>
                                  <a:cs typeface="Times New Roman" panose="02020603050405020304" pitchFamily="18" charset="0"/>
                                </a:rPr>
                                <m:t>𝐸</m:t>
                              </m:r>
                            </m:e>
                            <m:sub>
                              <m:sSub>
                                <m:sSubPr>
                                  <m:ctrlPr>
                                    <a:rPr lang="en-US" altLang="zh-CN" sz="1800" i="1" kern="100">
                                      <a:solidFill>
                                        <a:srgbClr val="304371"/>
                                      </a:solidFill>
                                      <a:latin typeface="Cambria Math" panose="02040503050406030204" pitchFamily="18" charset="0"/>
                                      <a:cs typeface="Times New Roman" panose="02020603050405020304" pitchFamily="18" charset="0"/>
                                    </a:rPr>
                                  </m:ctrlPr>
                                </m:sSubPr>
                                <m:e>
                                  <m:r>
                                    <a:rPr lang="en-US" altLang="zh-CN" sz="1800" i="1" kern="100">
                                      <a:solidFill>
                                        <a:srgbClr val="304371"/>
                                      </a:solidFill>
                                      <a:latin typeface="Cambria Math" panose="02040503050406030204" pitchFamily="18" charset="0"/>
                                      <a:cs typeface="Times New Roman" panose="02020603050405020304" pitchFamily="18" charset="0"/>
                                    </a:rPr>
                                    <m:t>𝐴</m:t>
                                  </m:r>
                                </m:e>
                                <m:sub>
                                  <m:r>
                                    <a:rPr lang="en-US" altLang="zh-CN" sz="1800" b="0" i="1" kern="100" smtClean="0">
                                      <a:solidFill>
                                        <a:srgbClr val="304371"/>
                                      </a:solidFill>
                                      <a:latin typeface="Cambria Math" panose="02040503050406030204" pitchFamily="18" charset="0"/>
                                      <a:cs typeface="Times New Roman" panose="02020603050405020304" pitchFamily="18" charset="0"/>
                                    </a:rPr>
                                    <m:t>𝐿</m:t>
                                  </m:r>
                                </m:sub>
                              </m:sSub>
                            </m:sub>
                          </m:sSub>
                        </m:e>
                      </m:d>
                    </m:oMath>
                  </m:oMathPara>
                </a14:m>
                <a:endParaRPr lang="zh-CN" altLang="en-US" sz="1800" kern="100" dirty="0">
                  <a:solidFill>
                    <a:srgbClr val="304371"/>
                  </a:solidFill>
                  <a:latin typeface="+mj-ea"/>
                  <a:ea typeface="+mj-ea"/>
                  <a:cs typeface="Times New Roman" panose="02020603050405020304" pitchFamily="18" charset="0"/>
                </a:endParaRPr>
              </a:p>
            </p:txBody>
          </p:sp>
        </mc:Choice>
        <mc:Fallback>
          <p:sp>
            <p:nvSpPr>
              <p:cNvPr id="7" name="矩形 6">
                <a:extLst>
                  <a:ext uri="{FF2B5EF4-FFF2-40B4-BE49-F238E27FC236}">
                    <a16:creationId xmlns:a16="http://schemas.microsoft.com/office/drawing/2014/main" id="{3A2A5590-486B-4B4A-8FD0-E01301103B03}"/>
                  </a:ext>
                </a:extLst>
              </p:cNvPr>
              <p:cNvSpPr>
                <a:spLocks noRot="1" noChangeAspect="1" noMove="1" noResize="1" noEditPoints="1" noAdjustHandles="1" noChangeArrowheads="1" noChangeShapeType="1" noTextEdit="1"/>
              </p:cNvSpPr>
              <p:nvPr/>
            </p:nvSpPr>
            <p:spPr bwMode="auto">
              <a:xfrm>
                <a:off x="5278197" y="1224273"/>
                <a:ext cx="2821657" cy="58881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矩形 7">
                <a:extLst>
                  <a:ext uri="{FF2B5EF4-FFF2-40B4-BE49-F238E27FC236}">
                    <a16:creationId xmlns:a16="http://schemas.microsoft.com/office/drawing/2014/main" id="{3C4BD736-9CA3-4C33-9580-987135AB854F}"/>
                  </a:ext>
                </a:extLst>
              </p:cNvPr>
              <p:cNvSpPr/>
              <p:nvPr/>
            </p:nvSpPr>
            <p:spPr bwMode="auto">
              <a:xfrm>
                <a:off x="5278197" y="2285646"/>
                <a:ext cx="3731938" cy="572208"/>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800" b="0" i="1" kern="100" smtClean="0">
                              <a:solidFill>
                                <a:srgbClr val="304371"/>
                              </a:solidFill>
                              <a:latin typeface="Cambria Math" panose="02040503050406030204" pitchFamily="18" charset="0"/>
                              <a:ea typeface="+mj-ea"/>
                              <a:cs typeface="Times New Roman" panose="02020603050405020304" pitchFamily="18" charset="0"/>
                            </a:rPr>
                          </m:ctrlPr>
                        </m:sSubPr>
                        <m:e>
                          <m:r>
                            <a:rPr lang="en-US" altLang="zh-CN" sz="1800" b="0" i="1" kern="100" smtClean="0">
                              <a:solidFill>
                                <a:srgbClr val="304371"/>
                              </a:solidFill>
                              <a:latin typeface="Cambria Math" panose="02040503050406030204" pitchFamily="18" charset="0"/>
                              <a:ea typeface="+mj-ea"/>
                              <a:cs typeface="Times New Roman" panose="02020603050405020304" pitchFamily="18" charset="0"/>
                            </a:rPr>
                            <m:t>𝐺</m:t>
                          </m:r>
                        </m:e>
                        <m:sub>
                          <m:r>
                            <a:rPr lang="en-US" altLang="zh-CN" sz="1800" b="0" i="1" kern="100" smtClean="0">
                              <a:solidFill>
                                <a:srgbClr val="304371"/>
                              </a:solidFill>
                              <a:latin typeface="Cambria Math" panose="02040503050406030204" pitchFamily="18" charset="0"/>
                              <a:ea typeface="+mj-ea"/>
                              <a:cs typeface="Times New Roman" panose="02020603050405020304" pitchFamily="18" charset="0"/>
                            </a:rPr>
                            <m:t>𝑢</m:t>
                          </m:r>
                        </m:sub>
                      </m:sSub>
                      <m:r>
                        <a:rPr lang="en-US" altLang="zh-CN" sz="1800" i="1" kern="100" smtClean="0">
                          <a:solidFill>
                            <a:srgbClr val="304371"/>
                          </a:solidFill>
                          <a:latin typeface="Cambria Math" panose="02040503050406030204" pitchFamily="18" charset="0"/>
                          <a:ea typeface="+mj-ea"/>
                          <a:cs typeface="Times New Roman" panose="02020603050405020304" pitchFamily="18" charset="0"/>
                        </a:rPr>
                        <m:t>=</m:t>
                      </m:r>
                      <m:d>
                        <m:dPr>
                          <m:begChr m:val="{"/>
                          <m:endChr m:val="}"/>
                          <m:ctrlPr>
                            <a:rPr lang="en-US" altLang="zh-CN" sz="1800" i="1" kern="100" smtClean="0">
                              <a:solidFill>
                                <a:srgbClr val="304371"/>
                              </a:solidFill>
                              <a:latin typeface="Cambria Math" panose="02040503050406030204" pitchFamily="18" charset="0"/>
                              <a:ea typeface="+mj-ea"/>
                              <a:cs typeface="Times New Roman" panose="02020603050405020304" pitchFamily="18" charset="0"/>
                            </a:rPr>
                          </m:ctrlPr>
                        </m:dPr>
                        <m:e>
                          <m:sSub>
                            <m:sSubPr>
                              <m:ctrlPr>
                                <a:rPr lang="en-US" altLang="zh-CN" sz="1800" i="1" kern="100" smtClean="0">
                                  <a:solidFill>
                                    <a:srgbClr val="304371"/>
                                  </a:solidFill>
                                  <a:latin typeface="Cambria Math" panose="02040503050406030204" pitchFamily="18" charset="0"/>
                                  <a:ea typeface="+mj-ea"/>
                                  <a:cs typeface="Times New Roman" panose="02020603050405020304" pitchFamily="18" charset="0"/>
                                </a:rPr>
                              </m:ctrlPr>
                            </m:sSubPr>
                            <m:e>
                              <m:r>
                                <a:rPr lang="en-US" altLang="zh-CN" sz="1800" b="0" i="1" kern="100" smtClean="0">
                                  <a:solidFill>
                                    <a:srgbClr val="304371"/>
                                  </a:solidFill>
                                  <a:latin typeface="Cambria Math" panose="02040503050406030204" pitchFamily="18" charset="0"/>
                                  <a:ea typeface="+mj-ea"/>
                                  <a:cs typeface="Times New Roman" panose="02020603050405020304" pitchFamily="18" charset="0"/>
                                </a:rPr>
                                <m:t>𝐸</m:t>
                              </m:r>
                            </m:e>
                            <m:sub>
                              <m:sSub>
                                <m:sSubPr>
                                  <m:ctrlPr>
                                    <a:rPr lang="en-US" altLang="zh-CN" sz="1800" i="1" kern="100" smtClean="0">
                                      <a:solidFill>
                                        <a:srgbClr val="304371"/>
                                      </a:solidFill>
                                      <a:latin typeface="Cambria Math" panose="02040503050406030204" pitchFamily="18" charset="0"/>
                                      <a:ea typeface="+mj-ea"/>
                                      <a:cs typeface="Times New Roman" panose="02020603050405020304" pitchFamily="18" charset="0"/>
                                    </a:rPr>
                                  </m:ctrlPr>
                                </m:sSubPr>
                                <m:e>
                                  <m:r>
                                    <a:rPr lang="en-US" altLang="zh-CN" sz="1800" b="0" i="1" kern="100" smtClean="0">
                                      <a:solidFill>
                                        <a:srgbClr val="304371"/>
                                      </a:solidFill>
                                      <a:latin typeface="Cambria Math" panose="02040503050406030204" pitchFamily="18" charset="0"/>
                                      <a:ea typeface="+mj-ea"/>
                                      <a:cs typeface="Times New Roman" panose="02020603050405020304" pitchFamily="18" charset="0"/>
                                    </a:rPr>
                                    <m:t>𝐴</m:t>
                                  </m:r>
                                </m:e>
                                <m:sub>
                                  <m:r>
                                    <a:rPr lang="en-US" altLang="zh-CN" sz="1800" b="0" i="1" kern="100" smtClean="0">
                                      <a:solidFill>
                                        <a:srgbClr val="304371"/>
                                      </a:solidFill>
                                      <a:latin typeface="Cambria Math" panose="02040503050406030204" pitchFamily="18" charset="0"/>
                                      <a:ea typeface="+mj-ea"/>
                                      <a:cs typeface="Times New Roman" panose="02020603050405020304" pitchFamily="18" charset="0"/>
                                    </a:rPr>
                                    <m:t>1</m:t>
                                  </m:r>
                                </m:sub>
                              </m:sSub>
                            </m:sub>
                          </m:sSub>
                          <m:r>
                            <a:rPr lang="en-US" altLang="zh-CN" sz="1800" i="1" kern="100">
                              <a:solidFill>
                                <a:srgbClr val="304371"/>
                              </a:solidFill>
                              <a:latin typeface="Cambria Math" panose="02040503050406030204" pitchFamily="18" charset="0"/>
                              <a:ea typeface="+mj-ea"/>
                              <a:cs typeface="Times New Roman" panose="02020603050405020304" pitchFamily="18" charset="0"/>
                            </a:rPr>
                            <m:t>…</m:t>
                          </m:r>
                          <m:r>
                            <a:rPr lang="en-US" altLang="zh-CN" sz="1800" i="1" kern="100" smtClean="0">
                              <a:solidFill>
                                <a:srgbClr val="304371"/>
                              </a:solidFill>
                              <a:latin typeface="Cambria Math" panose="02040503050406030204" pitchFamily="18" charset="0"/>
                              <a:ea typeface="+mj-ea"/>
                              <a:cs typeface="Times New Roman" panose="02020603050405020304" pitchFamily="18" charset="0"/>
                            </a:rPr>
                            <m:t>↔</m:t>
                          </m:r>
                          <m:sSub>
                            <m:sSubPr>
                              <m:ctrlPr>
                                <a:rPr lang="en-US" altLang="zh-CN" sz="1800" i="1" kern="100" smtClean="0">
                                  <a:solidFill>
                                    <a:srgbClr val="304371"/>
                                  </a:solidFill>
                                  <a:latin typeface="Cambria Math" panose="02040503050406030204" pitchFamily="18" charset="0"/>
                                  <a:ea typeface="+mj-ea"/>
                                  <a:cs typeface="Times New Roman" panose="02020603050405020304" pitchFamily="18" charset="0"/>
                                </a:rPr>
                              </m:ctrlPr>
                            </m:sSubPr>
                            <m:e>
                              <m:r>
                                <a:rPr lang="en-US" altLang="zh-CN" sz="1800" b="0" i="1" kern="100" smtClean="0">
                                  <a:solidFill>
                                    <a:srgbClr val="304371"/>
                                  </a:solidFill>
                                  <a:latin typeface="Cambria Math" panose="02040503050406030204" pitchFamily="18" charset="0"/>
                                  <a:ea typeface="+mj-ea"/>
                                  <a:cs typeface="Times New Roman" panose="02020603050405020304" pitchFamily="18" charset="0"/>
                                </a:rPr>
                                <m:t>𝑒</m:t>
                              </m:r>
                            </m:e>
                            <m:sub>
                              <m:r>
                                <a:rPr lang="en-US" altLang="zh-CN" sz="1800" b="0" i="1" kern="100" smtClean="0">
                                  <a:solidFill>
                                    <a:srgbClr val="304371"/>
                                  </a:solidFill>
                                  <a:latin typeface="Cambria Math" panose="02040503050406030204" pitchFamily="18" charset="0"/>
                                  <a:ea typeface="+mj-ea"/>
                                  <a:cs typeface="Times New Roman" panose="02020603050405020304" pitchFamily="18" charset="0"/>
                                </a:rPr>
                                <m:t>𝑘</m:t>
                              </m:r>
                              <m:r>
                                <a:rPr lang="en-US" altLang="zh-CN" sz="1800" b="0" i="1" kern="100" smtClean="0">
                                  <a:solidFill>
                                    <a:srgbClr val="304371"/>
                                  </a:solidFill>
                                  <a:latin typeface="Cambria Math" panose="02040503050406030204" pitchFamily="18" charset="0"/>
                                  <a:ea typeface="+mj-ea"/>
                                  <a:cs typeface="Times New Roman" panose="02020603050405020304" pitchFamily="18" charset="0"/>
                                </a:rPr>
                                <m:t>1</m:t>
                              </m:r>
                            </m:sub>
                          </m:sSub>
                          <m:r>
                            <a:rPr lang="en-US" altLang="zh-CN" sz="1800" i="1" kern="100" smtClean="0">
                              <a:solidFill>
                                <a:srgbClr val="30437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1800" i="1" kern="100" smtClean="0">
                                  <a:solidFill>
                                    <a:srgbClr val="30437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0" i="1" kern="100" smtClean="0">
                                  <a:solidFill>
                                    <a:srgbClr val="304371"/>
                                  </a:solidFill>
                                  <a:latin typeface="Cambria Math" panose="02040503050406030204" pitchFamily="18" charset="0"/>
                                  <a:ea typeface="Cambria Math" panose="02040503050406030204" pitchFamily="18" charset="0"/>
                                  <a:cs typeface="Times New Roman" panose="02020603050405020304" pitchFamily="18" charset="0"/>
                                </a:rPr>
                                <m:t>𝑒</m:t>
                              </m:r>
                            </m:e>
                            <m:sub>
                              <m:r>
                                <a:rPr lang="en-US" altLang="zh-CN" sz="1800" b="0" i="1" kern="100" smtClean="0">
                                  <a:solidFill>
                                    <a:srgbClr val="304371"/>
                                  </a:solidFill>
                                  <a:latin typeface="Cambria Math" panose="02040503050406030204" pitchFamily="18" charset="0"/>
                                  <a:ea typeface="Cambria Math" panose="02040503050406030204" pitchFamily="18" charset="0"/>
                                  <a:cs typeface="Times New Roman" panose="02020603050405020304" pitchFamily="18" charset="0"/>
                                </a:rPr>
                                <m:t>𝑘</m:t>
                              </m:r>
                              <m:r>
                                <a:rPr lang="en-US" altLang="zh-CN" sz="1800" b="0" i="1" kern="100" smtClean="0">
                                  <a:solidFill>
                                    <a:srgbClr val="304371"/>
                                  </a:solidFill>
                                  <a:latin typeface="Cambria Math" panose="02040503050406030204" pitchFamily="18" charset="0"/>
                                  <a:ea typeface="Cambria Math" panose="02040503050406030204" pitchFamily="18" charset="0"/>
                                  <a:cs typeface="Times New Roman" panose="02020603050405020304" pitchFamily="18" charset="0"/>
                                </a:rPr>
                                <m:t>2</m:t>
                              </m:r>
                            </m:sub>
                          </m:sSub>
                          <m:r>
                            <a:rPr lang="en-US" altLang="zh-CN" sz="1800" i="1" kern="100">
                              <a:solidFill>
                                <a:srgbClr val="304371"/>
                              </a:solidFill>
                              <a:latin typeface="Cambria Math" panose="02040503050406030204" pitchFamily="18" charset="0"/>
                              <a:ea typeface="+mj-ea"/>
                              <a:cs typeface="Times New Roman" panose="02020603050405020304" pitchFamily="18" charset="0"/>
                            </a:rPr>
                            <m:t>↔</m:t>
                          </m:r>
                          <m:sSub>
                            <m:sSubPr>
                              <m:ctrlPr>
                                <a:rPr lang="en-US" altLang="zh-CN" sz="1800" i="1" kern="100">
                                  <a:solidFill>
                                    <a:srgbClr val="304371"/>
                                  </a:solidFill>
                                  <a:latin typeface="Cambria Math" panose="02040503050406030204" pitchFamily="18" charset="0"/>
                                  <a:cs typeface="Times New Roman" panose="02020603050405020304" pitchFamily="18" charset="0"/>
                                </a:rPr>
                              </m:ctrlPr>
                            </m:sSubPr>
                            <m:e>
                              <m:r>
                                <a:rPr lang="en-US" altLang="zh-CN" sz="1800" i="1" kern="100">
                                  <a:solidFill>
                                    <a:srgbClr val="304371"/>
                                  </a:solidFill>
                                  <a:latin typeface="Cambria Math" panose="02040503050406030204" pitchFamily="18" charset="0"/>
                                  <a:cs typeface="Times New Roman" panose="02020603050405020304" pitchFamily="18" charset="0"/>
                                </a:rPr>
                                <m:t>…</m:t>
                              </m:r>
                              <m:r>
                                <a:rPr lang="en-US" altLang="zh-CN" sz="1800" i="1" kern="100">
                                  <a:solidFill>
                                    <a:srgbClr val="304371"/>
                                  </a:solidFill>
                                  <a:latin typeface="Cambria Math" panose="02040503050406030204" pitchFamily="18" charset="0"/>
                                  <a:cs typeface="Times New Roman" panose="02020603050405020304" pitchFamily="18" charset="0"/>
                                </a:rPr>
                                <m:t>𝐸</m:t>
                              </m:r>
                            </m:e>
                            <m:sub>
                              <m:sSub>
                                <m:sSubPr>
                                  <m:ctrlPr>
                                    <a:rPr lang="en-US" altLang="zh-CN" sz="1800" i="1" kern="100">
                                      <a:solidFill>
                                        <a:srgbClr val="304371"/>
                                      </a:solidFill>
                                      <a:latin typeface="Cambria Math" panose="02040503050406030204" pitchFamily="18" charset="0"/>
                                      <a:cs typeface="Times New Roman" panose="02020603050405020304" pitchFamily="18" charset="0"/>
                                    </a:rPr>
                                  </m:ctrlPr>
                                </m:sSubPr>
                                <m:e>
                                  <m:r>
                                    <a:rPr lang="en-US" altLang="zh-CN" sz="1800" i="1" kern="100">
                                      <a:solidFill>
                                        <a:srgbClr val="304371"/>
                                      </a:solidFill>
                                      <a:latin typeface="Cambria Math" panose="02040503050406030204" pitchFamily="18" charset="0"/>
                                      <a:cs typeface="Times New Roman" panose="02020603050405020304" pitchFamily="18" charset="0"/>
                                    </a:rPr>
                                    <m:t>𝐴</m:t>
                                  </m:r>
                                </m:e>
                                <m:sub>
                                  <m:r>
                                    <a:rPr lang="en-US" altLang="zh-CN" sz="1800" b="0" i="1" kern="100" smtClean="0">
                                      <a:solidFill>
                                        <a:srgbClr val="304371"/>
                                      </a:solidFill>
                                      <a:latin typeface="Cambria Math" panose="02040503050406030204" pitchFamily="18" charset="0"/>
                                      <a:cs typeface="Times New Roman" panose="02020603050405020304" pitchFamily="18" charset="0"/>
                                    </a:rPr>
                                    <m:t>𝐿</m:t>
                                  </m:r>
                                </m:sub>
                              </m:sSub>
                            </m:sub>
                          </m:sSub>
                        </m:e>
                      </m:d>
                    </m:oMath>
                  </m:oMathPara>
                </a14:m>
                <a:endParaRPr lang="zh-CN" altLang="en-US" sz="1800" kern="100" dirty="0">
                  <a:solidFill>
                    <a:srgbClr val="304371"/>
                  </a:solidFill>
                  <a:latin typeface="+mj-ea"/>
                  <a:ea typeface="+mj-ea"/>
                  <a:cs typeface="Times New Roman" panose="02020603050405020304" pitchFamily="18" charset="0"/>
                </a:endParaRPr>
              </a:p>
            </p:txBody>
          </p:sp>
        </mc:Choice>
        <mc:Fallback>
          <p:sp>
            <p:nvSpPr>
              <p:cNvPr id="8" name="矩形 7">
                <a:extLst>
                  <a:ext uri="{FF2B5EF4-FFF2-40B4-BE49-F238E27FC236}">
                    <a16:creationId xmlns:a16="http://schemas.microsoft.com/office/drawing/2014/main" id="{3C4BD736-9CA3-4C33-9580-987135AB854F}"/>
                  </a:ext>
                </a:extLst>
              </p:cNvPr>
              <p:cNvSpPr>
                <a:spLocks noRot="1" noChangeAspect="1" noMove="1" noResize="1" noEditPoints="1" noAdjustHandles="1" noChangeArrowheads="1" noChangeShapeType="1" noTextEdit="1"/>
              </p:cNvSpPr>
              <p:nvPr/>
            </p:nvSpPr>
            <p:spPr bwMode="auto">
              <a:xfrm>
                <a:off x="5278197" y="2285646"/>
                <a:ext cx="3731938" cy="572208"/>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67346C3C-9856-4F1A-8AFE-3F83375EF20B}"/>
                  </a:ext>
                </a:extLst>
              </p:cNvPr>
              <p:cNvSpPr/>
              <p:nvPr/>
            </p:nvSpPr>
            <p:spPr bwMode="auto">
              <a:xfrm>
                <a:off x="5278197" y="3330411"/>
                <a:ext cx="3684570" cy="572208"/>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800" b="0" i="1" kern="100" smtClean="0">
                              <a:solidFill>
                                <a:srgbClr val="304371"/>
                              </a:solidFill>
                              <a:latin typeface="Cambria Math" panose="02040503050406030204" pitchFamily="18" charset="0"/>
                              <a:ea typeface="+mj-ea"/>
                              <a:cs typeface="Times New Roman" panose="02020603050405020304" pitchFamily="18" charset="0"/>
                            </a:rPr>
                          </m:ctrlPr>
                        </m:sSubPr>
                        <m:e>
                          <m:r>
                            <a:rPr lang="en-US" altLang="zh-CN" sz="1800" b="0" i="1" kern="100" smtClean="0">
                              <a:solidFill>
                                <a:srgbClr val="304371"/>
                              </a:solidFill>
                              <a:latin typeface="Cambria Math" panose="02040503050406030204" pitchFamily="18" charset="0"/>
                              <a:ea typeface="+mj-ea"/>
                              <a:cs typeface="Times New Roman" panose="02020603050405020304" pitchFamily="18" charset="0"/>
                            </a:rPr>
                            <m:t>𝐺</m:t>
                          </m:r>
                        </m:e>
                        <m:sub>
                          <m:r>
                            <a:rPr lang="en-US" altLang="zh-CN" sz="1800" b="0" i="1" kern="100" smtClean="0">
                              <a:solidFill>
                                <a:srgbClr val="304371"/>
                              </a:solidFill>
                              <a:latin typeface="Cambria Math" panose="02040503050406030204" pitchFamily="18" charset="0"/>
                              <a:ea typeface="+mj-ea"/>
                              <a:cs typeface="Times New Roman" panose="02020603050405020304" pitchFamily="18" charset="0"/>
                            </a:rPr>
                            <m:t>𝑢</m:t>
                          </m:r>
                        </m:sub>
                      </m:sSub>
                      <m:r>
                        <a:rPr lang="en-US" altLang="zh-CN" sz="1800" i="1" kern="100" smtClean="0">
                          <a:solidFill>
                            <a:srgbClr val="304371"/>
                          </a:solidFill>
                          <a:latin typeface="Cambria Math" panose="02040503050406030204" pitchFamily="18" charset="0"/>
                          <a:ea typeface="+mj-ea"/>
                          <a:cs typeface="Times New Roman" panose="02020603050405020304" pitchFamily="18" charset="0"/>
                        </a:rPr>
                        <m:t>=</m:t>
                      </m:r>
                      <m:d>
                        <m:dPr>
                          <m:begChr m:val="{"/>
                          <m:endChr m:val="}"/>
                          <m:ctrlPr>
                            <a:rPr lang="en-US" altLang="zh-CN" sz="1800" i="1" kern="100" smtClean="0">
                              <a:solidFill>
                                <a:srgbClr val="304371"/>
                              </a:solidFill>
                              <a:latin typeface="Cambria Math" panose="02040503050406030204" pitchFamily="18" charset="0"/>
                              <a:ea typeface="+mj-ea"/>
                              <a:cs typeface="Times New Roman" panose="02020603050405020304" pitchFamily="18" charset="0"/>
                            </a:rPr>
                          </m:ctrlPr>
                        </m:dPr>
                        <m:e>
                          <m:sSub>
                            <m:sSubPr>
                              <m:ctrlPr>
                                <a:rPr lang="en-US" altLang="zh-CN" sz="1800" i="1" kern="100" smtClean="0">
                                  <a:solidFill>
                                    <a:srgbClr val="304371"/>
                                  </a:solidFill>
                                  <a:latin typeface="Cambria Math" panose="02040503050406030204" pitchFamily="18" charset="0"/>
                                  <a:ea typeface="+mj-ea"/>
                                  <a:cs typeface="Times New Roman" panose="02020603050405020304" pitchFamily="18" charset="0"/>
                                </a:rPr>
                              </m:ctrlPr>
                            </m:sSubPr>
                            <m:e>
                              <m:r>
                                <a:rPr lang="en-US" altLang="zh-CN" sz="1800" b="0" i="1" kern="100" smtClean="0">
                                  <a:solidFill>
                                    <a:srgbClr val="304371"/>
                                  </a:solidFill>
                                  <a:latin typeface="Cambria Math" panose="02040503050406030204" pitchFamily="18" charset="0"/>
                                  <a:ea typeface="+mj-ea"/>
                                  <a:cs typeface="Times New Roman" panose="02020603050405020304" pitchFamily="18" charset="0"/>
                                </a:rPr>
                                <m:t>𝐸</m:t>
                              </m:r>
                            </m:e>
                            <m:sub>
                              <m:sSub>
                                <m:sSubPr>
                                  <m:ctrlPr>
                                    <a:rPr lang="en-US" altLang="zh-CN" sz="1800" i="1" kern="100" smtClean="0">
                                      <a:solidFill>
                                        <a:srgbClr val="304371"/>
                                      </a:solidFill>
                                      <a:latin typeface="Cambria Math" panose="02040503050406030204" pitchFamily="18" charset="0"/>
                                      <a:ea typeface="+mj-ea"/>
                                      <a:cs typeface="Times New Roman" panose="02020603050405020304" pitchFamily="18" charset="0"/>
                                    </a:rPr>
                                  </m:ctrlPr>
                                </m:sSubPr>
                                <m:e>
                                  <m:r>
                                    <a:rPr lang="en-US" altLang="zh-CN" sz="1800" b="0" i="1" kern="100" smtClean="0">
                                      <a:solidFill>
                                        <a:srgbClr val="304371"/>
                                      </a:solidFill>
                                      <a:latin typeface="Cambria Math" panose="02040503050406030204" pitchFamily="18" charset="0"/>
                                      <a:ea typeface="+mj-ea"/>
                                      <a:cs typeface="Times New Roman" panose="02020603050405020304" pitchFamily="18" charset="0"/>
                                    </a:rPr>
                                    <m:t>𝐴</m:t>
                                  </m:r>
                                </m:e>
                                <m:sub>
                                  <m:r>
                                    <a:rPr lang="en-US" altLang="zh-CN" sz="1800" b="0" i="1" kern="100" smtClean="0">
                                      <a:solidFill>
                                        <a:srgbClr val="304371"/>
                                      </a:solidFill>
                                      <a:latin typeface="Cambria Math" panose="02040503050406030204" pitchFamily="18" charset="0"/>
                                      <a:ea typeface="+mj-ea"/>
                                      <a:cs typeface="Times New Roman" panose="02020603050405020304" pitchFamily="18" charset="0"/>
                                    </a:rPr>
                                    <m:t>1</m:t>
                                  </m:r>
                                </m:sub>
                              </m:sSub>
                            </m:sub>
                          </m:sSub>
                          <m:r>
                            <a:rPr lang="en-US" altLang="zh-CN" sz="1800" i="1" kern="100">
                              <a:solidFill>
                                <a:srgbClr val="304371"/>
                              </a:solidFill>
                              <a:latin typeface="Cambria Math" panose="02040503050406030204" pitchFamily="18" charset="0"/>
                              <a:ea typeface="+mj-ea"/>
                              <a:cs typeface="Times New Roman" panose="02020603050405020304" pitchFamily="18" charset="0"/>
                            </a:rPr>
                            <m:t>…</m:t>
                          </m:r>
                          <m:r>
                            <a:rPr lang="en-US" altLang="zh-CN" sz="1800" i="1" kern="100">
                              <a:solidFill>
                                <a:srgbClr val="304371"/>
                              </a:solidFill>
                              <a:latin typeface="Cambria Math" panose="02040503050406030204" pitchFamily="18" charset="0"/>
                            </a:rPr>
                            <m:t>⇔</m:t>
                          </m:r>
                          <m:d>
                            <m:dPr>
                              <m:begChr m:val="{"/>
                              <m:endChr m:val="}"/>
                              <m:ctrlPr>
                                <a:rPr lang="en-US" altLang="zh-CN" sz="1800" i="1" kern="100" smtClean="0">
                                  <a:solidFill>
                                    <a:srgbClr val="304371"/>
                                  </a:solidFill>
                                  <a:latin typeface="Cambria Math" panose="02040503050406030204" pitchFamily="18" charset="0"/>
                                </a:rPr>
                              </m:ctrlPr>
                            </m:dPr>
                            <m:e>
                              <m:sSub>
                                <m:sSubPr>
                                  <m:ctrlPr>
                                    <a:rPr lang="en-US" altLang="zh-CN" sz="1800" i="1" kern="100">
                                      <a:solidFill>
                                        <a:srgbClr val="304371"/>
                                      </a:solidFill>
                                      <a:latin typeface="Cambria Math" panose="02040503050406030204" pitchFamily="18" charset="0"/>
                                      <a:cs typeface="Times New Roman" panose="02020603050405020304" pitchFamily="18" charset="0"/>
                                    </a:rPr>
                                  </m:ctrlPr>
                                </m:sSubPr>
                                <m:e>
                                  <m:r>
                                    <a:rPr lang="en-US" altLang="zh-CN" sz="1800" i="1" kern="100">
                                      <a:solidFill>
                                        <a:srgbClr val="304371"/>
                                      </a:solidFill>
                                      <a:latin typeface="Cambria Math" panose="02040503050406030204" pitchFamily="18" charset="0"/>
                                      <a:cs typeface="Times New Roman" panose="02020603050405020304" pitchFamily="18" charset="0"/>
                                    </a:rPr>
                                    <m:t>𝑒</m:t>
                                  </m:r>
                                </m:e>
                                <m:sub>
                                  <m:r>
                                    <a:rPr lang="en-US" altLang="zh-CN" sz="1800" i="1" kern="100">
                                      <a:solidFill>
                                        <a:srgbClr val="304371"/>
                                      </a:solidFill>
                                      <a:latin typeface="Cambria Math" panose="02040503050406030204" pitchFamily="18" charset="0"/>
                                      <a:cs typeface="Times New Roman" panose="02020603050405020304" pitchFamily="18" charset="0"/>
                                    </a:rPr>
                                    <m:t>𝑘</m:t>
                                  </m:r>
                                  <m:r>
                                    <a:rPr lang="en-US" altLang="zh-CN" sz="1800" i="1" kern="100">
                                      <a:solidFill>
                                        <a:srgbClr val="304371"/>
                                      </a:solidFill>
                                      <a:latin typeface="Cambria Math" panose="02040503050406030204" pitchFamily="18" charset="0"/>
                                      <a:cs typeface="Times New Roman" panose="02020603050405020304" pitchFamily="18" charset="0"/>
                                    </a:rPr>
                                    <m:t>1</m:t>
                                  </m:r>
                                </m:sub>
                              </m:sSub>
                              <m:r>
                                <a:rPr lang="en-US" altLang="zh-CN" sz="1800" i="1" kern="100">
                                  <a:solidFill>
                                    <a:srgbClr val="304371"/>
                                  </a:solidFill>
                                  <a:latin typeface="Cambria Math" panose="02040503050406030204" pitchFamily="18" charset="0"/>
                                  <a:cs typeface="Times New Roman" panose="02020603050405020304" pitchFamily="18" charset="0"/>
                                </a:rPr>
                                <m:t>,</m:t>
                              </m:r>
                              <m:sSub>
                                <m:sSubPr>
                                  <m:ctrlPr>
                                    <a:rPr lang="en-US" altLang="zh-CN" sz="1800" i="1" kern="100">
                                      <a:solidFill>
                                        <a:srgbClr val="30437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solidFill>
                                        <a:srgbClr val="304371"/>
                                      </a:solidFill>
                                      <a:latin typeface="Cambria Math" panose="02040503050406030204" pitchFamily="18" charset="0"/>
                                      <a:ea typeface="Cambria Math" panose="02040503050406030204" pitchFamily="18" charset="0"/>
                                      <a:cs typeface="Times New Roman" panose="02020603050405020304" pitchFamily="18" charset="0"/>
                                    </a:rPr>
                                    <m:t>𝑒</m:t>
                                  </m:r>
                                </m:e>
                                <m:sub>
                                  <m:r>
                                    <a:rPr lang="en-US" altLang="zh-CN" sz="1800" i="1" kern="100">
                                      <a:solidFill>
                                        <a:srgbClr val="304371"/>
                                      </a:solidFill>
                                      <a:latin typeface="Cambria Math" panose="02040503050406030204" pitchFamily="18" charset="0"/>
                                      <a:ea typeface="Cambria Math" panose="02040503050406030204" pitchFamily="18" charset="0"/>
                                      <a:cs typeface="Times New Roman" panose="02020603050405020304" pitchFamily="18" charset="0"/>
                                    </a:rPr>
                                    <m:t>𝑘</m:t>
                                  </m:r>
                                  <m:r>
                                    <a:rPr lang="en-US" altLang="zh-CN" sz="1800" i="1" kern="100">
                                      <a:solidFill>
                                        <a:srgbClr val="304371"/>
                                      </a:solidFill>
                                      <a:latin typeface="Cambria Math" panose="02040503050406030204" pitchFamily="18" charset="0"/>
                                      <a:ea typeface="Cambria Math" panose="02040503050406030204" pitchFamily="18" charset="0"/>
                                      <a:cs typeface="Times New Roman" panose="02020603050405020304" pitchFamily="18" charset="0"/>
                                    </a:rPr>
                                    <m:t>2</m:t>
                                  </m:r>
                                </m:sub>
                              </m:sSub>
                            </m:e>
                          </m:d>
                          <m:r>
                            <a:rPr lang="en-US" altLang="zh-CN" sz="1800" i="1" kern="100">
                              <a:solidFill>
                                <a:srgbClr val="304371"/>
                              </a:solidFill>
                              <a:latin typeface="Cambria Math" panose="02040503050406030204" pitchFamily="18" charset="0"/>
                            </a:rPr>
                            <m:t>⇔</m:t>
                          </m:r>
                          <m:sSub>
                            <m:sSubPr>
                              <m:ctrlPr>
                                <a:rPr lang="en-US" altLang="zh-CN" sz="1800" i="1" kern="100">
                                  <a:solidFill>
                                    <a:srgbClr val="304371"/>
                                  </a:solidFill>
                                  <a:latin typeface="Cambria Math" panose="02040503050406030204" pitchFamily="18" charset="0"/>
                                  <a:cs typeface="Times New Roman" panose="02020603050405020304" pitchFamily="18" charset="0"/>
                                </a:rPr>
                              </m:ctrlPr>
                            </m:sSubPr>
                            <m:e>
                              <m:r>
                                <a:rPr lang="en-US" altLang="zh-CN" sz="1800" i="1" kern="100">
                                  <a:solidFill>
                                    <a:srgbClr val="304371"/>
                                  </a:solidFill>
                                  <a:latin typeface="Cambria Math" panose="02040503050406030204" pitchFamily="18" charset="0"/>
                                  <a:cs typeface="Times New Roman" panose="02020603050405020304" pitchFamily="18" charset="0"/>
                                </a:rPr>
                                <m:t>…</m:t>
                              </m:r>
                              <m:r>
                                <a:rPr lang="en-US" altLang="zh-CN" sz="1800" i="1" kern="100">
                                  <a:solidFill>
                                    <a:srgbClr val="304371"/>
                                  </a:solidFill>
                                  <a:latin typeface="Cambria Math" panose="02040503050406030204" pitchFamily="18" charset="0"/>
                                  <a:cs typeface="Times New Roman" panose="02020603050405020304" pitchFamily="18" charset="0"/>
                                </a:rPr>
                                <m:t>𝐸</m:t>
                              </m:r>
                            </m:e>
                            <m:sub>
                              <m:sSub>
                                <m:sSubPr>
                                  <m:ctrlPr>
                                    <a:rPr lang="en-US" altLang="zh-CN" sz="1800" i="1" kern="100">
                                      <a:solidFill>
                                        <a:srgbClr val="304371"/>
                                      </a:solidFill>
                                      <a:latin typeface="Cambria Math" panose="02040503050406030204" pitchFamily="18" charset="0"/>
                                      <a:cs typeface="Times New Roman" panose="02020603050405020304" pitchFamily="18" charset="0"/>
                                    </a:rPr>
                                  </m:ctrlPr>
                                </m:sSubPr>
                                <m:e>
                                  <m:r>
                                    <a:rPr lang="en-US" altLang="zh-CN" sz="1800" i="1" kern="100">
                                      <a:solidFill>
                                        <a:srgbClr val="304371"/>
                                      </a:solidFill>
                                      <a:latin typeface="Cambria Math" panose="02040503050406030204" pitchFamily="18" charset="0"/>
                                      <a:cs typeface="Times New Roman" panose="02020603050405020304" pitchFamily="18" charset="0"/>
                                    </a:rPr>
                                    <m:t>𝐴</m:t>
                                  </m:r>
                                </m:e>
                                <m:sub>
                                  <m:r>
                                    <a:rPr lang="en-US" altLang="zh-CN" sz="1800" b="0" i="1" kern="100" smtClean="0">
                                      <a:solidFill>
                                        <a:srgbClr val="304371"/>
                                      </a:solidFill>
                                      <a:latin typeface="Cambria Math" panose="02040503050406030204" pitchFamily="18" charset="0"/>
                                      <a:cs typeface="Times New Roman" panose="02020603050405020304" pitchFamily="18" charset="0"/>
                                    </a:rPr>
                                    <m:t>𝐿</m:t>
                                  </m:r>
                                </m:sub>
                              </m:sSub>
                            </m:sub>
                          </m:sSub>
                        </m:e>
                      </m:d>
                    </m:oMath>
                  </m:oMathPara>
                </a14:m>
                <a:endParaRPr lang="zh-CN" altLang="en-US" sz="1800" kern="100" dirty="0">
                  <a:solidFill>
                    <a:srgbClr val="304371"/>
                  </a:solidFill>
                  <a:latin typeface="+mj-ea"/>
                  <a:ea typeface="+mj-ea"/>
                  <a:cs typeface="Times New Roman" panose="02020603050405020304" pitchFamily="18" charset="0"/>
                </a:endParaRPr>
              </a:p>
            </p:txBody>
          </p:sp>
        </mc:Choice>
        <mc:Fallback>
          <p:sp>
            <p:nvSpPr>
              <p:cNvPr id="9" name="矩形 8">
                <a:extLst>
                  <a:ext uri="{FF2B5EF4-FFF2-40B4-BE49-F238E27FC236}">
                    <a16:creationId xmlns:a16="http://schemas.microsoft.com/office/drawing/2014/main" id="{67346C3C-9856-4F1A-8AFE-3F83375EF20B}"/>
                  </a:ext>
                </a:extLst>
              </p:cNvPr>
              <p:cNvSpPr>
                <a:spLocks noRot="1" noChangeAspect="1" noMove="1" noResize="1" noEditPoints="1" noAdjustHandles="1" noChangeArrowheads="1" noChangeShapeType="1" noTextEdit="1"/>
              </p:cNvSpPr>
              <p:nvPr/>
            </p:nvSpPr>
            <p:spPr bwMode="auto">
              <a:xfrm>
                <a:off x="5278197" y="3330411"/>
                <a:ext cx="3684570" cy="572208"/>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22319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09932" y="70052"/>
            <a:ext cx="3585692" cy="369332"/>
          </a:xfrm>
          <a:prstGeom prst="rect">
            <a:avLst/>
          </a:prstGeom>
          <a:noFill/>
        </p:spPr>
        <p:txBody>
          <a:bodyPr wrap="square">
            <a:spAutoFit/>
          </a:bodyPr>
          <a:lstStyle/>
          <a:p>
            <a:pPr algn="ctr">
              <a:defRPr/>
            </a:pPr>
            <a:r>
              <a:rPr lang="en-US" altLang="zh-CN"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Recurrent Graph Convolution</a:t>
            </a:r>
            <a:endPar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09A6D68F-415D-4A9A-8F1E-D0B7E034E2AD}"/>
              </a:ext>
            </a:extLst>
          </p:cNvPr>
          <p:cNvPicPr>
            <a:picLocks noChangeAspect="1"/>
          </p:cNvPicPr>
          <p:nvPr/>
        </p:nvPicPr>
        <p:blipFill>
          <a:blip r:embed="rId3"/>
          <a:stretch>
            <a:fillRect/>
          </a:stretch>
        </p:blipFill>
        <p:spPr>
          <a:xfrm>
            <a:off x="0" y="930836"/>
            <a:ext cx="4639565" cy="3451384"/>
          </a:xfrm>
          <a:prstGeom prst="rect">
            <a:avLst/>
          </a:prstGeom>
        </p:spPr>
      </p:pic>
      <p:pic>
        <p:nvPicPr>
          <p:cNvPr id="5" name="图片 4">
            <a:extLst>
              <a:ext uri="{FF2B5EF4-FFF2-40B4-BE49-F238E27FC236}">
                <a16:creationId xmlns:a16="http://schemas.microsoft.com/office/drawing/2014/main" id="{A7945342-9DF1-483F-9EA1-4584F2C63CCE}"/>
              </a:ext>
            </a:extLst>
          </p:cNvPr>
          <p:cNvPicPr>
            <a:picLocks noChangeAspect="1"/>
          </p:cNvPicPr>
          <p:nvPr/>
        </p:nvPicPr>
        <p:blipFill rotWithShape="1">
          <a:blip r:embed="rId4"/>
          <a:srcRect l="1218" r="2156"/>
          <a:stretch/>
        </p:blipFill>
        <p:spPr>
          <a:xfrm>
            <a:off x="4732147" y="1846323"/>
            <a:ext cx="4411853" cy="1450853"/>
          </a:xfrm>
          <a:prstGeom prst="rect">
            <a:avLst/>
          </a:prstGeom>
        </p:spPr>
      </p:pic>
    </p:spTree>
    <p:extLst>
      <p:ext uri="{BB962C8B-B14F-4D97-AF65-F5344CB8AC3E}">
        <p14:creationId xmlns:p14="http://schemas.microsoft.com/office/powerpoint/2010/main" val="219124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09931" y="70052"/>
            <a:ext cx="1015019" cy="369332"/>
          </a:xfrm>
          <a:prstGeom prst="rect">
            <a:avLst/>
          </a:prstGeom>
          <a:noFill/>
        </p:spPr>
        <p:txBody>
          <a:bodyPr wrap="square">
            <a:spAutoFit/>
          </a:bodyPr>
          <a:lstStyle/>
          <a:p>
            <a:pPr algn="ctr">
              <a:defRPr/>
            </a:pPr>
            <a:r>
              <a:rPr lang="en-US" altLang="zh-CN"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KOPRA</a:t>
            </a:r>
            <a:endPar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99EA7094-7F2C-4F09-B346-BC7648FE264B}"/>
              </a:ext>
            </a:extLst>
          </p:cNvPr>
          <p:cNvPicPr>
            <a:picLocks noChangeAspect="1"/>
          </p:cNvPicPr>
          <p:nvPr/>
        </p:nvPicPr>
        <p:blipFill rotWithShape="1">
          <a:blip r:embed="rId3"/>
          <a:srcRect t="3133"/>
          <a:stretch/>
        </p:blipFill>
        <p:spPr>
          <a:xfrm>
            <a:off x="349370" y="909420"/>
            <a:ext cx="8445260" cy="4234080"/>
          </a:xfrm>
          <a:prstGeom prst="rect">
            <a:avLst/>
          </a:prstGeom>
        </p:spPr>
      </p:pic>
      <p:pic>
        <p:nvPicPr>
          <p:cNvPr id="5" name="图片 4">
            <a:extLst>
              <a:ext uri="{FF2B5EF4-FFF2-40B4-BE49-F238E27FC236}">
                <a16:creationId xmlns:a16="http://schemas.microsoft.com/office/drawing/2014/main" id="{7BED8F67-5F44-474F-9E04-42D70205BF98}"/>
              </a:ext>
            </a:extLst>
          </p:cNvPr>
          <p:cNvPicPr>
            <a:picLocks noChangeAspect="1"/>
          </p:cNvPicPr>
          <p:nvPr/>
        </p:nvPicPr>
        <p:blipFill>
          <a:blip r:embed="rId4"/>
          <a:stretch>
            <a:fillRect/>
          </a:stretch>
        </p:blipFill>
        <p:spPr>
          <a:xfrm>
            <a:off x="209931" y="608311"/>
            <a:ext cx="2084456" cy="340597"/>
          </a:xfrm>
          <a:prstGeom prst="rect">
            <a:avLst/>
          </a:prstGeom>
        </p:spPr>
      </p:pic>
      <p:pic>
        <p:nvPicPr>
          <p:cNvPr id="6" name="图片 5">
            <a:extLst>
              <a:ext uri="{FF2B5EF4-FFF2-40B4-BE49-F238E27FC236}">
                <a16:creationId xmlns:a16="http://schemas.microsoft.com/office/drawing/2014/main" id="{E9399B76-83DA-4107-A535-016EDBAA8AE4}"/>
              </a:ext>
            </a:extLst>
          </p:cNvPr>
          <p:cNvPicPr>
            <a:picLocks noChangeAspect="1"/>
          </p:cNvPicPr>
          <p:nvPr/>
        </p:nvPicPr>
        <p:blipFill>
          <a:blip r:embed="rId5"/>
          <a:stretch>
            <a:fillRect/>
          </a:stretch>
        </p:blipFill>
        <p:spPr>
          <a:xfrm>
            <a:off x="7304847" y="2769833"/>
            <a:ext cx="1839153" cy="256627"/>
          </a:xfrm>
          <a:prstGeom prst="rect">
            <a:avLst/>
          </a:prstGeom>
        </p:spPr>
      </p:pic>
      <p:pic>
        <p:nvPicPr>
          <p:cNvPr id="7" name="图片 6">
            <a:extLst>
              <a:ext uri="{FF2B5EF4-FFF2-40B4-BE49-F238E27FC236}">
                <a16:creationId xmlns:a16="http://schemas.microsoft.com/office/drawing/2014/main" id="{E035F6E7-5EF6-426D-8D5A-6B13A5A784D8}"/>
              </a:ext>
            </a:extLst>
          </p:cNvPr>
          <p:cNvPicPr>
            <a:picLocks noChangeAspect="1"/>
          </p:cNvPicPr>
          <p:nvPr/>
        </p:nvPicPr>
        <p:blipFill>
          <a:blip r:embed="rId6"/>
          <a:stretch>
            <a:fillRect/>
          </a:stretch>
        </p:blipFill>
        <p:spPr>
          <a:xfrm>
            <a:off x="2604294" y="1647644"/>
            <a:ext cx="3494583" cy="1044875"/>
          </a:xfrm>
          <a:prstGeom prst="rect">
            <a:avLst/>
          </a:prstGeom>
        </p:spPr>
      </p:pic>
      <p:pic>
        <p:nvPicPr>
          <p:cNvPr id="8" name="图片 7">
            <a:extLst>
              <a:ext uri="{FF2B5EF4-FFF2-40B4-BE49-F238E27FC236}">
                <a16:creationId xmlns:a16="http://schemas.microsoft.com/office/drawing/2014/main" id="{3616AE22-12B9-413E-9B18-7143BB7784F0}"/>
              </a:ext>
            </a:extLst>
          </p:cNvPr>
          <p:cNvPicPr>
            <a:picLocks noChangeAspect="1"/>
          </p:cNvPicPr>
          <p:nvPr/>
        </p:nvPicPr>
        <p:blipFill>
          <a:blip r:embed="rId7"/>
          <a:stretch>
            <a:fillRect/>
          </a:stretch>
        </p:blipFill>
        <p:spPr>
          <a:xfrm>
            <a:off x="5378128" y="586294"/>
            <a:ext cx="3494584" cy="345144"/>
          </a:xfrm>
          <a:prstGeom prst="rect">
            <a:avLst/>
          </a:prstGeom>
        </p:spPr>
      </p:pic>
    </p:spTree>
    <p:extLst>
      <p:ext uri="{BB962C8B-B14F-4D97-AF65-F5344CB8AC3E}">
        <p14:creationId xmlns:p14="http://schemas.microsoft.com/office/powerpoint/2010/main" val="3223809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09931" y="70052"/>
            <a:ext cx="3620197" cy="369332"/>
          </a:xfrm>
          <a:prstGeom prst="rect">
            <a:avLst/>
          </a:prstGeom>
          <a:noFill/>
        </p:spPr>
        <p:txBody>
          <a:bodyPr wrap="square">
            <a:spAutoFit/>
          </a:bodyPr>
          <a:lstStyle/>
          <a:p>
            <a:pPr algn="ctr">
              <a:defRPr/>
            </a:pPr>
            <a:r>
              <a:rPr lang="en-US" altLang="zh-CN"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Knowledge Graph Correction</a:t>
            </a:r>
            <a:endPar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6A0ABBE8-D32C-4CDD-AC2D-3BC8ED75989D}"/>
              </a:ext>
            </a:extLst>
          </p:cNvPr>
          <p:cNvPicPr>
            <a:picLocks noChangeAspect="1"/>
          </p:cNvPicPr>
          <p:nvPr/>
        </p:nvPicPr>
        <p:blipFill>
          <a:blip r:embed="rId3"/>
          <a:stretch>
            <a:fillRect/>
          </a:stretch>
        </p:blipFill>
        <p:spPr>
          <a:xfrm>
            <a:off x="1887793" y="2694083"/>
            <a:ext cx="5782482" cy="1286054"/>
          </a:xfrm>
          <a:prstGeom prst="rect">
            <a:avLst/>
          </a:prstGeom>
        </p:spPr>
      </p:pic>
      <p:pic>
        <p:nvPicPr>
          <p:cNvPr id="5" name="图片 4">
            <a:extLst>
              <a:ext uri="{FF2B5EF4-FFF2-40B4-BE49-F238E27FC236}">
                <a16:creationId xmlns:a16="http://schemas.microsoft.com/office/drawing/2014/main" id="{A5654E33-9516-4E6C-A975-9A2AAC815C36}"/>
              </a:ext>
            </a:extLst>
          </p:cNvPr>
          <p:cNvPicPr>
            <a:picLocks noChangeAspect="1"/>
          </p:cNvPicPr>
          <p:nvPr/>
        </p:nvPicPr>
        <p:blipFill>
          <a:blip r:embed="rId4"/>
          <a:stretch>
            <a:fillRect/>
          </a:stretch>
        </p:blipFill>
        <p:spPr>
          <a:xfrm>
            <a:off x="2628629" y="1314286"/>
            <a:ext cx="3886742" cy="504895"/>
          </a:xfrm>
          <a:prstGeom prst="rect">
            <a:avLst/>
          </a:prstGeom>
        </p:spPr>
      </p:pic>
    </p:spTree>
    <p:extLst>
      <p:ext uri="{BB962C8B-B14F-4D97-AF65-F5344CB8AC3E}">
        <p14:creationId xmlns:p14="http://schemas.microsoft.com/office/powerpoint/2010/main" val="248434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09932" y="70052"/>
            <a:ext cx="1394582" cy="369332"/>
          </a:xfrm>
          <a:prstGeom prst="rect">
            <a:avLst/>
          </a:prstGeom>
          <a:noFill/>
        </p:spPr>
        <p:txBody>
          <a:bodyPr wrap="square">
            <a:spAutoFit/>
          </a:bodyPr>
          <a:lstStyle/>
          <a:p>
            <a:pPr algn="ctr">
              <a:defRPr/>
            </a:pPr>
            <a:r>
              <a:rPr lang="en-US" altLang="zh-CN"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Evaluation</a:t>
            </a:r>
            <a:endPar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9DEF34B1-B754-4ED4-8C85-337AE6B9C235}"/>
              </a:ext>
            </a:extLst>
          </p:cNvPr>
          <p:cNvPicPr>
            <a:picLocks noChangeAspect="1"/>
          </p:cNvPicPr>
          <p:nvPr/>
        </p:nvPicPr>
        <p:blipFill>
          <a:blip r:embed="rId3"/>
          <a:stretch>
            <a:fillRect/>
          </a:stretch>
        </p:blipFill>
        <p:spPr>
          <a:xfrm>
            <a:off x="0" y="584479"/>
            <a:ext cx="9144000" cy="2058082"/>
          </a:xfrm>
          <a:prstGeom prst="rect">
            <a:avLst/>
          </a:prstGeom>
        </p:spPr>
      </p:pic>
      <p:pic>
        <p:nvPicPr>
          <p:cNvPr id="5" name="图片 4">
            <a:extLst>
              <a:ext uri="{FF2B5EF4-FFF2-40B4-BE49-F238E27FC236}">
                <a16:creationId xmlns:a16="http://schemas.microsoft.com/office/drawing/2014/main" id="{47FF721A-855D-404C-90C1-D792DED356F7}"/>
              </a:ext>
            </a:extLst>
          </p:cNvPr>
          <p:cNvPicPr>
            <a:picLocks noChangeAspect="1"/>
          </p:cNvPicPr>
          <p:nvPr/>
        </p:nvPicPr>
        <p:blipFill>
          <a:blip r:embed="rId4"/>
          <a:stretch>
            <a:fillRect/>
          </a:stretch>
        </p:blipFill>
        <p:spPr>
          <a:xfrm>
            <a:off x="2194772" y="2642560"/>
            <a:ext cx="4876832" cy="2500939"/>
          </a:xfrm>
          <a:prstGeom prst="rect">
            <a:avLst/>
          </a:prstGeom>
        </p:spPr>
      </p:pic>
    </p:spTree>
    <p:extLst>
      <p:ext uri="{BB962C8B-B14F-4D97-AF65-F5344CB8AC3E}">
        <p14:creationId xmlns:p14="http://schemas.microsoft.com/office/powerpoint/2010/main" val="2048643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09932" y="70052"/>
            <a:ext cx="1394582" cy="369332"/>
          </a:xfrm>
          <a:prstGeom prst="rect">
            <a:avLst/>
          </a:prstGeom>
          <a:noFill/>
        </p:spPr>
        <p:txBody>
          <a:bodyPr wrap="square">
            <a:spAutoFit/>
          </a:bodyPr>
          <a:lstStyle/>
          <a:p>
            <a:pPr algn="ctr">
              <a:defRPr/>
            </a:pPr>
            <a:r>
              <a:rPr lang="en-US" altLang="zh-CN"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Evaluation</a:t>
            </a:r>
            <a:endPar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248ED947-633F-46AB-8555-44EC4770884F}"/>
              </a:ext>
            </a:extLst>
          </p:cNvPr>
          <p:cNvPicPr>
            <a:picLocks noChangeAspect="1"/>
          </p:cNvPicPr>
          <p:nvPr/>
        </p:nvPicPr>
        <p:blipFill>
          <a:blip r:embed="rId3"/>
          <a:stretch>
            <a:fillRect/>
          </a:stretch>
        </p:blipFill>
        <p:spPr>
          <a:xfrm>
            <a:off x="1588432" y="583620"/>
            <a:ext cx="5967136" cy="2140710"/>
          </a:xfrm>
          <a:prstGeom prst="rect">
            <a:avLst/>
          </a:prstGeom>
        </p:spPr>
      </p:pic>
      <p:pic>
        <p:nvPicPr>
          <p:cNvPr id="6" name="图片 5">
            <a:extLst>
              <a:ext uri="{FF2B5EF4-FFF2-40B4-BE49-F238E27FC236}">
                <a16:creationId xmlns:a16="http://schemas.microsoft.com/office/drawing/2014/main" id="{F676908E-CE77-4EAF-99FC-9063297A82D0}"/>
              </a:ext>
            </a:extLst>
          </p:cNvPr>
          <p:cNvPicPr>
            <a:picLocks noChangeAspect="1"/>
          </p:cNvPicPr>
          <p:nvPr/>
        </p:nvPicPr>
        <p:blipFill rotWithShape="1">
          <a:blip r:embed="rId4"/>
          <a:srcRect l="4095" t="3775"/>
          <a:stretch/>
        </p:blipFill>
        <p:spPr>
          <a:xfrm>
            <a:off x="2760453" y="2656954"/>
            <a:ext cx="3623094" cy="2486546"/>
          </a:xfrm>
          <a:prstGeom prst="rect">
            <a:avLst/>
          </a:prstGeom>
        </p:spPr>
      </p:pic>
    </p:spTree>
    <p:extLst>
      <p:ext uri="{BB962C8B-B14F-4D97-AF65-F5344CB8AC3E}">
        <p14:creationId xmlns:p14="http://schemas.microsoft.com/office/powerpoint/2010/main" val="492732396"/>
      </p:ext>
    </p:extLst>
  </p:cSld>
  <p:clrMapOvr>
    <a:masterClrMapping/>
  </p:clrMapOvr>
</p:sld>
</file>

<file path=ppt/theme/theme1.xml><?xml version="1.0" encoding="utf-8"?>
<a:theme xmlns:a="http://schemas.openxmlformats.org/drawingml/2006/main" name="Office 主题">
  <a:themeElements>
    <a:clrScheme name="蓝色清新答辩1">
      <a:dk1>
        <a:sysClr val="windowText" lastClr="000000"/>
      </a:dk1>
      <a:lt1>
        <a:sysClr val="window" lastClr="FFFFFF"/>
      </a:lt1>
      <a:dk2>
        <a:srgbClr val="EEF2F5"/>
      </a:dk2>
      <a:lt2>
        <a:srgbClr val="E7E6E6"/>
      </a:lt2>
      <a:accent1>
        <a:srgbClr val="304371"/>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标准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5617</TotalTime>
  <Words>2778</Words>
  <Application>Microsoft Office PowerPoint</Application>
  <PresentationFormat>全屏显示(16:9)</PresentationFormat>
  <Paragraphs>129</Paragraphs>
  <Slides>12</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宋体</vt:lpstr>
      <vt:lpstr>微软雅黑</vt:lpstr>
      <vt:lpstr>微软雅黑 Light</vt:lpstr>
      <vt:lpstr>Arial</vt:lpstr>
      <vt:lpstr>Calibri</vt:lpstr>
      <vt:lpstr>Calibri Light</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熊猫哒哒</dc:creator>
  <cp:lastModifiedBy>Acey XX</cp:lastModifiedBy>
  <cp:revision>727</cp:revision>
  <dcterms:created xsi:type="dcterms:W3CDTF">2017-05-01T12:27:00Z</dcterms:created>
  <dcterms:modified xsi:type="dcterms:W3CDTF">2022-03-02T08:00:13Z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