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7" r:id="rId2"/>
    <p:sldId id="271" r:id="rId3"/>
    <p:sldId id="270" r:id="rId4"/>
    <p:sldId id="296" r:id="rId5"/>
    <p:sldId id="297" r:id="rId6"/>
    <p:sldId id="298" r:id="rId7"/>
    <p:sldId id="299" r:id="rId8"/>
    <p:sldId id="300" r:id="rId9"/>
    <p:sldId id="30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79B5-E688-4C02-A8FA-0A4642362005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E9C5-FFDF-4477-A7C4-8B4B4A36E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BE9C5-FFDF-4477-A7C4-8B4B4A36E0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3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134694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5" y="429969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4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05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3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6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3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55D1AB-84CC-47BC-94D3-6A88698F66EE}"/>
              </a:ext>
            </a:extLst>
          </p:cNvPr>
          <p:cNvCxnSpPr>
            <a:cxnSpLocks/>
          </p:cNvCxnSpPr>
          <p:nvPr userDrawn="1"/>
        </p:nvCxnSpPr>
        <p:spPr>
          <a:xfrm>
            <a:off x="655019" y="732210"/>
            <a:ext cx="11296189" cy="83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262DD-78C6-4301-9090-55E6F03CE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2" y="220089"/>
            <a:ext cx="520455" cy="5204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1BA054-4B05-468D-BCA5-A8A332928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1178154" y="132386"/>
            <a:ext cx="695879" cy="5297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49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image" Target="../media/image3.png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26.png"/><Relationship Id="rId10" Type="http://schemas.openxmlformats.org/officeDocument/2006/relationships/image" Target="../media/image22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2022-06-02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16">
            <a:extLst>
              <a:ext uri="{FF2B5EF4-FFF2-40B4-BE49-F238E27FC236}">
                <a16:creationId xmlns:a16="http://schemas.microsoft.com/office/drawing/2014/main" id="{6F593BDF-E0C0-4500-87BB-F4703317FE6E}"/>
              </a:ext>
            </a:extLst>
          </p:cNvPr>
          <p:cNvSpPr txBox="1">
            <a:spLocks/>
          </p:cNvSpPr>
          <p:nvPr/>
        </p:nvSpPr>
        <p:spPr>
          <a:xfrm>
            <a:off x="4714601" y="1565287"/>
            <a:ext cx="2552091" cy="63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「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~2022 SIGIR~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52ECAB-EE0B-4976-82BC-34FCDD550E6A}"/>
              </a:ext>
            </a:extLst>
          </p:cNvPr>
          <p:cNvSpPr/>
          <p:nvPr/>
        </p:nvSpPr>
        <p:spPr>
          <a:xfrm>
            <a:off x="975302" y="2121028"/>
            <a:ext cx="10030691" cy="1938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When Multi-Level Meets Multi-Interest: </a:t>
            </a:r>
          </a:p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 Multi-Grained Neural Model for Sequential Recommendation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5">
            <a:extLst>
              <a:ext uri="{FF2B5EF4-FFF2-40B4-BE49-F238E27FC236}">
                <a16:creationId xmlns:a16="http://schemas.microsoft.com/office/drawing/2014/main" id="{62194BDF-6E4F-4FCB-99B6-4281B27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72" y="1495356"/>
            <a:ext cx="9966960" cy="3035808"/>
          </a:xfrm>
        </p:spPr>
        <p:txBody>
          <a:bodyPr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 谢 聆 听</a:t>
            </a:r>
          </a:p>
        </p:txBody>
      </p:sp>
      <p:sp>
        <p:nvSpPr>
          <p:cNvPr id="8" name="副标题 16">
            <a:extLst>
              <a:ext uri="{FF2B5EF4-FFF2-40B4-BE49-F238E27FC236}">
                <a16:creationId xmlns:a16="http://schemas.microsoft.com/office/drawing/2014/main" id="{2096ECAB-331D-40BA-9E8C-5A682A9B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2022-06-02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6" y="77036"/>
            <a:ext cx="6736009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MGNM (Multi-Grained Neural Model 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09659"/>
            <a:ext cx="292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研究动机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(Motivation)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95206-07D2-485E-8A34-2974ED136363}"/>
              </a:ext>
            </a:extLst>
          </p:cNvPr>
          <p:cNvSpPr txBox="1"/>
          <p:nvPr/>
        </p:nvSpPr>
        <p:spPr>
          <a:xfrm>
            <a:off x="1305587" y="1259772"/>
            <a:ext cx="4685947" cy="2269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传统方法建模用户偏好为单一表征无法表达：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16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①多样性的兴趣；②多粒度的兴趣</a:t>
            </a:r>
            <a:endParaRPr lang="en-US" altLang="zh-CN" sz="1600" b="1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多兴趣学习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方法面临：以当个物品作为最小兴趣单元，忽视了</a:t>
            </a:r>
            <a:r>
              <a:rPr lang="zh-CN" altLang="en-US" sz="16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兴趣重叠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现象。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图卷积聚合</a:t>
            </a:r>
            <a:r>
              <a:rPr lang="zh-CN" altLang="en-US" sz="1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方法面临：利用多级相关性来细化用户不同层级的偏好，忽视了兴趣分解。</a:t>
            </a:r>
            <a:endParaRPr lang="en-US" altLang="zh-CN" sz="1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036E9-2356-4AA5-B6BB-7A473C30D500}"/>
              </a:ext>
            </a:extLst>
          </p:cNvPr>
          <p:cNvSpPr/>
          <p:nvPr/>
        </p:nvSpPr>
        <p:spPr>
          <a:xfrm>
            <a:off x="1305587" y="4970517"/>
            <a:ext cx="9519431" cy="1161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结合</a:t>
            </a:r>
            <a:r>
              <a:rPr lang="zh-CN" altLang="en-US" sz="1600" b="1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「多兴趣学习</a:t>
            </a:r>
            <a:r>
              <a:rPr lang="en-US" altLang="zh-CN" sz="1600" b="1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(multi-interest learning)</a:t>
            </a:r>
            <a:r>
              <a:rPr lang="zh-CN" altLang="en-US" sz="1600" b="1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」</a:t>
            </a:r>
            <a:r>
              <a:rPr lang="zh-CN" altLang="en-US" sz="1600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1600" b="1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「图卷积聚合</a:t>
            </a:r>
            <a:r>
              <a:rPr lang="en-US" altLang="zh-CN" sz="1600" b="1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(graph convolutional aggregation)</a:t>
            </a:r>
            <a:r>
              <a:rPr lang="zh-CN" altLang="en-US" sz="1600" b="1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」</a:t>
            </a:r>
            <a:r>
              <a:rPr lang="zh-CN" altLang="en-US" sz="1600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提出了一种</a:t>
            </a:r>
            <a:r>
              <a:rPr lang="zh-CN" altLang="en-US" sz="1600" b="1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「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多粒度神经模型</a:t>
            </a:r>
            <a:r>
              <a:rPr lang="zh-CN" altLang="en-US" sz="1600" b="1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」。</a:t>
            </a:r>
            <a:endParaRPr lang="en-US" altLang="zh-CN" sz="1600" b="1" dirty="0">
              <a:solidFill>
                <a:srgbClr val="121212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1600" b="1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多层次的偏好组合</a:t>
            </a:r>
            <a:r>
              <a:rPr lang="zh-CN" altLang="en-US" sz="1600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1600" b="1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多兴趣分解</a:t>
            </a:r>
            <a:r>
              <a:rPr lang="zh-CN" altLang="en-US" sz="1600" dirty="0">
                <a:solidFill>
                  <a:srgbClr val="121212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集成到一个统一的框架中，实现多粒度的用户偏好学习。</a:t>
            </a:r>
            <a:endParaRPr lang="en-US" altLang="zh-CN" sz="1600" dirty="0">
              <a:solidFill>
                <a:srgbClr val="121212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238C5-7756-4FBD-8A22-E81F2BE710E3}"/>
              </a:ext>
            </a:extLst>
          </p:cNvPr>
          <p:cNvSpPr txBox="1"/>
          <p:nvPr/>
        </p:nvSpPr>
        <p:spPr>
          <a:xfrm>
            <a:off x="1014196" y="4480373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MGNM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63DB6C-CE72-4508-9636-3A50FC36C170}"/>
              </a:ext>
            </a:extLst>
          </p:cNvPr>
          <p:cNvSpPr txBox="1"/>
          <p:nvPr/>
        </p:nvSpPr>
        <p:spPr>
          <a:xfrm>
            <a:off x="904875" y="6478409"/>
            <a:ext cx="760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 Tian,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et al. When Multi-Level Meets Multi-Interest: A Multi-Grained Neural Model for Sequential Recommendation.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35B070-B1A6-4E58-8324-06A58F44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4706"/>
            <a:ext cx="5318722" cy="32421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3F9CAA3-6D23-4088-B971-B263CA884D11}"/>
              </a:ext>
            </a:extLst>
          </p:cNvPr>
          <p:cNvSpPr/>
          <p:nvPr/>
        </p:nvSpPr>
        <p:spPr>
          <a:xfrm>
            <a:off x="1478735" y="3647503"/>
            <a:ext cx="4339650" cy="46397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准确捕捉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用户动态且多样的兴趣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是痛点。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DD97C2-C18C-4CD0-B710-C8C78E01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82" y="1112686"/>
            <a:ext cx="9433435" cy="455745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MGNM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86570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156B312-914E-4A71-AFEA-808284EFDB35}"/>
              </a:ext>
            </a:extLst>
          </p:cNvPr>
          <p:cNvSpPr/>
          <p:nvPr/>
        </p:nvSpPr>
        <p:spPr>
          <a:xfrm rot="5400000">
            <a:off x="3716933" y="5548678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102CEC-C12D-4F6F-93D2-B043A79E9A89}"/>
              </a:ext>
            </a:extLst>
          </p:cNvPr>
          <p:cNvSpPr txBox="1"/>
          <p:nvPr/>
        </p:nvSpPr>
        <p:spPr>
          <a:xfrm>
            <a:off x="2899546" y="6020611"/>
            <a:ext cx="193979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用户感知图卷积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209A91-C95B-482F-9968-7B64B0369432}"/>
              </a:ext>
            </a:extLst>
          </p:cNvPr>
          <p:cNvSpPr txBox="1"/>
          <p:nvPr/>
        </p:nvSpPr>
        <p:spPr>
          <a:xfrm>
            <a:off x="7759067" y="6020611"/>
            <a:ext cx="15696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序列胶囊网络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53881"/>
            <a:ext cx="8674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 Tian,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et al. When Multi-Level Meets Multi-Interest: A Multi-Grained Neural Model for Sequential Recommendation.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166B923-2BB4-41BD-A9FF-DEF671BE435B}"/>
              </a:ext>
            </a:extLst>
          </p:cNvPr>
          <p:cNvSpPr/>
          <p:nvPr/>
        </p:nvSpPr>
        <p:spPr>
          <a:xfrm rot="5400000">
            <a:off x="8391387" y="5543866"/>
            <a:ext cx="3050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5991405-7DF7-42D7-B2C3-D2BA18349D9B}"/>
              </a:ext>
            </a:extLst>
          </p:cNvPr>
          <p:cNvGrpSpPr/>
          <p:nvPr/>
        </p:nvGrpSpPr>
        <p:grpSpPr>
          <a:xfrm>
            <a:off x="460197" y="1410067"/>
            <a:ext cx="1107996" cy="4111887"/>
            <a:chOff x="460197" y="1410067"/>
            <a:chExt cx="1107996" cy="41118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39CF225-7930-4EC3-AEF3-863D086E609E}"/>
                </a:ext>
              </a:extLst>
            </p:cNvPr>
            <p:cNvSpPr txBox="1"/>
            <p:nvPr/>
          </p:nvSpPr>
          <p:spPr>
            <a:xfrm>
              <a:off x="691031" y="141006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序列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8870760-D1B6-461E-A771-96385C3DA0A2}"/>
                </a:ext>
              </a:extLst>
            </p:cNvPr>
            <p:cNvSpPr txBox="1"/>
            <p:nvPr/>
          </p:nvSpPr>
          <p:spPr>
            <a:xfrm>
              <a:off x="575614" y="241801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图结构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43D34DD-CFCE-4AE3-8038-B5A8C4135236}"/>
                </a:ext>
              </a:extLst>
            </p:cNvPr>
            <p:cNvSpPr txBox="1"/>
            <p:nvPr/>
          </p:nvSpPr>
          <p:spPr>
            <a:xfrm>
              <a:off x="575614" y="382502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图卷积</a:t>
              </a:r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DF06740B-2AE4-48FD-8F1E-4A95273A3C89}"/>
                </a:ext>
              </a:extLst>
            </p:cNvPr>
            <p:cNvSpPr/>
            <p:nvPr/>
          </p:nvSpPr>
          <p:spPr>
            <a:xfrm>
              <a:off x="852612" y="1933702"/>
              <a:ext cx="323166" cy="32082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111FADB6-546A-4D67-B4DB-594C226B259F}"/>
                </a:ext>
              </a:extLst>
            </p:cNvPr>
            <p:cNvSpPr/>
            <p:nvPr/>
          </p:nvSpPr>
          <p:spPr>
            <a:xfrm>
              <a:off x="852612" y="3079118"/>
              <a:ext cx="323166" cy="36933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CAFE028D-65B1-425A-A437-85E210FD1145}"/>
                </a:ext>
              </a:extLst>
            </p:cNvPr>
            <p:cNvSpPr/>
            <p:nvPr/>
          </p:nvSpPr>
          <p:spPr>
            <a:xfrm>
              <a:off x="852612" y="4537848"/>
              <a:ext cx="323166" cy="36933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34EA043-0DBF-49F5-B374-1610D9E8064E}"/>
                </a:ext>
              </a:extLst>
            </p:cNvPr>
            <p:cNvSpPr txBox="1"/>
            <p:nvPr/>
          </p:nvSpPr>
          <p:spPr>
            <a:xfrm>
              <a:off x="460197" y="515262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层级表征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C3FC27E-A2A0-4FA5-A6FD-BC4A89DC93E2}"/>
              </a:ext>
            </a:extLst>
          </p:cNvPr>
          <p:cNvGrpSpPr/>
          <p:nvPr/>
        </p:nvGrpSpPr>
        <p:grpSpPr>
          <a:xfrm>
            <a:off x="10800170" y="1400521"/>
            <a:ext cx="1338829" cy="2649191"/>
            <a:chOff x="10800170" y="1400521"/>
            <a:chExt cx="1338829" cy="264919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7570DD6-5FFF-43F0-819F-300101EB4191}"/>
                </a:ext>
              </a:extLst>
            </p:cNvPr>
            <p:cNvSpPr txBox="1"/>
            <p:nvPr/>
          </p:nvSpPr>
          <p:spPr>
            <a:xfrm>
              <a:off x="10800170" y="3403381"/>
              <a:ext cx="1338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层级多兴趣</a:t>
              </a:r>
              <a:endParaRPr lang="en-US" altLang="zh-CN" dirty="0"/>
            </a:p>
            <a:p>
              <a:pPr algn="ctr"/>
              <a:r>
                <a:rPr lang="zh-CN" altLang="en-US" dirty="0"/>
                <a:t>表征</a:t>
              </a:r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0251E43D-E128-406C-B490-024089AB7028}"/>
                </a:ext>
              </a:extLst>
            </p:cNvPr>
            <p:cNvSpPr/>
            <p:nvPr/>
          </p:nvSpPr>
          <p:spPr>
            <a:xfrm rot="10800000">
              <a:off x="11282003" y="2894452"/>
              <a:ext cx="323166" cy="36933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56D3726-E6BD-4735-A7D4-F82C65F4BD79}"/>
                </a:ext>
              </a:extLst>
            </p:cNvPr>
            <p:cNvSpPr txBox="1"/>
            <p:nvPr/>
          </p:nvSpPr>
          <p:spPr>
            <a:xfrm>
              <a:off x="10854637" y="241248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层级表征</a:t>
              </a:r>
              <a:endParaRPr lang="en-US" altLang="zh-CN" dirty="0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BF45A0B-67D4-41D5-855E-5B672EF65EE7}"/>
                </a:ext>
              </a:extLst>
            </p:cNvPr>
            <p:cNvSpPr/>
            <p:nvPr/>
          </p:nvSpPr>
          <p:spPr>
            <a:xfrm rot="10800000">
              <a:off x="11277063" y="1909450"/>
              <a:ext cx="323166" cy="36933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9A574FD-740E-4AEE-BE1F-2E64E06442B9}"/>
                </a:ext>
              </a:extLst>
            </p:cNvPr>
            <p:cNvSpPr txBox="1"/>
            <p:nvPr/>
          </p:nvSpPr>
          <p:spPr>
            <a:xfrm>
              <a:off x="11085469" y="140052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预测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82736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2403706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MGNM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950519"/>
            <a:ext cx="593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用户感知图卷积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(User Aware Graph Convolution)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99784"/>
            <a:ext cx="8674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 Tian,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et al. When Multi-Level Meets Multi-Interest: A Multi-Grained Neural Model for Sequential Recommendation.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A004102-4626-495B-9A93-35A5F171D3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122"/>
          <a:stretch/>
        </p:blipFill>
        <p:spPr>
          <a:xfrm>
            <a:off x="7165312" y="1577865"/>
            <a:ext cx="4465855" cy="4499583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58216731-431D-4EB3-9E02-0710B31989D3}"/>
              </a:ext>
            </a:extLst>
          </p:cNvPr>
          <p:cNvSpPr txBox="1"/>
          <p:nvPr/>
        </p:nvSpPr>
        <p:spPr>
          <a:xfrm>
            <a:off x="1209675" y="296510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图构造：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B70FDE4-316B-4102-927B-2F4E873266B8}"/>
              </a:ext>
            </a:extLst>
          </p:cNvPr>
          <p:cNvSpPr txBox="1"/>
          <p:nvPr/>
        </p:nvSpPr>
        <p:spPr>
          <a:xfrm>
            <a:off x="1209675" y="412038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图卷积：</a:t>
            </a:r>
          </a:p>
        </p:txBody>
      </p: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8B9F743F-02B8-4E81-9ABA-0122665A3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497094"/>
              </p:ext>
            </p:extLst>
          </p:nvPr>
        </p:nvGraphicFramePr>
        <p:xfrm>
          <a:off x="1635287" y="3434490"/>
          <a:ext cx="34782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" name="Equation" r:id="rId5" imgW="2145960" imgH="342720" progId="Equation.DSMT4">
                  <p:embed/>
                </p:oleObj>
              </mc:Choice>
              <mc:Fallback>
                <p:oleObj name="Equation" r:id="rId5" imgW="2145960" imgH="3427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70014722-7639-4744-9102-162C29EBFA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5287" y="3434490"/>
                        <a:ext cx="3478212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0D38192D-80AF-42EA-8E99-1B7ABD078B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547896"/>
              </p:ext>
            </p:extLst>
          </p:nvPr>
        </p:nvGraphicFramePr>
        <p:xfrm>
          <a:off x="5367830" y="3502020"/>
          <a:ext cx="1155642" cy="370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1" name="Equation" r:id="rId7" imgW="672840" imgH="215640" progId="Equation.DSMT4">
                  <p:embed/>
                </p:oleObj>
              </mc:Choice>
              <mc:Fallback>
                <p:oleObj name="Equation" r:id="rId7" imgW="672840" imgH="2156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40D696F-2099-4EB8-927F-7AE59669B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7830" y="3502020"/>
                        <a:ext cx="1155642" cy="370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文本框 69">
            <a:extLst>
              <a:ext uri="{FF2B5EF4-FFF2-40B4-BE49-F238E27FC236}">
                <a16:creationId xmlns:a16="http://schemas.microsoft.com/office/drawing/2014/main" id="{36E3715B-5967-482C-BB7B-2F44155D3258}"/>
              </a:ext>
            </a:extLst>
          </p:cNvPr>
          <p:cNvSpPr txBox="1"/>
          <p:nvPr/>
        </p:nvSpPr>
        <p:spPr>
          <a:xfrm>
            <a:off x="1209675" y="154354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定义及编码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1AF14792-E243-4E4C-BCF6-037545BB6F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46023"/>
              </p:ext>
            </p:extLst>
          </p:nvPr>
        </p:nvGraphicFramePr>
        <p:xfrm>
          <a:off x="1635287" y="4497754"/>
          <a:ext cx="2649568" cy="16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" name="Equation" r:id="rId9" imgW="2031840" imgH="1257120" progId="Equation.DSMT4">
                  <p:embed/>
                </p:oleObj>
              </mc:Choice>
              <mc:Fallback>
                <p:oleObj name="Equation" r:id="rId9" imgW="2031840" imgH="125712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FE009AD3-A3F6-4CEF-AF63-3DD9E0B8D5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5287" y="4497754"/>
                        <a:ext cx="2649568" cy="16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3A52238C-E3CB-4860-B713-D793AE036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08929"/>
              </p:ext>
            </p:extLst>
          </p:nvPr>
        </p:nvGraphicFramePr>
        <p:xfrm>
          <a:off x="2192436" y="2043698"/>
          <a:ext cx="3317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1AC6F911-D490-4D1C-B12C-4AF0196825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2436" y="2043698"/>
                        <a:ext cx="331787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84F80EBD-8706-4070-B1A9-7F3069EEE1F2}"/>
              </a:ext>
            </a:extLst>
          </p:cNvPr>
          <p:cNvSpPr txBox="1"/>
          <p:nvPr/>
        </p:nvSpPr>
        <p:spPr>
          <a:xfrm>
            <a:off x="1558376" y="206099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用户：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34407C9-655D-4CB6-815C-99CD4D52261A}"/>
              </a:ext>
            </a:extLst>
          </p:cNvPr>
          <p:cNvSpPr txBox="1"/>
          <p:nvPr/>
        </p:nvSpPr>
        <p:spPr>
          <a:xfrm>
            <a:off x="2652069" y="20429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物品：</a:t>
            </a:r>
          </a:p>
        </p:txBody>
      </p:sp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29984DC5-98E8-4C93-89B0-C9C0456A6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76365"/>
              </p:ext>
            </p:extLst>
          </p:nvPr>
        </p:nvGraphicFramePr>
        <p:xfrm>
          <a:off x="3280874" y="2034173"/>
          <a:ext cx="3730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" name="Equation" r:id="rId13" imgW="241200" imgH="241200" progId="Equation.DSMT4">
                  <p:embed/>
                </p:oleObj>
              </mc:Choice>
              <mc:Fallback>
                <p:oleObj name="Equation" r:id="rId13" imgW="241200" imgH="24120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C27B7D48-424A-4D82-B1C5-EF4403CDF8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80874" y="2034173"/>
                        <a:ext cx="37306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文本框 75">
            <a:extLst>
              <a:ext uri="{FF2B5EF4-FFF2-40B4-BE49-F238E27FC236}">
                <a16:creationId xmlns:a16="http://schemas.microsoft.com/office/drawing/2014/main" id="{429CFEE4-E215-4A5E-AE39-E06C0AED0B31}"/>
              </a:ext>
            </a:extLst>
          </p:cNvPr>
          <p:cNvSpPr txBox="1"/>
          <p:nvPr/>
        </p:nvSpPr>
        <p:spPr>
          <a:xfrm>
            <a:off x="3751937" y="20410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序列：</a:t>
            </a:r>
          </a:p>
        </p:txBody>
      </p:sp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F404A6D6-1947-4F7F-9B5E-115307F27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57889"/>
              </p:ext>
            </p:extLst>
          </p:nvPr>
        </p:nvGraphicFramePr>
        <p:xfrm>
          <a:off x="4377358" y="2041050"/>
          <a:ext cx="2003503" cy="352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" name="Equation" r:id="rId15" imgW="1371600" imgH="241200" progId="Equation.DSMT4">
                  <p:embed/>
                </p:oleObj>
              </mc:Choice>
              <mc:Fallback>
                <p:oleObj name="Equation" r:id="rId15" imgW="1371600" imgH="2412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3CB77A9C-C949-4FCC-A5B6-4FCC9A066E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77358" y="2041050"/>
                        <a:ext cx="2003503" cy="352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2967DC44-310E-4165-893A-440895472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90631"/>
              </p:ext>
            </p:extLst>
          </p:nvPr>
        </p:nvGraphicFramePr>
        <p:xfrm>
          <a:off x="2568784" y="2498957"/>
          <a:ext cx="312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" name="Equation" r:id="rId17" imgW="203040" imgH="241200" progId="Equation.DSMT4">
                  <p:embed/>
                </p:oleObj>
              </mc:Choice>
              <mc:Fallback>
                <p:oleObj name="Equation" r:id="rId17" imgW="20304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3240D173-BC56-4400-9F10-3221AC6BA0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68784" y="2498957"/>
                        <a:ext cx="312737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id="{B41748A7-6305-4FAE-8C07-8E9B278EF19E}"/>
              </a:ext>
            </a:extLst>
          </p:cNvPr>
          <p:cNvSpPr txBox="1"/>
          <p:nvPr/>
        </p:nvSpPr>
        <p:spPr>
          <a:xfrm>
            <a:off x="2881521" y="251346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物品表征：</a:t>
            </a:r>
          </a:p>
        </p:txBody>
      </p: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5DC8C763-DB21-47A7-929E-C7D7B15A2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895316"/>
              </p:ext>
            </p:extLst>
          </p:nvPr>
        </p:nvGraphicFramePr>
        <p:xfrm>
          <a:off x="3892743" y="2498163"/>
          <a:ext cx="392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" name="Equation" r:id="rId19" imgW="253800" imgH="241200" progId="Equation.DSMT4">
                  <p:embed/>
                </p:oleObj>
              </mc:Choice>
              <mc:Fallback>
                <p:oleObj name="Equation" r:id="rId19" imgW="253800" imgH="2412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8E97473D-C390-4B30-A3BF-A3408E6783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92743" y="2498163"/>
                        <a:ext cx="39211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E726F7E8-C721-4E3E-B2D6-A063D3AE7855}"/>
              </a:ext>
            </a:extLst>
          </p:cNvPr>
          <p:cNvSpPr txBox="1"/>
          <p:nvPr/>
        </p:nvSpPr>
        <p:spPr>
          <a:xfrm>
            <a:off x="4284855" y="252882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序列表征：</a:t>
            </a:r>
          </a:p>
        </p:txBody>
      </p:sp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628D1C81-EC8C-4958-91B0-4B4A40947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043813"/>
              </p:ext>
            </p:extLst>
          </p:nvPr>
        </p:nvGraphicFramePr>
        <p:xfrm>
          <a:off x="5367830" y="2513245"/>
          <a:ext cx="16319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" name="Equation" r:id="rId21" imgW="1117440" imgH="241200" progId="Equation.DSMT4">
                  <p:embed/>
                </p:oleObj>
              </mc:Choice>
              <mc:Fallback>
                <p:oleObj name="Equation" r:id="rId21" imgW="1117440" imgH="2412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653A130D-9B7C-4175-B419-A5400BF849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67830" y="2513245"/>
                        <a:ext cx="16319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文本框 82">
            <a:extLst>
              <a:ext uri="{FF2B5EF4-FFF2-40B4-BE49-F238E27FC236}">
                <a16:creationId xmlns:a16="http://schemas.microsoft.com/office/drawing/2014/main" id="{0DEE1303-976E-44F4-9474-875796A2D4D9}"/>
              </a:ext>
            </a:extLst>
          </p:cNvPr>
          <p:cNvSpPr txBox="1"/>
          <p:nvPr/>
        </p:nvSpPr>
        <p:spPr>
          <a:xfrm>
            <a:off x="1556142" y="251346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用户表征：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5354BF6-521D-40CA-9AE3-BE33BD16D9B2}"/>
              </a:ext>
            </a:extLst>
          </p:cNvPr>
          <p:cNvSpPr/>
          <p:nvPr/>
        </p:nvSpPr>
        <p:spPr>
          <a:xfrm>
            <a:off x="3101952" y="3015133"/>
            <a:ext cx="3478213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全连接物品图，稠密图，</a:t>
            </a:r>
            <a:r>
              <a:rPr lang="en-US" altLang="zh-CN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134D0A3B-0D29-45E3-B075-6861246AA6DC}"/>
              </a:ext>
            </a:extLst>
          </p:cNvPr>
          <p:cNvCxnSpPr>
            <a:cxnSpLocks/>
            <a:endCxn id="86" idx="3"/>
          </p:cNvCxnSpPr>
          <p:nvPr/>
        </p:nvCxnSpPr>
        <p:spPr>
          <a:xfrm flipH="1" flipV="1">
            <a:off x="6580165" y="3199799"/>
            <a:ext cx="28552" cy="533031"/>
          </a:xfrm>
          <a:prstGeom prst="curvedConnector3">
            <a:avLst>
              <a:gd name="adj1" fmla="val -800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C69F2CDD-EC94-458C-BBD2-972430FC2F0D}"/>
              </a:ext>
            </a:extLst>
          </p:cNvPr>
          <p:cNvGrpSpPr/>
          <p:nvPr/>
        </p:nvGrpSpPr>
        <p:grpSpPr>
          <a:xfrm>
            <a:off x="8228277" y="1015358"/>
            <a:ext cx="2250520" cy="680700"/>
            <a:chOff x="8228277" y="1015358"/>
            <a:chExt cx="2250520" cy="680700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3251C5E-BE05-4C0C-BDA3-53F2835F6740}"/>
                </a:ext>
              </a:extLst>
            </p:cNvPr>
            <p:cNvSpPr/>
            <p:nvPr/>
          </p:nvSpPr>
          <p:spPr>
            <a:xfrm>
              <a:off x="8228277" y="1015358"/>
              <a:ext cx="2250520" cy="369332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2B2B2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常规：有向序列图</a:t>
              </a:r>
              <a:endParaRPr lang="en-US" altLang="zh-CN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1523E6DB-F556-4336-A488-C5CFA8FA6DC4}"/>
                </a:ext>
              </a:extLst>
            </p:cNvPr>
            <p:cNvSpPr/>
            <p:nvPr/>
          </p:nvSpPr>
          <p:spPr>
            <a:xfrm rot="16200000">
              <a:off x="9174976" y="1301232"/>
              <a:ext cx="30502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BCF8B828-134D-4E38-86BD-A8EF65D3449D}"/>
              </a:ext>
            </a:extLst>
          </p:cNvPr>
          <p:cNvSpPr/>
          <p:nvPr/>
        </p:nvSpPr>
        <p:spPr>
          <a:xfrm>
            <a:off x="3543048" y="3542088"/>
            <a:ext cx="1435352" cy="370678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6E7E11D-B57B-4D4E-952D-E4703BD6AA5E}"/>
              </a:ext>
            </a:extLst>
          </p:cNvPr>
          <p:cNvSpPr/>
          <p:nvPr/>
        </p:nvSpPr>
        <p:spPr>
          <a:xfrm>
            <a:off x="3559630" y="4100681"/>
            <a:ext cx="3614498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同对物品对不同用户的相关性不同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41A7B152-1D0D-414A-9180-1B30EE28CD00}"/>
              </a:ext>
            </a:extLst>
          </p:cNvPr>
          <p:cNvCxnSpPr>
            <a:cxnSpLocks/>
            <a:stCxn id="100" idx="1"/>
            <a:endCxn id="101" idx="1"/>
          </p:cNvCxnSpPr>
          <p:nvPr/>
        </p:nvCxnSpPr>
        <p:spPr>
          <a:xfrm rot="10800000" flipH="1" flipV="1">
            <a:off x="3543048" y="3727427"/>
            <a:ext cx="16582" cy="557920"/>
          </a:xfrm>
          <a:prstGeom prst="curvedConnector3">
            <a:avLst>
              <a:gd name="adj1" fmla="val -1378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0AD4AC16-113D-4DAF-8096-14D5BC736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920304"/>
              </p:ext>
            </p:extLst>
          </p:nvPr>
        </p:nvGraphicFramePr>
        <p:xfrm>
          <a:off x="4673159" y="6157990"/>
          <a:ext cx="3201334" cy="41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" name="Equation" r:id="rId23" imgW="2425680" imgH="317160" progId="Equation.DSMT4">
                  <p:embed/>
                </p:oleObj>
              </mc:Choice>
              <mc:Fallback>
                <p:oleObj name="Equation" r:id="rId23" imgW="24256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73159" y="6157990"/>
                        <a:ext cx="3201334" cy="41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箭头: 右 105">
            <a:extLst>
              <a:ext uri="{FF2B5EF4-FFF2-40B4-BE49-F238E27FC236}">
                <a16:creationId xmlns:a16="http://schemas.microsoft.com/office/drawing/2014/main" id="{5363ADD4-1201-4E6B-A850-E3D5D02CBEE8}"/>
              </a:ext>
            </a:extLst>
          </p:cNvPr>
          <p:cNvSpPr/>
          <p:nvPr/>
        </p:nvSpPr>
        <p:spPr>
          <a:xfrm>
            <a:off x="3635529" y="5357985"/>
            <a:ext cx="30502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" name="对象 106">
            <a:extLst>
              <a:ext uri="{FF2B5EF4-FFF2-40B4-BE49-F238E27FC236}">
                <a16:creationId xmlns:a16="http://schemas.microsoft.com/office/drawing/2014/main" id="{AF8DDA22-22DA-4B2B-808A-E378224C86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0219"/>
              </p:ext>
            </p:extLst>
          </p:nvPr>
        </p:nvGraphicFramePr>
        <p:xfrm>
          <a:off x="4133541" y="5235407"/>
          <a:ext cx="1848537" cy="485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" name="Equation" r:id="rId25" imgW="1257120" imgH="330120" progId="Equation.DSMT4">
                  <p:embed/>
                </p:oleObj>
              </mc:Choice>
              <mc:Fallback>
                <p:oleObj name="Equation" r:id="rId25" imgW="1257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33541" y="5235407"/>
                        <a:ext cx="1848537" cy="485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13532ADD-7417-4976-9218-1CDB9592958B}"/>
              </a:ext>
            </a:extLst>
          </p:cNvPr>
          <p:cNvSpPr txBox="1"/>
          <p:nvPr/>
        </p:nvSpPr>
        <p:spPr>
          <a:xfrm>
            <a:off x="5902189" y="537553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（写错了）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D0AE7B-EE7C-4FB0-8BEB-999DC8E63BA8}"/>
              </a:ext>
            </a:extLst>
          </p:cNvPr>
          <p:cNvSpPr/>
          <p:nvPr/>
        </p:nvSpPr>
        <p:spPr>
          <a:xfrm>
            <a:off x="1262326" y="6156364"/>
            <a:ext cx="357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badi" panose="020B0604020104020204" pitchFamily="34" charset="0"/>
              </a:rPr>
              <a:t>Multi-level Item Representations</a:t>
            </a:r>
            <a:r>
              <a:rPr lang="zh-CN" altLang="en-US" dirty="0">
                <a:solidFill>
                  <a:srgbClr val="FF0000"/>
                </a:solidFill>
                <a:latin typeface="Abadi" panose="020B0604020104020204" pitchFamily="34" charset="0"/>
              </a:rPr>
              <a:t>：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E72288F-9815-4854-B1DD-D135AED268A4}"/>
              </a:ext>
            </a:extLst>
          </p:cNvPr>
          <p:cNvSpPr/>
          <p:nvPr/>
        </p:nvSpPr>
        <p:spPr>
          <a:xfrm>
            <a:off x="5282585" y="3547491"/>
            <a:ext cx="1326132" cy="370678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7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6" grpId="0"/>
      <p:bldP spid="79" grpId="0"/>
      <p:bldP spid="81" grpId="0"/>
      <p:bldP spid="83" grpId="0"/>
      <p:bldP spid="86" grpId="0" animBg="1"/>
      <p:bldP spid="100" grpId="0" animBg="1"/>
      <p:bldP spid="101" grpId="0" animBg="1"/>
      <p:bldP spid="106" grpId="0" animBg="1"/>
      <p:bldP spid="108" grpId="0"/>
      <p:bldP spid="109" grpId="0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MGNM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53881"/>
            <a:ext cx="8674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 Tian,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et al. When Multi-Level Meets Multi-Interest: A Multi-Grained Neural Model for Sequential Recommendation.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70F2D7-B761-40AE-9ED5-DA7169144361}"/>
              </a:ext>
            </a:extLst>
          </p:cNvPr>
          <p:cNvSpPr txBox="1"/>
          <p:nvPr/>
        </p:nvSpPr>
        <p:spPr>
          <a:xfrm>
            <a:off x="1014197" y="950519"/>
            <a:ext cx="539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序列胶囊网络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(Sequential Capsule Network)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C6EB68-A66F-40B4-B683-A8215488B7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90"/>
          <a:stretch/>
        </p:blipFill>
        <p:spPr>
          <a:xfrm>
            <a:off x="6846642" y="1507816"/>
            <a:ext cx="4651614" cy="4557452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6570654-E73D-4E9E-85B6-0CDC04FC0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3525"/>
              </p:ext>
            </p:extLst>
          </p:nvPr>
        </p:nvGraphicFramePr>
        <p:xfrm>
          <a:off x="1623368" y="2367724"/>
          <a:ext cx="169703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5" imgW="1282680" imgH="622080" progId="Equation.DSMT4">
                  <p:embed/>
                </p:oleObj>
              </mc:Choice>
              <mc:Fallback>
                <p:oleObj name="Equation" r:id="rId5" imgW="12826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3368" y="2367724"/>
                        <a:ext cx="1697038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86D9665-E580-4145-8F6A-622CD0326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55335"/>
              </p:ext>
            </p:extLst>
          </p:nvPr>
        </p:nvGraphicFramePr>
        <p:xfrm>
          <a:off x="1612589" y="1984945"/>
          <a:ext cx="1804774" cy="43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7" imgW="1320480" imgH="317160" progId="Equation.DSMT4">
                  <p:embed/>
                </p:oleObj>
              </mc:Choice>
              <mc:Fallback>
                <p:oleObj name="Equation" r:id="rId7" imgW="13204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2589" y="1984945"/>
                        <a:ext cx="1804774" cy="43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12DF9CC-90BE-4132-979D-D87A845EEC4F}"/>
              </a:ext>
            </a:extLst>
          </p:cNvPr>
          <p:cNvSpPr txBox="1"/>
          <p:nvPr/>
        </p:nvSpPr>
        <p:spPr>
          <a:xfrm>
            <a:off x="1209675" y="1507816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个低级胶囊：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881B52A-F365-4E92-AB40-6CF9569C1F7A}"/>
              </a:ext>
            </a:extLst>
          </p:cNvPr>
          <p:cNvSpPr/>
          <p:nvPr/>
        </p:nvSpPr>
        <p:spPr>
          <a:xfrm>
            <a:off x="3613212" y="2191232"/>
            <a:ext cx="372862" cy="352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9C5A96-B192-42B5-A083-6EFF4555321A}"/>
              </a:ext>
            </a:extLst>
          </p:cNvPr>
          <p:cNvSpPr txBox="1"/>
          <p:nvPr/>
        </p:nvSpPr>
        <p:spPr>
          <a:xfrm>
            <a:off x="4143708" y="2183058"/>
            <a:ext cx="226215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每层的每个物品表征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77C1D0-5223-4306-B4B1-187A97634D6D}"/>
              </a:ext>
            </a:extLst>
          </p:cNvPr>
          <p:cNvSpPr txBox="1"/>
          <p:nvPr/>
        </p:nvSpPr>
        <p:spPr>
          <a:xfrm>
            <a:off x="1209675" y="3302032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个高级胶囊：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750B399-B07C-4F70-9FAB-BDC73AD07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731868"/>
              </p:ext>
            </p:extLst>
          </p:nvPr>
        </p:nvGraphicFramePr>
        <p:xfrm>
          <a:off x="1623368" y="3738876"/>
          <a:ext cx="16700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9" imgW="1231560" imgH="1130040" progId="Equation.DSMT4">
                  <p:embed/>
                </p:oleObj>
              </mc:Choice>
              <mc:Fallback>
                <p:oleObj name="Equation" r:id="rId9" imgW="123156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23368" y="3738876"/>
                        <a:ext cx="1670050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794D4146-6CBC-44CA-8402-C5B8640374BC}"/>
              </a:ext>
            </a:extLst>
          </p:cNvPr>
          <p:cNvSpPr txBox="1"/>
          <p:nvPr/>
        </p:nvSpPr>
        <p:spPr>
          <a:xfrm>
            <a:off x="3593251" y="330203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低级和高级胶囊的关系：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0690E61-A5C1-45D1-A4BD-B111FDACD3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742401"/>
              </p:ext>
            </p:extLst>
          </p:nvPr>
        </p:nvGraphicFramePr>
        <p:xfrm>
          <a:off x="4015328" y="3758979"/>
          <a:ext cx="16160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11" imgW="1079280" imgH="520560" progId="Equation.DSMT4">
                  <p:embed/>
                </p:oleObj>
              </mc:Choice>
              <mc:Fallback>
                <p:oleObj name="Equation" r:id="rId11" imgW="10792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15328" y="3758979"/>
                        <a:ext cx="1616075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1FBC78-738A-44F2-855A-D1815D9C94FA}"/>
              </a:ext>
            </a:extLst>
          </p:cNvPr>
          <p:cNvCxnSpPr>
            <a:cxnSpLocks/>
          </p:cNvCxnSpPr>
          <p:nvPr/>
        </p:nvCxnSpPr>
        <p:spPr>
          <a:xfrm>
            <a:off x="3514783" y="3405599"/>
            <a:ext cx="19961" cy="18668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AF8E6AE-4008-4CA7-B75B-5B9C8461BF75}"/>
              </a:ext>
            </a:extLst>
          </p:cNvPr>
          <p:cNvSpPr/>
          <p:nvPr/>
        </p:nvSpPr>
        <p:spPr>
          <a:xfrm>
            <a:off x="3898155" y="4215915"/>
            <a:ext cx="406096" cy="370678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C2D9D8E-1838-4414-933A-22AC3B603B5E}"/>
              </a:ext>
            </a:extLst>
          </p:cNvPr>
          <p:cNvSpPr/>
          <p:nvPr/>
        </p:nvSpPr>
        <p:spPr>
          <a:xfrm>
            <a:off x="3898155" y="4712073"/>
            <a:ext cx="2491129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初始化：截断正态分布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BB26BC5C-3125-49C6-B216-16597A02FD11}"/>
              </a:ext>
            </a:extLst>
          </p:cNvPr>
          <p:cNvCxnSpPr>
            <a:cxnSpLocks/>
            <a:stCxn id="25" idx="1"/>
            <a:endCxn id="26" idx="1"/>
          </p:cNvCxnSpPr>
          <p:nvPr/>
        </p:nvCxnSpPr>
        <p:spPr>
          <a:xfrm rot="10800000" flipV="1">
            <a:off x="3898155" y="4401253"/>
            <a:ext cx="12700" cy="4954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49618814-5E5D-4706-9014-026DDB551D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2589" y="5803124"/>
            <a:ext cx="2600533" cy="36132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4BB74C5-1D83-4466-ADD7-F0A2616263FD}"/>
              </a:ext>
            </a:extLst>
          </p:cNvPr>
          <p:cNvSpPr txBox="1"/>
          <p:nvPr/>
        </p:nvSpPr>
        <p:spPr>
          <a:xfrm>
            <a:off x="1209674" y="543095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引入序列模式：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BF4E3E0-1920-47D5-849F-87F3AF64C990}"/>
              </a:ext>
            </a:extLst>
          </p:cNvPr>
          <p:cNvSpPr/>
          <p:nvPr/>
        </p:nvSpPr>
        <p:spPr>
          <a:xfrm>
            <a:off x="1209674" y="3197338"/>
            <a:ext cx="5273558" cy="215284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弧形 31">
            <a:extLst>
              <a:ext uri="{FF2B5EF4-FFF2-40B4-BE49-F238E27FC236}">
                <a16:creationId xmlns:a16="http://schemas.microsoft.com/office/drawing/2014/main" id="{5E85D8CC-BEB8-4591-B292-3EBFCA38AFB8}"/>
              </a:ext>
            </a:extLst>
          </p:cNvPr>
          <p:cNvSpPr/>
          <p:nvPr/>
        </p:nvSpPr>
        <p:spPr>
          <a:xfrm>
            <a:off x="3311162" y="4964121"/>
            <a:ext cx="423032" cy="2345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上弧形 32">
            <a:extLst>
              <a:ext uri="{FF2B5EF4-FFF2-40B4-BE49-F238E27FC236}">
                <a16:creationId xmlns:a16="http://schemas.microsoft.com/office/drawing/2014/main" id="{20587763-9C08-44E6-882C-B6B48EF8AE0D}"/>
              </a:ext>
            </a:extLst>
          </p:cNvPr>
          <p:cNvSpPr/>
          <p:nvPr/>
        </p:nvSpPr>
        <p:spPr>
          <a:xfrm flipH="1">
            <a:off x="3275463" y="3603262"/>
            <a:ext cx="423031" cy="2473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1880CCA-158F-4596-BC85-3AD23B1873D3}"/>
              </a:ext>
            </a:extLst>
          </p:cNvPr>
          <p:cNvSpPr/>
          <p:nvPr/>
        </p:nvSpPr>
        <p:spPr>
          <a:xfrm>
            <a:off x="3320406" y="3830329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动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态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路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FB19E29-1FBC-4F48-84C1-568EE8571559}"/>
              </a:ext>
            </a:extLst>
          </p:cNvPr>
          <p:cNvSpPr/>
          <p:nvPr/>
        </p:nvSpPr>
        <p:spPr>
          <a:xfrm>
            <a:off x="2206973" y="6147815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badi" panose="020B0604020104020204" pitchFamily="34" charset="0"/>
              </a:rPr>
              <a:t>Interest Representations</a:t>
            </a:r>
            <a:r>
              <a:rPr lang="zh-CN" altLang="en-US" dirty="0">
                <a:solidFill>
                  <a:srgbClr val="FF0000"/>
                </a:solidFill>
                <a:latin typeface="Abadi" panose="020B0604020104020204" pitchFamily="34" charset="0"/>
              </a:rPr>
              <a:t>：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C6A4F5-7A2B-481B-BBDF-4E28262735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10946" y="6128737"/>
            <a:ext cx="1807855" cy="42441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BD6D8D7-9F9D-473E-ACBF-531E9C6B5FC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34609" y="6128737"/>
            <a:ext cx="1406971" cy="38798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32FA7EF-CB31-428E-83EF-86F789159780}"/>
              </a:ext>
            </a:extLst>
          </p:cNvPr>
          <p:cNvSpPr/>
          <p:nvPr/>
        </p:nvSpPr>
        <p:spPr>
          <a:xfrm>
            <a:off x="5298935" y="2931437"/>
            <a:ext cx="112276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胶囊网络 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B65667E-12D5-4CDF-A369-5408D28F0934}"/>
              </a:ext>
            </a:extLst>
          </p:cNvPr>
          <p:cNvSpPr/>
          <p:nvPr/>
        </p:nvSpPr>
        <p:spPr>
          <a:xfrm>
            <a:off x="2768357" y="5805227"/>
            <a:ext cx="1435352" cy="370678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4B4AED-DA79-4F10-89A6-E40385D79F26}"/>
              </a:ext>
            </a:extLst>
          </p:cNvPr>
          <p:cNvSpPr/>
          <p:nvPr/>
        </p:nvSpPr>
        <p:spPr>
          <a:xfrm>
            <a:off x="4304251" y="5421472"/>
            <a:ext cx="2178981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en-US" altLang="zh-CN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序列编码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D56F99F7-89F5-443B-B5C1-797C6877EDBC}"/>
              </a:ext>
            </a:extLst>
          </p:cNvPr>
          <p:cNvCxnSpPr>
            <a:cxnSpLocks/>
            <a:stCxn id="39" idx="0"/>
            <a:endCxn id="40" idx="1"/>
          </p:cNvCxnSpPr>
          <p:nvPr/>
        </p:nvCxnSpPr>
        <p:spPr>
          <a:xfrm rot="5400000" flipH="1" flipV="1">
            <a:off x="3795598" y="5296574"/>
            <a:ext cx="199089" cy="8182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630C1E2-900C-4D8C-9451-B0284598F498}"/>
              </a:ext>
            </a:extLst>
          </p:cNvPr>
          <p:cNvSpPr/>
          <p:nvPr/>
        </p:nvSpPr>
        <p:spPr>
          <a:xfrm>
            <a:off x="1592670" y="3973363"/>
            <a:ext cx="262763" cy="336279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24602003-F80C-4036-B723-42393CC66CB2}"/>
              </a:ext>
            </a:extLst>
          </p:cNvPr>
          <p:cNvCxnSpPr>
            <a:cxnSpLocks/>
            <a:stCxn id="42" idx="1"/>
            <a:endCxn id="24" idx="2"/>
          </p:cNvCxnSpPr>
          <p:nvPr/>
        </p:nvCxnSpPr>
        <p:spPr>
          <a:xfrm rot="10800000" flipH="1">
            <a:off x="1592670" y="3650709"/>
            <a:ext cx="824754" cy="490795"/>
          </a:xfrm>
          <a:prstGeom prst="curvedConnector4">
            <a:avLst>
              <a:gd name="adj1" fmla="val -27717"/>
              <a:gd name="adj2" fmla="val 67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47B2348-2D2D-4D59-838D-1B0FAA0B22C4}"/>
              </a:ext>
            </a:extLst>
          </p:cNvPr>
          <p:cNvSpPr/>
          <p:nvPr/>
        </p:nvSpPr>
        <p:spPr>
          <a:xfrm>
            <a:off x="1922795" y="3309113"/>
            <a:ext cx="989258" cy="34159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9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/>
      <p:bldP spid="25" grpId="0" animBg="1"/>
      <p:bldP spid="26" grpId="0" animBg="1"/>
      <p:bldP spid="31" grpId="0"/>
      <p:bldP spid="30" grpId="0" animBg="1"/>
      <p:bldP spid="32" grpId="0" animBg="1"/>
      <p:bldP spid="33" grpId="0" animBg="1"/>
      <p:bldP spid="34" grpId="0"/>
      <p:bldP spid="36" grpId="0"/>
      <p:bldP spid="13" grpId="0" animBg="1"/>
      <p:bldP spid="39" grpId="0" animBg="1"/>
      <p:bldP spid="40" grpId="0" animBg="1"/>
      <p:bldP spid="4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MGNM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53881"/>
            <a:ext cx="8674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 Tian,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et al. When Multi-Level Meets Multi-Interest: A Multi-Grained Neural Model for Sequential Recommendation.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70F2D7-B761-40AE-9ED5-DA7169144361}"/>
              </a:ext>
            </a:extLst>
          </p:cNvPr>
          <p:cNvSpPr txBox="1"/>
          <p:nvPr/>
        </p:nvSpPr>
        <p:spPr>
          <a:xfrm>
            <a:off x="1014197" y="95051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预测与模型优化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E81547-6491-4A83-B359-189A72FCBD9E}"/>
              </a:ext>
            </a:extLst>
          </p:cNvPr>
          <p:cNvSpPr txBox="1"/>
          <p:nvPr/>
        </p:nvSpPr>
        <p:spPr>
          <a:xfrm>
            <a:off x="1209675" y="1507816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层级用户偏好表征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注意力机制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27AD8A4-C942-46CB-9858-1B08F46B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267" y="2804257"/>
            <a:ext cx="2461926" cy="9420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A9E2852-9B5B-4121-8BC0-7E2E2C22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981" y="1948397"/>
            <a:ext cx="1646127" cy="820235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9776786D-2BCB-4F37-88C4-1DB03179E928}"/>
              </a:ext>
            </a:extLst>
          </p:cNvPr>
          <p:cNvSpPr/>
          <p:nvPr/>
        </p:nvSpPr>
        <p:spPr>
          <a:xfrm>
            <a:off x="1943002" y="2121163"/>
            <a:ext cx="406096" cy="455396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C1333527-916A-4BB6-9E71-B3AC327F7611}"/>
              </a:ext>
            </a:extLst>
          </p:cNvPr>
          <p:cNvCxnSpPr>
            <a:cxnSpLocks/>
            <a:stCxn id="43" idx="1"/>
            <a:endCxn id="46" idx="2"/>
          </p:cNvCxnSpPr>
          <p:nvPr/>
        </p:nvCxnSpPr>
        <p:spPr>
          <a:xfrm rot="10800000" flipH="1">
            <a:off x="1943002" y="1877147"/>
            <a:ext cx="552430" cy="471714"/>
          </a:xfrm>
          <a:prstGeom prst="curvedConnector4">
            <a:avLst>
              <a:gd name="adj1" fmla="val -41381"/>
              <a:gd name="adj2" fmla="val 74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16110EC4-E9FE-4E74-BD7D-60F4394BFFB9}"/>
              </a:ext>
            </a:extLst>
          </p:cNvPr>
          <p:cNvSpPr/>
          <p:nvPr/>
        </p:nvSpPr>
        <p:spPr>
          <a:xfrm>
            <a:off x="1564083" y="1535552"/>
            <a:ext cx="1862697" cy="34159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0F11BB7-D8AC-46E3-A9D2-7C2A11FDF32E}"/>
              </a:ext>
            </a:extLst>
          </p:cNvPr>
          <p:cNvSpPr/>
          <p:nvPr/>
        </p:nvSpPr>
        <p:spPr>
          <a:xfrm>
            <a:off x="3156398" y="2130817"/>
            <a:ext cx="352832" cy="455396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2668E21-60F9-4EE8-9CBE-024B932C0D57}"/>
              </a:ext>
            </a:extLst>
          </p:cNvPr>
          <p:cNvSpPr/>
          <p:nvPr/>
        </p:nvSpPr>
        <p:spPr>
          <a:xfrm>
            <a:off x="4170194" y="1940439"/>
            <a:ext cx="4503699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每层的多个兴趣表征（来自序列胶囊网络）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BFB77009-558C-42AE-B4A4-5470DC538D8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3509230" y="2125105"/>
            <a:ext cx="660964" cy="23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6F47089-BEA9-42AE-A0F1-209D83D9391E}"/>
              </a:ext>
            </a:extLst>
          </p:cNvPr>
          <p:cNvSpPr/>
          <p:nvPr/>
        </p:nvSpPr>
        <p:spPr>
          <a:xfrm>
            <a:off x="3691000" y="2830227"/>
            <a:ext cx="250685" cy="384147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B3047AA-E0DA-4C73-824C-108BB564D13F}"/>
              </a:ext>
            </a:extLst>
          </p:cNvPr>
          <p:cNvSpPr/>
          <p:nvPr/>
        </p:nvSpPr>
        <p:spPr>
          <a:xfrm>
            <a:off x="4739069" y="2460895"/>
            <a:ext cx="2167757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候选物品初始表征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3D67601E-D4D2-4AC1-A12E-454ED782487C}"/>
              </a:ext>
            </a:extLst>
          </p:cNvPr>
          <p:cNvCxnSpPr>
            <a:cxnSpLocks/>
            <a:stCxn id="50" idx="0"/>
            <a:endCxn id="51" idx="1"/>
          </p:cNvCxnSpPr>
          <p:nvPr/>
        </p:nvCxnSpPr>
        <p:spPr>
          <a:xfrm rot="5400000" flipH="1" flipV="1">
            <a:off x="4185373" y="2276531"/>
            <a:ext cx="184666" cy="9227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BD31C0FA-883A-4CF7-988E-B1A4FC078048}"/>
              </a:ext>
            </a:extLst>
          </p:cNvPr>
          <p:cNvSpPr txBox="1"/>
          <p:nvPr/>
        </p:nvSpPr>
        <p:spPr>
          <a:xfrm>
            <a:off x="1209674" y="381665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层级推荐分数计算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点积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A18B2D3F-A79C-43BF-8D7C-5DF6B91DD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373" y="4225521"/>
            <a:ext cx="1482407" cy="56876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D0DA8C15-5C21-46C1-97A2-989A18CAB56B}"/>
              </a:ext>
            </a:extLst>
          </p:cNvPr>
          <p:cNvSpPr txBox="1"/>
          <p:nvPr/>
        </p:nvSpPr>
        <p:spPr>
          <a:xfrm>
            <a:off x="5028551" y="3814537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最终推荐分数计算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 Max Pooling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B48BB5A5-F7AD-4909-B2DD-7C11AEF1C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5302" y="4258579"/>
            <a:ext cx="3032956" cy="502643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B2A5C00A-660F-4EA3-9D4C-4F4F8838E6FF}"/>
              </a:ext>
            </a:extLst>
          </p:cNvPr>
          <p:cNvSpPr/>
          <p:nvPr/>
        </p:nvSpPr>
        <p:spPr>
          <a:xfrm>
            <a:off x="7519658" y="3765301"/>
            <a:ext cx="1304746" cy="455396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3734246-CBAF-45AE-86A8-DEE0F3BBB3D7}"/>
              </a:ext>
            </a:extLst>
          </p:cNvPr>
          <p:cNvSpPr/>
          <p:nvPr/>
        </p:nvSpPr>
        <p:spPr>
          <a:xfrm>
            <a:off x="6498726" y="3088480"/>
            <a:ext cx="3346610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不同用户可能有不同兴趣粒度</a:t>
            </a:r>
            <a:endParaRPr lang="en-US" altLang="zh-CN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384A1AB4-42D5-4ACF-9ED0-664DA0654817}"/>
              </a:ext>
            </a:extLst>
          </p:cNvPr>
          <p:cNvCxnSpPr>
            <a:cxnSpLocks/>
            <a:stCxn id="63" idx="0"/>
            <a:endCxn id="64" idx="2"/>
          </p:cNvCxnSpPr>
          <p:nvPr/>
        </p:nvCxnSpPr>
        <p:spPr>
          <a:xfrm rot="5400000" flipH="1" flipV="1">
            <a:off x="8018287" y="3611557"/>
            <a:ext cx="30748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4386A9C-848A-4D29-BEBC-80BB00D79BAE}"/>
              </a:ext>
            </a:extLst>
          </p:cNvPr>
          <p:cNvSpPr txBox="1"/>
          <p:nvPr/>
        </p:nvSpPr>
        <p:spPr>
          <a:xfrm>
            <a:off x="1209674" y="495652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模型预测：</a:t>
            </a: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74772420-5F60-4840-859B-E41193042F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5383"/>
          <a:stretch/>
        </p:blipFill>
        <p:spPr>
          <a:xfrm>
            <a:off x="1920028" y="5382251"/>
            <a:ext cx="3541944" cy="594278"/>
          </a:xfrm>
          <a:prstGeom prst="rect">
            <a:avLst/>
          </a:prstGeom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11833DD8-4E05-4011-8AE2-A2EF9667A979}"/>
              </a:ext>
            </a:extLst>
          </p:cNvPr>
          <p:cNvSpPr/>
          <p:nvPr/>
        </p:nvSpPr>
        <p:spPr>
          <a:xfrm>
            <a:off x="2695044" y="5502066"/>
            <a:ext cx="246276" cy="325780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A9ACB00-6A14-4B17-AF59-A52E30D0FCE2}"/>
              </a:ext>
            </a:extLst>
          </p:cNvPr>
          <p:cNvSpPr/>
          <p:nvPr/>
        </p:nvSpPr>
        <p:spPr>
          <a:xfrm>
            <a:off x="3035470" y="6036261"/>
            <a:ext cx="1627369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交叉熵损失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2EC50298-EF7E-4954-9786-EB0563F3B17E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2760008" y="5930076"/>
            <a:ext cx="333048" cy="2178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FF17E07C-6CE2-49DD-AAEA-B9C4BBCDAA54}"/>
              </a:ext>
            </a:extLst>
          </p:cNvPr>
          <p:cNvSpPr/>
          <p:nvPr/>
        </p:nvSpPr>
        <p:spPr>
          <a:xfrm>
            <a:off x="3849155" y="5005460"/>
            <a:ext cx="2107429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r>
              <a:rPr lang="en-US" altLang="zh-CN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DDF48E1-CB0A-43CA-9ABC-5F3FD045B6AB}"/>
              </a:ext>
            </a:extLst>
          </p:cNvPr>
          <p:cNvSpPr/>
          <p:nvPr/>
        </p:nvSpPr>
        <p:spPr>
          <a:xfrm>
            <a:off x="3252088" y="5502066"/>
            <a:ext cx="246276" cy="325780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29A21B76-E1C3-41D4-9E2D-BE772ACA415A}"/>
              </a:ext>
            </a:extLst>
          </p:cNvPr>
          <p:cNvCxnSpPr>
            <a:cxnSpLocks/>
            <a:stCxn id="86" idx="0"/>
            <a:endCxn id="85" idx="1"/>
          </p:cNvCxnSpPr>
          <p:nvPr/>
        </p:nvCxnSpPr>
        <p:spPr>
          <a:xfrm rot="5400000" flipH="1" flipV="1">
            <a:off x="3448526" y="5101438"/>
            <a:ext cx="327329" cy="4739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AE752342-5AC2-439A-A516-627EDAF5B0C5}"/>
              </a:ext>
            </a:extLst>
          </p:cNvPr>
          <p:cNvSpPr/>
          <p:nvPr/>
        </p:nvSpPr>
        <p:spPr>
          <a:xfrm>
            <a:off x="4739069" y="5488274"/>
            <a:ext cx="2107429" cy="3385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模型参数的</a:t>
            </a:r>
            <a:r>
              <a:rPr lang="en-US" altLang="zh-CN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1600" dirty="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endParaRPr lang="en-US" altLang="zh-CN" sz="1600" dirty="0">
              <a:solidFill>
                <a:srgbClr val="2B2B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4CDCBD9-50EA-4C4E-9F32-9F107E7EF819}"/>
              </a:ext>
            </a:extLst>
          </p:cNvPr>
          <p:cNvSpPr/>
          <p:nvPr/>
        </p:nvSpPr>
        <p:spPr>
          <a:xfrm>
            <a:off x="3816342" y="5502066"/>
            <a:ext cx="246276" cy="325780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396440A0-7B95-4B3E-85DC-F9F929739C01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 flipV="1">
            <a:off x="4062618" y="5657551"/>
            <a:ext cx="676451" cy="74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>
            <a:extLst>
              <a:ext uri="{FF2B5EF4-FFF2-40B4-BE49-F238E27FC236}">
                <a16:creationId xmlns:a16="http://schemas.microsoft.com/office/drawing/2014/main" id="{97D1DAD4-37E5-4C57-891C-F7DDE2624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2131" y="5987490"/>
            <a:ext cx="3841612" cy="5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60" grpId="0"/>
      <p:bldP spid="63" grpId="0" animBg="1"/>
      <p:bldP spid="64" grpId="0" animBg="1"/>
      <p:bldP spid="78" grpId="0" animBg="1"/>
      <p:bldP spid="79" grpId="0" animBg="1"/>
      <p:bldP spid="85" grpId="0" animBg="1"/>
      <p:bldP spid="86" grpId="0" animBg="1"/>
      <p:bldP spid="92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MGNM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53881"/>
            <a:ext cx="8674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 Tian,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et al. When Multi-Level Meets Multi-Interest: A Multi-Grained Neural Model for Sequential Recommendation.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70F2D7-B761-40AE-9ED5-DA7169144361}"/>
              </a:ext>
            </a:extLst>
          </p:cNvPr>
          <p:cNvSpPr txBox="1"/>
          <p:nvPr/>
        </p:nvSpPr>
        <p:spPr>
          <a:xfrm>
            <a:off x="1014197" y="95051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对比实验分析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D89B4-22BD-4ACB-911D-05ED794D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655122"/>
            <a:ext cx="10552199" cy="3498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C9FA28-DAFC-44BC-9CA3-3F1696FDA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541" y="1288275"/>
            <a:ext cx="5382918" cy="136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9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MGNM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53881"/>
            <a:ext cx="8674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 Tian,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et al. When Multi-Level Meets Multi-Interest: A Multi-Grained Neural Model for Sequential Recommendation.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70F2D7-B761-40AE-9ED5-DA7169144361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EA04D0-CCEE-447B-A428-CCEBA68A9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56" y="2067857"/>
            <a:ext cx="5461215" cy="40286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241FD9E-192A-405A-BE48-8D5011285FCB}"/>
              </a:ext>
            </a:extLst>
          </p:cNvPr>
          <p:cNvSpPr txBox="1"/>
          <p:nvPr/>
        </p:nvSpPr>
        <p:spPr>
          <a:xfrm>
            <a:off x="1210238" y="378749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不同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FF08D9-F95F-42EE-8FCF-AF7312F9DD73}"/>
              </a:ext>
            </a:extLst>
          </p:cNvPr>
          <p:cNvSpPr txBox="1"/>
          <p:nvPr/>
        </p:nvSpPr>
        <p:spPr>
          <a:xfrm>
            <a:off x="1209675" y="4734829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序列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胶囊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网络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C31BA0-60AB-463C-9E32-CC92B5565C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717"/>
          <a:stretch/>
        </p:blipFill>
        <p:spPr>
          <a:xfrm>
            <a:off x="7409403" y="2020089"/>
            <a:ext cx="3901725" cy="43338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253AB07-00D4-42CB-BD3D-3EA6B7F3E769}"/>
              </a:ext>
            </a:extLst>
          </p:cNvPr>
          <p:cNvSpPr txBox="1"/>
          <p:nvPr/>
        </p:nvSpPr>
        <p:spPr>
          <a:xfrm>
            <a:off x="1374027" y="1509188"/>
            <a:ext cx="139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消融实验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204A28-5E6D-4CB2-9C29-DFD90771E690}"/>
              </a:ext>
            </a:extLst>
          </p:cNvPr>
          <p:cNvSpPr txBox="1"/>
          <p:nvPr/>
        </p:nvSpPr>
        <p:spPr>
          <a:xfrm>
            <a:off x="7110482" y="1509188"/>
            <a:ext cx="139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参数实验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2E61F9-8B2D-494A-97D6-D3E807F5D899}"/>
              </a:ext>
            </a:extLst>
          </p:cNvPr>
          <p:cNvSpPr txBox="1"/>
          <p:nvPr/>
        </p:nvSpPr>
        <p:spPr>
          <a:xfrm>
            <a:off x="8961923" y="36182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卷积层数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54A827-2330-4296-8F91-87C26971EF2B}"/>
              </a:ext>
            </a:extLst>
          </p:cNvPr>
          <p:cNvSpPr txBox="1"/>
          <p:nvPr/>
        </p:nvSpPr>
        <p:spPr>
          <a:xfrm>
            <a:off x="8961923" y="5721300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兴趣个数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85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MGNM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D63F4-C326-4D19-ACDC-A234333A0C70}"/>
              </a:ext>
            </a:extLst>
          </p:cNvPr>
          <p:cNvSpPr txBox="1"/>
          <p:nvPr/>
        </p:nvSpPr>
        <p:spPr>
          <a:xfrm>
            <a:off x="904875" y="6553881"/>
            <a:ext cx="86741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Yu Tian,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et al. When Multi-Level Meets Multi-Interest: A Multi-Grained Neural Model for Sequential Recommendation. SIGIR. 2022.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70F2D7-B761-40AE-9ED5-DA7169144361}"/>
              </a:ext>
            </a:extLst>
          </p:cNvPr>
          <p:cNvSpPr txBox="1"/>
          <p:nvPr/>
        </p:nvSpPr>
        <p:spPr>
          <a:xfrm>
            <a:off x="1014197" y="95051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53AB07-00D4-42CB-BD3D-3EA6B7F3E769}"/>
              </a:ext>
            </a:extLst>
          </p:cNvPr>
          <p:cNvSpPr txBox="1"/>
          <p:nvPr/>
        </p:nvSpPr>
        <p:spPr>
          <a:xfrm>
            <a:off x="904875" y="1805623"/>
            <a:ext cx="46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兴趣分布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A305DE-45C4-4C6C-8110-91F396BB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29" y="1319852"/>
            <a:ext cx="9892802" cy="25685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864971-7CF5-4573-8BA8-AB2D390CD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699" y="4051534"/>
            <a:ext cx="4035959" cy="233923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9553100-A7E4-46D1-B691-34B3CE63DDBF}"/>
              </a:ext>
            </a:extLst>
          </p:cNvPr>
          <p:cNvSpPr txBox="1"/>
          <p:nvPr/>
        </p:nvSpPr>
        <p:spPr>
          <a:xfrm>
            <a:off x="904875" y="4620985"/>
            <a:ext cx="46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池化比较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7ADCDB-3568-475B-931D-0B92AED18B6C}"/>
              </a:ext>
            </a:extLst>
          </p:cNvPr>
          <p:cNvSpPr txBox="1"/>
          <p:nvPr/>
        </p:nvSpPr>
        <p:spPr>
          <a:xfrm>
            <a:off x="10852377" y="4635724"/>
            <a:ext cx="46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运行时间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C111FF0-3462-43C3-8051-B1506BB0A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984" y="4123741"/>
            <a:ext cx="4397406" cy="2194813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1BD23D-14CA-4C20-911F-D64CA01CE744}"/>
              </a:ext>
            </a:extLst>
          </p:cNvPr>
          <p:cNvCxnSpPr/>
          <p:nvPr/>
        </p:nvCxnSpPr>
        <p:spPr>
          <a:xfrm>
            <a:off x="848973" y="3915054"/>
            <a:ext cx="104940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89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2299</TotalTime>
  <Words>566</Words>
  <Application>Microsoft Office PowerPoint</Application>
  <PresentationFormat>宽屏</PresentationFormat>
  <Paragraphs>108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方正姚体</vt:lpstr>
      <vt:lpstr>微软雅黑</vt:lpstr>
      <vt:lpstr>Abadi</vt:lpstr>
      <vt:lpstr>Arial</vt:lpstr>
      <vt:lpstr>Rockwell</vt:lpstr>
      <vt:lpstr>Rockwell Condensed</vt:lpstr>
      <vt:lpstr>Times New Roman</vt:lpstr>
      <vt:lpstr>Wingdings</vt:lpstr>
      <vt:lpstr>木活字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 谢 聆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郭志强</dc:creator>
  <cp:lastModifiedBy>郭志强</cp:lastModifiedBy>
  <cp:revision>416</cp:revision>
  <dcterms:created xsi:type="dcterms:W3CDTF">2022-02-20T07:47:20Z</dcterms:created>
  <dcterms:modified xsi:type="dcterms:W3CDTF">2022-06-02T03:20:32Z</dcterms:modified>
</cp:coreProperties>
</file>