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52" r:id="rId2"/>
    <p:sldId id="397" r:id="rId3"/>
    <p:sldId id="463" r:id="rId4"/>
    <p:sldId id="464" r:id="rId5"/>
    <p:sldId id="418" r:id="rId6"/>
    <p:sldId id="465" r:id="rId7"/>
    <p:sldId id="439" r:id="rId8"/>
    <p:sldId id="455" r:id="rId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0">
          <p15:clr>
            <a:srgbClr val="A4A3A4"/>
          </p15:clr>
        </p15:guide>
        <p15:guide id="2" pos="4220">
          <p15:clr>
            <a:srgbClr val="A4A3A4"/>
          </p15:clr>
        </p15:guide>
        <p15:guide id="3" pos="2851">
          <p15:clr>
            <a:srgbClr val="A4A3A4"/>
          </p15:clr>
        </p15:guide>
        <p15:guide id="4" orient="horz" pos="1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371"/>
    <a:srgbClr val="8D8A8A"/>
    <a:srgbClr val="F12A00"/>
    <a:srgbClr val="009A00"/>
    <a:srgbClr val="8A4400"/>
    <a:srgbClr val="171EFB"/>
    <a:srgbClr val="EEF2F5"/>
    <a:srgbClr val="000000"/>
    <a:srgbClr val="14122C"/>
    <a:srgbClr val="373C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77858" autoAdjust="0"/>
  </p:normalViewPr>
  <p:slideViewPr>
    <p:cSldViewPr snapToGrid="0" showGuides="1">
      <p:cViewPr varScale="1">
        <p:scale>
          <a:sx n="103" d="100"/>
          <a:sy n="103" d="100"/>
        </p:scale>
        <p:origin x="1448" y="64"/>
      </p:cViewPr>
      <p:guideLst>
        <p:guide orient="horz" pos="3110"/>
        <p:guide pos="4220"/>
        <p:guide pos="2851"/>
        <p:guide orient="horz" pos="143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47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协同过滤算法是经典的推荐算法。协同过滤的基本假设是相似的用户会对物品展现出相似的偏好</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协同过滤模型主要包含两个关键部分：</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，即如何将</a:t>
            </a:r>
            <a:r>
              <a:rPr lang="en-US" altLang="zh-CN"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转化为向量表示；</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Interaction modeling</a:t>
            </a:r>
            <a:r>
              <a:rPr lang="zh-CN" altLang="en-US" sz="1200" kern="1200" dirty="0">
                <a:solidFill>
                  <a:schemeClr val="tx1"/>
                </a:solidFill>
                <a:effectLst/>
                <a:latin typeface="+mn-lt"/>
                <a:ea typeface="+mn-ea"/>
                <a:cs typeface="+mn-cs"/>
              </a:rPr>
              <a:t>，即如何基于</a:t>
            </a:r>
            <a:r>
              <a:rPr lang="en-US" altLang="zh-CN"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的表示来重建它们的历史交互</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传统协同过滤算法，比如经典的</a:t>
            </a:r>
            <a:r>
              <a:rPr lang="en-US" altLang="zh-CN" sz="1200" kern="1200" dirty="0">
                <a:solidFill>
                  <a:schemeClr val="tx1"/>
                </a:solidFill>
                <a:effectLst/>
                <a:latin typeface="+mn-lt"/>
                <a:ea typeface="+mn-ea"/>
                <a:cs typeface="+mn-cs"/>
              </a:rPr>
              <a:t>MF</a:t>
            </a:r>
            <a:r>
              <a:rPr lang="zh-CN" altLang="en-US" sz="1200" kern="1200" dirty="0">
                <a:solidFill>
                  <a:schemeClr val="tx1"/>
                </a:solidFill>
                <a:effectLst/>
                <a:latin typeface="+mn-lt"/>
                <a:ea typeface="+mn-ea"/>
                <a:cs typeface="+mn-cs"/>
              </a:rPr>
              <a:t>还有利用神经网络的</a:t>
            </a:r>
            <a:r>
              <a:rPr lang="en-US" altLang="zh-CN" sz="1200" kern="1200" dirty="0">
                <a:solidFill>
                  <a:schemeClr val="tx1"/>
                </a:solidFill>
                <a:effectLst/>
                <a:latin typeface="+mn-lt"/>
                <a:ea typeface="+mn-ea"/>
                <a:cs typeface="+mn-cs"/>
              </a:rPr>
              <a:t>NCF</a:t>
            </a:r>
            <a:r>
              <a:rPr lang="zh-CN" altLang="en-US" sz="1200" kern="1200" dirty="0">
                <a:solidFill>
                  <a:schemeClr val="tx1"/>
                </a:solidFill>
                <a:effectLst/>
                <a:latin typeface="+mn-lt"/>
                <a:ea typeface="+mn-ea"/>
                <a:cs typeface="+mn-cs"/>
              </a:rPr>
              <a:t>本质还是利用</a:t>
            </a:r>
            <a:r>
              <a:rPr lang="en-US" altLang="zh-CN"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现有的特征（比如说</a:t>
            </a:r>
            <a:r>
              <a:rPr lang="en-US" altLang="zh-CN"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或者属性）分别初始化</a:t>
            </a:r>
            <a:r>
              <a:rPr lang="en-US" altLang="zh-CN" sz="1200" kern="1200" dirty="0">
                <a:solidFill>
                  <a:schemeClr val="tx1"/>
                </a:solidFill>
                <a:effectLst/>
                <a:latin typeface="+mn-lt"/>
                <a:ea typeface="+mn-ea"/>
                <a:cs typeface="+mn-cs"/>
              </a:rPr>
              <a:t>embeddings</a:t>
            </a:r>
            <a:r>
              <a:rPr lang="zh-CN" altLang="en-US" sz="1200" kern="1200" dirty="0">
                <a:solidFill>
                  <a:schemeClr val="tx1"/>
                </a:solidFill>
                <a:effectLst/>
                <a:latin typeface="+mn-lt"/>
                <a:ea typeface="+mn-ea"/>
                <a:cs typeface="+mn-cs"/>
              </a:rPr>
              <a:t>，然后利用交互信息来优化模型。嵌入函数没有把交互信息显式地编码到</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中，协同信号隐藏在</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交互中，所以这些</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都是次优的。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所以，如果能将</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的交互信息显式地编码进</a:t>
            </a:r>
            <a:r>
              <a:rPr lang="en-US" altLang="zh-CN" sz="1200" kern="1200" dirty="0">
                <a:solidFill>
                  <a:schemeClr val="tx1"/>
                </a:solidFill>
                <a:effectLst/>
                <a:latin typeface="+mn-lt"/>
                <a:ea typeface="+mn-ea"/>
                <a:cs typeface="+mn-cs"/>
              </a:rPr>
              <a:t>embeddings</a:t>
            </a:r>
            <a:r>
              <a:rPr lang="zh-CN" altLang="en-US" sz="1200" kern="1200" dirty="0">
                <a:solidFill>
                  <a:schemeClr val="tx1"/>
                </a:solidFill>
                <a:effectLst/>
                <a:latin typeface="+mn-lt"/>
                <a:ea typeface="+mn-ea"/>
                <a:cs typeface="+mn-cs"/>
              </a:rPr>
              <a:t>中，将提升</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的表示能力进而提高模型的预测能力。</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本文主要创新点在于利用二部图神经网络将</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的历史交互信息编码进</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进而提升推荐效果。更重要的是，这篇论文显式地考虑</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之间的高阶连接性来进一步提升</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的表达能力</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如图展示了一个</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的二部图和</a:t>
            </a:r>
            <a:r>
              <a:rPr lang="en-US" altLang="zh-CN" sz="1200" kern="1200" dirty="0">
                <a:solidFill>
                  <a:schemeClr val="tx1"/>
                </a:solidFill>
                <a:effectLst/>
                <a:latin typeface="+mn-lt"/>
                <a:ea typeface="+mn-ea"/>
                <a:cs typeface="+mn-cs"/>
              </a:rPr>
              <a:t>u1</a:t>
            </a:r>
            <a:r>
              <a:rPr lang="zh-CN" altLang="en-US" sz="1200" kern="1200" dirty="0">
                <a:solidFill>
                  <a:schemeClr val="tx1"/>
                </a:solidFill>
                <a:effectLst/>
                <a:latin typeface="+mn-lt"/>
                <a:ea typeface="+mn-ea"/>
                <a:cs typeface="+mn-cs"/>
              </a:rPr>
              <a:t>的高阶连接性。</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u1</a:t>
            </a:r>
            <a:r>
              <a:rPr lang="zh-CN" altLang="en-US" sz="1200" kern="1200" dirty="0">
                <a:solidFill>
                  <a:schemeClr val="tx1"/>
                </a:solidFill>
                <a:effectLst/>
                <a:latin typeface="+mn-lt"/>
                <a:ea typeface="+mn-ea"/>
                <a:cs typeface="+mn-cs"/>
              </a:rPr>
              <a:t>为提供推荐的目标用户</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u1</a:t>
            </a:r>
            <a:r>
              <a:rPr lang="zh-CN" altLang="en-US" sz="1200" kern="1200" dirty="0">
                <a:solidFill>
                  <a:schemeClr val="tx1"/>
                </a:solidFill>
                <a:effectLst/>
                <a:latin typeface="+mn-lt"/>
                <a:ea typeface="+mn-ea"/>
                <a:cs typeface="+mn-cs"/>
              </a:rPr>
              <a:t>的高阶连接性表示</a:t>
            </a:r>
            <a:r>
              <a:rPr lang="en-US" altLang="zh-CN" sz="1200" kern="1200" dirty="0">
                <a:solidFill>
                  <a:schemeClr val="tx1"/>
                </a:solidFill>
                <a:effectLst/>
                <a:latin typeface="+mn-lt"/>
                <a:ea typeface="+mn-ea"/>
                <a:cs typeface="+mn-cs"/>
              </a:rPr>
              <a:t>u1</a:t>
            </a:r>
            <a:r>
              <a:rPr lang="zh-CN" altLang="en-US" sz="1200" kern="1200" dirty="0">
                <a:solidFill>
                  <a:schemeClr val="tx1"/>
                </a:solidFill>
                <a:effectLst/>
                <a:latin typeface="+mn-lt"/>
                <a:ea typeface="+mn-ea"/>
                <a:cs typeface="+mn-cs"/>
              </a:rPr>
              <a:t>通过长度大于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的路径连接到的节点。</a:t>
            </a:r>
            <a:endParaRPr lang="en-US" altLang="zh-CN" sz="1200" kern="1200" dirty="0">
              <a:solidFill>
                <a:schemeClr val="tx1"/>
              </a:solidFill>
              <a:effectLst/>
              <a:latin typeface="+mn-lt"/>
              <a:ea typeface="+mn-ea"/>
              <a:cs typeface="+mn-cs"/>
            </a:endParaRPr>
          </a:p>
          <a:p>
            <a:r>
              <a:rPr lang="en-US" altLang="zh-CN" dirty="0"/>
              <a:t>u1←i2←u2</a:t>
            </a:r>
            <a:r>
              <a:rPr lang="zh-CN" altLang="en-US" dirty="0"/>
              <a:t>表示</a:t>
            </a:r>
            <a:r>
              <a:rPr lang="en-US" altLang="zh-CN" dirty="0"/>
              <a:t>u1</a:t>
            </a:r>
            <a:r>
              <a:rPr lang="zh-CN" altLang="en-US" dirty="0"/>
              <a:t>和</a:t>
            </a:r>
            <a:r>
              <a:rPr lang="en-US" altLang="zh-CN" dirty="0"/>
              <a:t>u2</a:t>
            </a:r>
            <a:r>
              <a:rPr lang="zh-CN" altLang="en-US" dirty="0"/>
              <a:t>之间的行为相似性，因为两个用户都与</a:t>
            </a:r>
            <a:r>
              <a:rPr lang="en-US" altLang="zh-CN" dirty="0"/>
              <a:t>i2</a:t>
            </a:r>
            <a:r>
              <a:rPr lang="zh-CN" altLang="en-US" dirty="0"/>
              <a:t>交互；</a:t>
            </a:r>
            <a:r>
              <a:rPr lang="en-US" altLang="zh-CN" dirty="0"/>
              <a:t>u1←i2←u2←i4</a:t>
            </a:r>
            <a:r>
              <a:rPr lang="zh-CN" altLang="en-US" dirty="0"/>
              <a:t>表明</a:t>
            </a:r>
            <a:r>
              <a:rPr lang="en-US" altLang="zh-CN" dirty="0"/>
              <a:t>u1</a:t>
            </a:r>
            <a:r>
              <a:rPr lang="zh-CN" altLang="en-US" dirty="0"/>
              <a:t>很可能采用</a:t>
            </a:r>
            <a:r>
              <a:rPr lang="en-US" altLang="zh-CN" dirty="0"/>
              <a:t>i4</a:t>
            </a:r>
            <a:r>
              <a:rPr lang="zh-CN" altLang="en-US" dirty="0"/>
              <a:t>，因为</a:t>
            </a:r>
            <a:r>
              <a:rPr lang="en-US" altLang="zh-CN" dirty="0"/>
              <a:t>u1</a:t>
            </a:r>
            <a:r>
              <a:rPr lang="zh-CN" altLang="en-US" dirty="0"/>
              <a:t>的相似用户</a:t>
            </a:r>
            <a:r>
              <a:rPr lang="en-US" altLang="zh-CN" dirty="0"/>
              <a:t>u2</a:t>
            </a:r>
            <a:r>
              <a:rPr lang="zh-CN" altLang="en-US" dirty="0"/>
              <a:t>之前已经消费了</a:t>
            </a:r>
            <a:r>
              <a:rPr lang="en-US" altLang="zh-CN" dirty="0"/>
              <a:t>i4</a:t>
            </a:r>
            <a:r>
              <a:rPr lang="zh-CN" altLang="en-US" dirty="0"/>
              <a:t>。此外，从</a:t>
            </a:r>
            <a:r>
              <a:rPr lang="en-US" altLang="zh-CN" dirty="0"/>
              <a:t>l=3</a:t>
            </a:r>
            <a:r>
              <a:rPr lang="zh-CN" altLang="en-US" dirty="0"/>
              <a:t>的整体观点来看，</a:t>
            </a:r>
            <a:r>
              <a:rPr lang="en-US" altLang="zh-CN" dirty="0"/>
              <a:t>i4</a:t>
            </a:r>
            <a:r>
              <a:rPr lang="zh-CN" altLang="en-US" dirty="0"/>
              <a:t>比</a:t>
            </a:r>
            <a:r>
              <a:rPr lang="en-US" altLang="zh-CN" dirty="0"/>
              <a:t>i5</a:t>
            </a:r>
            <a:r>
              <a:rPr lang="zh-CN" altLang="en-US" dirty="0"/>
              <a:t>更能引起</a:t>
            </a:r>
            <a:r>
              <a:rPr lang="en-US" altLang="zh-CN" dirty="0"/>
              <a:t>u1</a:t>
            </a:r>
            <a:r>
              <a:rPr lang="zh-CN" altLang="en-US" dirty="0"/>
              <a:t>的兴趣，因为有两条路径连接</a:t>
            </a:r>
            <a:r>
              <a:rPr lang="en-US" altLang="zh-CN" dirty="0"/>
              <a:t>&lt;i4, u1&gt;</a:t>
            </a:r>
            <a:r>
              <a:rPr lang="zh-CN" altLang="en-US" dirty="0"/>
              <a:t>而只有一条路径连接</a:t>
            </a:r>
            <a:r>
              <a:rPr lang="en-US" altLang="zh-CN" dirty="0"/>
              <a:t>&lt;i5, u1&gt;</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725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kern="1200" dirty="0">
                <a:solidFill>
                  <a:schemeClr val="tx1"/>
                </a:solidFill>
                <a:effectLst/>
                <a:latin typeface="+mn-lt"/>
                <a:ea typeface="+mn-ea"/>
                <a:cs typeface="+mn-cs"/>
              </a:rPr>
              <a:t>框架包括</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个部分</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一个嵌入层：提供并初始化用户嵌入和项目嵌入；</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多个嵌入传播层：通过注入高阶连通性关系来优化嵌入；</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预测层：聚合来自不同传播层的精炼嵌入并输出</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组合的亲和力得分。</a:t>
            </a:r>
            <a:endParaRPr lang="en-US" altLang="zh-CN" sz="1200" kern="1200" dirty="0">
              <a:solidFill>
                <a:schemeClr val="tx1"/>
              </a:solidFill>
              <a:effectLst/>
              <a:latin typeface="+mn-lt"/>
              <a:ea typeface="+mn-ea"/>
              <a:cs typeface="+mn-cs"/>
            </a:endParaRPr>
          </a:p>
          <a:p>
            <a:pPr marL="228600" indent="-228600">
              <a:buAutoNum type="arabicPeriod"/>
            </a:pPr>
            <a:endParaRPr lang="en-US" altLang="zh-CN" sz="1200" kern="1200" dirty="0">
              <a:solidFill>
                <a:schemeClr val="tx1"/>
              </a:solidFill>
              <a:effectLst/>
              <a:latin typeface="+mn-lt"/>
              <a:ea typeface="+mn-ea"/>
              <a:cs typeface="+mn-cs"/>
            </a:endParaRPr>
          </a:p>
          <a:p>
            <a:r>
              <a:rPr lang="zh-CN" altLang="en-US" dirty="0"/>
              <a:t>嵌入层</a:t>
            </a:r>
            <a:endParaRPr lang="en-US" altLang="zh-CN" dirty="0"/>
          </a:p>
          <a:p>
            <a:r>
              <a:rPr lang="zh-CN" altLang="en-US" dirty="0"/>
              <a:t>对</a:t>
            </a:r>
            <a:r>
              <a:rPr lang="en-US" altLang="zh-CN" dirty="0"/>
              <a:t>user</a:t>
            </a:r>
            <a:r>
              <a:rPr lang="zh-CN" altLang="en-US" dirty="0"/>
              <a:t>和</a:t>
            </a:r>
            <a:r>
              <a:rPr lang="en-US" altLang="zh-CN" dirty="0"/>
              <a:t>item</a:t>
            </a:r>
            <a:r>
              <a:rPr lang="zh-CN" altLang="en-US" dirty="0"/>
              <a:t>分别初始化</a:t>
            </a:r>
            <a:r>
              <a:rPr lang="en-US" altLang="zh-CN" dirty="0"/>
              <a:t>embeddings</a:t>
            </a:r>
            <a:r>
              <a:rPr lang="zh-CN" altLang="en-US" dirty="0"/>
              <a:t>，然后通过</a:t>
            </a:r>
            <a:r>
              <a:rPr lang="en-US" altLang="zh-CN" dirty="0"/>
              <a:t>user</a:t>
            </a:r>
            <a:r>
              <a:rPr lang="zh-CN" altLang="en-US" dirty="0"/>
              <a:t>或</a:t>
            </a:r>
            <a:r>
              <a:rPr lang="en-US" altLang="zh-CN" dirty="0"/>
              <a:t>item</a:t>
            </a:r>
            <a:r>
              <a:rPr lang="zh-CN" altLang="en-US" dirty="0"/>
              <a:t>的</a:t>
            </a:r>
            <a:r>
              <a:rPr lang="en-US" altLang="zh-CN" dirty="0"/>
              <a:t>id</a:t>
            </a:r>
            <a:r>
              <a:rPr lang="zh-CN" altLang="en-US" dirty="0"/>
              <a:t>进行</a:t>
            </a:r>
            <a:r>
              <a:rPr lang="en-US" altLang="zh-CN" dirty="0"/>
              <a:t>embedding lookup</a:t>
            </a:r>
            <a:r>
              <a:rPr lang="zh-CN" altLang="en-US" dirty="0"/>
              <a:t>将它们映射到一个向量表示</a:t>
            </a:r>
            <a:endParaRPr lang="en-US" altLang="zh-CN" dirty="0"/>
          </a:p>
          <a:p>
            <a:pPr marL="0" indent="0">
              <a:buNone/>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785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嵌入传播层</a:t>
            </a:r>
            <a:endParaRPr lang="en-US" altLang="zh-CN" dirty="0"/>
          </a:p>
          <a:p>
            <a:r>
              <a:rPr lang="zh-CN" altLang="en-US" dirty="0"/>
              <a:t>受</a:t>
            </a:r>
            <a:r>
              <a:rPr lang="en-US" altLang="zh-CN" dirty="0"/>
              <a:t>GNN</a:t>
            </a:r>
            <a:r>
              <a:rPr lang="zh-CN" altLang="en-US" dirty="0"/>
              <a:t>的启发，</a:t>
            </a:r>
            <a:r>
              <a:rPr lang="en-US" altLang="zh-CN" dirty="0"/>
              <a:t>NGCF</a:t>
            </a:r>
            <a:r>
              <a:rPr lang="zh-CN" altLang="en-US" dirty="0"/>
              <a:t>针对</a:t>
            </a:r>
            <a:r>
              <a:rPr lang="en-US" altLang="zh-CN" dirty="0"/>
              <a:t>user-item</a:t>
            </a:r>
            <a:r>
              <a:rPr lang="zh-CN" altLang="en-US" dirty="0"/>
              <a:t>二部交互图设计了嵌入传播来学习</a:t>
            </a:r>
            <a:r>
              <a:rPr lang="en-US" altLang="zh-CN" dirty="0"/>
              <a:t>user</a:t>
            </a:r>
            <a:r>
              <a:rPr lang="zh-CN" altLang="en-US" dirty="0"/>
              <a:t>和</a:t>
            </a:r>
            <a:r>
              <a:rPr lang="en-US" altLang="zh-CN" dirty="0"/>
              <a:t>item</a:t>
            </a:r>
            <a:r>
              <a:rPr lang="zh-CN" altLang="en-US" dirty="0"/>
              <a:t>的表示。</a:t>
            </a:r>
            <a:endParaRPr lang="en-US" altLang="zh-CN" dirty="0"/>
          </a:p>
          <a:p>
            <a:endParaRPr lang="en-US" altLang="zh-CN" dirty="0"/>
          </a:p>
          <a:p>
            <a:r>
              <a:rPr lang="zh-CN" altLang="en-US" dirty="0"/>
              <a:t>先详细描述了一阶传播</a:t>
            </a:r>
            <a:endParaRPr lang="en-US" altLang="zh-CN" dirty="0"/>
          </a:p>
          <a:p>
            <a:r>
              <a:rPr lang="zh-CN" altLang="en-US" dirty="0"/>
              <a:t>交互物品提供了用户偏好的直接证据，消费一个物品的用户也可以被视为该物品的特征，并可以用来衡量两个物品的相似度。在此基础上，在被连接的用户和物品之间进行嵌入传播，该过程主要有两个主要的操作</a:t>
            </a:r>
            <a:endParaRPr lang="en-US" altLang="zh-CN" dirty="0"/>
          </a:p>
          <a:p>
            <a:r>
              <a:rPr lang="zh-CN" altLang="en-US" dirty="0"/>
              <a:t>信息构造和信息聚合</a:t>
            </a:r>
            <a:endParaRPr lang="en-US" altLang="zh-CN" dirty="0"/>
          </a:p>
          <a:p>
            <a:endParaRPr lang="en-US" altLang="zh-CN" dirty="0"/>
          </a:p>
          <a:p>
            <a:r>
              <a:rPr lang="zh-CN" altLang="en-US" dirty="0"/>
              <a:t>根据图卷积网络，</a:t>
            </a:r>
            <a:r>
              <a:rPr lang="en-US" altLang="zh-CN" dirty="0" err="1"/>
              <a:t>pui</a:t>
            </a:r>
            <a:r>
              <a:rPr lang="zh-CN" altLang="en-US" dirty="0"/>
              <a:t>设为拉普拉斯范数，</a:t>
            </a:r>
            <a:r>
              <a:rPr lang="en-US" altLang="zh-CN" dirty="0"/>
              <a:t>Nu</a:t>
            </a:r>
            <a:r>
              <a:rPr lang="zh-CN" altLang="en-US" dirty="0"/>
              <a:t>和</a:t>
            </a:r>
            <a:r>
              <a:rPr lang="en-US" altLang="zh-CN" dirty="0"/>
              <a:t>Ni</a:t>
            </a:r>
            <a:r>
              <a:rPr lang="zh-CN" altLang="en-US" dirty="0"/>
              <a:t>分别表示</a:t>
            </a:r>
            <a:r>
              <a:rPr lang="en-US" altLang="zh-CN" dirty="0"/>
              <a:t>u</a:t>
            </a:r>
            <a:r>
              <a:rPr lang="zh-CN" altLang="en-US" dirty="0"/>
              <a:t>和</a:t>
            </a:r>
            <a:r>
              <a:rPr lang="en-US" altLang="zh-CN" dirty="0" err="1"/>
              <a:t>i</a:t>
            </a:r>
            <a:r>
              <a:rPr lang="zh-CN" altLang="en-US" dirty="0"/>
              <a:t>的第一跳邻居。从表示学习的角度来看，</a:t>
            </a:r>
            <a:r>
              <a:rPr lang="en-US" altLang="zh-CN" dirty="0" err="1"/>
              <a:t>pui</a:t>
            </a:r>
            <a:r>
              <a:rPr lang="zh-CN" altLang="en-US" dirty="0"/>
              <a:t>反映了历史项目对用户偏好的贡献程度。从信息传递的角度来看，考虑到正在传播的信息应该随着路径长度衰减，</a:t>
            </a:r>
            <a:r>
              <a:rPr lang="en-US" altLang="zh-CN" dirty="0" err="1"/>
              <a:t>pui</a:t>
            </a:r>
            <a:r>
              <a:rPr lang="zh-CN" altLang="en-US" dirty="0"/>
              <a:t>可以解释为一个折扣因子。</a:t>
            </a:r>
            <a:endParaRPr lang="en-US" altLang="zh-CN" dirty="0"/>
          </a:p>
          <a:p>
            <a:r>
              <a:rPr lang="zh-CN" altLang="en-US" sz="1200" kern="1200" dirty="0">
                <a:solidFill>
                  <a:schemeClr val="tx1"/>
                </a:solidFill>
                <a:effectLst/>
                <a:latin typeface="+mn-lt"/>
                <a:ea typeface="+mn-ea"/>
                <a:cs typeface="+mn-cs"/>
              </a:rPr>
              <a:t>与传统的图卷积网络只考虑</a:t>
            </a:r>
            <a:r>
              <a:rPr lang="en-US" altLang="zh-CN" sz="1200" kern="1200" dirty="0" err="1">
                <a:solidFill>
                  <a:schemeClr val="tx1"/>
                </a:solidFill>
                <a:effectLst/>
                <a:latin typeface="+mn-lt"/>
                <a:ea typeface="+mn-ea"/>
                <a:cs typeface="+mn-cs"/>
              </a:rPr>
              <a:t>ei</a:t>
            </a:r>
            <a:r>
              <a:rPr lang="zh-CN" altLang="en-US" sz="1200" kern="1200" dirty="0">
                <a:solidFill>
                  <a:schemeClr val="tx1"/>
                </a:solidFill>
                <a:effectLst/>
                <a:latin typeface="+mn-lt"/>
                <a:ea typeface="+mn-ea"/>
                <a:cs typeface="+mn-cs"/>
              </a:rPr>
              <a:t>的贡献不同，这里我们将</a:t>
            </a:r>
            <a:r>
              <a:rPr lang="en-US" altLang="zh-CN" sz="1200" kern="1200" dirty="0" err="1">
                <a:solidFill>
                  <a:schemeClr val="tx1"/>
                </a:solidFill>
                <a:effectLst/>
                <a:latin typeface="+mn-lt"/>
                <a:ea typeface="+mn-ea"/>
                <a:cs typeface="+mn-cs"/>
              </a:rPr>
              <a:t>ei</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eu</a:t>
            </a:r>
            <a:r>
              <a:rPr lang="zh-CN" altLang="en-US" sz="1200" kern="1200" dirty="0">
                <a:solidFill>
                  <a:schemeClr val="tx1"/>
                </a:solidFill>
                <a:effectLst/>
                <a:latin typeface="+mn-lt"/>
                <a:ea typeface="+mn-ea"/>
                <a:cs typeface="+mn-cs"/>
              </a:rPr>
              <a:t>之间的交互编码到通过</a:t>
            </a:r>
            <a:r>
              <a:rPr lang="en-US" altLang="zh-CN" sz="1200" kern="1200" dirty="0" err="1">
                <a:solidFill>
                  <a:schemeClr val="tx1"/>
                </a:solidFill>
                <a:effectLst/>
                <a:latin typeface="+mn-lt"/>
                <a:ea typeface="+mn-ea"/>
                <a:cs typeface="+mn-cs"/>
              </a:rPr>
              <a:t>ei⊙eu</a:t>
            </a:r>
            <a:r>
              <a:rPr lang="zh-CN" altLang="en-US" sz="1200" kern="1200" dirty="0">
                <a:solidFill>
                  <a:schemeClr val="tx1"/>
                </a:solidFill>
                <a:effectLst/>
                <a:latin typeface="+mn-lt"/>
                <a:ea typeface="+mn-ea"/>
                <a:cs typeface="+mn-cs"/>
              </a:rPr>
              <a:t>传递的信息中，其中⊙表示元素积。这使得消息依赖于</a:t>
            </a:r>
            <a:r>
              <a:rPr lang="en-US" altLang="zh-CN" sz="1200" kern="1200" dirty="0" err="1">
                <a:solidFill>
                  <a:schemeClr val="tx1"/>
                </a:solidFill>
                <a:effectLst/>
                <a:latin typeface="+mn-lt"/>
                <a:ea typeface="+mn-ea"/>
                <a:cs typeface="+mn-cs"/>
              </a:rPr>
              <a:t>ei</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eu</a:t>
            </a:r>
            <a:r>
              <a:rPr lang="zh-CN" altLang="en-US" sz="1200" kern="1200" dirty="0">
                <a:solidFill>
                  <a:schemeClr val="tx1"/>
                </a:solidFill>
                <a:effectLst/>
                <a:latin typeface="+mn-lt"/>
                <a:ea typeface="+mn-ea"/>
                <a:cs typeface="+mn-cs"/>
              </a:rPr>
              <a:t>之间的亲和关系</a:t>
            </a:r>
            <a:endParaRPr lang="en-US" altLang="zh-CN" dirty="0"/>
          </a:p>
          <a:p>
            <a:endParaRPr lang="en-US" altLang="zh-CN" dirty="0"/>
          </a:p>
          <a:p>
            <a:r>
              <a:rPr lang="zh-CN" altLang="en-US" sz="1200" kern="1200" dirty="0">
                <a:solidFill>
                  <a:schemeClr val="tx1"/>
                </a:solidFill>
                <a:effectLst/>
                <a:latin typeface="+mn-lt"/>
                <a:ea typeface="+mn-ea"/>
                <a:cs typeface="+mn-cs"/>
              </a:rPr>
              <a:t>在信息聚合阶段，聚合从</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的邻居传播的消息，以改进</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的表示，聚合函数定义为</a:t>
            </a:r>
            <a:endParaRPr lang="en-US" altLang="zh-CN" sz="1200" kern="1200" dirty="0">
              <a:solidFill>
                <a:schemeClr val="tx1"/>
              </a:solidFill>
              <a:effectLst/>
              <a:latin typeface="+mn-lt"/>
              <a:ea typeface="+mn-ea"/>
              <a:cs typeface="+mn-cs"/>
            </a:endParaRPr>
          </a:p>
          <a:p>
            <a:endParaRPr lang="en-US" altLang="zh-CN" dirty="0"/>
          </a:p>
          <a:p>
            <a:r>
              <a:rPr lang="zh-CN" altLang="en-US" sz="1200" b="0" i="0" kern="1200" dirty="0">
                <a:solidFill>
                  <a:schemeClr val="tx1"/>
                </a:solidFill>
                <a:effectLst/>
                <a:latin typeface="+mn-lt"/>
                <a:ea typeface="+mn-ea"/>
                <a:cs typeface="+mn-cs"/>
              </a:rPr>
              <a:t>总而言之，嵌入传播层的优点在于显式地利用一阶连接性信息来关联用户和项目表示。</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788042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一阶传播泛化到高阶传播，</a:t>
            </a:r>
            <a:r>
              <a:rPr lang="zh-CN" altLang="en-US" sz="1200" b="0" i="0" kern="1200" dirty="0">
                <a:solidFill>
                  <a:schemeClr val="tx1"/>
                </a:solidFill>
                <a:effectLst/>
                <a:latin typeface="+mn-lt"/>
                <a:ea typeface="+mn-ea"/>
                <a:cs typeface="+mn-cs"/>
              </a:rPr>
              <a:t>可以叠加更多的嵌入传播层来挖掘高阶连通性信息。这种高阶关联性对于编码协同信号以估计用户与项目之间的关联度至关重要</a:t>
            </a:r>
          </a:p>
          <a:p>
            <a:r>
              <a:rPr lang="zh-CN" altLang="en-US" sz="1200" b="0" i="0" kern="1200" dirty="0">
                <a:solidFill>
                  <a:schemeClr val="tx1"/>
                </a:solidFill>
                <a:effectLst/>
                <a:latin typeface="+mn-lt"/>
                <a:ea typeface="+mn-ea"/>
                <a:cs typeface="+mn-cs"/>
              </a:rPr>
              <a:t>通过堆叠 </a:t>
            </a:r>
            <a:r>
              <a:rPr lang="en-US" altLang="zh-CN" sz="1200" b="0" i="0" kern="1200" dirty="0">
                <a:solidFill>
                  <a:schemeClr val="tx1"/>
                </a:solidFill>
                <a:effectLst/>
                <a:latin typeface="+mn-lt"/>
                <a:ea typeface="+mn-ea"/>
                <a:cs typeface="+mn-cs"/>
              </a:rPr>
              <a:t>l </a:t>
            </a:r>
            <a:r>
              <a:rPr lang="zh-CN" altLang="en-US" sz="1200" b="0" i="0" kern="1200" dirty="0">
                <a:solidFill>
                  <a:schemeClr val="tx1"/>
                </a:solidFill>
                <a:effectLst/>
                <a:latin typeface="+mn-lt"/>
                <a:ea typeface="+mn-ea"/>
                <a:cs typeface="+mn-cs"/>
              </a:rPr>
              <a:t>个嵌入传播层，用户（和项目）能够接收从其 </a:t>
            </a:r>
            <a:r>
              <a:rPr lang="en-US" altLang="zh-CN" sz="1200" b="0" i="0" kern="1200" dirty="0">
                <a:solidFill>
                  <a:schemeClr val="tx1"/>
                </a:solidFill>
                <a:effectLst/>
                <a:latin typeface="+mn-lt"/>
                <a:ea typeface="+mn-ea"/>
                <a:cs typeface="+mn-cs"/>
              </a:rPr>
              <a:t>l </a:t>
            </a:r>
            <a:r>
              <a:rPr lang="zh-CN" altLang="en-US" sz="1200" b="0" i="0" kern="1200" dirty="0">
                <a:solidFill>
                  <a:schemeClr val="tx1"/>
                </a:solidFill>
                <a:effectLst/>
                <a:latin typeface="+mn-lt"/>
                <a:ea typeface="+mn-ea"/>
                <a:cs typeface="+mn-cs"/>
              </a:rPr>
              <a:t>阶邻居传播的消息。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在第 </a:t>
            </a:r>
            <a:r>
              <a:rPr lang="en-US" altLang="zh-CN" sz="1200" b="0" i="0" kern="1200" dirty="0">
                <a:solidFill>
                  <a:schemeClr val="tx1"/>
                </a:solidFill>
                <a:effectLst/>
                <a:latin typeface="+mn-lt"/>
                <a:ea typeface="+mn-ea"/>
                <a:cs typeface="+mn-cs"/>
              </a:rPr>
              <a:t>l </a:t>
            </a:r>
            <a:r>
              <a:rPr lang="zh-CN" altLang="en-US" sz="1200" b="0" i="0" kern="1200" dirty="0">
                <a:solidFill>
                  <a:schemeClr val="tx1"/>
                </a:solidFill>
                <a:effectLst/>
                <a:latin typeface="+mn-lt"/>
                <a:ea typeface="+mn-ea"/>
                <a:cs typeface="+mn-cs"/>
              </a:rPr>
              <a:t>步中，用户</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的表示递归地表现为</a:t>
            </a:r>
            <a:endParaRPr lang="en-US" altLang="zh-CN" sz="1200" b="0" i="0" kern="1200" dirty="0">
              <a:solidFill>
                <a:schemeClr val="tx1"/>
              </a:solidFill>
              <a:effectLst/>
              <a:latin typeface="+mn-lt"/>
              <a:ea typeface="+mn-ea"/>
              <a:cs typeface="+mn-cs"/>
            </a:endParaRPr>
          </a:p>
          <a:p>
            <a:endParaRPr lang="en-US" altLang="zh-CN" dirty="0"/>
          </a:p>
          <a:p>
            <a:r>
              <a:rPr lang="zh-CN" altLang="en-US" dirty="0"/>
              <a:t>如图是</a:t>
            </a:r>
            <a:r>
              <a:rPr lang="en-US" altLang="zh-CN" dirty="0"/>
              <a:t>u1</a:t>
            </a:r>
            <a:r>
              <a:rPr lang="zh-CN" altLang="en-US" dirty="0"/>
              <a:t>的三层嵌入传播图</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06897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经过</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层传播后，得到了用户</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的多个表示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将它们串联起来构成用户或物品的最终嵌入</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这样不仅通过传播层来丰富初始嵌入，而且允许通过调整 </a:t>
            </a:r>
            <a:r>
              <a:rPr lang="en-US" altLang="zh-CN" sz="1200" b="0" i="0" kern="1200" dirty="0">
                <a:solidFill>
                  <a:schemeClr val="tx1"/>
                </a:solidFill>
                <a:effectLst/>
                <a:latin typeface="+mn-lt"/>
                <a:ea typeface="+mn-ea"/>
                <a:cs typeface="+mn-cs"/>
              </a:rPr>
              <a:t>l </a:t>
            </a:r>
            <a:r>
              <a:rPr lang="zh-CN" altLang="en-US" sz="1200" b="0" i="0" kern="1200" dirty="0">
                <a:solidFill>
                  <a:schemeClr val="tx1"/>
                </a:solidFill>
                <a:effectLst/>
                <a:latin typeface="+mn-lt"/>
                <a:ea typeface="+mn-ea"/>
                <a:cs typeface="+mn-cs"/>
              </a:rPr>
              <a:t>来控制传播范围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除了串联，还可以应用其他聚合器，例如加权平均，最大池等。串联的有点在于它的简单性，不需要学习额外的参数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最后，使用内积这种简单的交互函数来估计用户对目标商品的偏好</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模型使用贝叶斯个性化排序损失</a:t>
            </a:r>
            <a:r>
              <a:rPr lang="en-US" altLang="zh-CN" sz="1200" b="0" i="0" kern="1200" dirty="0">
                <a:solidFill>
                  <a:schemeClr val="tx1"/>
                </a:solidFill>
                <a:effectLst/>
                <a:latin typeface="+mn-lt"/>
                <a:ea typeface="+mn-ea"/>
                <a:cs typeface="+mn-cs"/>
              </a:rPr>
              <a:t>BPR Loss</a:t>
            </a:r>
            <a:r>
              <a:rPr lang="zh-CN" altLang="en-US" sz="1200" b="0" i="0" kern="1200" dirty="0">
                <a:solidFill>
                  <a:schemeClr val="tx1"/>
                </a:solidFill>
                <a:effectLst/>
                <a:latin typeface="+mn-lt"/>
                <a:ea typeface="+mn-ea"/>
                <a:cs typeface="+mn-cs"/>
              </a:rPr>
              <a:t>进行优化</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4828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2022/2/21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7" name="图片占位符 2"/>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sp>
        <p:nvSpPr>
          <p:cNvPr id="33" name="图片占位符 2"/>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3" name="图片占位符 2"/>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2022/2/21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2022/2/21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2022/2/21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pic29.photophoto.cn/20131031/0007019972140373_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484" t="9054" r="21242" b="4929"/>
          <a:stretch>
            <a:fillRect/>
          </a:stretch>
        </p:blipFill>
        <p:spPr bwMode="auto">
          <a:xfrm>
            <a:off x="3761105" y="602035"/>
            <a:ext cx="1624330" cy="1245870"/>
          </a:xfrm>
          <a:prstGeom prst="ellipse">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bwMode="auto">
          <a:xfrm>
            <a:off x="740663" y="2323672"/>
            <a:ext cx="7662675" cy="584775"/>
          </a:xfrm>
          <a:prstGeom prst="rect">
            <a:avLst/>
          </a:prstGeom>
        </p:spPr>
        <p:txBody>
          <a:bodyPr wrap="none">
            <a:spAutoFit/>
          </a:bodyPr>
          <a:lstStyle/>
          <a:p>
            <a:pPr algn="ctr">
              <a:defRPr/>
            </a:pPr>
            <a:r>
              <a:rPr lang="en-US" altLang="zh-CN" sz="32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Neural Graph Collaborative Filtering</a:t>
            </a:r>
            <a:endParaRPr lang="zh-CN" altLang="en-US" sz="32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矩形 34"/>
          <p:cNvSpPr/>
          <p:nvPr/>
        </p:nvSpPr>
        <p:spPr>
          <a:xfrm>
            <a:off x="3627873" y="3789805"/>
            <a:ext cx="1888252" cy="338554"/>
          </a:xfrm>
          <a:prstGeom prst="rect">
            <a:avLst/>
          </a:prstGeom>
        </p:spPr>
        <p:txBody>
          <a:bodyPr wrap="square">
            <a:spAutoFit/>
          </a:bodyPr>
          <a:lstStyle/>
          <a:p>
            <a:pPr algn="ctr"/>
            <a:r>
              <a:rPr lang="zh-CN" altLang="en-US" sz="1600" b="1" dirty="0">
                <a:solidFill>
                  <a:schemeClr val="tx1">
                    <a:lumMod val="65000"/>
                    <a:lumOff val="35000"/>
                  </a:schemeClr>
                </a:solidFill>
              </a:rPr>
              <a:t>徐勖</a:t>
            </a:r>
            <a:endParaRPr lang="en-US" altLang="zh-CN" sz="1600" b="1" dirty="0">
              <a:solidFill>
                <a:schemeClr val="tx1">
                  <a:lumMod val="65000"/>
                  <a:lumOff val="35000"/>
                </a:schemeClr>
              </a:solidFill>
            </a:endParaRPr>
          </a:p>
        </p:txBody>
      </p:sp>
      <p:grpSp>
        <p:nvGrpSpPr>
          <p:cNvPr id="9" name="组合 8"/>
          <p:cNvGrpSpPr/>
          <p:nvPr/>
        </p:nvGrpSpPr>
        <p:grpSpPr>
          <a:xfrm>
            <a:off x="2222500" y="2005935"/>
            <a:ext cx="4699000" cy="1245870"/>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58966" y="664309"/>
            <a:ext cx="3988079" cy="400110"/>
          </a:xfrm>
          <a:prstGeom prst="rect">
            <a:avLst/>
          </a:prstGeom>
          <a:noFill/>
        </p:spPr>
        <p:txBody>
          <a:bodyPr wrap="none">
            <a:spAutoFit/>
          </a:bodyPr>
          <a:lstStyle/>
          <a:p>
            <a:pPr algn="ctr">
              <a:defRPr/>
            </a:pPr>
            <a:r>
              <a:rPr lang="zh-CN" altLang="en-US"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协同过滤 </a:t>
            </a:r>
            <a:r>
              <a:rPr lang="en-US" altLang="zh-CN"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Collaborative Filtering</a:t>
            </a:r>
            <a:endParaRPr lang="zh-CN" altLang="en-US" sz="2000" kern="1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7FF038B8-899A-4442-823B-DEF038670D40}"/>
              </a:ext>
            </a:extLst>
          </p:cNvPr>
          <p:cNvSpPr/>
          <p:nvPr/>
        </p:nvSpPr>
        <p:spPr bwMode="auto">
          <a:xfrm>
            <a:off x="622064" y="1845556"/>
            <a:ext cx="7056996" cy="523220"/>
          </a:xfrm>
          <a:prstGeom prst="rect">
            <a:avLst/>
          </a:prstGeom>
          <a:noFill/>
        </p:spPr>
        <p:txBody>
          <a:bodyPr wrap="none">
            <a:spAutoFit/>
          </a:bodyPr>
          <a:lstStyle/>
          <a:p>
            <a:pPr algn="ctr">
              <a:defRPr/>
            </a:pPr>
            <a:r>
              <a:rPr lang="zh-CN" altLang="en-US"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user</a:t>
            </a:r>
            <a:r>
              <a:rPr lang="zh-CN" altLang="en-US"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item</a:t>
            </a:r>
            <a:r>
              <a:rPr lang="zh-CN" altLang="en-US"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分别进行初始化</a:t>
            </a:r>
            <a:r>
              <a:rPr lang="en-US" altLang="zh-CN"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embeddings</a:t>
            </a:r>
            <a:endParaRPr lang="zh-CN" altLang="en-US"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9555D206-90D5-4D78-B4A1-276E7FA57F5B}"/>
              </a:ext>
            </a:extLst>
          </p:cNvPr>
          <p:cNvSpPr/>
          <p:nvPr/>
        </p:nvSpPr>
        <p:spPr bwMode="auto">
          <a:xfrm>
            <a:off x="622064" y="2877881"/>
            <a:ext cx="4553106" cy="523220"/>
          </a:xfrm>
          <a:prstGeom prst="rect">
            <a:avLst/>
          </a:prstGeom>
          <a:noFill/>
        </p:spPr>
        <p:txBody>
          <a:bodyPr wrap="none">
            <a:spAutoFit/>
          </a:bodyPr>
          <a:lstStyle/>
          <a:p>
            <a:pPr algn="ctr">
              <a:defRPr/>
            </a:pPr>
            <a:r>
              <a:rPr lang="zh-CN" altLang="en-US"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忽略</a:t>
            </a:r>
            <a:r>
              <a:rPr lang="en-US" altLang="zh-CN"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user</a:t>
            </a:r>
            <a:r>
              <a:rPr lang="zh-CN" altLang="en-US"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item</a:t>
            </a:r>
            <a:r>
              <a:rPr lang="zh-CN" altLang="en-US" sz="2800" kern="100" dirty="0">
                <a:solidFill>
                  <a:srgbClr val="8D8A8A"/>
                </a:solidFill>
                <a:latin typeface="微软雅黑" panose="020B0503020204020204" pitchFamily="34" charset="-122"/>
                <a:ea typeface="微软雅黑" panose="020B0503020204020204" pitchFamily="34" charset="-122"/>
                <a:cs typeface="Times New Roman" panose="02020603050405020304" pitchFamily="18" charset="0"/>
              </a:rPr>
              <a:t>之间的联系</a:t>
            </a:r>
          </a:p>
        </p:txBody>
      </p:sp>
      <p:sp>
        <p:nvSpPr>
          <p:cNvPr id="27" name="矩形 26">
            <a:extLst>
              <a:ext uri="{FF2B5EF4-FFF2-40B4-BE49-F238E27FC236}">
                <a16:creationId xmlns:a16="http://schemas.microsoft.com/office/drawing/2014/main" id="{ADAB51CF-F75F-436F-BA5D-C034FBAEEC11}"/>
              </a:ext>
            </a:extLst>
          </p:cNvPr>
          <p:cNvSpPr/>
          <p:nvPr/>
        </p:nvSpPr>
        <p:spPr>
          <a:xfrm>
            <a:off x="-1" y="562232"/>
            <a:ext cx="9144000" cy="4581268"/>
          </a:xfrm>
          <a:prstGeom prst="rect">
            <a:avLst/>
          </a:prstGeom>
          <a:solidFill>
            <a:srgbClr val="EEF2F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6287CEE6-F483-4B18-A46A-9E1B84C01539}"/>
              </a:ext>
            </a:extLst>
          </p:cNvPr>
          <p:cNvSpPr/>
          <p:nvPr/>
        </p:nvSpPr>
        <p:spPr bwMode="auto">
          <a:xfrm>
            <a:off x="493366" y="2270479"/>
            <a:ext cx="8246167" cy="646331"/>
          </a:xfrm>
          <a:prstGeom prst="rect">
            <a:avLst/>
          </a:prstGeom>
          <a:solidFill>
            <a:srgbClr val="304371"/>
          </a:solidFill>
        </p:spPr>
        <p:txBody>
          <a:bodyPr wrap="none">
            <a:spAutoFit/>
          </a:bodyPr>
          <a:lstStyle/>
          <a:p>
            <a:pPr algn="ctr">
              <a:defRPr/>
            </a:pPr>
            <a:r>
              <a:rPr lang="zh-CN" altLang="en-US" sz="3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有限的表达能力 </a:t>
            </a:r>
            <a:r>
              <a:rPr lang="en-US" altLang="zh-CN" sz="3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&amp; </a:t>
            </a:r>
            <a:r>
              <a:rPr lang="zh-CN" altLang="en-US" sz="3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次优的模型预测能力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p:bldP spid="27"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80478" y="664309"/>
            <a:ext cx="3945054" cy="400110"/>
          </a:xfrm>
          <a:prstGeom prst="rect">
            <a:avLst/>
          </a:prstGeom>
          <a:noFill/>
        </p:spPr>
        <p:txBody>
          <a:bodyPr wrap="none">
            <a:spAutoFit/>
          </a:bodyPr>
          <a:lstStyle/>
          <a:p>
            <a:pPr algn="ctr">
              <a:defRPr/>
            </a:pP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User-item</a:t>
            </a:r>
            <a:r>
              <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二部图中的高阶连接性</a:t>
            </a:r>
          </a:p>
        </p:txBody>
      </p:sp>
      <p:pic>
        <p:nvPicPr>
          <p:cNvPr id="2" name="图片 1">
            <a:extLst>
              <a:ext uri="{FF2B5EF4-FFF2-40B4-BE49-F238E27FC236}">
                <a16:creationId xmlns:a16="http://schemas.microsoft.com/office/drawing/2014/main" id="{0F63474D-3400-437B-A88E-EFDB9F9237FD}"/>
              </a:ext>
            </a:extLst>
          </p:cNvPr>
          <p:cNvPicPr>
            <a:picLocks noChangeAspect="1"/>
          </p:cNvPicPr>
          <p:nvPr/>
        </p:nvPicPr>
        <p:blipFill rotWithShape="1">
          <a:blip r:embed="rId3"/>
          <a:srcRect t="3718"/>
          <a:stretch/>
        </p:blipFill>
        <p:spPr>
          <a:xfrm>
            <a:off x="635462" y="1198456"/>
            <a:ext cx="7873076" cy="3648519"/>
          </a:xfrm>
          <a:prstGeom prst="rect">
            <a:avLst/>
          </a:prstGeom>
        </p:spPr>
      </p:pic>
    </p:spTree>
    <p:extLst>
      <p:ext uri="{BB962C8B-B14F-4D97-AF65-F5344CB8AC3E}">
        <p14:creationId xmlns:p14="http://schemas.microsoft.com/office/powerpoint/2010/main" val="25205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5887" y="70052"/>
            <a:ext cx="1301959" cy="369332"/>
          </a:xfrm>
          <a:prstGeom prst="rect">
            <a:avLst/>
          </a:prstGeom>
          <a:noFill/>
        </p:spPr>
        <p:txBody>
          <a:bodyPr wrap="non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NGCF</a:t>
            </a: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框架</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5302162" y="1114711"/>
            <a:ext cx="3419144" cy="3277820"/>
          </a:xfrm>
          <a:prstGeom prst="rect">
            <a:avLst/>
          </a:prstGeom>
          <a:noFill/>
        </p:spPr>
        <p:txBody>
          <a:bodyPr wrap="square">
            <a:spAutoFit/>
          </a:bodyPr>
          <a:lstStyle/>
          <a:p>
            <a:pPr marL="228600" indent="-228600">
              <a:lnSpc>
                <a:spcPct val="150000"/>
              </a:lnSpc>
              <a:buAutoNum type="arabicPeriod"/>
            </a:pPr>
            <a:r>
              <a:rPr lang="zh-CN" altLang="en-US" sz="1800" dirty="0">
                <a:solidFill>
                  <a:srgbClr val="304371"/>
                </a:solidFill>
                <a:latin typeface="+mj-ea"/>
                <a:ea typeface="+mj-ea"/>
              </a:rPr>
              <a:t>嵌入层：提供并初始化用户嵌入和项目嵌入；</a:t>
            </a:r>
            <a:endParaRPr lang="en-US" altLang="zh-CN" sz="1800" dirty="0">
              <a:solidFill>
                <a:srgbClr val="304371"/>
              </a:solidFill>
              <a:latin typeface="+mj-ea"/>
              <a:ea typeface="+mj-ea"/>
            </a:endParaRPr>
          </a:p>
          <a:p>
            <a:pPr marL="228600" indent="-228600">
              <a:lnSpc>
                <a:spcPct val="150000"/>
              </a:lnSpc>
              <a:buAutoNum type="arabicPeriod"/>
            </a:pPr>
            <a:r>
              <a:rPr lang="zh-CN" altLang="en-US" sz="1800" dirty="0">
                <a:solidFill>
                  <a:srgbClr val="304371"/>
                </a:solidFill>
                <a:latin typeface="+mj-ea"/>
                <a:ea typeface="+mj-ea"/>
              </a:rPr>
              <a:t>嵌入传播层：通过注入高阶连通性关系来优化嵌入；</a:t>
            </a:r>
            <a:endParaRPr lang="en-US" altLang="zh-CN" sz="1800" dirty="0">
              <a:solidFill>
                <a:srgbClr val="304371"/>
              </a:solidFill>
              <a:latin typeface="+mj-ea"/>
              <a:ea typeface="+mj-ea"/>
            </a:endParaRPr>
          </a:p>
          <a:p>
            <a:pPr marL="228600" indent="-228600">
              <a:lnSpc>
                <a:spcPct val="150000"/>
              </a:lnSpc>
              <a:buAutoNum type="arabicPeriod"/>
            </a:pPr>
            <a:r>
              <a:rPr lang="zh-CN" altLang="en-US" sz="1800" dirty="0">
                <a:solidFill>
                  <a:srgbClr val="304371"/>
                </a:solidFill>
                <a:latin typeface="+mj-ea"/>
                <a:ea typeface="+mj-ea"/>
              </a:rPr>
              <a:t>预测层：聚合来自不同传播层的精炼嵌入并输出</a:t>
            </a:r>
            <a:r>
              <a:rPr lang="en-US" altLang="zh-CN" sz="1800" dirty="0">
                <a:solidFill>
                  <a:srgbClr val="304371"/>
                </a:solidFill>
                <a:latin typeface="+mj-ea"/>
                <a:ea typeface="+mj-ea"/>
              </a:rPr>
              <a:t>user-item</a:t>
            </a:r>
            <a:r>
              <a:rPr lang="zh-CN" altLang="en-US" sz="1800" dirty="0">
                <a:solidFill>
                  <a:srgbClr val="304371"/>
                </a:solidFill>
                <a:latin typeface="+mj-ea"/>
                <a:ea typeface="+mj-ea"/>
              </a:rPr>
              <a:t>组合的亲和力得分。</a:t>
            </a:r>
            <a:endParaRPr lang="en-US" altLang="zh-CN" sz="1800" dirty="0">
              <a:solidFill>
                <a:srgbClr val="304371"/>
              </a:solidFill>
              <a:latin typeface="+mj-ea"/>
              <a:ea typeface="+mj-ea"/>
            </a:endParaRPr>
          </a:p>
          <a:p>
            <a:pPr algn="just">
              <a:defRPr/>
            </a:pPr>
            <a:endParaRPr lang="zh-CN" altLang="en-US" sz="1800" kern="100" dirty="0">
              <a:solidFill>
                <a:srgbClr val="304371"/>
              </a:solidFill>
              <a:latin typeface="+mj-ea"/>
              <a:ea typeface="+mj-ea"/>
              <a:cs typeface="Times New Roman" panose="02020603050405020304" pitchFamily="18" charset="0"/>
            </a:endParaRPr>
          </a:p>
        </p:txBody>
      </p:sp>
      <p:pic>
        <p:nvPicPr>
          <p:cNvPr id="2" name="图片 1">
            <a:extLst>
              <a:ext uri="{FF2B5EF4-FFF2-40B4-BE49-F238E27FC236}">
                <a16:creationId xmlns:a16="http://schemas.microsoft.com/office/drawing/2014/main" id="{F37B4850-9252-4BD3-8B72-B2615BE42E33}"/>
              </a:ext>
            </a:extLst>
          </p:cNvPr>
          <p:cNvPicPr>
            <a:picLocks noChangeAspect="1"/>
          </p:cNvPicPr>
          <p:nvPr/>
        </p:nvPicPr>
        <p:blipFill rotWithShape="1">
          <a:blip r:embed="rId3"/>
          <a:srcRect l="6723" t="2851" r="5725"/>
          <a:stretch/>
        </p:blipFill>
        <p:spPr>
          <a:xfrm>
            <a:off x="65887" y="647248"/>
            <a:ext cx="4915391" cy="4251955"/>
          </a:xfrm>
          <a:prstGeom prst="rect">
            <a:avLst/>
          </a:prstGeom>
        </p:spPr>
      </p:pic>
    </p:spTree>
    <p:extLst>
      <p:ext uri="{BB962C8B-B14F-4D97-AF65-F5344CB8AC3E}">
        <p14:creationId xmlns:p14="http://schemas.microsoft.com/office/powerpoint/2010/main" val="102231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9055" y="69850"/>
            <a:ext cx="1416061" cy="369332"/>
          </a:xfrm>
          <a:prstGeom prst="rect">
            <a:avLst/>
          </a:prstGeom>
          <a:noFill/>
        </p:spPr>
        <p:txBody>
          <a:bodyPr wrap="square">
            <a:spAutoFit/>
          </a:bodyPr>
          <a:lstStyle/>
          <a:p>
            <a:pP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嵌入传播层</a:t>
            </a:r>
          </a:p>
        </p:txBody>
      </p:sp>
      <p:sp>
        <p:nvSpPr>
          <p:cNvPr id="3" name="文本框 2"/>
          <p:cNvSpPr txBox="1"/>
          <p:nvPr/>
        </p:nvSpPr>
        <p:spPr>
          <a:xfrm>
            <a:off x="3000034" y="1510403"/>
            <a:ext cx="4113052" cy="338554"/>
          </a:xfrm>
          <a:prstGeom prst="rect">
            <a:avLst/>
          </a:prstGeom>
          <a:noFill/>
        </p:spPr>
        <p:txBody>
          <a:bodyPr wrap="square" rtlCol="0">
            <a:spAutoFit/>
          </a:bodyPr>
          <a:lstStyle/>
          <a:p>
            <a:r>
              <a:rPr lang="zh-CN" altLang="en-US" sz="1600" dirty="0">
                <a:solidFill>
                  <a:schemeClr val="bg2">
                    <a:lumMod val="50000"/>
                  </a:schemeClr>
                </a:solidFill>
                <a:latin typeface="+mj-ea"/>
                <a:ea typeface="+mj-ea"/>
              </a:rPr>
              <a:t>对于给定的</a:t>
            </a:r>
            <a:r>
              <a:rPr lang="en-US" altLang="zh-CN" sz="1600" dirty="0">
                <a:solidFill>
                  <a:schemeClr val="bg2">
                    <a:lumMod val="50000"/>
                  </a:schemeClr>
                </a:solidFill>
                <a:latin typeface="+mj-ea"/>
                <a:ea typeface="+mj-ea"/>
              </a:rPr>
              <a:t>(u, </a:t>
            </a:r>
            <a:r>
              <a:rPr lang="en-US" altLang="zh-CN" sz="1600" dirty="0" err="1">
                <a:solidFill>
                  <a:schemeClr val="bg2">
                    <a:lumMod val="50000"/>
                  </a:schemeClr>
                </a:solidFill>
                <a:latin typeface="+mj-ea"/>
                <a:ea typeface="+mj-ea"/>
              </a:rPr>
              <a:t>i</a:t>
            </a:r>
            <a:r>
              <a:rPr lang="en-US" altLang="zh-CN" sz="1600" dirty="0">
                <a:solidFill>
                  <a:schemeClr val="bg2">
                    <a:lumMod val="50000"/>
                  </a:schemeClr>
                </a:solidFill>
                <a:latin typeface="+mj-ea"/>
                <a:ea typeface="+mj-ea"/>
              </a:rPr>
              <a:t>)</a:t>
            </a:r>
            <a:r>
              <a:rPr lang="zh-CN" altLang="en-US" sz="1600" dirty="0">
                <a:solidFill>
                  <a:schemeClr val="bg2">
                    <a:lumMod val="50000"/>
                  </a:schemeClr>
                </a:solidFill>
                <a:latin typeface="+mj-ea"/>
                <a:ea typeface="+mj-ea"/>
              </a:rPr>
              <a:t>，从</a:t>
            </a:r>
            <a:r>
              <a:rPr lang="en-US" altLang="zh-CN" sz="1600" dirty="0" err="1">
                <a:solidFill>
                  <a:schemeClr val="bg2">
                    <a:lumMod val="50000"/>
                  </a:schemeClr>
                </a:solidFill>
                <a:latin typeface="+mj-ea"/>
                <a:ea typeface="+mj-ea"/>
              </a:rPr>
              <a:t>i</a:t>
            </a:r>
            <a:r>
              <a:rPr lang="zh-CN" altLang="en-US" sz="1600" dirty="0">
                <a:solidFill>
                  <a:schemeClr val="bg2">
                    <a:lumMod val="50000"/>
                  </a:schemeClr>
                </a:solidFill>
                <a:latin typeface="+mj-ea"/>
                <a:ea typeface="+mj-ea"/>
              </a:rPr>
              <a:t>传播到</a:t>
            </a:r>
            <a:r>
              <a:rPr lang="en-US" altLang="zh-CN" sz="1600" dirty="0">
                <a:solidFill>
                  <a:schemeClr val="bg2">
                    <a:lumMod val="50000"/>
                  </a:schemeClr>
                </a:solidFill>
                <a:latin typeface="+mj-ea"/>
                <a:ea typeface="+mj-ea"/>
              </a:rPr>
              <a:t>u</a:t>
            </a:r>
            <a:r>
              <a:rPr lang="zh-CN" altLang="en-US" sz="1600" dirty="0">
                <a:solidFill>
                  <a:schemeClr val="bg2">
                    <a:lumMod val="50000"/>
                  </a:schemeClr>
                </a:solidFill>
                <a:latin typeface="+mj-ea"/>
                <a:ea typeface="+mj-ea"/>
              </a:rPr>
              <a:t>的消息定义为</a:t>
            </a:r>
          </a:p>
        </p:txBody>
      </p:sp>
      <p:sp>
        <p:nvSpPr>
          <p:cNvPr id="5" name="矩形 4">
            <a:extLst>
              <a:ext uri="{FF2B5EF4-FFF2-40B4-BE49-F238E27FC236}">
                <a16:creationId xmlns:a16="http://schemas.microsoft.com/office/drawing/2014/main" id="{0FE508AF-8046-47BE-B310-32649BC14701}"/>
              </a:ext>
            </a:extLst>
          </p:cNvPr>
          <p:cNvSpPr/>
          <p:nvPr/>
        </p:nvSpPr>
        <p:spPr bwMode="auto">
          <a:xfrm>
            <a:off x="69017" y="629805"/>
            <a:ext cx="1210588" cy="400110"/>
          </a:xfrm>
          <a:prstGeom prst="rect">
            <a:avLst/>
          </a:prstGeom>
          <a:noFill/>
        </p:spPr>
        <p:txBody>
          <a:bodyPr wrap="none">
            <a:spAutoFit/>
          </a:bodyPr>
          <a:lstStyle/>
          <a:p>
            <a:pPr algn="ctr">
              <a:defRPr/>
            </a:pPr>
            <a:r>
              <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一阶传播</a:t>
            </a:r>
          </a:p>
        </p:txBody>
      </p:sp>
      <p:sp>
        <p:nvSpPr>
          <p:cNvPr id="10" name="文本框 9">
            <a:extLst>
              <a:ext uri="{FF2B5EF4-FFF2-40B4-BE49-F238E27FC236}">
                <a16:creationId xmlns:a16="http://schemas.microsoft.com/office/drawing/2014/main" id="{9A22366F-AAE3-4505-BB54-583E4C811A5C}"/>
              </a:ext>
            </a:extLst>
          </p:cNvPr>
          <p:cNvSpPr txBox="1"/>
          <p:nvPr/>
        </p:nvSpPr>
        <p:spPr>
          <a:xfrm>
            <a:off x="6034420" y="1929224"/>
            <a:ext cx="1388900" cy="584775"/>
          </a:xfrm>
          <a:prstGeom prst="rect">
            <a:avLst/>
          </a:prstGeom>
          <a:solidFill>
            <a:schemeClr val="accent1">
              <a:lumMod val="40000"/>
              <a:lumOff val="60000"/>
            </a:schemeClr>
          </a:solidFill>
        </p:spPr>
        <p:txBody>
          <a:bodyPr wrap="square" rtlCol="0">
            <a:spAutoFit/>
          </a:bodyPr>
          <a:lstStyle/>
          <a:p>
            <a:endParaRPr lang="zh-CN" altLang="en-US" sz="3200" dirty="0"/>
          </a:p>
        </p:txBody>
      </p:sp>
      <p:pic>
        <p:nvPicPr>
          <p:cNvPr id="6" name="图片 5">
            <a:extLst>
              <a:ext uri="{FF2B5EF4-FFF2-40B4-BE49-F238E27FC236}">
                <a16:creationId xmlns:a16="http://schemas.microsoft.com/office/drawing/2014/main" id="{739299D9-121F-4A91-9BB8-4856C2B470A0}"/>
              </a:ext>
            </a:extLst>
          </p:cNvPr>
          <p:cNvPicPr>
            <a:picLocks noChangeAspect="1"/>
          </p:cNvPicPr>
          <p:nvPr/>
        </p:nvPicPr>
        <p:blipFill rotWithShape="1">
          <a:blip r:embed="rId3"/>
          <a:srcRect t="3522"/>
          <a:stretch/>
        </p:blipFill>
        <p:spPr>
          <a:xfrm>
            <a:off x="-1" y="1147303"/>
            <a:ext cx="2856970" cy="2266502"/>
          </a:xfrm>
          <a:prstGeom prst="rect">
            <a:avLst/>
          </a:prstGeom>
        </p:spPr>
      </p:pic>
      <p:sp>
        <p:nvSpPr>
          <p:cNvPr id="11" name="文本框 10">
            <a:extLst>
              <a:ext uri="{FF2B5EF4-FFF2-40B4-BE49-F238E27FC236}">
                <a16:creationId xmlns:a16="http://schemas.microsoft.com/office/drawing/2014/main" id="{DCE8EA20-91BD-4595-9684-B548247C961A}"/>
              </a:ext>
            </a:extLst>
          </p:cNvPr>
          <p:cNvSpPr txBox="1"/>
          <p:nvPr/>
        </p:nvSpPr>
        <p:spPr>
          <a:xfrm>
            <a:off x="4247899" y="1929340"/>
            <a:ext cx="892511" cy="584775"/>
          </a:xfrm>
          <a:prstGeom prst="rect">
            <a:avLst/>
          </a:prstGeom>
          <a:solidFill>
            <a:schemeClr val="bg2">
              <a:lumMod val="75000"/>
            </a:schemeClr>
          </a:solidFill>
        </p:spPr>
        <p:txBody>
          <a:bodyPr wrap="square" rtlCol="0">
            <a:spAutoFit/>
          </a:bodyPr>
          <a:lstStyle/>
          <a:p>
            <a:endParaRPr lang="zh-CN" altLang="en-US" sz="3200"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AE05A096-9943-48DF-BE50-9DB0675B892B}"/>
                  </a:ext>
                </a:extLst>
              </p:cNvPr>
              <p:cNvSpPr txBox="1"/>
              <p:nvPr/>
            </p:nvSpPr>
            <p:spPr>
              <a:xfrm>
                <a:off x="3213694" y="1886025"/>
                <a:ext cx="4522447" cy="594330"/>
              </a:xfrm>
              <a:prstGeom prst="rect">
                <a:avLst/>
              </a:prstGeom>
              <a:noFill/>
            </p:spPr>
            <p:txBody>
              <a:bodyPr wrap="square" rtlCol="0">
                <a:spAutoFit/>
              </a:bodyPr>
              <a:lstStyle/>
              <a:p>
                <a:r>
                  <a:rPr lang="en-US" altLang="zh-CN" sz="2000" dirty="0">
                    <a:solidFill>
                      <a:srgbClr val="304371"/>
                    </a:solidFill>
                  </a:rPr>
                  <a:t> </a:t>
                </a:r>
                <a14:m>
                  <m:oMath xmlns:m="http://schemas.openxmlformats.org/officeDocument/2006/math">
                    <m:sSub>
                      <m:sSubPr>
                        <m:ctrlPr>
                          <a:rPr lang="en-US" altLang="zh-CN" sz="2000" i="1">
                            <a:solidFill>
                              <a:srgbClr val="304371"/>
                            </a:solidFill>
                            <a:latin typeface="Cambria Math" panose="02040503050406030204" pitchFamily="18" charset="0"/>
                          </a:rPr>
                        </m:ctrlPr>
                      </m:sSubPr>
                      <m:e>
                        <m:r>
                          <a:rPr lang="en-US" altLang="zh-CN" sz="2000" i="1">
                            <a:solidFill>
                              <a:srgbClr val="304371"/>
                            </a:solidFill>
                            <a:latin typeface="Cambria Math" panose="02040503050406030204" pitchFamily="18" charset="0"/>
                          </a:rPr>
                          <m:t>𝑚</m:t>
                        </m:r>
                      </m:e>
                      <m:sub>
                        <m:r>
                          <a:rPr lang="en-US" altLang="zh-CN" sz="2000" i="1">
                            <a:solidFill>
                              <a:srgbClr val="304371"/>
                            </a:solidFill>
                            <a:latin typeface="Cambria Math" panose="02040503050406030204" pitchFamily="18" charset="0"/>
                          </a:rPr>
                          <m:t>𝑢</m:t>
                        </m:r>
                        <m:r>
                          <a:rPr lang="zh-CN" altLang="en-US" sz="2000" i="1">
                            <a:solidFill>
                              <a:srgbClr val="304371"/>
                            </a:solidFill>
                            <a:latin typeface="Cambria Math" panose="02040503050406030204" pitchFamily="18" charset="0"/>
                          </a:rPr>
                          <m:t>←</m:t>
                        </m:r>
                        <m:r>
                          <a:rPr lang="en-US" altLang="zh-CN" sz="2000" i="1">
                            <a:solidFill>
                              <a:srgbClr val="304371"/>
                            </a:solidFill>
                            <a:latin typeface="Cambria Math" panose="02040503050406030204" pitchFamily="18" charset="0"/>
                          </a:rPr>
                          <m:t>𝑖</m:t>
                        </m:r>
                      </m:sub>
                    </m:sSub>
                    <m:r>
                      <a:rPr lang="en-US" altLang="zh-CN" sz="2000" i="1">
                        <a:solidFill>
                          <a:srgbClr val="304371"/>
                        </a:solidFill>
                        <a:latin typeface="Cambria Math" panose="02040503050406030204" pitchFamily="18" charset="0"/>
                      </a:rPr>
                      <m:t>=</m:t>
                    </m:r>
                    <m:f>
                      <m:fPr>
                        <m:ctrlPr>
                          <a:rPr lang="en-US" altLang="zh-CN" sz="2000" i="1">
                            <a:solidFill>
                              <a:srgbClr val="304371"/>
                            </a:solidFill>
                            <a:latin typeface="Cambria Math" panose="02040503050406030204" pitchFamily="18" charset="0"/>
                          </a:rPr>
                        </m:ctrlPr>
                      </m:fPr>
                      <m:num>
                        <m:r>
                          <a:rPr lang="en-US" altLang="zh-CN" sz="2000" i="1">
                            <a:solidFill>
                              <a:srgbClr val="304371"/>
                            </a:solidFill>
                            <a:latin typeface="Cambria Math" panose="02040503050406030204" pitchFamily="18" charset="0"/>
                          </a:rPr>
                          <m:t>1</m:t>
                        </m:r>
                      </m:num>
                      <m:den>
                        <m:rad>
                          <m:radPr>
                            <m:degHide m:val="on"/>
                            <m:ctrlPr>
                              <a:rPr lang="en-US" altLang="zh-CN" sz="2000" i="1">
                                <a:solidFill>
                                  <a:srgbClr val="304371"/>
                                </a:solidFill>
                                <a:latin typeface="Cambria Math" panose="02040503050406030204" pitchFamily="18" charset="0"/>
                              </a:rPr>
                            </m:ctrlPr>
                          </m:radPr>
                          <m:deg/>
                          <m:e>
                            <m:d>
                              <m:dPr>
                                <m:begChr m:val="|"/>
                                <m:endChr m:val="|"/>
                                <m:ctrlPr>
                                  <a:rPr lang="en-US" altLang="zh-CN" sz="2000" i="1">
                                    <a:solidFill>
                                      <a:srgbClr val="304371"/>
                                    </a:solidFill>
                                    <a:latin typeface="Cambria Math" panose="02040503050406030204" pitchFamily="18" charset="0"/>
                                  </a:rPr>
                                </m:ctrlPr>
                              </m:dPr>
                              <m:e>
                                <m:sSub>
                                  <m:sSubPr>
                                    <m:ctrlPr>
                                      <a:rPr lang="en-US" altLang="zh-CN" sz="2000" i="1">
                                        <a:solidFill>
                                          <a:srgbClr val="304371"/>
                                        </a:solidFill>
                                        <a:latin typeface="Cambria Math" panose="02040503050406030204" pitchFamily="18" charset="0"/>
                                      </a:rPr>
                                    </m:ctrlPr>
                                  </m:sSubPr>
                                  <m:e>
                                    <m:r>
                                      <a:rPr lang="en-US" altLang="zh-CN" sz="2000" i="1">
                                        <a:solidFill>
                                          <a:srgbClr val="304371"/>
                                        </a:solidFill>
                                        <a:latin typeface="Cambria Math" panose="02040503050406030204" pitchFamily="18" charset="0"/>
                                      </a:rPr>
                                      <m:t>𝑁</m:t>
                                    </m:r>
                                  </m:e>
                                  <m:sub>
                                    <m:r>
                                      <a:rPr lang="en-US" altLang="zh-CN" sz="2000" i="1">
                                        <a:solidFill>
                                          <a:srgbClr val="304371"/>
                                        </a:solidFill>
                                        <a:latin typeface="Cambria Math" panose="02040503050406030204" pitchFamily="18" charset="0"/>
                                      </a:rPr>
                                      <m:t>𝑢</m:t>
                                    </m:r>
                                  </m:sub>
                                </m:sSub>
                              </m:e>
                            </m:d>
                            <m:d>
                              <m:dPr>
                                <m:begChr m:val="|"/>
                                <m:endChr m:val="|"/>
                                <m:ctrlPr>
                                  <a:rPr lang="en-US" altLang="zh-CN" sz="2000" i="1">
                                    <a:solidFill>
                                      <a:srgbClr val="304371"/>
                                    </a:solidFill>
                                    <a:latin typeface="Cambria Math" panose="02040503050406030204" pitchFamily="18" charset="0"/>
                                  </a:rPr>
                                </m:ctrlPr>
                              </m:dPr>
                              <m:e>
                                <m:sSub>
                                  <m:sSubPr>
                                    <m:ctrlPr>
                                      <a:rPr lang="en-US" altLang="zh-CN" sz="2000" i="1">
                                        <a:solidFill>
                                          <a:srgbClr val="304371"/>
                                        </a:solidFill>
                                        <a:latin typeface="Cambria Math" panose="02040503050406030204" pitchFamily="18" charset="0"/>
                                      </a:rPr>
                                    </m:ctrlPr>
                                  </m:sSubPr>
                                  <m:e>
                                    <m:r>
                                      <a:rPr lang="en-US" altLang="zh-CN" sz="2000" i="1">
                                        <a:solidFill>
                                          <a:srgbClr val="304371"/>
                                        </a:solidFill>
                                        <a:latin typeface="Cambria Math" panose="02040503050406030204" pitchFamily="18" charset="0"/>
                                      </a:rPr>
                                      <m:t>𝑁</m:t>
                                    </m:r>
                                  </m:e>
                                  <m:sub>
                                    <m:r>
                                      <a:rPr lang="en-US" altLang="zh-CN" sz="2000" i="1">
                                        <a:solidFill>
                                          <a:srgbClr val="304371"/>
                                        </a:solidFill>
                                        <a:latin typeface="Cambria Math" panose="02040503050406030204" pitchFamily="18" charset="0"/>
                                      </a:rPr>
                                      <m:t>𝑖</m:t>
                                    </m:r>
                                  </m:sub>
                                </m:sSub>
                              </m:e>
                            </m:d>
                          </m:e>
                        </m:rad>
                      </m:den>
                    </m:f>
                    <m:d>
                      <m:dPr>
                        <m:ctrlPr>
                          <a:rPr lang="en-US" altLang="zh-CN" sz="2000" i="1">
                            <a:solidFill>
                              <a:srgbClr val="304371"/>
                            </a:solidFill>
                            <a:latin typeface="Cambria Math" panose="02040503050406030204" pitchFamily="18" charset="0"/>
                          </a:rPr>
                        </m:ctrlPr>
                      </m:dPr>
                      <m:e>
                        <m:sSub>
                          <m:sSubPr>
                            <m:ctrlPr>
                              <a:rPr lang="en-US" altLang="zh-CN" sz="2000" i="1">
                                <a:solidFill>
                                  <a:srgbClr val="304371"/>
                                </a:solidFill>
                                <a:latin typeface="Cambria Math" panose="02040503050406030204" pitchFamily="18" charset="0"/>
                              </a:rPr>
                            </m:ctrlPr>
                          </m:sSubPr>
                          <m:e>
                            <m:r>
                              <a:rPr lang="en-US" altLang="zh-CN" sz="2000" i="1">
                                <a:solidFill>
                                  <a:srgbClr val="304371"/>
                                </a:solidFill>
                                <a:latin typeface="Cambria Math" panose="02040503050406030204" pitchFamily="18" charset="0"/>
                              </a:rPr>
                              <m:t>𝑊</m:t>
                            </m:r>
                          </m:e>
                          <m:sub>
                            <m:r>
                              <a:rPr lang="en-US" altLang="zh-CN" sz="2000" i="1">
                                <a:solidFill>
                                  <a:srgbClr val="304371"/>
                                </a:solidFill>
                                <a:latin typeface="Cambria Math" panose="02040503050406030204" pitchFamily="18" charset="0"/>
                              </a:rPr>
                              <m:t>1</m:t>
                            </m:r>
                          </m:sub>
                        </m:sSub>
                        <m:sSub>
                          <m:sSubPr>
                            <m:ctrlPr>
                              <a:rPr lang="en-US" altLang="zh-CN" sz="2000" i="1">
                                <a:solidFill>
                                  <a:srgbClr val="304371"/>
                                </a:solidFill>
                                <a:latin typeface="Cambria Math" panose="02040503050406030204" pitchFamily="18" charset="0"/>
                              </a:rPr>
                            </m:ctrlPr>
                          </m:sSubPr>
                          <m:e>
                            <m:r>
                              <a:rPr lang="en-US" altLang="zh-CN" sz="2000" i="1">
                                <a:solidFill>
                                  <a:srgbClr val="304371"/>
                                </a:solidFill>
                                <a:latin typeface="Cambria Math" panose="02040503050406030204" pitchFamily="18" charset="0"/>
                              </a:rPr>
                              <m:t>𝑒</m:t>
                            </m:r>
                          </m:e>
                          <m:sub>
                            <m:r>
                              <a:rPr lang="en-US" altLang="zh-CN" sz="2000" i="1">
                                <a:solidFill>
                                  <a:srgbClr val="304371"/>
                                </a:solidFill>
                                <a:latin typeface="Cambria Math" panose="02040503050406030204" pitchFamily="18" charset="0"/>
                              </a:rPr>
                              <m:t>𝑖</m:t>
                            </m:r>
                          </m:sub>
                        </m:sSub>
                        <m:r>
                          <a:rPr lang="en-US" altLang="zh-CN" sz="2000" i="1">
                            <a:solidFill>
                              <a:srgbClr val="304371"/>
                            </a:solidFill>
                            <a:latin typeface="Cambria Math" panose="02040503050406030204" pitchFamily="18" charset="0"/>
                          </a:rPr>
                          <m:t>+</m:t>
                        </m:r>
                        <m:sSub>
                          <m:sSubPr>
                            <m:ctrlPr>
                              <a:rPr lang="en-US" altLang="zh-CN" sz="2000" i="1">
                                <a:solidFill>
                                  <a:srgbClr val="304371"/>
                                </a:solidFill>
                                <a:latin typeface="Cambria Math" panose="02040503050406030204" pitchFamily="18" charset="0"/>
                              </a:rPr>
                            </m:ctrlPr>
                          </m:sSubPr>
                          <m:e>
                            <m:r>
                              <a:rPr lang="en-US" altLang="zh-CN" sz="2000" i="1">
                                <a:solidFill>
                                  <a:srgbClr val="304371"/>
                                </a:solidFill>
                                <a:latin typeface="Cambria Math" panose="02040503050406030204" pitchFamily="18" charset="0"/>
                              </a:rPr>
                              <m:t>𝑊</m:t>
                            </m:r>
                          </m:e>
                          <m:sub>
                            <m:r>
                              <a:rPr lang="en-US" altLang="zh-CN" sz="2000" i="1">
                                <a:solidFill>
                                  <a:srgbClr val="304371"/>
                                </a:solidFill>
                                <a:latin typeface="Cambria Math" panose="02040503050406030204" pitchFamily="18" charset="0"/>
                              </a:rPr>
                              <m:t>2</m:t>
                            </m:r>
                          </m:sub>
                        </m:sSub>
                        <m:d>
                          <m:dPr>
                            <m:ctrlPr>
                              <a:rPr lang="en-US" altLang="zh-CN" sz="2000" i="1">
                                <a:solidFill>
                                  <a:srgbClr val="304371"/>
                                </a:solidFill>
                                <a:latin typeface="Cambria Math" panose="02040503050406030204" pitchFamily="18" charset="0"/>
                              </a:rPr>
                            </m:ctrlPr>
                          </m:dPr>
                          <m:e>
                            <m:sSub>
                              <m:sSubPr>
                                <m:ctrlPr>
                                  <a:rPr lang="en-US" altLang="zh-CN" sz="2000" i="1">
                                    <a:solidFill>
                                      <a:srgbClr val="304371"/>
                                    </a:solidFill>
                                    <a:latin typeface="Cambria Math" panose="02040503050406030204" pitchFamily="18" charset="0"/>
                                  </a:rPr>
                                </m:ctrlPr>
                              </m:sSubPr>
                              <m:e>
                                <m:r>
                                  <a:rPr lang="en-US" altLang="zh-CN" sz="2000" i="1">
                                    <a:solidFill>
                                      <a:srgbClr val="304371"/>
                                    </a:solidFill>
                                    <a:latin typeface="Cambria Math" panose="02040503050406030204" pitchFamily="18" charset="0"/>
                                  </a:rPr>
                                  <m:t>𝑒</m:t>
                                </m:r>
                              </m:e>
                              <m:sub>
                                <m:r>
                                  <a:rPr lang="en-US" altLang="zh-CN" sz="2000" i="1">
                                    <a:solidFill>
                                      <a:srgbClr val="304371"/>
                                    </a:solidFill>
                                    <a:latin typeface="Cambria Math" panose="02040503050406030204" pitchFamily="18" charset="0"/>
                                  </a:rPr>
                                  <m:t>𝑖</m:t>
                                </m:r>
                              </m:sub>
                            </m:sSub>
                            <m:r>
                              <a:rPr lang="en-US" altLang="zh-CN" sz="2000" i="1">
                                <a:solidFill>
                                  <a:srgbClr val="304371"/>
                                </a:solidFill>
                                <a:latin typeface="Cambria Math" panose="02040503050406030204" pitchFamily="18" charset="0"/>
                                <a:sym typeface="Wingdings" panose="05000000000000000000" pitchFamily="2" charset="2"/>
                              </a:rPr>
                              <m:t>⊙</m:t>
                            </m:r>
                            <m:sSub>
                              <m:sSubPr>
                                <m:ctrlPr>
                                  <a:rPr lang="en-US" altLang="zh-CN" sz="2000" i="1">
                                    <a:solidFill>
                                      <a:srgbClr val="304371"/>
                                    </a:solidFill>
                                    <a:latin typeface="Cambria Math" panose="02040503050406030204" pitchFamily="18" charset="0"/>
                                    <a:sym typeface="Wingdings" panose="05000000000000000000" pitchFamily="2" charset="2"/>
                                  </a:rPr>
                                </m:ctrlPr>
                              </m:sSubPr>
                              <m:e>
                                <m:r>
                                  <a:rPr lang="en-US" altLang="zh-CN" sz="2000" i="1">
                                    <a:solidFill>
                                      <a:srgbClr val="304371"/>
                                    </a:solidFill>
                                    <a:latin typeface="Cambria Math" panose="02040503050406030204" pitchFamily="18" charset="0"/>
                                    <a:sym typeface="Wingdings" panose="05000000000000000000" pitchFamily="2" charset="2"/>
                                  </a:rPr>
                                  <m:t>𝑒</m:t>
                                </m:r>
                              </m:e>
                              <m:sub>
                                <m:r>
                                  <a:rPr lang="en-US" altLang="zh-CN" sz="2000" i="1">
                                    <a:solidFill>
                                      <a:srgbClr val="304371"/>
                                    </a:solidFill>
                                    <a:latin typeface="Cambria Math" panose="02040503050406030204" pitchFamily="18" charset="0"/>
                                    <a:sym typeface="Wingdings" panose="05000000000000000000" pitchFamily="2" charset="2"/>
                                  </a:rPr>
                                  <m:t>𝑢</m:t>
                                </m:r>
                              </m:sub>
                            </m:sSub>
                          </m:e>
                        </m:d>
                      </m:e>
                    </m:d>
                  </m:oMath>
                </a14:m>
                <a:endParaRPr lang="zh-CN" altLang="en-US" sz="1800" dirty="0"/>
              </a:p>
            </p:txBody>
          </p:sp>
        </mc:Choice>
        <mc:Fallback>
          <p:sp>
            <p:nvSpPr>
              <p:cNvPr id="8" name="文本框 7">
                <a:extLst>
                  <a:ext uri="{FF2B5EF4-FFF2-40B4-BE49-F238E27FC236}">
                    <a16:creationId xmlns:a16="http://schemas.microsoft.com/office/drawing/2014/main" id="{AE05A096-9943-48DF-BE50-9DB0675B892B}"/>
                  </a:ext>
                </a:extLst>
              </p:cNvPr>
              <p:cNvSpPr txBox="1">
                <a:spLocks noRot="1" noChangeAspect="1" noMove="1" noResize="1" noEditPoints="1" noAdjustHandles="1" noChangeArrowheads="1" noChangeShapeType="1" noTextEdit="1"/>
              </p:cNvSpPr>
              <p:nvPr/>
            </p:nvSpPr>
            <p:spPr>
              <a:xfrm>
                <a:off x="3213694" y="1886025"/>
                <a:ext cx="4522447" cy="59433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0C2484AE-9092-41FA-A7E3-373B43C7506A}"/>
                  </a:ext>
                </a:extLst>
              </p:cNvPr>
              <p:cNvSpPr txBox="1"/>
              <p:nvPr/>
            </p:nvSpPr>
            <p:spPr>
              <a:xfrm>
                <a:off x="5987879" y="2576210"/>
                <a:ext cx="2519748" cy="1077218"/>
              </a:xfrm>
              <a:prstGeom prst="rect">
                <a:avLst/>
              </a:prstGeom>
              <a:solidFill>
                <a:schemeClr val="accent1">
                  <a:lumMod val="40000"/>
                  <a:lumOff val="60000"/>
                </a:schemeClr>
              </a:solidFill>
            </p:spPr>
            <p:txBody>
              <a:bodyPr wrap="square" rtlCol="0">
                <a:spAutoFit/>
              </a:bodyPr>
              <a:lstStyle/>
              <a:p>
                <a:pPr marL="285750" indent="-285750">
                  <a:buFont typeface="Arial" panose="020B0604020202020204" pitchFamily="34" charset="0"/>
                  <a:buChar char="•"/>
                </a:pPr>
                <a:r>
                  <a:rPr lang="zh-CN" altLang="en-US" sz="1600" dirty="0">
                    <a:solidFill>
                      <a:schemeClr val="tx1"/>
                    </a:solidFill>
                    <a:latin typeface="+mj-ea"/>
                    <a:ea typeface="+mj-ea"/>
                  </a:rPr>
                  <a:t>将</a:t>
                </a:r>
                <a14:m>
                  <m:oMath xmlns:m="http://schemas.openxmlformats.org/officeDocument/2006/math">
                    <m:sSub>
                      <m:sSubPr>
                        <m:ctrlPr>
                          <a:rPr lang="en-US" altLang="zh-CN" sz="1600" i="1">
                            <a:solidFill>
                              <a:schemeClr val="tx1"/>
                            </a:solidFill>
                            <a:latin typeface="+mj-ea"/>
                            <a:ea typeface="+mj-ea"/>
                          </a:rPr>
                        </m:ctrlPr>
                      </m:sSubPr>
                      <m:e>
                        <m:r>
                          <a:rPr lang="en-US" altLang="zh-CN" sz="1600" i="1">
                            <a:solidFill>
                              <a:schemeClr val="tx1"/>
                            </a:solidFill>
                            <a:latin typeface="+mj-ea"/>
                            <a:ea typeface="+mj-ea"/>
                          </a:rPr>
                          <m:t>𝑒</m:t>
                        </m:r>
                      </m:e>
                      <m:sub>
                        <m:r>
                          <a:rPr lang="en-US" altLang="zh-CN" sz="1600" i="1">
                            <a:solidFill>
                              <a:schemeClr val="tx1"/>
                            </a:solidFill>
                            <a:latin typeface="+mj-ea"/>
                            <a:ea typeface="+mj-ea"/>
                          </a:rPr>
                          <m:t>𝑖</m:t>
                        </m:r>
                      </m:sub>
                    </m:sSub>
                  </m:oMath>
                </a14:m>
                <a:r>
                  <a:rPr lang="zh-CN" altLang="en-US" sz="1600" dirty="0">
                    <a:solidFill>
                      <a:schemeClr val="tx1"/>
                    </a:solidFill>
                    <a:latin typeface="+mj-ea"/>
                    <a:ea typeface="+mj-ea"/>
                  </a:rPr>
                  <a:t>和</a:t>
                </a:r>
                <a14:m>
                  <m:oMath xmlns:m="http://schemas.openxmlformats.org/officeDocument/2006/math">
                    <m:sSub>
                      <m:sSubPr>
                        <m:ctrlPr>
                          <a:rPr lang="en-US" altLang="zh-CN" sz="1600" i="1">
                            <a:solidFill>
                              <a:schemeClr val="tx1"/>
                            </a:solidFill>
                            <a:latin typeface="+mj-ea"/>
                            <a:ea typeface="+mj-ea"/>
                          </a:rPr>
                        </m:ctrlPr>
                      </m:sSubPr>
                      <m:e>
                        <m:r>
                          <a:rPr lang="en-US" altLang="zh-CN" sz="1600" i="1">
                            <a:solidFill>
                              <a:schemeClr val="tx1"/>
                            </a:solidFill>
                            <a:latin typeface="+mj-ea"/>
                            <a:ea typeface="+mj-ea"/>
                          </a:rPr>
                          <m:t>𝑒</m:t>
                        </m:r>
                      </m:e>
                      <m:sub>
                        <m:r>
                          <a:rPr lang="en-US" altLang="zh-CN" sz="1600" b="0" i="1" smtClean="0">
                            <a:solidFill>
                              <a:schemeClr val="tx1"/>
                            </a:solidFill>
                            <a:latin typeface="+mj-ea"/>
                            <a:ea typeface="+mj-ea"/>
                          </a:rPr>
                          <m:t>𝑢</m:t>
                        </m:r>
                      </m:sub>
                    </m:sSub>
                  </m:oMath>
                </a14:m>
                <a:r>
                  <a:rPr lang="zh-CN" altLang="en-US" sz="1600" dirty="0">
                    <a:solidFill>
                      <a:schemeClr val="tx1"/>
                    </a:solidFill>
                    <a:latin typeface="+mj-ea"/>
                    <a:ea typeface="+mj-ea"/>
                  </a:rPr>
                  <a:t>的交互编码到</a:t>
                </a:r>
                <a14:m>
                  <m:oMath xmlns:m="http://schemas.openxmlformats.org/officeDocument/2006/math">
                    <m:sSub>
                      <m:sSubPr>
                        <m:ctrlPr>
                          <a:rPr lang="en-US" altLang="zh-CN" sz="1600" i="1">
                            <a:solidFill>
                              <a:schemeClr val="tx1"/>
                            </a:solidFill>
                            <a:latin typeface="+mj-ea"/>
                            <a:ea typeface="+mj-ea"/>
                          </a:rPr>
                        </m:ctrlPr>
                      </m:sSubPr>
                      <m:e>
                        <m:r>
                          <a:rPr lang="en-US" altLang="zh-CN" sz="1600" i="1">
                            <a:solidFill>
                              <a:schemeClr val="tx1"/>
                            </a:solidFill>
                            <a:latin typeface="+mj-ea"/>
                            <a:ea typeface="+mj-ea"/>
                          </a:rPr>
                          <m:t>𝑒</m:t>
                        </m:r>
                      </m:e>
                      <m:sub>
                        <m:r>
                          <a:rPr lang="en-US" altLang="zh-CN" sz="1600" i="1">
                            <a:solidFill>
                              <a:schemeClr val="tx1"/>
                            </a:solidFill>
                            <a:latin typeface="+mj-ea"/>
                            <a:ea typeface="+mj-ea"/>
                          </a:rPr>
                          <m:t>𝑖</m:t>
                        </m:r>
                      </m:sub>
                    </m:sSub>
                    <m:r>
                      <a:rPr lang="en-US" altLang="zh-CN" sz="1600" i="1">
                        <a:solidFill>
                          <a:schemeClr val="tx1"/>
                        </a:solidFill>
                        <a:latin typeface="+mj-ea"/>
                        <a:ea typeface="+mj-ea"/>
                        <a:sym typeface="Wingdings" panose="05000000000000000000" pitchFamily="2" charset="2"/>
                      </a:rPr>
                      <m:t>⊙</m:t>
                    </m:r>
                    <m:sSub>
                      <m:sSubPr>
                        <m:ctrlPr>
                          <a:rPr lang="en-US" altLang="zh-CN" sz="1600" i="1">
                            <a:solidFill>
                              <a:schemeClr val="tx1"/>
                            </a:solidFill>
                            <a:latin typeface="+mj-ea"/>
                            <a:ea typeface="+mj-ea"/>
                            <a:sym typeface="Wingdings" panose="05000000000000000000" pitchFamily="2" charset="2"/>
                          </a:rPr>
                        </m:ctrlPr>
                      </m:sSubPr>
                      <m:e>
                        <m:r>
                          <a:rPr lang="en-US" altLang="zh-CN" sz="1600" i="1">
                            <a:solidFill>
                              <a:schemeClr val="tx1"/>
                            </a:solidFill>
                            <a:latin typeface="+mj-ea"/>
                            <a:ea typeface="+mj-ea"/>
                            <a:sym typeface="Wingdings" panose="05000000000000000000" pitchFamily="2" charset="2"/>
                          </a:rPr>
                          <m:t>𝑒</m:t>
                        </m:r>
                      </m:e>
                      <m:sub>
                        <m:r>
                          <a:rPr lang="en-US" altLang="zh-CN" sz="1600" i="1">
                            <a:solidFill>
                              <a:schemeClr val="tx1"/>
                            </a:solidFill>
                            <a:latin typeface="+mj-ea"/>
                            <a:ea typeface="+mj-ea"/>
                            <a:sym typeface="Wingdings" panose="05000000000000000000" pitchFamily="2" charset="2"/>
                          </a:rPr>
                          <m:t>𝑢</m:t>
                        </m:r>
                      </m:sub>
                    </m:sSub>
                  </m:oMath>
                </a14:m>
                <a:r>
                  <a:rPr lang="zh-CN" altLang="en-US" sz="1600" dirty="0">
                    <a:solidFill>
                      <a:schemeClr val="tx1"/>
                    </a:solidFill>
                    <a:latin typeface="+mj-ea"/>
                    <a:ea typeface="+mj-ea"/>
                  </a:rPr>
                  <a:t>传递的信息中</a:t>
                </a:r>
                <a:endParaRPr lang="en-US" altLang="zh-CN" sz="1600" dirty="0">
                  <a:solidFill>
                    <a:schemeClr val="tx1"/>
                  </a:solidFill>
                  <a:latin typeface="+mj-ea"/>
                  <a:ea typeface="+mj-ea"/>
                </a:endParaRPr>
              </a:p>
              <a:p>
                <a:pPr marL="285750" indent="-285750">
                  <a:buFont typeface="Arial" panose="020B0604020202020204" pitchFamily="34" charset="0"/>
                  <a:buChar char="•"/>
                </a:pPr>
                <a:r>
                  <a:rPr lang="zh-CN" altLang="en-US" sz="1600" dirty="0">
                    <a:solidFill>
                      <a:schemeClr val="tx1"/>
                    </a:solidFill>
                    <a:latin typeface="+mj-ea"/>
                    <a:ea typeface="+mj-ea"/>
                  </a:rPr>
                  <a:t>从类似的节点传递了更多的信息</a:t>
                </a:r>
              </a:p>
            </p:txBody>
          </p:sp>
        </mc:Choice>
        <mc:Fallback>
          <p:sp>
            <p:nvSpPr>
              <p:cNvPr id="9" name="文本框 8">
                <a:extLst>
                  <a:ext uri="{FF2B5EF4-FFF2-40B4-BE49-F238E27FC236}">
                    <a16:creationId xmlns:a16="http://schemas.microsoft.com/office/drawing/2014/main" id="{0C2484AE-9092-41FA-A7E3-373B43C7506A}"/>
                  </a:ext>
                </a:extLst>
              </p:cNvPr>
              <p:cNvSpPr txBox="1">
                <a:spLocks noRot="1" noChangeAspect="1" noMove="1" noResize="1" noEditPoints="1" noAdjustHandles="1" noChangeArrowheads="1" noChangeShapeType="1" noTextEdit="1"/>
              </p:cNvSpPr>
              <p:nvPr/>
            </p:nvSpPr>
            <p:spPr>
              <a:xfrm>
                <a:off x="5987879" y="2576210"/>
                <a:ext cx="2519748" cy="1077218"/>
              </a:xfrm>
              <a:prstGeom prst="rect">
                <a:avLst/>
              </a:prstGeom>
              <a:blipFill>
                <a:blip r:embed="rId5"/>
                <a:stretch>
                  <a:fillRect l="-966" t="-1705" b="-6818"/>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E4A144B-E6A9-4D7A-900F-D65F94C03F84}"/>
              </a:ext>
            </a:extLst>
          </p:cNvPr>
          <p:cNvSpPr txBox="1"/>
          <p:nvPr/>
        </p:nvSpPr>
        <p:spPr>
          <a:xfrm>
            <a:off x="4193705" y="2629386"/>
            <a:ext cx="1000897" cy="338554"/>
          </a:xfrm>
          <a:prstGeom prst="rect">
            <a:avLst/>
          </a:prstGeom>
          <a:solidFill>
            <a:schemeClr val="bg2">
              <a:lumMod val="75000"/>
            </a:schemeClr>
          </a:solidFill>
        </p:spPr>
        <p:txBody>
          <a:bodyPr wrap="square" rtlCol="0">
            <a:spAutoFit/>
          </a:bodyPr>
          <a:lstStyle/>
          <a:p>
            <a:r>
              <a:rPr lang="zh-CN" altLang="en-US" sz="1600" dirty="0">
                <a:latin typeface="+mj-ea"/>
                <a:ea typeface="+mj-ea"/>
              </a:rPr>
              <a:t>折扣因子</a:t>
            </a:r>
          </a:p>
        </p:txBody>
      </p:sp>
      <p:sp>
        <p:nvSpPr>
          <p:cNvPr id="13" name="矩形 12">
            <a:extLst>
              <a:ext uri="{FF2B5EF4-FFF2-40B4-BE49-F238E27FC236}">
                <a16:creationId xmlns:a16="http://schemas.microsoft.com/office/drawing/2014/main" id="{9045800D-7E15-4043-9878-DF964F60599F}"/>
              </a:ext>
            </a:extLst>
          </p:cNvPr>
          <p:cNvSpPr/>
          <p:nvPr/>
        </p:nvSpPr>
        <p:spPr bwMode="auto">
          <a:xfrm>
            <a:off x="3000034" y="1007361"/>
            <a:ext cx="3877986" cy="369332"/>
          </a:xfrm>
          <a:prstGeom prst="rect">
            <a:avLst/>
          </a:prstGeom>
          <a:noFill/>
        </p:spPr>
        <p:txBody>
          <a:bodyPr wrap="none">
            <a:spAutoFit/>
          </a:bodyPr>
          <a:lstStyle/>
          <a:p>
            <a:pPr algn="ctr">
              <a:defRPr/>
            </a:pPr>
            <a:r>
              <a:rPr lang="zh-CN" altLang="en-US" sz="1800" b="1" kern="100" dirty="0">
                <a:latin typeface="微软雅黑" panose="020B0503020204020204" pitchFamily="34" charset="-122"/>
                <a:ea typeface="微软雅黑" panose="020B0503020204020204" pitchFamily="34" charset="-122"/>
                <a:cs typeface="Times New Roman" panose="02020603050405020304" pitchFamily="18" charset="0"/>
              </a:rPr>
              <a:t>信息构造</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：从一个邻居那里获取消息</a:t>
            </a:r>
            <a:endParaRPr lang="zh-CN" altLang="en-US" sz="1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01E8F99D-B5B9-4412-A74E-DCC6040C38DC}"/>
              </a:ext>
            </a:extLst>
          </p:cNvPr>
          <p:cNvSpPr/>
          <p:nvPr/>
        </p:nvSpPr>
        <p:spPr bwMode="auto">
          <a:xfrm>
            <a:off x="480726" y="3667886"/>
            <a:ext cx="5724644" cy="369332"/>
          </a:xfrm>
          <a:prstGeom prst="rect">
            <a:avLst/>
          </a:prstGeom>
          <a:noFill/>
        </p:spPr>
        <p:txBody>
          <a:bodyPr wrap="none">
            <a:spAutoFit/>
          </a:bodyPr>
          <a:lstStyle/>
          <a:p>
            <a:pPr algn="ctr">
              <a:defRPr/>
            </a:pPr>
            <a:r>
              <a:rPr lang="zh-CN" altLang="en-US" sz="1800" b="1" kern="100" dirty="0">
                <a:latin typeface="微软雅黑" panose="020B0503020204020204" pitchFamily="34" charset="-122"/>
                <a:ea typeface="微软雅黑" panose="020B0503020204020204" pitchFamily="34" charset="-122"/>
                <a:cs typeface="Times New Roman" panose="02020603050405020304" pitchFamily="18" charset="0"/>
              </a:rPr>
              <a:t>信息聚合</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：聚合来自所有邻居的消息来优化节点的表示</a:t>
            </a:r>
            <a:endParaRPr lang="zh-CN" altLang="en-US" sz="1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6B935DE7-6378-4FC7-88D6-931C4F2EC3F5}"/>
              </a:ext>
            </a:extLst>
          </p:cNvPr>
          <p:cNvSpPr txBox="1"/>
          <p:nvPr/>
        </p:nvSpPr>
        <p:spPr>
          <a:xfrm>
            <a:off x="3098389" y="4051676"/>
            <a:ext cx="683995" cy="523220"/>
          </a:xfrm>
          <a:prstGeom prst="rect">
            <a:avLst/>
          </a:prstGeom>
          <a:solidFill>
            <a:schemeClr val="bg2">
              <a:lumMod val="75000"/>
            </a:schemeClr>
          </a:solidFill>
        </p:spPr>
        <p:txBody>
          <a:bodyPr wrap="square" rtlCol="0">
            <a:spAutoFit/>
          </a:bodyPr>
          <a:lstStyle/>
          <a:p>
            <a:endParaRPr lang="zh-CN" altLang="en-US" sz="2800" dirty="0"/>
          </a:p>
        </p:txBody>
      </p:sp>
      <p:sp>
        <p:nvSpPr>
          <p:cNvPr id="18" name="文本框 17">
            <a:extLst>
              <a:ext uri="{FF2B5EF4-FFF2-40B4-BE49-F238E27FC236}">
                <a16:creationId xmlns:a16="http://schemas.microsoft.com/office/drawing/2014/main" id="{049AF41C-C8BF-4D5E-8D8B-090CB4296F1C}"/>
              </a:ext>
            </a:extLst>
          </p:cNvPr>
          <p:cNvSpPr txBox="1"/>
          <p:nvPr/>
        </p:nvSpPr>
        <p:spPr>
          <a:xfrm>
            <a:off x="3984442" y="4051676"/>
            <a:ext cx="683995" cy="523220"/>
          </a:xfrm>
          <a:prstGeom prst="rect">
            <a:avLst/>
          </a:prstGeom>
          <a:solidFill>
            <a:schemeClr val="accent1">
              <a:lumMod val="40000"/>
              <a:lumOff val="60000"/>
            </a:schemeClr>
          </a:solidFill>
        </p:spPr>
        <p:txBody>
          <a:bodyPr wrap="square" rtlCol="0">
            <a:spAutoFit/>
          </a:bodyPr>
          <a:lstStyle/>
          <a:p>
            <a:endParaRPr lang="zh-CN" altLang="en-US" sz="2800"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C5D2FB1F-E2F0-4654-B15C-250664CA2E1C}"/>
                  </a:ext>
                </a:extLst>
              </p:cNvPr>
              <p:cNvSpPr txBox="1"/>
              <p:nvPr/>
            </p:nvSpPr>
            <p:spPr>
              <a:xfrm>
                <a:off x="813609" y="4027169"/>
                <a:ext cx="5253557" cy="501548"/>
              </a:xfrm>
              <a:prstGeom prst="rect">
                <a:avLst/>
              </a:prstGeom>
              <a:noFill/>
            </p:spPr>
            <p:txBody>
              <a:bodyPr wrap="square" rtlCol="0">
                <a:spAutoFit/>
              </a:bodyPr>
              <a:lstStyle/>
              <a:p>
                <a:r>
                  <a:rPr lang="en-US" altLang="zh-CN" sz="2000" dirty="0">
                    <a:solidFill>
                      <a:srgbClr val="304371"/>
                    </a:solidFill>
                  </a:rPr>
                  <a:t> </a:t>
                </a:r>
                <a14:m>
                  <m:oMath xmlns:m="http://schemas.openxmlformats.org/officeDocument/2006/math">
                    <m:sSubSup>
                      <m:sSubSupPr>
                        <m:ctrlPr>
                          <a:rPr lang="en-US" altLang="zh-CN" sz="2000" i="1" smtClean="0">
                            <a:solidFill>
                              <a:srgbClr val="304371"/>
                            </a:solidFill>
                            <a:latin typeface="Cambria Math" panose="02040503050406030204" pitchFamily="18" charset="0"/>
                          </a:rPr>
                        </m:ctrlPr>
                      </m:sSubSupPr>
                      <m:e>
                        <m:r>
                          <a:rPr lang="en-US" altLang="zh-CN" sz="2000" b="0" i="1" smtClean="0">
                            <a:solidFill>
                              <a:srgbClr val="304371"/>
                            </a:solidFill>
                            <a:latin typeface="Cambria Math" panose="02040503050406030204" pitchFamily="18" charset="0"/>
                          </a:rPr>
                          <m:t>𝑒</m:t>
                        </m:r>
                      </m:e>
                      <m:sub>
                        <m:r>
                          <a:rPr lang="en-US" altLang="zh-CN" sz="2000" b="0" i="1" smtClean="0">
                            <a:solidFill>
                              <a:srgbClr val="304371"/>
                            </a:solidFill>
                            <a:latin typeface="Cambria Math" panose="02040503050406030204" pitchFamily="18" charset="0"/>
                          </a:rPr>
                          <m:t>𝑢</m:t>
                        </m:r>
                      </m:sub>
                      <m:sup>
                        <m:r>
                          <a:rPr lang="en-US" altLang="zh-CN" sz="2000" b="0" i="1" smtClean="0">
                            <a:solidFill>
                              <a:srgbClr val="304371"/>
                            </a:solidFill>
                            <a:latin typeface="Cambria Math" panose="02040503050406030204" pitchFamily="18" charset="0"/>
                          </a:rPr>
                          <m:t>(1)</m:t>
                        </m:r>
                      </m:sup>
                    </m:sSubSup>
                    <m:r>
                      <a:rPr lang="en-US" altLang="zh-CN" sz="2000" i="1">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𝐿𝑒𝑎𝑘𝑦𝑅𝑒𝐿𝑈</m:t>
                    </m:r>
                    <m:d>
                      <m:dPr>
                        <m:ctrlPr>
                          <a:rPr lang="en-US" altLang="zh-CN" sz="2000" i="1">
                            <a:solidFill>
                              <a:srgbClr val="304371"/>
                            </a:solidFill>
                            <a:latin typeface="Cambria Math" panose="02040503050406030204" pitchFamily="18" charset="0"/>
                          </a:rPr>
                        </m:ctrlPr>
                      </m:dPr>
                      <m:e>
                        <m:sSub>
                          <m:sSubPr>
                            <m:ctrlPr>
                              <a:rPr lang="en-US" altLang="zh-CN" sz="2000" i="1">
                                <a:solidFill>
                                  <a:srgbClr val="304371"/>
                                </a:solidFill>
                                <a:latin typeface="Cambria Math" panose="02040503050406030204" pitchFamily="18" charset="0"/>
                              </a:rPr>
                            </m:ctrlPr>
                          </m:sSubPr>
                          <m:e>
                            <m:r>
                              <a:rPr lang="en-US" altLang="zh-CN" sz="2000" i="1">
                                <a:solidFill>
                                  <a:srgbClr val="304371"/>
                                </a:solidFill>
                                <a:latin typeface="Cambria Math" panose="02040503050406030204" pitchFamily="18" charset="0"/>
                              </a:rPr>
                              <m:t>𝑚</m:t>
                            </m:r>
                          </m:e>
                          <m:sub>
                            <m:r>
                              <a:rPr lang="en-US" altLang="zh-CN" sz="2000" i="1">
                                <a:solidFill>
                                  <a:srgbClr val="304371"/>
                                </a:solidFill>
                                <a:latin typeface="Cambria Math" panose="02040503050406030204" pitchFamily="18" charset="0"/>
                              </a:rPr>
                              <m:t>𝑢</m:t>
                            </m:r>
                            <m:r>
                              <a:rPr lang="zh-CN" altLang="en-US" sz="2000" i="1">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𝑢</m:t>
                            </m:r>
                          </m:sub>
                        </m:sSub>
                        <m:r>
                          <a:rPr lang="en-US" altLang="zh-CN" sz="2000" b="0" i="1" smtClean="0">
                            <a:solidFill>
                              <a:srgbClr val="304371"/>
                            </a:solidFill>
                            <a:latin typeface="Cambria Math" panose="02040503050406030204" pitchFamily="18" charset="0"/>
                          </a:rPr>
                          <m:t>+</m:t>
                        </m:r>
                        <m:nary>
                          <m:naryPr>
                            <m:chr m:val="∑"/>
                            <m:supHide m:val="on"/>
                            <m:ctrlPr>
                              <a:rPr lang="en-US" altLang="zh-CN" sz="2000" b="0" i="1" smtClean="0">
                                <a:solidFill>
                                  <a:srgbClr val="304371"/>
                                </a:solidFill>
                                <a:latin typeface="Cambria Math" panose="02040503050406030204" pitchFamily="18" charset="0"/>
                              </a:rPr>
                            </m:ctrlPr>
                          </m:naryPr>
                          <m:sub>
                            <m:r>
                              <m:rPr>
                                <m:brk m:alnAt="7"/>
                              </m:rPr>
                              <a:rPr lang="en-US" altLang="zh-CN" sz="2000" b="0" i="1" smtClean="0">
                                <a:solidFill>
                                  <a:srgbClr val="304371"/>
                                </a:solidFill>
                                <a:latin typeface="Cambria Math" panose="02040503050406030204" pitchFamily="18" charset="0"/>
                              </a:rPr>
                              <m:t>𝑖</m:t>
                            </m:r>
                            <m:r>
                              <a:rPr lang="en-US" altLang="zh-CN" sz="2000" b="0" i="1" smtClean="0">
                                <a:solidFill>
                                  <a:srgbClr val="304371"/>
                                </a:solidFill>
                                <a:latin typeface="Cambria Math" panose="02040503050406030204" pitchFamily="18" charset="0"/>
                                <a:ea typeface="Cambria Math" panose="02040503050406030204" pitchFamily="18" charset="0"/>
                              </a:rPr>
                              <m:t>∈</m:t>
                            </m:r>
                            <m:sSub>
                              <m:sSubPr>
                                <m:ctrlPr>
                                  <a:rPr lang="en-US" altLang="zh-CN" sz="2000" b="0" i="1" smtClean="0">
                                    <a:solidFill>
                                      <a:srgbClr val="304371"/>
                                    </a:solidFill>
                                    <a:latin typeface="Cambria Math" panose="02040503050406030204" pitchFamily="18" charset="0"/>
                                    <a:ea typeface="Cambria Math" panose="02040503050406030204" pitchFamily="18" charset="0"/>
                                  </a:rPr>
                                </m:ctrlPr>
                              </m:sSubPr>
                              <m:e>
                                <m:r>
                                  <a:rPr lang="en-US" altLang="zh-CN" sz="2000" b="0" i="1" smtClean="0">
                                    <a:solidFill>
                                      <a:srgbClr val="304371"/>
                                    </a:solidFill>
                                    <a:latin typeface="Cambria Math" panose="02040503050406030204" pitchFamily="18" charset="0"/>
                                    <a:ea typeface="Cambria Math" panose="02040503050406030204" pitchFamily="18" charset="0"/>
                                  </a:rPr>
                                  <m:t>𝑁</m:t>
                                </m:r>
                              </m:e>
                              <m:sub>
                                <m:r>
                                  <a:rPr lang="en-US" altLang="zh-CN" sz="2000" b="0" i="1" smtClean="0">
                                    <a:solidFill>
                                      <a:srgbClr val="304371"/>
                                    </a:solidFill>
                                    <a:latin typeface="Cambria Math" panose="02040503050406030204" pitchFamily="18" charset="0"/>
                                    <a:ea typeface="Cambria Math" panose="02040503050406030204" pitchFamily="18" charset="0"/>
                                  </a:rPr>
                                  <m:t>𝑢</m:t>
                                </m:r>
                              </m:sub>
                            </m:sSub>
                          </m:sub>
                          <m:sup/>
                          <m:e>
                            <m:sSub>
                              <m:sSubPr>
                                <m:ctrlPr>
                                  <a:rPr lang="en-US" altLang="zh-CN" sz="2000" b="0" i="1" smtClean="0">
                                    <a:solidFill>
                                      <a:srgbClr val="304371"/>
                                    </a:solidFill>
                                    <a:latin typeface="Cambria Math" panose="02040503050406030204" pitchFamily="18" charset="0"/>
                                  </a:rPr>
                                </m:ctrlPr>
                              </m:sSubPr>
                              <m:e>
                                <m:r>
                                  <a:rPr lang="en-US" altLang="zh-CN" sz="2000" b="0" i="1" smtClean="0">
                                    <a:solidFill>
                                      <a:srgbClr val="304371"/>
                                    </a:solidFill>
                                    <a:latin typeface="Cambria Math" panose="02040503050406030204" pitchFamily="18" charset="0"/>
                                  </a:rPr>
                                  <m:t>𝑚</m:t>
                                </m:r>
                              </m:e>
                              <m:sub>
                                <m:r>
                                  <a:rPr lang="en-US" altLang="zh-CN" sz="2000" b="0" i="1" smtClean="0">
                                    <a:solidFill>
                                      <a:srgbClr val="304371"/>
                                    </a:solidFill>
                                    <a:latin typeface="Cambria Math" panose="02040503050406030204" pitchFamily="18" charset="0"/>
                                  </a:rPr>
                                  <m:t>𝑢</m:t>
                                </m:r>
                                <m:r>
                                  <a:rPr lang="zh-CN" altLang="en-US" sz="2000" i="1">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𝑖</m:t>
                                </m:r>
                              </m:sub>
                            </m:sSub>
                          </m:e>
                        </m:nary>
                      </m:e>
                    </m:d>
                  </m:oMath>
                </a14:m>
                <a:endParaRPr lang="zh-CN" altLang="en-US" sz="1800" dirty="0"/>
              </a:p>
            </p:txBody>
          </p:sp>
        </mc:Choice>
        <mc:Fallback>
          <p:sp>
            <p:nvSpPr>
              <p:cNvPr id="15" name="文本框 14">
                <a:extLst>
                  <a:ext uri="{FF2B5EF4-FFF2-40B4-BE49-F238E27FC236}">
                    <a16:creationId xmlns:a16="http://schemas.microsoft.com/office/drawing/2014/main" id="{C5D2FB1F-E2F0-4654-B15C-250664CA2E1C}"/>
                  </a:ext>
                </a:extLst>
              </p:cNvPr>
              <p:cNvSpPr txBox="1">
                <a:spLocks noRot="1" noChangeAspect="1" noMove="1" noResize="1" noEditPoints="1" noAdjustHandles="1" noChangeArrowheads="1" noChangeShapeType="1" noTextEdit="1"/>
              </p:cNvSpPr>
              <p:nvPr/>
            </p:nvSpPr>
            <p:spPr>
              <a:xfrm>
                <a:off x="813609" y="4027169"/>
                <a:ext cx="5253557" cy="501548"/>
              </a:xfrm>
              <a:prstGeom prst="rect">
                <a:avLst/>
              </a:prstGeom>
              <a:blipFill>
                <a:blip r:embed="rId6"/>
                <a:stretch>
                  <a:fillRect t="-85366" b="-140244"/>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5E236553-8EAA-4D4F-98EB-29BB4F912007}"/>
              </a:ext>
            </a:extLst>
          </p:cNvPr>
          <p:cNvSpPr txBox="1"/>
          <p:nvPr/>
        </p:nvSpPr>
        <p:spPr>
          <a:xfrm>
            <a:off x="2902693" y="4671564"/>
            <a:ext cx="880709" cy="338554"/>
          </a:xfrm>
          <a:prstGeom prst="rect">
            <a:avLst/>
          </a:prstGeom>
          <a:solidFill>
            <a:schemeClr val="bg2">
              <a:lumMod val="75000"/>
            </a:schemeClr>
          </a:solidFill>
        </p:spPr>
        <p:txBody>
          <a:bodyPr wrap="square" rtlCol="0">
            <a:spAutoFit/>
          </a:bodyPr>
          <a:lstStyle/>
          <a:p>
            <a:r>
              <a:rPr lang="zh-CN" altLang="en-US" sz="1600" dirty="0">
                <a:latin typeface="+mj-ea"/>
                <a:ea typeface="+mj-ea"/>
              </a:rPr>
              <a:t>自连接</a:t>
            </a:r>
          </a:p>
        </p:txBody>
      </p:sp>
      <p:sp>
        <p:nvSpPr>
          <p:cNvPr id="19" name="文本框 18">
            <a:extLst>
              <a:ext uri="{FF2B5EF4-FFF2-40B4-BE49-F238E27FC236}">
                <a16:creationId xmlns:a16="http://schemas.microsoft.com/office/drawing/2014/main" id="{B9DA1960-7D3F-4441-B9A3-83A8C9D4CDC4}"/>
              </a:ext>
            </a:extLst>
          </p:cNvPr>
          <p:cNvSpPr txBox="1"/>
          <p:nvPr/>
        </p:nvSpPr>
        <p:spPr>
          <a:xfrm>
            <a:off x="3980551" y="4671564"/>
            <a:ext cx="1427203" cy="338554"/>
          </a:xfrm>
          <a:prstGeom prst="rect">
            <a:avLst/>
          </a:prstGeom>
          <a:solidFill>
            <a:schemeClr val="accent1">
              <a:lumMod val="40000"/>
              <a:lumOff val="60000"/>
            </a:schemeClr>
          </a:solidFill>
        </p:spPr>
        <p:txBody>
          <a:bodyPr wrap="square" rtlCol="0">
            <a:spAutoFit/>
          </a:bodyPr>
          <a:lstStyle/>
          <a:p>
            <a:r>
              <a:rPr lang="en-US" altLang="zh-CN" sz="1600" dirty="0">
                <a:latin typeface="+mj-ea"/>
                <a:ea typeface="+mj-ea"/>
              </a:rPr>
              <a:t>u</a:t>
            </a:r>
            <a:r>
              <a:rPr lang="zh-CN" altLang="en-US" sz="1600" dirty="0">
                <a:latin typeface="+mj-ea"/>
                <a:ea typeface="+mj-ea"/>
              </a:rPr>
              <a:t>的所有邻居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animBg="1"/>
      <p:bldP spid="11" grpId="0" animBg="1"/>
      <p:bldP spid="8" grpId="0"/>
      <p:bldP spid="9" grpId="0" animBg="1"/>
      <p:bldP spid="12" grpId="0" animBg="1"/>
      <p:bldP spid="13" grpId="0"/>
      <p:bldP spid="14" grpId="0"/>
      <p:bldP spid="16" grpId="0" animBg="1"/>
      <p:bldP spid="18" grpId="0" animBg="1"/>
      <p:bldP spid="15" grpId="0"/>
      <p:bldP spid="17"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0905" y="81726"/>
            <a:ext cx="1329230" cy="369332"/>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嵌入传播层</a:t>
            </a:r>
          </a:p>
        </p:txBody>
      </p:sp>
      <p:sp>
        <p:nvSpPr>
          <p:cNvPr id="6" name="矩形 5">
            <a:extLst>
              <a:ext uri="{FF2B5EF4-FFF2-40B4-BE49-F238E27FC236}">
                <a16:creationId xmlns:a16="http://schemas.microsoft.com/office/drawing/2014/main" id="{1ACF1DC2-C8DA-4975-81FC-A5D9321E40FD}"/>
              </a:ext>
            </a:extLst>
          </p:cNvPr>
          <p:cNvSpPr/>
          <p:nvPr/>
        </p:nvSpPr>
        <p:spPr>
          <a:xfrm>
            <a:off x="60905" y="602932"/>
            <a:ext cx="1248916" cy="441916"/>
          </a:xfrm>
          <a:prstGeom prst="rect">
            <a:avLst/>
          </a:prstGeom>
        </p:spPr>
        <p:txBody>
          <a:bodyPr wrap="square">
            <a:spAutoFit/>
          </a:bodyPr>
          <a:lstStyle/>
          <a:p>
            <a:pPr>
              <a:lnSpc>
                <a:spcPct val="125000"/>
              </a:lnSpc>
            </a:pPr>
            <a:r>
              <a:rPr lang="zh-CN" altLang="en-US" sz="2000" dirty="0">
                <a:solidFill>
                  <a:schemeClr val="accent1"/>
                </a:solidFill>
                <a:latin typeface="微软雅黑" panose="020B0503020204020204" pitchFamily="34" charset="-122"/>
                <a:ea typeface="微软雅黑" panose="020B0503020204020204" pitchFamily="34" charset="-122"/>
              </a:rPr>
              <a:t>高阶传播</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1060BEC-A0ED-43CB-903C-33FEB21588E0}"/>
              </a:ext>
            </a:extLst>
          </p:cNvPr>
          <p:cNvSpPr/>
          <p:nvPr/>
        </p:nvSpPr>
        <p:spPr>
          <a:xfrm>
            <a:off x="5237642" y="2706798"/>
            <a:ext cx="3498585" cy="1791965"/>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在嵌入传播过程中，可以捕获像</a:t>
            </a:r>
            <a:r>
              <a:rPr lang="en-US" altLang="zh-CN" sz="1800" dirty="0">
                <a:latin typeface="微软雅黑" panose="020B0503020204020204" pitchFamily="34" charset="-122"/>
                <a:ea typeface="微软雅黑" panose="020B0503020204020204" pitchFamily="34" charset="-122"/>
              </a:rPr>
              <a:t>u1</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i2</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u2</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i4</a:t>
            </a:r>
            <a:r>
              <a:rPr lang="zh-CN" altLang="en-US" sz="1800" dirty="0">
                <a:latin typeface="微软雅黑" panose="020B0503020204020204" pitchFamily="34" charset="-122"/>
                <a:ea typeface="微软雅黑" panose="020B0503020204020204" pitchFamily="34" charset="-122"/>
              </a:rPr>
              <a:t>这样的协同信号</a:t>
            </a:r>
            <a:endParaRPr lang="en-US" altLang="zh-CN" sz="1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协同信号可以注入到表示学习过程中</a:t>
            </a:r>
          </a:p>
        </p:txBody>
      </p:sp>
      <p:sp>
        <p:nvSpPr>
          <p:cNvPr id="8" name="矩形 7">
            <a:extLst>
              <a:ext uri="{FF2B5EF4-FFF2-40B4-BE49-F238E27FC236}">
                <a16:creationId xmlns:a16="http://schemas.microsoft.com/office/drawing/2014/main" id="{35D9EF9F-7611-40A3-BC5B-A84E2E3CE039}"/>
              </a:ext>
            </a:extLst>
          </p:cNvPr>
          <p:cNvSpPr/>
          <p:nvPr/>
        </p:nvSpPr>
        <p:spPr>
          <a:xfrm>
            <a:off x="484448" y="1011290"/>
            <a:ext cx="5187303" cy="406971"/>
          </a:xfrm>
          <a:prstGeom prst="rect">
            <a:avLst/>
          </a:prstGeom>
        </p:spPr>
        <p:txBody>
          <a:bodyPr wrap="square">
            <a:spAutoFit/>
          </a:bodyPr>
          <a:lstStyle/>
          <a:p>
            <a:pPr>
              <a:lnSpc>
                <a:spcPct val="125000"/>
              </a:lnSpc>
            </a:pPr>
            <a:r>
              <a:rPr lang="zh-CN" altLang="en-US" sz="1800" dirty="0">
                <a:latin typeface="微软雅黑" panose="020B0503020204020204" pitchFamily="34" charset="-122"/>
                <a:ea typeface="微软雅黑" panose="020B0503020204020204" pitchFamily="34" charset="-122"/>
              </a:rPr>
              <a:t>堆叠更多的嵌入传播层来挖掘高阶连通性信息</a:t>
            </a:r>
          </a:p>
        </p:txBody>
      </p:sp>
      <p:sp>
        <p:nvSpPr>
          <p:cNvPr id="10" name="文本框 9">
            <a:extLst>
              <a:ext uri="{FF2B5EF4-FFF2-40B4-BE49-F238E27FC236}">
                <a16:creationId xmlns:a16="http://schemas.microsoft.com/office/drawing/2014/main" id="{48B85EE6-12A5-42AF-860C-6AA07A3ABCC4}"/>
              </a:ext>
            </a:extLst>
          </p:cNvPr>
          <p:cNvSpPr txBox="1"/>
          <p:nvPr/>
        </p:nvSpPr>
        <p:spPr>
          <a:xfrm>
            <a:off x="1059141" y="1363413"/>
            <a:ext cx="501359" cy="584775"/>
          </a:xfrm>
          <a:prstGeom prst="rect">
            <a:avLst/>
          </a:prstGeom>
          <a:solidFill>
            <a:schemeClr val="bg2">
              <a:lumMod val="75000"/>
            </a:schemeClr>
          </a:solidFill>
        </p:spPr>
        <p:txBody>
          <a:bodyPr wrap="square" rtlCol="0">
            <a:spAutoFit/>
          </a:bodyPr>
          <a:lstStyle/>
          <a:p>
            <a:endParaRPr lang="zh-CN" altLang="en-US" sz="3200"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82AB23C-5FA3-484C-A856-3F890C2955FF}"/>
                  </a:ext>
                </a:extLst>
              </p:cNvPr>
              <p:cNvSpPr txBox="1"/>
              <p:nvPr/>
            </p:nvSpPr>
            <p:spPr>
              <a:xfrm>
                <a:off x="990018" y="1395216"/>
                <a:ext cx="4755874" cy="552972"/>
              </a:xfrm>
              <a:prstGeom prst="rect">
                <a:avLst/>
              </a:prstGeom>
              <a:noFill/>
            </p:spPr>
            <p:txBody>
              <a:bodyPr wrap="square" rtlCol="0">
                <a:spAutoFit/>
              </a:bodyPr>
              <a:lstStyle/>
              <a:p>
                <a:r>
                  <a:rPr lang="en-US" altLang="zh-CN" sz="2000" dirty="0">
                    <a:solidFill>
                      <a:srgbClr val="304371"/>
                    </a:solidFill>
                  </a:rPr>
                  <a:t> </a:t>
                </a:r>
                <a14:m>
                  <m:oMath xmlns:m="http://schemas.openxmlformats.org/officeDocument/2006/math">
                    <m:sSubSup>
                      <m:sSubSupPr>
                        <m:ctrlPr>
                          <a:rPr lang="en-US" altLang="zh-CN" sz="2000" i="1" smtClean="0">
                            <a:solidFill>
                              <a:srgbClr val="304371"/>
                            </a:solidFill>
                            <a:latin typeface="Cambria Math" panose="02040503050406030204" pitchFamily="18" charset="0"/>
                          </a:rPr>
                        </m:ctrlPr>
                      </m:sSubSupPr>
                      <m:e>
                        <m:r>
                          <a:rPr lang="en-US" altLang="zh-CN" sz="2000" b="0" i="1" smtClean="0">
                            <a:solidFill>
                              <a:srgbClr val="304371"/>
                            </a:solidFill>
                            <a:latin typeface="Cambria Math" panose="02040503050406030204" pitchFamily="18" charset="0"/>
                          </a:rPr>
                          <m:t>𝑒</m:t>
                        </m:r>
                      </m:e>
                      <m:sub>
                        <m:r>
                          <a:rPr lang="en-US" altLang="zh-CN" sz="2000" b="0" i="1" smtClean="0">
                            <a:solidFill>
                              <a:srgbClr val="304371"/>
                            </a:solidFill>
                            <a:latin typeface="Cambria Math" panose="02040503050406030204" pitchFamily="18" charset="0"/>
                          </a:rPr>
                          <m:t>𝑢</m:t>
                        </m:r>
                      </m:sub>
                      <m:sup>
                        <m:r>
                          <a:rPr lang="en-US" altLang="zh-CN" sz="2000" b="0" i="1" smtClean="0">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𝑙</m:t>
                        </m:r>
                        <m:r>
                          <a:rPr lang="en-US" altLang="zh-CN" sz="2000" b="0" i="1" smtClean="0">
                            <a:solidFill>
                              <a:srgbClr val="304371"/>
                            </a:solidFill>
                            <a:latin typeface="Cambria Math" panose="02040503050406030204" pitchFamily="18" charset="0"/>
                          </a:rPr>
                          <m:t>)</m:t>
                        </m:r>
                      </m:sup>
                    </m:sSubSup>
                    <m:r>
                      <a:rPr lang="en-US" altLang="zh-CN" sz="2000" i="1">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𝐿𝑒𝑎𝑘𝑦𝑅𝑒𝐿𝑈</m:t>
                    </m:r>
                    <m:d>
                      <m:dPr>
                        <m:ctrlPr>
                          <a:rPr lang="en-US" altLang="zh-CN" sz="2000" i="1">
                            <a:solidFill>
                              <a:srgbClr val="304371"/>
                            </a:solidFill>
                            <a:latin typeface="Cambria Math" panose="02040503050406030204" pitchFamily="18" charset="0"/>
                          </a:rPr>
                        </m:ctrlPr>
                      </m:dPr>
                      <m:e>
                        <m:sSubSup>
                          <m:sSubSupPr>
                            <m:ctrlPr>
                              <a:rPr lang="en-US" altLang="zh-CN" sz="2000" i="1" smtClean="0">
                                <a:solidFill>
                                  <a:srgbClr val="304371"/>
                                </a:solidFill>
                                <a:latin typeface="Cambria Math" panose="02040503050406030204" pitchFamily="18" charset="0"/>
                              </a:rPr>
                            </m:ctrlPr>
                          </m:sSubSupPr>
                          <m:e>
                            <m:r>
                              <a:rPr lang="en-US" altLang="zh-CN" sz="2000" b="0" i="1" smtClean="0">
                                <a:solidFill>
                                  <a:srgbClr val="304371"/>
                                </a:solidFill>
                                <a:latin typeface="Cambria Math" panose="02040503050406030204" pitchFamily="18" charset="0"/>
                              </a:rPr>
                              <m:t>𝑚</m:t>
                            </m:r>
                          </m:e>
                          <m:sub>
                            <m:r>
                              <a:rPr lang="en-US" altLang="zh-CN" sz="2000" b="0" i="1" smtClean="0">
                                <a:solidFill>
                                  <a:srgbClr val="304371"/>
                                </a:solidFill>
                                <a:latin typeface="Cambria Math" panose="02040503050406030204" pitchFamily="18" charset="0"/>
                              </a:rPr>
                              <m:t>𝑢</m:t>
                            </m:r>
                            <m:r>
                              <a:rPr lang="zh-CN" altLang="en-US" sz="2000" i="1">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𝑢</m:t>
                            </m:r>
                          </m:sub>
                          <m:sup>
                            <m:r>
                              <a:rPr lang="en-US" altLang="zh-CN" sz="2000" b="0" i="1" smtClean="0">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𝑙</m:t>
                            </m:r>
                            <m:r>
                              <a:rPr lang="en-US" altLang="zh-CN" sz="2000" b="0" i="1" smtClean="0">
                                <a:solidFill>
                                  <a:srgbClr val="304371"/>
                                </a:solidFill>
                                <a:latin typeface="Cambria Math" panose="02040503050406030204" pitchFamily="18" charset="0"/>
                              </a:rPr>
                              <m:t>)</m:t>
                            </m:r>
                          </m:sup>
                        </m:sSubSup>
                        <m:r>
                          <a:rPr lang="en-US" altLang="zh-CN" sz="2000" b="0" i="1" smtClean="0">
                            <a:solidFill>
                              <a:srgbClr val="304371"/>
                            </a:solidFill>
                            <a:latin typeface="Cambria Math" panose="02040503050406030204" pitchFamily="18" charset="0"/>
                          </a:rPr>
                          <m:t>+</m:t>
                        </m:r>
                        <m:nary>
                          <m:naryPr>
                            <m:chr m:val="∑"/>
                            <m:supHide m:val="on"/>
                            <m:ctrlPr>
                              <a:rPr lang="en-US" altLang="zh-CN" sz="2000" b="0" i="1" smtClean="0">
                                <a:solidFill>
                                  <a:srgbClr val="304371"/>
                                </a:solidFill>
                                <a:latin typeface="Cambria Math" panose="02040503050406030204" pitchFamily="18" charset="0"/>
                              </a:rPr>
                            </m:ctrlPr>
                          </m:naryPr>
                          <m:sub>
                            <m:r>
                              <m:rPr>
                                <m:brk m:alnAt="7"/>
                              </m:rPr>
                              <a:rPr lang="en-US" altLang="zh-CN" sz="2000" b="0" i="1" smtClean="0">
                                <a:solidFill>
                                  <a:srgbClr val="304371"/>
                                </a:solidFill>
                                <a:latin typeface="Cambria Math" panose="02040503050406030204" pitchFamily="18" charset="0"/>
                              </a:rPr>
                              <m:t>𝑖</m:t>
                            </m:r>
                            <m:r>
                              <a:rPr lang="en-US" altLang="zh-CN" sz="2000" b="0" i="1" smtClean="0">
                                <a:solidFill>
                                  <a:srgbClr val="304371"/>
                                </a:solidFill>
                                <a:latin typeface="Cambria Math" panose="02040503050406030204" pitchFamily="18" charset="0"/>
                                <a:ea typeface="Cambria Math" panose="02040503050406030204" pitchFamily="18" charset="0"/>
                              </a:rPr>
                              <m:t>∈</m:t>
                            </m:r>
                            <m:sSub>
                              <m:sSubPr>
                                <m:ctrlPr>
                                  <a:rPr lang="en-US" altLang="zh-CN" sz="2000" b="0" i="1" smtClean="0">
                                    <a:solidFill>
                                      <a:srgbClr val="304371"/>
                                    </a:solidFill>
                                    <a:latin typeface="Cambria Math" panose="02040503050406030204" pitchFamily="18" charset="0"/>
                                    <a:ea typeface="Cambria Math" panose="02040503050406030204" pitchFamily="18" charset="0"/>
                                  </a:rPr>
                                </m:ctrlPr>
                              </m:sSubPr>
                              <m:e>
                                <m:r>
                                  <a:rPr lang="en-US" altLang="zh-CN" sz="2000" b="0" i="1" smtClean="0">
                                    <a:solidFill>
                                      <a:srgbClr val="304371"/>
                                    </a:solidFill>
                                    <a:latin typeface="Cambria Math" panose="02040503050406030204" pitchFamily="18" charset="0"/>
                                    <a:ea typeface="Cambria Math" panose="02040503050406030204" pitchFamily="18" charset="0"/>
                                  </a:rPr>
                                  <m:t>𝑁</m:t>
                                </m:r>
                              </m:e>
                              <m:sub>
                                <m:r>
                                  <a:rPr lang="en-US" altLang="zh-CN" sz="2000" b="0" i="1" smtClean="0">
                                    <a:solidFill>
                                      <a:srgbClr val="304371"/>
                                    </a:solidFill>
                                    <a:latin typeface="Cambria Math" panose="02040503050406030204" pitchFamily="18" charset="0"/>
                                    <a:ea typeface="Cambria Math" panose="02040503050406030204" pitchFamily="18" charset="0"/>
                                  </a:rPr>
                                  <m:t>𝑢</m:t>
                                </m:r>
                              </m:sub>
                            </m:sSub>
                          </m:sub>
                          <m:sup/>
                          <m:e>
                            <m:sSubSup>
                              <m:sSubSupPr>
                                <m:ctrlPr>
                                  <a:rPr lang="en-US" altLang="zh-CN" sz="2000" b="0" i="1" smtClean="0">
                                    <a:solidFill>
                                      <a:srgbClr val="304371"/>
                                    </a:solidFill>
                                    <a:latin typeface="Cambria Math" panose="02040503050406030204" pitchFamily="18" charset="0"/>
                                  </a:rPr>
                                </m:ctrlPr>
                              </m:sSubSupPr>
                              <m:e>
                                <m:r>
                                  <a:rPr lang="en-US" altLang="zh-CN" sz="2000" b="0" i="1" smtClean="0">
                                    <a:solidFill>
                                      <a:srgbClr val="304371"/>
                                    </a:solidFill>
                                    <a:latin typeface="Cambria Math" panose="02040503050406030204" pitchFamily="18" charset="0"/>
                                  </a:rPr>
                                  <m:t>𝑚</m:t>
                                </m:r>
                              </m:e>
                              <m:sub>
                                <m:r>
                                  <a:rPr lang="en-US" altLang="zh-CN" sz="2000" b="0" i="1" smtClean="0">
                                    <a:solidFill>
                                      <a:srgbClr val="304371"/>
                                    </a:solidFill>
                                    <a:latin typeface="Cambria Math" panose="02040503050406030204" pitchFamily="18" charset="0"/>
                                  </a:rPr>
                                  <m:t>𝑢</m:t>
                                </m:r>
                                <m:r>
                                  <a:rPr lang="zh-CN" altLang="en-US" sz="2000" i="1">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𝑖</m:t>
                                </m:r>
                              </m:sub>
                              <m:sup>
                                <m:r>
                                  <a:rPr lang="en-US" altLang="zh-CN" sz="2000" b="0" i="1" smtClean="0">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𝑙</m:t>
                                </m:r>
                                <m:r>
                                  <a:rPr lang="en-US" altLang="zh-CN" sz="2000" b="0" i="1" smtClean="0">
                                    <a:solidFill>
                                      <a:srgbClr val="304371"/>
                                    </a:solidFill>
                                    <a:latin typeface="Cambria Math" panose="02040503050406030204" pitchFamily="18" charset="0"/>
                                  </a:rPr>
                                  <m:t>)</m:t>
                                </m:r>
                              </m:sup>
                            </m:sSubSup>
                          </m:e>
                        </m:nary>
                      </m:e>
                    </m:d>
                  </m:oMath>
                </a14:m>
                <a:endParaRPr lang="zh-CN" altLang="en-US" sz="1800" dirty="0"/>
              </a:p>
            </p:txBody>
          </p:sp>
        </mc:Choice>
        <mc:Fallback>
          <p:sp>
            <p:nvSpPr>
              <p:cNvPr id="9" name="文本框 8">
                <a:extLst>
                  <a:ext uri="{FF2B5EF4-FFF2-40B4-BE49-F238E27FC236}">
                    <a16:creationId xmlns:a16="http://schemas.microsoft.com/office/drawing/2014/main" id="{B82AB23C-5FA3-484C-A856-3F890C2955FF}"/>
                  </a:ext>
                </a:extLst>
              </p:cNvPr>
              <p:cNvSpPr txBox="1">
                <a:spLocks noRot="1" noChangeAspect="1" noMove="1" noResize="1" noEditPoints="1" noAdjustHandles="1" noChangeArrowheads="1" noChangeShapeType="1" noTextEdit="1"/>
              </p:cNvSpPr>
              <p:nvPr/>
            </p:nvSpPr>
            <p:spPr>
              <a:xfrm>
                <a:off x="990018" y="1395216"/>
                <a:ext cx="4755874" cy="552972"/>
              </a:xfrm>
              <a:prstGeom prst="rect">
                <a:avLst/>
              </a:prstGeom>
              <a:blipFill>
                <a:blip r:embed="rId3"/>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01FB857-6817-4DA0-A421-2CC8250B6BD5}"/>
              </a:ext>
            </a:extLst>
          </p:cNvPr>
          <p:cNvSpPr txBox="1"/>
          <p:nvPr/>
        </p:nvSpPr>
        <p:spPr>
          <a:xfrm>
            <a:off x="483463" y="2004512"/>
            <a:ext cx="1652716" cy="338554"/>
          </a:xfrm>
          <a:prstGeom prst="rect">
            <a:avLst/>
          </a:prstGeom>
          <a:solidFill>
            <a:schemeClr val="bg2">
              <a:lumMod val="75000"/>
            </a:schemeClr>
          </a:solidFill>
        </p:spPr>
        <p:txBody>
          <a:bodyPr wrap="square" rtlCol="0">
            <a:spAutoFit/>
          </a:bodyPr>
          <a:lstStyle/>
          <a:p>
            <a:r>
              <a:rPr lang="zh-CN" altLang="en-US" sz="1600" dirty="0">
                <a:latin typeface="+mj-ea"/>
                <a:ea typeface="+mj-ea"/>
              </a:rPr>
              <a:t>在第</a:t>
            </a:r>
            <a:r>
              <a:rPr lang="en-US" altLang="zh-CN" sz="1600" i="1" dirty="0">
                <a:latin typeface="Cambria" panose="02040503050406030204" pitchFamily="18" charset="0"/>
                <a:ea typeface="Cambria" panose="02040503050406030204" pitchFamily="18" charset="0"/>
              </a:rPr>
              <a:t>l </a:t>
            </a:r>
            <a:r>
              <a:rPr lang="zh-CN" altLang="en-US" sz="1600" dirty="0">
                <a:latin typeface="+mj-ea"/>
                <a:ea typeface="+mj-ea"/>
              </a:rPr>
              <a:t>层</a:t>
            </a:r>
            <a:r>
              <a:rPr lang="en-US" altLang="zh-CN" sz="1600" i="1" dirty="0">
                <a:latin typeface="Cambria" panose="02040503050406030204" pitchFamily="18" charset="0"/>
                <a:ea typeface="Cambria" panose="02040503050406030204" pitchFamily="18" charset="0"/>
              </a:rPr>
              <a:t>u</a:t>
            </a:r>
            <a:r>
              <a:rPr lang="zh-CN" altLang="en-US" sz="1600" dirty="0">
                <a:latin typeface="+mj-ea"/>
                <a:ea typeface="+mj-ea"/>
              </a:rPr>
              <a:t>的表示</a:t>
            </a:r>
          </a:p>
        </p:txBody>
      </p:sp>
      <p:pic>
        <p:nvPicPr>
          <p:cNvPr id="2" name="图片 1">
            <a:extLst>
              <a:ext uri="{FF2B5EF4-FFF2-40B4-BE49-F238E27FC236}">
                <a16:creationId xmlns:a16="http://schemas.microsoft.com/office/drawing/2014/main" id="{C1302F9D-27A5-4215-BFF4-AB65DB6DB5B8}"/>
              </a:ext>
            </a:extLst>
          </p:cNvPr>
          <p:cNvPicPr>
            <a:picLocks noChangeAspect="1"/>
          </p:cNvPicPr>
          <p:nvPr/>
        </p:nvPicPr>
        <p:blipFill rotWithShape="1">
          <a:blip r:embed="rId4"/>
          <a:srcRect t="2281"/>
          <a:stretch/>
        </p:blipFill>
        <p:spPr>
          <a:xfrm>
            <a:off x="0" y="2571750"/>
            <a:ext cx="4849117" cy="2302991"/>
          </a:xfrm>
          <a:prstGeom prst="rect">
            <a:avLst/>
          </a:prstGeom>
        </p:spPr>
      </p:pic>
    </p:spTree>
    <p:extLst>
      <p:ext uri="{BB962C8B-B14F-4D97-AF65-F5344CB8AC3E}">
        <p14:creationId xmlns:p14="http://schemas.microsoft.com/office/powerpoint/2010/main" val="298123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9"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85613" y="81726"/>
            <a:ext cx="1112991" cy="369332"/>
          </a:xfrm>
          <a:prstGeom prst="rect">
            <a:avLst/>
          </a:prstGeom>
          <a:noFill/>
        </p:spPr>
        <p:txBody>
          <a:bodyPr wrap="squar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模型预测</a:t>
            </a:r>
          </a:p>
        </p:txBody>
      </p:sp>
      <p:sp>
        <p:nvSpPr>
          <p:cNvPr id="57" name="矩形 56"/>
          <p:cNvSpPr/>
          <p:nvPr/>
        </p:nvSpPr>
        <p:spPr>
          <a:xfrm>
            <a:off x="5288945" y="3122896"/>
            <a:ext cx="3688238" cy="1445717"/>
          </a:xfrm>
          <a:prstGeom prst="rect">
            <a:avLst/>
          </a:prstGeom>
          <a:solidFill>
            <a:schemeClr val="accent1">
              <a:lumMod val="40000"/>
              <a:lumOff val="60000"/>
            </a:schemeClr>
          </a:solidFill>
        </p:spPr>
        <p:txBody>
          <a:bodyPr wrap="square">
            <a:spAutoFit/>
          </a:bodyPr>
          <a:lstStyle/>
          <a:p>
            <a:pPr>
              <a:lnSpc>
                <a:spcPct val="125000"/>
              </a:lnSpc>
            </a:pPr>
            <a:r>
              <a:rPr lang="zh-CN" altLang="en-US" sz="1800" dirty="0">
                <a:latin typeface="微软雅黑" panose="020B0503020204020204" pitchFamily="34" charset="-122"/>
                <a:ea typeface="微软雅黑" panose="020B0503020204020204" pitchFamily="34" charset="-122"/>
              </a:rPr>
              <a:t>不同层的表示：</a:t>
            </a:r>
            <a:endParaRPr lang="en-US" altLang="zh-CN" sz="1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强调通过不同连接传递的信息</a:t>
            </a:r>
            <a:endParaRPr lang="en-US" altLang="zh-CN" sz="1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在反应用户偏好方面有不同的贡献</a:t>
            </a:r>
          </a:p>
        </p:txBody>
      </p:sp>
      <p:pic>
        <p:nvPicPr>
          <p:cNvPr id="5" name="图片 4">
            <a:extLst>
              <a:ext uri="{FF2B5EF4-FFF2-40B4-BE49-F238E27FC236}">
                <a16:creationId xmlns:a16="http://schemas.microsoft.com/office/drawing/2014/main" id="{CF8580C4-FDE9-46CD-8726-CDC23CE6ADA6}"/>
              </a:ext>
            </a:extLst>
          </p:cNvPr>
          <p:cNvPicPr>
            <a:picLocks noChangeAspect="1"/>
          </p:cNvPicPr>
          <p:nvPr/>
        </p:nvPicPr>
        <p:blipFill rotWithShape="1">
          <a:blip r:embed="rId3"/>
          <a:srcRect l="6723" t="2851" r="5725"/>
          <a:stretch/>
        </p:blipFill>
        <p:spPr>
          <a:xfrm>
            <a:off x="65887" y="647248"/>
            <a:ext cx="4915391" cy="4251955"/>
          </a:xfrm>
          <a:prstGeom prst="rect">
            <a:avLst/>
          </a:prstGeom>
        </p:spPr>
      </p:pic>
      <p:sp>
        <p:nvSpPr>
          <p:cNvPr id="8" name="文本框 7">
            <a:extLst>
              <a:ext uri="{FF2B5EF4-FFF2-40B4-BE49-F238E27FC236}">
                <a16:creationId xmlns:a16="http://schemas.microsoft.com/office/drawing/2014/main" id="{A616F737-8E8D-49BA-A546-2F40709015A4}"/>
              </a:ext>
            </a:extLst>
          </p:cNvPr>
          <p:cNvSpPr txBox="1"/>
          <p:nvPr/>
        </p:nvSpPr>
        <p:spPr>
          <a:xfrm>
            <a:off x="6369908" y="1068621"/>
            <a:ext cx="1353065" cy="584775"/>
          </a:xfrm>
          <a:prstGeom prst="rect">
            <a:avLst/>
          </a:prstGeom>
          <a:solidFill>
            <a:schemeClr val="accent1">
              <a:lumMod val="40000"/>
              <a:lumOff val="60000"/>
            </a:schemeClr>
          </a:solidFill>
        </p:spPr>
        <p:txBody>
          <a:bodyPr wrap="square" rtlCol="0">
            <a:spAutoFit/>
          </a:bodyPr>
          <a:lstStyle/>
          <a:p>
            <a:endParaRPr lang="zh-CN" altLang="en-US" sz="3200"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1CCDEC2-1D9A-4088-AAD3-AB698A842D09}"/>
                  </a:ext>
                </a:extLst>
              </p:cNvPr>
              <p:cNvSpPr txBox="1"/>
              <p:nvPr/>
            </p:nvSpPr>
            <p:spPr>
              <a:xfrm>
                <a:off x="5758502" y="1100672"/>
                <a:ext cx="2032433" cy="919932"/>
              </a:xfrm>
              <a:prstGeom prst="rect">
                <a:avLst/>
              </a:prstGeom>
              <a:noFill/>
            </p:spPr>
            <p:txBody>
              <a:bodyPr wrap="square" rtlCol="0">
                <a:spAutoFit/>
              </a:bodyPr>
              <a:lstStyle/>
              <a:p>
                <a:pPr>
                  <a:lnSpc>
                    <a:spcPct val="125000"/>
                  </a:lnSpc>
                </a:pPr>
                <a14:m>
                  <m:oMath xmlns:m="http://schemas.openxmlformats.org/officeDocument/2006/math">
                    <m:sSubSup>
                      <m:sSubSupPr>
                        <m:ctrlPr>
                          <a:rPr lang="en-US" altLang="zh-CN" sz="2000" i="1" smtClean="0">
                            <a:solidFill>
                              <a:srgbClr val="304371"/>
                            </a:solidFill>
                            <a:latin typeface="Cambria Math" panose="02040503050406030204" pitchFamily="18" charset="0"/>
                          </a:rPr>
                        </m:ctrlPr>
                      </m:sSubSupPr>
                      <m:e>
                        <m:r>
                          <a:rPr lang="en-US" altLang="zh-CN" sz="2000" b="0" i="1" smtClean="0">
                            <a:solidFill>
                              <a:srgbClr val="304371"/>
                            </a:solidFill>
                            <a:latin typeface="Cambria Math" panose="02040503050406030204" pitchFamily="18" charset="0"/>
                          </a:rPr>
                          <m:t>𝑒</m:t>
                        </m:r>
                      </m:e>
                      <m:sub>
                        <m:r>
                          <a:rPr lang="en-US" altLang="zh-CN" sz="2000" b="0" i="1" smtClean="0">
                            <a:solidFill>
                              <a:srgbClr val="304371"/>
                            </a:solidFill>
                            <a:latin typeface="Cambria Math" panose="02040503050406030204" pitchFamily="18" charset="0"/>
                          </a:rPr>
                          <m:t>𝑢</m:t>
                        </m:r>
                      </m:sub>
                      <m:sup>
                        <m:r>
                          <a:rPr lang="en-US" altLang="zh-CN" sz="2000" b="0" i="1" smtClean="0">
                            <a:solidFill>
                              <a:srgbClr val="304371"/>
                            </a:solidFill>
                            <a:latin typeface="Cambria Math" panose="02040503050406030204" pitchFamily="18" charset="0"/>
                          </a:rPr>
                          <m:t>∗</m:t>
                        </m:r>
                      </m:sup>
                    </m:sSubSup>
                    <m:r>
                      <a:rPr lang="en-US" altLang="zh-CN" sz="2000" i="1">
                        <a:solidFill>
                          <a:srgbClr val="304371"/>
                        </a:solidFill>
                        <a:latin typeface="Cambria Math" panose="02040503050406030204" pitchFamily="18" charset="0"/>
                      </a:rPr>
                      <m:t>=</m:t>
                    </m:r>
                  </m:oMath>
                </a14:m>
                <a:r>
                  <a:rPr lang="en-US" altLang="zh-CN" sz="1800" dirty="0">
                    <a:solidFill>
                      <a:srgbClr val="304371"/>
                    </a:solidFill>
                  </a:rPr>
                  <a:t> </a:t>
                </a:r>
                <a14:m>
                  <m:oMath xmlns:m="http://schemas.openxmlformats.org/officeDocument/2006/math">
                    <m:sSubSup>
                      <m:sSubSupPr>
                        <m:ctrlPr>
                          <a:rPr lang="en-US" altLang="zh-CN" sz="1800" i="1">
                            <a:solidFill>
                              <a:srgbClr val="304371"/>
                            </a:solidFill>
                            <a:latin typeface="Cambria Math" panose="02040503050406030204" pitchFamily="18" charset="0"/>
                          </a:rPr>
                        </m:ctrlPr>
                      </m:sSubSupPr>
                      <m:e>
                        <m:r>
                          <a:rPr lang="en-US" altLang="zh-CN" sz="1800" i="1">
                            <a:solidFill>
                              <a:srgbClr val="304371"/>
                            </a:solidFill>
                            <a:latin typeface="Cambria Math" panose="02040503050406030204" pitchFamily="18" charset="0"/>
                          </a:rPr>
                          <m:t>𝑒</m:t>
                        </m:r>
                      </m:e>
                      <m:sub>
                        <m:r>
                          <a:rPr lang="en-US" altLang="zh-CN" sz="1800" i="1">
                            <a:solidFill>
                              <a:srgbClr val="304371"/>
                            </a:solidFill>
                            <a:latin typeface="Cambria Math" panose="02040503050406030204" pitchFamily="18" charset="0"/>
                          </a:rPr>
                          <m:t>𝑢</m:t>
                        </m:r>
                      </m:sub>
                      <m:sup>
                        <m:r>
                          <a:rPr lang="en-US" altLang="zh-CN" sz="1800" b="0" i="1" smtClean="0">
                            <a:solidFill>
                              <a:srgbClr val="304371"/>
                            </a:solidFill>
                            <a:latin typeface="Cambria Math" panose="02040503050406030204" pitchFamily="18" charset="0"/>
                          </a:rPr>
                          <m:t>(0)</m:t>
                        </m:r>
                      </m:sup>
                    </m:sSubSup>
                    <m:r>
                      <a:rPr lang="en-US" altLang="zh-CN" sz="1800" b="0" i="1" smtClean="0">
                        <a:solidFill>
                          <a:srgbClr val="304371"/>
                        </a:solidFill>
                        <a:latin typeface="Cambria Math" panose="02040503050406030204" pitchFamily="18" charset="0"/>
                      </a:rPr>
                      <m:t>||</m:t>
                    </m:r>
                    <m:r>
                      <a:rPr lang="en-US" altLang="zh-CN" sz="1800" i="1">
                        <a:solidFill>
                          <a:srgbClr val="304371"/>
                        </a:solidFill>
                        <a:latin typeface="Cambria Math" panose="02040503050406030204" pitchFamily="18" charset="0"/>
                      </a:rPr>
                      <m:t>…</m:t>
                    </m:r>
                    <m:r>
                      <a:rPr lang="en-US" altLang="zh-CN" sz="1800" b="0" i="1" smtClean="0">
                        <a:solidFill>
                          <a:srgbClr val="304371"/>
                        </a:solidFill>
                        <a:latin typeface="Cambria Math" panose="02040503050406030204" pitchFamily="18" charset="0"/>
                      </a:rPr>
                      <m:t>||</m:t>
                    </m:r>
                    <m:sSubSup>
                      <m:sSubSupPr>
                        <m:ctrlPr>
                          <a:rPr lang="en-US" altLang="zh-CN" sz="1800" i="1">
                            <a:solidFill>
                              <a:srgbClr val="304371"/>
                            </a:solidFill>
                            <a:latin typeface="Cambria Math" panose="02040503050406030204" pitchFamily="18" charset="0"/>
                          </a:rPr>
                        </m:ctrlPr>
                      </m:sSubSupPr>
                      <m:e>
                        <m:r>
                          <a:rPr lang="en-US" altLang="zh-CN" sz="1800" i="1">
                            <a:solidFill>
                              <a:srgbClr val="304371"/>
                            </a:solidFill>
                            <a:latin typeface="Cambria Math" panose="02040503050406030204" pitchFamily="18" charset="0"/>
                          </a:rPr>
                          <m:t>𝑒</m:t>
                        </m:r>
                      </m:e>
                      <m:sub>
                        <m:r>
                          <a:rPr lang="en-US" altLang="zh-CN" sz="1800" i="1">
                            <a:solidFill>
                              <a:srgbClr val="304371"/>
                            </a:solidFill>
                            <a:latin typeface="Cambria Math" panose="02040503050406030204" pitchFamily="18" charset="0"/>
                          </a:rPr>
                          <m:t>𝑢</m:t>
                        </m:r>
                      </m:sub>
                      <m:sup>
                        <m:r>
                          <a:rPr lang="en-US" altLang="zh-CN" sz="1800" b="0" i="1" smtClean="0">
                            <a:solidFill>
                              <a:srgbClr val="304371"/>
                            </a:solidFill>
                            <a:latin typeface="Cambria Math" panose="02040503050406030204" pitchFamily="18" charset="0"/>
                          </a:rPr>
                          <m:t>(</m:t>
                        </m:r>
                        <m:r>
                          <a:rPr lang="en-US" altLang="zh-CN" sz="1800" b="0" i="1" smtClean="0">
                            <a:solidFill>
                              <a:srgbClr val="304371"/>
                            </a:solidFill>
                            <a:latin typeface="Cambria Math" panose="02040503050406030204" pitchFamily="18" charset="0"/>
                          </a:rPr>
                          <m:t>𝐿</m:t>
                        </m:r>
                        <m:r>
                          <a:rPr lang="en-US" altLang="zh-CN" sz="1800" b="0" i="1" smtClean="0">
                            <a:solidFill>
                              <a:srgbClr val="304371"/>
                            </a:solidFill>
                            <a:latin typeface="Cambria Math" panose="02040503050406030204" pitchFamily="18" charset="0"/>
                          </a:rPr>
                          <m:t>)</m:t>
                        </m:r>
                      </m:sup>
                    </m:sSubSup>
                  </m:oMath>
                </a14:m>
                <a:endParaRPr lang="en-US" altLang="zh-CN" sz="1800" dirty="0"/>
              </a:p>
              <a:p>
                <a:pPr>
                  <a:lnSpc>
                    <a:spcPct val="125000"/>
                  </a:lnSpc>
                </a:pPr>
                <a14:m>
                  <m:oMath xmlns:m="http://schemas.openxmlformats.org/officeDocument/2006/math">
                    <m:sSubSup>
                      <m:sSubSupPr>
                        <m:ctrlPr>
                          <a:rPr lang="en-US" altLang="zh-CN" sz="2000" i="1">
                            <a:solidFill>
                              <a:srgbClr val="304371"/>
                            </a:solidFill>
                            <a:latin typeface="Cambria Math" panose="02040503050406030204" pitchFamily="18" charset="0"/>
                          </a:rPr>
                        </m:ctrlPr>
                      </m:sSubSupPr>
                      <m:e>
                        <m:r>
                          <a:rPr lang="en-US" altLang="zh-CN" sz="2000" i="1">
                            <a:solidFill>
                              <a:srgbClr val="304371"/>
                            </a:solidFill>
                            <a:latin typeface="Cambria Math" panose="02040503050406030204" pitchFamily="18" charset="0"/>
                          </a:rPr>
                          <m:t>𝑒</m:t>
                        </m:r>
                      </m:e>
                      <m:sub>
                        <m:r>
                          <a:rPr lang="en-US" altLang="zh-CN" sz="2000" b="0" i="1" smtClean="0">
                            <a:solidFill>
                              <a:srgbClr val="304371"/>
                            </a:solidFill>
                            <a:latin typeface="Cambria Math" panose="02040503050406030204" pitchFamily="18" charset="0"/>
                          </a:rPr>
                          <m:t>𝑖</m:t>
                        </m:r>
                      </m:sub>
                      <m:sup>
                        <m:r>
                          <a:rPr lang="en-US" altLang="zh-CN" sz="2000" i="1">
                            <a:solidFill>
                              <a:srgbClr val="304371"/>
                            </a:solidFill>
                            <a:latin typeface="Cambria Math" panose="02040503050406030204" pitchFamily="18" charset="0"/>
                          </a:rPr>
                          <m:t>∗</m:t>
                        </m:r>
                      </m:sup>
                    </m:sSubSup>
                    <m:r>
                      <a:rPr lang="en-US" altLang="zh-CN" sz="2000" i="1">
                        <a:solidFill>
                          <a:srgbClr val="304371"/>
                        </a:solidFill>
                        <a:latin typeface="Cambria Math" panose="02040503050406030204" pitchFamily="18" charset="0"/>
                      </a:rPr>
                      <m:t>=</m:t>
                    </m:r>
                  </m:oMath>
                </a14:m>
                <a:r>
                  <a:rPr lang="en-US" altLang="zh-CN" sz="1800" dirty="0">
                    <a:solidFill>
                      <a:srgbClr val="304371"/>
                    </a:solidFill>
                  </a:rPr>
                  <a:t> </a:t>
                </a:r>
                <a14:m>
                  <m:oMath xmlns:m="http://schemas.openxmlformats.org/officeDocument/2006/math">
                    <m:sSubSup>
                      <m:sSubSupPr>
                        <m:ctrlPr>
                          <a:rPr lang="en-US" altLang="zh-CN" sz="1800" i="1">
                            <a:solidFill>
                              <a:srgbClr val="304371"/>
                            </a:solidFill>
                            <a:latin typeface="Cambria Math" panose="02040503050406030204" pitchFamily="18" charset="0"/>
                          </a:rPr>
                        </m:ctrlPr>
                      </m:sSubSupPr>
                      <m:e>
                        <m:r>
                          <a:rPr lang="en-US" altLang="zh-CN" sz="1800" i="1">
                            <a:solidFill>
                              <a:srgbClr val="304371"/>
                            </a:solidFill>
                            <a:latin typeface="Cambria Math" panose="02040503050406030204" pitchFamily="18" charset="0"/>
                          </a:rPr>
                          <m:t>𝑒</m:t>
                        </m:r>
                      </m:e>
                      <m:sub>
                        <m:r>
                          <a:rPr lang="en-US" altLang="zh-CN" sz="1800" b="0" i="1" smtClean="0">
                            <a:solidFill>
                              <a:srgbClr val="304371"/>
                            </a:solidFill>
                            <a:latin typeface="Cambria Math" panose="02040503050406030204" pitchFamily="18" charset="0"/>
                          </a:rPr>
                          <m:t>𝑖</m:t>
                        </m:r>
                      </m:sub>
                      <m:sup>
                        <m:r>
                          <a:rPr lang="en-US" altLang="zh-CN" sz="1800" i="1">
                            <a:solidFill>
                              <a:srgbClr val="304371"/>
                            </a:solidFill>
                            <a:latin typeface="Cambria Math" panose="02040503050406030204" pitchFamily="18" charset="0"/>
                          </a:rPr>
                          <m:t>(0)</m:t>
                        </m:r>
                      </m:sup>
                    </m:sSubSup>
                    <m:r>
                      <a:rPr lang="en-US" altLang="zh-CN" sz="1800" i="1">
                        <a:solidFill>
                          <a:srgbClr val="304371"/>
                        </a:solidFill>
                        <a:latin typeface="Cambria Math" panose="02040503050406030204" pitchFamily="18" charset="0"/>
                      </a:rPr>
                      <m:t>||</m:t>
                    </m:r>
                    <m:r>
                      <a:rPr lang="en-US" altLang="zh-CN" sz="1800" i="1">
                        <a:solidFill>
                          <a:srgbClr val="304371"/>
                        </a:solidFill>
                        <a:latin typeface="Cambria Math" panose="02040503050406030204" pitchFamily="18" charset="0"/>
                      </a:rPr>
                      <m:t>…</m:t>
                    </m:r>
                    <m:r>
                      <a:rPr lang="en-US" altLang="zh-CN" sz="1800" i="1">
                        <a:solidFill>
                          <a:srgbClr val="304371"/>
                        </a:solidFill>
                        <a:latin typeface="Cambria Math" panose="02040503050406030204" pitchFamily="18" charset="0"/>
                      </a:rPr>
                      <m:t>||</m:t>
                    </m:r>
                    <m:sSubSup>
                      <m:sSubSupPr>
                        <m:ctrlPr>
                          <a:rPr lang="en-US" altLang="zh-CN" sz="1800" i="1">
                            <a:solidFill>
                              <a:srgbClr val="304371"/>
                            </a:solidFill>
                            <a:latin typeface="Cambria Math" panose="02040503050406030204" pitchFamily="18" charset="0"/>
                          </a:rPr>
                        </m:ctrlPr>
                      </m:sSubSupPr>
                      <m:e>
                        <m:r>
                          <a:rPr lang="en-US" altLang="zh-CN" sz="1800" i="1">
                            <a:solidFill>
                              <a:srgbClr val="304371"/>
                            </a:solidFill>
                            <a:latin typeface="Cambria Math" panose="02040503050406030204" pitchFamily="18" charset="0"/>
                          </a:rPr>
                          <m:t>𝑒</m:t>
                        </m:r>
                      </m:e>
                      <m:sub>
                        <m:r>
                          <a:rPr lang="en-US" altLang="zh-CN" sz="1800" b="0" i="1" smtClean="0">
                            <a:solidFill>
                              <a:srgbClr val="304371"/>
                            </a:solidFill>
                            <a:latin typeface="Cambria Math" panose="02040503050406030204" pitchFamily="18" charset="0"/>
                          </a:rPr>
                          <m:t>𝑖</m:t>
                        </m:r>
                      </m:sub>
                      <m:sup>
                        <m:r>
                          <a:rPr lang="en-US" altLang="zh-CN" sz="1800" i="1">
                            <a:solidFill>
                              <a:srgbClr val="304371"/>
                            </a:solidFill>
                            <a:latin typeface="Cambria Math" panose="02040503050406030204" pitchFamily="18" charset="0"/>
                          </a:rPr>
                          <m:t>(</m:t>
                        </m:r>
                        <m:r>
                          <a:rPr lang="en-US" altLang="zh-CN" sz="1800" i="1">
                            <a:solidFill>
                              <a:srgbClr val="304371"/>
                            </a:solidFill>
                            <a:latin typeface="Cambria Math" panose="02040503050406030204" pitchFamily="18" charset="0"/>
                          </a:rPr>
                          <m:t>𝐿</m:t>
                        </m:r>
                        <m:r>
                          <a:rPr lang="en-US" altLang="zh-CN" sz="1800" i="1">
                            <a:solidFill>
                              <a:srgbClr val="304371"/>
                            </a:solidFill>
                            <a:latin typeface="Cambria Math" panose="02040503050406030204" pitchFamily="18" charset="0"/>
                          </a:rPr>
                          <m:t>)</m:t>
                        </m:r>
                      </m:sup>
                    </m:sSubSup>
                  </m:oMath>
                </a14:m>
                <a:endParaRPr lang="zh-CN" altLang="en-US" sz="1800" dirty="0"/>
              </a:p>
            </p:txBody>
          </p:sp>
        </mc:Choice>
        <mc:Fallback>
          <p:sp>
            <p:nvSpPr>
              <p:cNvPr id="6" name="文本框 5">
                <a:extLst>
                  <a:ext uri="{FF2B5EF4-FFF2-40B4-BE49-F238E27FC236}">
                    <a16:creationId xmlns:a16="http://schemas.microsoft.com/office/drawing/2014/main" id="{71CCDEC2-1D9A-4088-AAD3-AB698A842D09}"/>
                  </a:ext>
                </a:extLst>
              </p:cNvPr>
              <p:cNvSpPr txBox="1">
                <a:spLocks noRot="1" noChangeAspect="1" noMove="1" noResize="1" noEditPoints="1" noAdjustHandles="1" noChangeArrowheads="1" noChangeShapeType="1" noTextEdit="1"/>
              </p:cNvSpPr>
              <p:nvPr/>
            </p:nvSpPr>
            <p:spPr>
              <a:xfrm>
                <a:off x="5758502" y="1100672"/>
                <a:ext cx="2032433" cy="919932"/>
              </a:xfrm>
              <a:prstGeom prst="rect">
                <a:avLst/>
              </a:prstGeom>
              <a:blipFill>
                <a:blip r:embed="rId4"/>
                <a:stretch>
                  <a:fillRect b="-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2A711A81-3D4D-4017-A88D-1CF7704AF5F7}"/>
                  </a:ext>
                </a:extLst>
              </p:cNvPr>
              <p:cNvSpPr txBox="1"/>
              <p:nvPr/>
            </p:nvSpPr>
            <p:spPr>
              <a:xfrm>
                <a:off x="5758502" y="2204542"/>
                <a:ext cx="2328996" cy="472373"/>
              </a:xfrm>
              <a:prstGeom prst="rect">
                <a:avLst/>
              </a:prstGeom>
              <a:noFill/>
            </p:spPr>
            <p:txBody>
              <a:bodyPr wrap="square" rtlCol="0">
                <a:spAutoFit/>
              </a:bodyPr>
              <a:lstStyle/>
              <a:p>
                <a:pPr>
                  <a:lnSpc>
                    <a:spcPct val="125000"/>
                  </a:lnSpc>
                </a:pPr>
                <a14:m>
                  <m:oMath xmlns:m="http://schemas.openxmlformats.org/officeDocument/2006/math">
                    <m:sSub>
                      <m:sSubPr>
                        <m:ctrlPr>
                          <a:rPr lang="en-US" altLang="zh-CN" sz="2000" i="1" smtClean="0">
                            <a:solidFill>
                              <a:srgbClr val="304371"/>
                            </a:solidFill>
                            <a:latin typeface="Cambria Math" panose="02040503050406030204" pitchFamily="18" charset="0"/>
                          </a:rPr>
                        </m:ctrlPr>
                      </m:sSubPr>
                      <m:e>
                        <m:acc>
                          <m:accPr>
                            <m:chr m:val="̂"/>
                            <m:ctrlPr>
                              <a:rPr lang="en-US" altLang="zh-CN" sz="2000" i="1" smtClean="0">
                                <a:solidFill>
                                  <a:srgbClr val="304371"/>
                                </a:solidFill>
                                <a:latin typeface="Cambria Math" panose="02040503050406030204" pitchFamily="18" charset="0"/>
                              </a:rPr>
                            </m:ctrlPr>
                          </m:accPr>
                          <m:e>
                            <m:r>
                              <a:rPr lang="en-US" altLang="zh-CN" sz="2000" b="0" i="1" smtClean="0">
                                <a:solidFill>
                                  <a:srgbClr val="304371"/>
                                </a:solidFill>
                                <a:latin typeface="Cambria Math" panose="02040503050406030204" pitchFamily="18" charset="0"/>
                              </a:rPr>
                              <m:t>𝑦</m:t>
                            </m:r>
                          </m:e>
                        </m:acc>
                      </m:e>
                      <m:sub>
                        <m:r>
                          <a:rPr lang="en-US" altLang="zh-CN" sz="2000" b="0" i="1" smtClean="0">
                            <a:solidFill>
                              <a:srgbClr val="304371"/>
                            </a:solidFill>
                            <a:latin typeface="Cambria Math" panose="02040503050406030204" pitchFamily="18" charset="0"/>
                          </a:rPr>
                          <m:t>𝑁𝐺𝐶𝐹</m:t>
                        </m:r>
                      </m:sub>
                    </m:sSub>
                    <m:d>
                      <m:dPr>
                        <m:ctrlPr>
                          <a:rPr lang="en-US" altLang="zh-CN" sz="2000" i="1" smtClean="0">
                            <a:solidFill>
                              <a:srgbClr val="304371"/>
                            </a:solidFill>
                            <a:latin typeface="Cambria Math" panose="02040503050406030204" pitchFamily="18" charset="0"/>
                          </a:rPr>
                        </m:ctrlPr>
                      </m:dPr>
                      <m:e>
                        <m:r>
                          <a:rPr lang="en-US" altLang="zh-CN" sz="2000" b="0" i="1" smtClean="0">
                            <a:solidFill>
                              <a:srgbClr val="304371"/>
                            </a:solidFill>
                            <a:latin typeface="Cambria Math" panose="02040503050406030204" pitchFamily="18" charset="0"/>
                          </a:rPr>
                          <m:t>𝑢</m:t>
                        </m:r>
                        <m:r>
                          <a:rPr lang="en-US" altLang="zh-CN" sz="2000" b="0" i="1" smtClean="0">
                            <a:solidFill>
                              <a:srgbClr val="304371"/>
                            </a:solidFill>
                            <a:latin typeface="Cambria Math" panose="02040503050406030204" pitchFamily="18" charset="0"/>
                          </a:rPr>
                          <m:t>,</m:t>
                        </m:r>
                        <m:r>
                          <a:rPr lang="en-US" altLang="zh-CN" sz="2000" b="0" i="1" smtClean="0">
                            <a:solidFill>
                              <a:srgbClr val="304371"/>
                            </a:solidFill>
                            <a:latin typeface="Cambria Math" panose="02040503050406030204" pitchFamily="18" charset="0"/>
                          </a:rPr>
                          <m:t>𝑖</m:t>
                        </m:r>
                      </m:e>
                    </m:d>
                    <m:r>
                      <a:rPr lang="en-US" altLang="zh-CN" sz="2000" i="1">
                        <a:solidFill>
                          <a:srgbClr val="304371"/>
                        </a:solidFill>
                        <a:latin typeface="Cambria Math" panose="02040503050406030204" pitchFamily="18" charset="0"/>
                      </a:rPr>
                      <m:t>=</m:t>
                    </m:r>
                  </m:oMath>
                </a14:m>
                <a:r>
                  <a:rPr lang="en-US" altLang="zh-CN" sz="1800" dirty="0">
                    <a:solidFill>
                      <a:srgbClr val="304371"/>
                    </a:solidFill>
                  </a:rPr>
                  <a:t> </a:t>
                </a:r>
                <a14:m>
                  <m:oMath xmlns:m="http://schemas.openxmlformats.org/officeDocument/2006/math">
                    <m:sSup>
                      <m:sSupPr>
                        <m:ctrlPr>
                          <a:rPr lang="en-US" altLang="zh-CN" sz="1800" i="1" smtClean="0">
                            <a:solidFill>
                              <a:srgbClr val="304371"/>
                            </a:solidFill>
                            <a:latin typeface="Cambria Math" panose="02040503050406030204" pitchFamily="18" charset="0"/>
                          </a:rPr>
                        </m:ctrlPr>
                      </m:sSupPr>
                      <m:e>
                        <m:sSubSup>
                          <m:sSubSupPr>
                            <m:ctrlPr>
                              <a:rPr lang="en-US" altLang="zh-CN" sz="1800" i="1">
                                <a:solidFill>
                                  <a:srgbClr val="304371"/>
                                </a:solidFill>
                                <a:latin typeface="Cambria Math" panose="02040503050406030204" pitchFamily="18" charset="0"/>
                              </a:rPr>
                            </m:ctrlPr>
                          </m:sSubSupPr>
                          <m:e>
                            <m:r>
                              <a:rPr lang="en-US" altLang="zh-CN" sz="1800" i="1">
                                <a:solidFill>
                                  <a:srgbClr val="304371"/>
                                </a:solidFill>
                                <a:latin typeface="Cambria Math" panose="02040503050406030204" pitchFamily="18" charset="0"/>
                              </a:rPr>
                              <m:t>𝑒</m:t>
                            </m:r>
                          </m:e>
                          <m:sub>
                            <m:r>
                              <a:rPr lang="en-US" altLang="zh-CN" sz="1800" i="1">
                                <a:solidFill>
                                  <a:srgbClr val="304371"/>
                                </a:solidFill>
                                <a:latin typeface="Cambria Math" panose="02040503050406030204" pitchFamily="18" charset="0"/>
                              </a:rPr>
                              <m:t>𝑢</m:t>
                            </m:r>
                          </m:sub>
                          <m:sup>
                            <m:r>
                              <a:rPr lang="zh-CN" altLang="en-US" sz="1800" i="1">
                                <a:solidFill>
                                  <a:srgbClr val="304371"/>
                                </a:solidFill>
                                <a:latin typeface="Cambria Math" panose="02040503050406030204" pitchFamily="18" charset="0"/>
                              </a:rPr>
                              <m:t>*</m:t>
                            </m:r>
                          </m:sup>
                        </m:sSubSup>
                      </m:e>
                      <m:sup>
                        <m:r>
                          <a:rPr lang="en-US" altLang="zh-CN" sz="1800" b="0" i="1" smtClean="0">
                            <a:solidFill>
                              <a:srgbClr val="304371"/>
                            </a:solidFill>
                            <a:latin typeface="Cambria Math" panose="02040503050406030204" pitchFamily="18" charset="0"/>
                          </a:rPr>
                          <m:t>𝑇</m:t>
                        </m:r>
                      </m:sup>
                    </m:sSup>
                    <m:sSubSup>
                      <m:sSubSupPr>
                        <m:ctrlPr>
                          <a:rPr lang="en-US" altLang="zh-CN" sz="1800" i="1">
                            <a:solidFill>
                              <a:srgbClr val="304371"/>
                            </a:solidFill>
                            <a:latin typeface="Cambria Math" panose="02040503050406030204" pitchFamily="18" charset="0"/>
                          </a:rPr>
                        </m:ctrlPr>
                      </m:sSubSupPr>
                      <m:e>
                        <m:r>
                          <a:rPr lang="en-US" altLang="zh-CN" sz="1800" i="1">
                            <a:solidFill>
                              <a:srgbClr val="304371"/>
                            </a:solidFill>
                            <a:latin typeface="Cambria Math" panose="02040503050406030204" pitchFamily="18" charset="0"/>
                          </a:rPr>
                          <m:t>𝑒</m:t>
                        </m:r>
                      </m:e>
                      <m:sub>
                        <m:r>
                          <a:rPr lang="en-US" altLang="zh-CN" sz="1800" i="1">
                            <a:solidFill>
                              <a:srgbClr val="304371"/>
                            </a:solidFill>
                            <a:latin typeface="Cambria Math" panose="02040503050406030204" pitchFamily="18" charset="0"/>
                          </a:rPr>
                          <m:t>𝑢</m:t>
                        </m:r>
                      </m:sub>
                      <m:sup>
                        <m:r>
                          <a:rPr lang="zh-CN" altLang="en-US" sz="1800" i="1" smtClean="0">
                            <a:solidFill>
                              <a:srgbClr val="304371"/>
                            </a:solidFill>
                            <a:latin typeface="Cambria Math" panose="02040503050406030204" pitchFamily="18" charset="0"/>
                          </a:rPr>
                          <m:t>*</m:t>
                        </m:r>
                      </m:sup>
                    </m:sSubSup>
                  </m:oMath>
                </a14:m>
                <a:endParaRPr lang="en-US" altLang="zh-CN" sz="1800" dirty="0"/>
              </a:p>
            </p:txBody>
          </p:sp>
        </mc:Choice>
        <mc:Fallback>
          <p:sp>
            <p:nvSpPr>
              <p:cNvPr id="7" name="文本框 6">
                <a:extLst>
                  <a:ext uri="{FF2B5EF4-FFF2-40B4-BE49-F238E27FC236}">
                    <a16:creationId xmlns:a16="http://schemas.microsoft.com/office/drawing/2014/main" id="{2A711A81-3D4D-4017-A88D-1CF7704AF5F7}"/>
                  </a:ext>
                </a:extLst>
              </p:cNvPr>
              <p:cNvSpPr txBox="1">
                <a:spLocks noRot="1" noChangeAspect="1" noMove="1" noResize="1" noEditPoints="1" noAdjustHandles="1" noChangeArrowheads="1" noChangeShapeType="1" noTextEdit="1"/>
              </p:cNvSpPr>
              <p:nvPr/>
            </p:nvSpPr>
            <p:spPr>
              <a:xfrm>
                <a:off x="5758502" y="2204542"/>
                <a:ext cx="2328996" cy="472373"/>
              </a:xfrm>
              <a:prstGeom prst="rect">
                <a:avLst/>
              </a:prstGeom>
              <a:blipFill>
                <a:blip r:embed="rId5"/>
                <a:stretch>
                  <a:fillRect b="-779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8"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2916211" y="2508597"/>
            <a:ext cx="3262433" cy="1015663"/>
          </a:xfrm>
          <a:prstGeom prst="rect">
            <a:avLst/>
          </a:prstGeom>
        </p:spPr>
        <p:txBody>
          <a:bodyPr wrap="none">
            <a:spAutoFit/>
          </a:bodyPr>
          <a:lstStyle/>
          <a:p>
            <a:pPr algn="ctr">
              <a:defRPr/>
            </a:pPr>
            <a:r>
              <a:rPr lang="zh-CN" altLang="en-US" sz="6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谢谢大家</a:t>
            </a:r>
          </a:p>
        </p:txBody>
      </p:sp>
      <p:grpSp>
        <p:nvGrpSpPr>
          <p:cNvPr id="9" name="组合 8"/>
          <p:cNvGrpSpPr/>
          <p:nvPr/>
        </p:nvGrpSpPr>
        <p:grpSpPr>
          <a:xfrm>
            <a:off x="2222639" y="2464842"/>
            <a:ext cx="4698722" cy="1111158"/>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pic>
        <p:nvPicPr>
          <p:cNvPr id="2" name="Picture 2" descr="http://pic29.photophoto.cn/20131031/0007019972140373_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484" t="9054" r="21242" b="4929"/>
          <a:stretch>
            <a:fillRect/>
          </a:stretch>
        </p:blipFill>
        <p:spPr bwMode="auto">
          <a:xfrm>
            <a:off x="3761105" y="685165"/>
            <a:ext cx="1624330" cy="124587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3871</TotalTime>
  <Words>1161</Words>
  <Application>Microsoft Office PowerPoint</Application>
  <PresentationFormat>全屏显示(16:9)</PresentationFormat>
  <Paragraphs>91</Paragraphs>
  <Slides>8</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宋体</vt:lpstr>
      <vt:lpstr>微软雅黑</vt:lpstr>
      <vt:lpstr>微软雅黑 Light</vt:lpstr>
      <vt:lpstr>Arial</vt:lpstr>
      <vt:lpstr>Calibri</vt:lpstr>
      <vt:lpstr>Calibri Light</vt:lpstr>
      <vt:lpstr>Cambria</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Acey XX</cp:lastModifiedBy>
  <cp:revision>679</cp:revision>
  <dcterms:created xsi:type="dcterms:W3CDTF">2017-05-01T12:27:00Z</dcterms:created>
  <dcterms:modified xsi:type="dcterms:W3CDTF">2022-02-22T03:38:54Z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