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352" r:id="rId2"/>
    <p:sldId id="463" r:id="rId3"/>
    <p:sldId id="464" r:id="rId4"/>
    <p:sldId id="495" r:id="rId5"/>
    <p:sldId id="496" r:id="rId6"/>
    <p:sldId id="455" r:id="rId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194"/>
    <a:srgbClr val="B2CB94"/>
    <a:srgbClr val="A9B4CC"/>
    <a:srgbClr val="8C75A5"/>
    <a:srgbClr val="F3DA98"/>
    <a:srgbClr val="304371"/>
    <a:srgbClr val="939393"/>
    <a:srgbClr val="FFFFFF"/>
    <a:srgbClr val="F12A00"/>
    <a:srgbClr val="8D8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0108" autoAdjust="0"/>
  </p:normalViewPr>
  <p:slideViewPr>
    <p:cSldViewPr snapToGrid="0" showGuides="1">
      <p:cViewPr varScale="1">
        <p:scale>
          <a:sx n="106" d="100"/>
          <a:sy n="106" d="100"/>
        </p:scale>
        <p:origin x="1368" y="72"/>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一种基于评论的图对比学习推荐框架</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现有基于评论的推荐存在两个缺点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基于评论的推荐可以自然地形成一个</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二部图，带有来自相应</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评论的边特征，如何更好地利用这种独特的图结构进行推荐？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目前大多数推荐模型都存在有限的用户行为，作者思考能否利用评论感知图中特殊的自我监督信号来更好地指导推荐</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在边特征图构造部分，评分记录被表示为</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。同时利用一个预训练模型得到</a:t>
                </a:r>
                <a:r>
                  <a:rPr lang="en-US" altLang="zh-CN" sz="1200" kern="1200" dirty="0">
                    <a:solidFill>
                      <a:schemeClr val="tx1"/>
                    </a:solidFill>
                    <a:effectLst/>
                    <a:latin typeface="+mn-lt"/>
                    <a:ea typeface="+mn-ea"/>
                    <a:cs typeface="+mn-cs"/>
                  </a:rPr>
                  <a:t>user </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item j</a:t>
                </a:r>
                <a:r>
                  <a:rPr lang="zh-CN" altLang="en-US" sz="1200" kern="1200" dirty="0">
                    <a:solidFill>
                      <a:schemeClr val="tx1"/>
                    </a:solidFill>
                    <a:effectLst/>
                    <a:latin typeface="+mn-lt"/>
                    <a:ea typeface="+mn-ea"/>
                    <a:cs typeface="+mn-cs"/>
                  </a:rPr>
                  <a:t>评论的表示</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，所有交互的评论特征被表述为张量</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共同组成边。基于评论推荐的数据被表述为</a:t>
                </a:r>
                <a:r>
                  <a:rPr lang="en-US" altLang="zh-CN" sz="1200" kern="1200" dirty="0">
                    <a:solidFill>
                      <a:schemeClr val="tx1"/>
                    </a:solidFill>
                    <a:effectLst/>
                    <a:latin typeface="+mn-lt"/>
                    <a:ea typeface="+mn-ea"/>
                    <a:cs typeface="+mn-cs"/>
                  </a:rPr>
                  <a:t>G</a:t>
                </a: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RGCL</a:t>
                </a:r>
                <a:r>
                  <a:rPr lang="zh-CN" altLang="en-US" sz="1200" kern="1200" dirty="0">
                    <a:solidFill>
                      <a:schemeClr val="tx1"/>
                    </a:solidFill>
                    <a:effectLst/>
                    <a:latin typeface="+mn-lt"/>
                    <a:ea typeface="+mn-ea"/>
                    <a:cs typeface="+mn-cs"/>
                  </a:rPr>
                  <a:t>包括两个主要模块，评论感知图学习模块，和图对比学习模块</a:t>
                </a: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27853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设计了一个评论感知的图学习模块，它自然地将可用数据表示为带有评分和评论的</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二部图，评论感知图学习模块可以更好地捕捉协同信号和评论之间的相关性，包括嵌入学习和交互建模。</a:t>
                </a: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嵌入学习包括三个组件，初始化，评论感知消息传递和消息聚合</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初始化包括节点嵌入和边特征在内的所有输入。将评分作为边类型，以区分评分所承载的语义。用</a:t>
                </a:r>
                <a:r>
                  <a:rPr lang="en-US" altLang="zh-CN" sz="1200" kern="1200" dirty="0">
                    <a:solidFill>
                      <a:schemeClr val="tx1"/>
                    </a:solidFill>
                    <a:effectLst/>
                    <a:latin typeface="+mn-lt"/>
                    <a:ea typeface="+mn-ea"/>
                    <a:cs typeface="+mn-cs"/>
                  </a:rPr>
                  <a:t>BERT-Whitening </a:t>
                </a:r>
                <a:r>
                  <a:rPr lang="zh-CN" altLang="en-US" sz="1200" kern="1200" dirty="0">
                    <a:solidFill>
                      <a:schemeClr val="tx1"/>
                    </a:solidFill>
                    <a:effectLst/>
                    <a:latin typeface="+mn-lt"/>
                    <a:ea typeface="+mn-ea"/>
                    <a:cs typeface="+mn-cs"/>
                  </a:rPr>
                  <a:t>生成评论嵌入</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1*d</a:t>
                </a:r>
                <a:r>
                  <a:rPr lang="zh-CN" altLang="en-US" sz="1200" kern="1200" dirty="0">
                    <a:solidFill>
                      <a:schemeClr val="tx1"/>
                    </a:solidFill>
                    <a:effectLst/>
                    <a:latin typeface="+mn-lt"/>
                    <a:ea typeface="+mn-ea"/>
                    <a:cs typeface="+mn-cs"/>
                  </a:rPr>
                  <a:t>）。模型训练期间，评论表示</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不被使用，以减少训练时间和内存使用。</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每个交互包含一个评分和一个评论语义特征。与评分相比，文本评论包含细粒度语义，这有以下优点：</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评论语义包含详细的</a:t>
                </a:r>
                <a:r>
                  <a:rPr lang="en-US" altLang="zh-CN" sz="1200" b="0" i="0" kern="1200" dirty="0">
                    <a:solidFill>
                      <a:schemeClr val="tx1"/>
                    </a:solidFill>
                    <a:effectLst/>
                    <a:latin typeface="+mn-lt"/>
                    <a:ea typeface="+mn-ea"/>
                    <a:cs typeface="+mn-cs"/>
                  </a:rPr>
                  <a:t>user</a:t>
                </a:r>
                <a:r>
                  <a:rPr lang="zh-CN" altLang="en-US" sz="1200" b="0" i="0" kern="1200" dirty="0">
                    <a:solidFill>
                      <a:schemeClr val="tx1"/>
                    </a:solidFill>
                    <a:effectLst/>
                    <a:latin typeface="+mn-lt"/>
                    <a:ea typeface="+mn-ea"/>
                    <a:cs typeface="+mn-cs"/>
                  </a:rPr>
                  <a:t>偏好和</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属性，可以帮助学习更好的</a:t>
                </a:r>
                <a:r>
                  <a:rPr lang="en-US" altLang="zh-CN" sz="1200" b="0" i="0" kern="1200" dirty="0">
                    <a:solidFill>
                      <a:schemeClr val="tx1"/>
                    </a:solidFill>
                    <a:effectLst/>
                    <a:latin typeface="+mn-lt"/>
                    <a:ea typeface="+mn-ea"/>
                    <a:cs typeface="+mn-cs"/>
                  </a:rPr>
                  <a:t>user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嵌入；</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详细的评论语义可以帮助模型了解</a:t>
                </a:r>
                <a:r>
                  <a:rPr lang="en-US" altLang="zh-CN" sz="1200" b="0" i="0" kern="1200" dirty="0">
                    <a:solidFill>
                      <a:schemeClr val="tx1"/>
                    </a:solidFill>
                    <a:effectLst/>
                    <a:latin typeface="+mn-lt"/>
                    <a:ea typeface="+mn-ea"/>
                    <a:cs typeface="+mn-cs"/>
                  </a:rPr>
                  <a:t>user</a:t>
                </a:r>
                <a:r>
                  <a:rPr lang="zh-CN" altLang="en-US" sz="1200" b="0" i="0" kern="1200" dirty="0">
                    <a:solidFill>
                      <a:schemeClr val="tx1"/>
                    </a:solidFill>
                    <a:effectLst/>
                    <a:latin typeface="+mn-lt"/>
                    <a:ea typeface="+mn-ea"/>
                    <a:cs typeface="+mn-cs"/>
                  </a:rPr>
                  <a:t>喜欢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不喜欢</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的确切程度，这可以进一步用于重新权衡</a:t>
                </a:r>
                <a:r>
                  <a:rPr lang="en-US" altLang="zh-CN" sz="1200" b="0" i="0" kern="1200" dirty="0">
                    <a:solidFill>
                      <a:schemeClr val="tx1"/>
                    </a:solidFill>
                    <a:effectLst/>
                    <a:latin typeface="+mn-lt"/>
                    <a:ea typeface="+mn-ea"/>
                    <a:cs typeface="+mn-cs"/>
                  </a:rPr>
                  <a:t>user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之间的影响。</a:t>
                </a:r>
                <a:endParaRPr lang="en-US" altLang="zh-CN" sz="1200" b="0" i="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利用评论来微调邻居</a:t>
                </a:r>
                <a:r>
                  <a:rPr lang="en-US" altLang="zh-CN" sz="1200" kern="1200" dirty="0">
                    <a:solidFill>
                      <a:schemeClr val="tx1"/>
                    </a:solidFill>
                    <a:effectLst/>
                    <a:latin typeface="+mn-lt"/>
                    <a:ea typeface="+mn-ea"/>
                    <a:cs typeface="+mn-cs"/>
                  </a:rPr>
                  <a:t>j</a:t>
                </a:r>
                <a:r>
                  <a:rPr lang="zh-CN" altLang="en-US" sz="1200" kern="1200" dirty="0">
                    <a:solidFill>
                      <a:schemeClr val="tx1"/>
                    </a:solidFill>
                    <a:effectLst/>
                    <a:latin typeface="+mn-lt"/>
                    <a:ea typeface="+mn-ea"/>
                    <a:cs typeface="+mn-cs"/>
                  </a:rPr>
                  <a:t>的影响，并评论本身对中心节点</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的影响，这可以表示为特定于评分的消息传递：   这些第</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层传播层需要学习的特定于评分</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的参数，大</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用于将评论表示</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和邻居节点嵌入</a:t>
                </a:r>
                <a:r>
                  <a:rPr lang="en-US" altLang="zh-CN" sz="1200" kern="1200" dirty="0" err="1">
                    <a:solidFill>
                      <a:schemeClr val="tx1"/>
                    </a:solidFill>
                    <a:effectLst/>
                    <a:latin typeface="+mn-lt"/>
                    <a:ea typeface="+mn-ea"/>
                    <a:cs typeface="+mn-cs"/>
                  </a:rPr>
                  <a:t>vj</a:t>
                </a:r>
                <a:r>
                  <a:rPr lang="zh-CN" altLang="en-US" sz="1200" kern="1200" dirty="0">
                    <a:solidFill>
                      <a:schemeClr val="tx1"/>
                    </a:solidFill>
                    <a:effectLst/>
                    <a:latin typeface="+mn-lt"/>
                    <a:ea typeface="+mn-ea"/>
                    <a:cs typeface="+mn-cs"/>
                  </a:rPr>
                  <a:t>转化到同一维度空间，小</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用于从评论特征</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中学习两个标量权重，以重新加权邻居节点及评论本身对中心节点的影响</a:t>
                </a:r>
                <a:endParaRPr lang="en-US" altLang="zh-CN" sz="120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消息聚合，</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为第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层的参数，</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交互建模，</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的嵌入串联起来利用多层感知机</a:t>
                </a:r>
                <a:r>
                  <a:rPr lang="en-US" altLang="zh-CN" sz="1200" kern="1200" dirty="0">
                    <a:solidFill>
                      <a:schemeClr val="tx1"/>
                    </a:solidFill>
                    <a:effectLst/>
                    <a:latin typeface="+mn-lt"/>
                    <a:ea typeface="+mn-ea"/>
                    <a:cs typeface="+mn-cs"/>
                  </a:rPr>
                  <a:t>MLP</a:t>
                </a:r>
                <a:r>
                  <a:rPr lang="zh-CN" altLang="en-US" sz="1200" kern="1200" dirty="0">
                    <a:solidFill>
                      <a:schemeClr val="tx1"/>
                    </a:solidFill>
                    <a:effectLst/>
                    <a:latin typeface="+mn-lt"/>
                    <a:ea typeface="+mn-ea"/>
                    <a:cs typeface="+mn-cs"/>
                  </a:rPr>
                  <a:t>获得交互特征</a:t>
                </a:r>
                <a:r>
                  <a:rPr lang="en-US" altLang="zh-CN" sz="1200" kern="1200" dirty="0" err="1">
                    <a:solidFill>
                      <a:schemeClr val="tx1"/>
                    </a:solidFill>
                    <a:effectLst/>
                    <a:latin typeface="+mn-lt"/>
                    <a:ea typeface="+mn-ea"/>
                    <a:cs typeface="+mn-cs"/>
                  </a:rPr>
                  <a:t>hij</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hij</a:t>
                </a:r>
                <a:r>
                  <a:rPr lang="zh-CN" altLang="en-US" sz="1200" kern="1200" dirty="0">
                    <a:solidFill>
                      <a:schemeClr val="tx1"/>
                    </a:solidFill>
                    <a:effectLst/>
                    <a:latin typeface="+mn-lt"/>
                    <a:ea typeface="+mn-ea"/>
                    <a:cs typeface="+mn-cs"/>
                  </a:rPr>
                  <a:t>是一个</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维向量，是学习得到的</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交互特征。</a:t>
                </a:r>
                <a:r>
                  <a:rPr lang="en-US" altLang="zh-CN" sz="1200" kern="1200" dirty="0">
                    <a:solidFill>
                      <a:schemeClr val="tx1"/>
                    </a:solidFill>
                    <a:effectLst/>
                    <a:latin typeface="+mn-lt"/>
                    <a:ea typeface="+mn-ea"/>
                    <a:cs typeface="+mn-cs"/>
                  </a:rPr>
                  <a:t>MLP</a:t>
                </a:r>
                <a:r>
                  <a:rPr lang="zh-CN" altLang="en-US" sz="1200" kern="1200" dirty="0">
                    <a:solidFill>
                      <a:schemeClr val="tx1"/>
                    </a:solidFill>
                    <a:effectLst/>
                    <a:latin typeface="+mn-lt"/>
                    <a:ea typeface="+mn-ea"/>
                    <a:cs typeface="+mn-cs"/>
                  </a:rPr>
                  <a:t>包括两个隐藏层和</a:t>
                </a:r>
                <a:r>
                  <a:rPr lang="en-US" altLang="zh-CN" sz="1200" kern="1200" dirty="0">
                    <a:solidFill>
                      <a:schemeClr val="tx1"/>
                    </a:solidFill>
                    <a:effectLst/>
                    <a:latin typeface="+mn-lt"/>
                    <a:ea typeface="+mn-ea"/>
                    <a:cs typeface="+mn-cs"/>
                  </a:rPr>
                  <a:t>GELU</a:t>
                </a:r>
                <a:r>
                  <a:rPr lang="zh-CN" altLang="en-US" sz="1200" kern="1200" dirty="0">
                    <a:solidFill>
                      <a:schemeClr val="tx1"/>
                    </a:solidFill>
                    <a:effectLst/>
                    <a:latin typeface="+mn-lt"/>
                    <a:ea typeface="+mn-ea"/>
                    <a:cs typeface="+mn-cs"/>
                  </a:rPr>
                  <a:t>激活函数</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得到</a:t>
                </a:r>
                <a:r>
                  <a:rPr lang="en-US" altLang="zh-CN" sz="1200" kern="1200" dirty="0" err="1">
                    <a:solidFill>
                      <a:schemeClr val="tx1"/>
                    </a:solidFill>
                    <a:effectLst/>
                    <a:latin typeface="+mn-lt"/>
                    <a:ea typeface="+mn-ea"/>
                    <a:cs typeface="+mn-cs"/>
                  </a:rPr>
                  <a:t>hij</a:t>
                </a:r>
                <a:r>
                  <a:rPr lang="zh-CN" altLang="en-US" sz="1200" kern="1200" dirty="0">
                    <a:solidFill>
                      <a:schemeClr val="tx1"/>
                    </a:solidFill>
                    <a:effectLst/>
                    <a:latin typeface="+mn-lt"/>
                    <a:ea typeface="+mn-ea"/>
                    <a:cs typeface="+mn-cs"/>
                  </a:rPr>
                  <a:t>后可以得到预测评分，</a:t>
                </a:r>
                <a:r>
                  <a:rPr lang="en-US" altLang="zh-CN" sz="1200" kern="1200" dirty="0" err="1">
                    <a:solidFill>
                      <a:schemeClr val="tx1"/>
                    </a:solidFill>
                    <a:effectLst/>
                    <a:latin typeface="+mn-lt"/>
                    <a:ea typeface="+mn-ea"/>
                    <a:cs typeface="+mn-cs"/>
                  </a:rPr>
                  <a:t>wT</a:t>
                </a:r>
                <a:r>
                  <a:rPr lang="zh-CN" altLang="en-US" sz="1200" kern="1200" dirty="0">
                    <a:solidFill>
                      <a:schemeClr val="tx1"/>
                    </a:solidFill>
                    <a:effectLst/>
                    <a:latin typeface="+mn-lt"/>
                    <a:ea typeface="+mn-ea"/>
                    <a:cs typeface="+mn-cs"/>
                  </a:rPr>
                  <a:t>是将交互特征映射到预测评分的参数向量</a:t>
                </a: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82011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评论感知图学习利用了文本评论和图形信号的优点来表示</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，可通过让预测评分接近实际评分来优化评论感知图学习中的参数。但是，有限的交互行为限制了用户偏好的准确学习，导致推荐模型远不能令人满意。</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为了消除这个困难，作者提出利用对比学习来开发自我监督信号，以促进</a:t>
                </a:r>
                <a:r>
                  <a:rPr lang="en-US" altLang="zh-CN" sz="1200" kern="1200" dirty="0">
                    <a:solidFill>
                      <a:schemeClr val="tx1"/>
                    </a:solidFill>
                    <a:effectLst/>
                    <a:latin typeface="+mn-lt"/>
                    <a:ea typeface="+mn-ea"/>
                    <a:cs typeface="+mn-cs"/>
                  </a:rPr>
                  <a:t>RG</a:t>
                </a:r>
                <a:r>
                  <a:rPr lang="zh-CN" altLang="en-US" sz="1200" kern="1200" dirty="0">
                    <a:solidFill>
                      <a:schemeClr val="tx1"/>
                    </a:solidFill>
                    <a:effectLst/>
                    <a:latin typeface="+mn-lt"/>
                    <a:ea typeface="+mn-ea"/>
                    <a:cs typeface="+mn-cs"/>
                  </a:rPr>
                  <a:t>学习。具体来说，设计了两种对比学习范式，即节点辨别</a:t>
                </a:r>
                <a:r>
                  <a:rPr lang="en-US" altLang="zh-CN" sz="1200" kern="1200" dirty="0">
                    <a:solidFill>
                      <a:schemeClr val="tx1"/>
                    </a:solidFill>
                    <a:effectLst/>
                    <a:latin typeface="+mn-lt"/>
                    <a:ea typeface="+mn-ea"/>
                    <a:cs typeface="+mn-cs"/>
                  </a:rPr>
                  <a:t>ND</a:t>
                </a:r>
                <a:r>
                  <a:rPr lang="zh-CN" altLang="en-US" sz="1200" kern="1200" dirty="0">
                    <a:solidFill>
                      <a:schemeClr val="tx1"/>
                    </a:solidFill>
                    <a:effectLst/>
                    <a:latin typeface="+mn-lt"/>
                    <a:ea typeface="+mn-ea"/>
                    <a:cs typeface="+mn-cs"/>
                  </a:rPr>
                  <a:t>来增强节点嵌入学习，以及边辨别</a:t>
                </a:r>
                <a:r>
                  <a:rPr lang="en-US" altLang="zh-CN" sz="1200" kern="1200" dirty="0">
                    <a:solidFill>
                      <a:schemeClr val="tx1"/>
                    </a:solidFill>
                    <a:effectLst/>
                    <a:latin typeface="+mn-lt"/>
                    <a:ea typeface="+mn-ea"/>
                    <a:cs typeface="+mn-cs"/>
                  </a:rPr>
                  <a:t>ED</a:t>
                </a:r>
                <a:r>
                  <a:rPr lang="zh-CN" altLang="en-US" sz="1200" kern="1200" dirty="0">
                    <a:solidFill>
                      <a:schemeClr val="tx1"/>
                    </a:solidFill>
                    <a:effectLst/>
                    <a:latin typeface="+mn-lt"/>
                    <a:ea typeface="+mn-ea"/>
                    <a:cs typeface="+mn-cs"/>
                  </a:rPr>
                  <a:t>来增强交互建模。</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与数字评分相比，每个边上的评论都包含用户对</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更详细的评估。为了更好地利用有效的评论进行交互建模，作者利用边辨别</a:t>
                </a:r>
                <a:r>
                  <a:rPr lang="en-US" altLang="zh-CN" sz="1200" kern="1200" dirty="0">
                    <a:solidFill>
                      <a:schemeClr val="tx1"/>
                    </a:solidFill>
                    <a:effectLst/>
                    <a:latin typeface="+mn-lt"/>
                    <a:ea typeface="+mn-ea"/>
                    <a:cs typeface="+mn-cs"/>
                  </a:rPr>
                  <a:t>ED</a:t>
                </a:r>
                <a:r>
                  <a:rPr lang="zh-CN" altLang="en-US" sz="1200" kern="1200" dirty="0">
                    <a:solidFill>
                      <a:schemeClr val="tx1"/>
                    </a:solidFill>
                    <a:effectLst/>
                    <a:latin typeface="+mn-lt"/>
                    <a:ea typeface="+mn-ea"/>
                    <a:cs typeface="+mn-cs"/>
                  </a:rPr>
                  <a:t>作为额外的对比学习任务来实现这一目标。</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以</a:t>
                </a:r>
                <a:r>
                  <a:rPr lang="en-US" altLang="zh-CN" sz="1200" kern="1200" dirty="0" err="1">
                    <a:solidFill>
                      <a:schemeClr val="tx1"/>
                    </a:solidFill>
                    <a:effectLst/>
                    <a:latin typeface="+mn-lt"/>
                    <a:ea typeface="+mn-ea"/>
                    <a:cs typeface="+mn-cs"/>
                  </a:rPr>
                  <a:t>hij</a:t>
                </a:r>
                <a:r>
                  <a:rPr lang="zh-CN" altLang="en-US" sz="1200" kern="1200" dirty="0">
                    <a:solidFill>
                      <a:schemeClr val="tx1"/>
                    </a:solidFill>
                    <a:effectLst/>
                    <a:latin typeface="+mn-lt"/>
                    <a:ea typeface="+mn-ea"/>
                    <a:cs typeface="+mn-cs"/>
                  </a:rPr>
                  <a:t>作为基准点，选择对应的评论表示</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作为正样例，从所有训练集中随机采样得到的评论表示</a:t>
                </a:r>
                <a:r>
                  <a:rPr lang="en-US" altLang="zh-CN" sz="1200" kern="1200" dirty="0" err="1">
                    <a:solidFill>
                      <a:schemeClr val="tx1"/>
                    </a:solidFill>
                    <a:effectLst/>
                    <a:latin typeface="+mn-lt"/>
                    <a:ea typeface="+mn-ea"/>
                    <a:cs typeface="+mn-cs"/>
                  </a:rPr>
                  <a:t>ei'j</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作为负样例。</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ED</a:t>
                </a:r>
                <a:r>
                  <a:rPr lang="zh-CN" altLang="en-US" sz="1200" kern="1200" dirty="0">
                    <a:solidFill>
                      <a:schemeClr val="tx1"/>
                    </a:solidFill>
                    <a:effectLst/>
                    <a:latin typeface="+mn-lt"/>
                    <a:ea typeface="+mn-ea"/>
                    <a:cs typeface="+mn-cs"/>
                  </a:rPr>
                  <a:t>的目的是将</a:t>
                </a:r>
                <a:r>
                  <a:rPr lang="en-US" altLang="zh-CN" sz="1200" kern="1200" dirty="0" err="1">
                    <a:solidFill>
                      <a:schemeClr val="tx1"/>
                    </a:solidFill>
                    <a:effectLst/>
                    <a:latin typeface="+mn-lt"/>
                    <a:ea typeface="+mn-ea"/>
                    <a:cs typeface="+mn-cs"/>
                  </a:rPr>
                  <a:t>hij</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eij</a:t>
                </a:r>
                <a:r>
                  <a:rPr lang="zh-CN" altLang="en-US" sz="1200" kern="1200" dirty="0">
                    <a:solidFill>
                      <a:schemeClr val="tx1"/>
                    </a:solidFill>
                    <a:effectLst/>
                    <a:latin typeface="+mn-lt"/>
                    <a:ea typeface="+mn-ea"/>
                    <a:cs typeface="+mn-cs"/>
                  </a:rPr>
                  <a:t>拉近，</a:t>
                </a:r>
                <a:r>
                  <a:rPr lang="en-US" altLang="zh-CN" sz="1200" kern="1200" dirty="0" err="1">
                    <a:solidFill>
                      <a:schemeClr val="tx1"/>
                    </a:solidFill>
                    <a:effectLst/>
                    <a:latin typeface="+mn-lt"/>
                    <a:ea typeface="+mn-ea"/>
                    <a:cs typeface="+mn-cs"/>
                  </a:rPr>
                  <a:t>hij</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ei'j</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拉远。</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使用节点删除来生成用于对比学习的子图。</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以用户节点嵌入学习为例，以概率</a:t>
                </a:r>
                <a:r>
                  <a:rPr lang="en-US" altLang="zh-CN" sz="1200" kern="1200" dirty="0">
                    <a:solidFill>
                      <a:schemeClr val="tx1"/>
                    </a:solidFill>
                    <a:effectLst/>
                    <a:latin typeface="+mn-lt"/>
                    <a:ea typeface="+mn-ea"/>
                    <a:cs typeface="+mn-cs"/>
                  </a:rPr>
                  <a:t>ρ</a:t>
                </a:r>
                <a:r>
                  <a:rPr lang="zh-CN" altLang="en-US" sz="1200" kern="1200" dirty="0">
                    <a:solidFill>
                      <a:schemeClr val="tx1"/>
                    </a:solidFill>
                    <a:effectLst/>
                    <a:latin typeface="+mn-lt"/>
                    <a:ea typeface="+mn-ea"/>
                    <a:cs typeface="+mn-cs"/>
                  </a:rPr>
                  <a:t>随机丢弃项目节点和相应的评论特征，生成用于消息传递和聚合的子图</a:t>
                </a:r>
                <a:r>
                  <a:rPr lang="en-US" altLang="zh-CN" sz="1200" kern="1200" dirty="0">
                    <a:solidFill>
                      <a:schemeClr val="tx1"/>
                    </a:solidFill>
                    <a:effectLst/>
                    <a:latin typeface="+mn-lt"/>
                    <a:ea typeface="+mn-ea"/>
                    <a:cs typeface="+mn-cs"/>
                  </a:rPr>
                  <a:t>G1^ G2^</a:t>
                </a:r>
                <a:r>
                  <a:rPr lang="zh-CN" altLang="en-US" sz="1200" kern="1200" dirty="0">
                    <a:solidFill>
                      <a:schemeClr val="tx1"/>
                    </a:solidFill>
                    <a:effectLst/>
                    <a:latin typeface="+mn-lt"/>
                    <a:ea typeface="+mn-ea"/>
                    <a:cs typeface="+mn-cs"/>
                  </a:rPr>
                  <a:t>。评论感知图学习应用于这两个子图，可以得到用户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的两个不同嵌入</a:t>
                </a:r>
                <a:r>
                  <a:rPr lang="en-US" altLang="zh-CN" sz="1200" kern="1200" dirty="0">
                    <a:solidFill>
                      <a:schemeClr val="tx1"/>
                    </a:solidFill>
                    <a:effectLst/>
                    <a:latin typeface="+mn-lt"/>
                    <a:ea typeface="+mn-ea"/>
                    <a:cs typeface="+mn-cs"/>
                  </a:rPr>
                  <a:t>ui1^ ui2^</a:t>
                </a:r>
                <a:r>
                  <a:rPr lang="zh-CN" altLang="en-US" sz="1200" kern="1200" dirty="0">
                    <a:solidFill>
                      <a:schemeClr val="tx1"/>
                    </a:solidFill>
                    <a:effectLst/>
                    <a:latin typeface="+mn-lt"/>
                    <a:ea typeface="+mn-ea"/>
                    <a:cs typeface="+mn-cs"/>
                  </a:rPr>
                  <a:t>，它们可以被视为正组合。</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G^2</a:t>
                </a:r>
                <a:r>
                  <a:rPr lang="zh-CN" altLang="en-US" sz="1200" kern="1200" dirty="0">
                    <a:solidFill>
                      <a:schemeClr val="tx1"/>
                    </a:solidFill>
                    <a:effectLst/>
                    <a:latin typeface="+mn-lt"/>
                    <a:ea typeface="+mn-ea"/>
                    <a:cs typeface="+mn-cs"/>
                  </a:rPr>
                  <a:t>中随机抽样到不同于 </a:t>
                </a:r>
                <a:r>
                  <a:rPr lang="en-US" altLang="zh-CN" sz="1200" kern="1200" dirty="0">
                    <a:solidFill>
                      <a:schemeClr val="tx1"/>
                    </a:solidFill>
                    <a:effectLst/>
                    <a:latin typeface="+mn-lt"/>
                    <a:ea typeface="+mn-ea"/>
                    <a:cs typeface="+mn-cs"/>
                  </a:rPr>
                  <a:t>I </a:t>
                </a:r>
                <a:r>
                  <a:rPr lang="zh-CN" altLang="en-US" sz="1200" kern="1200" dirty="0">
                    <a:solidFill>
                      <a:schemeClr val="tx1"/>
                    </a:solidFill>
                    <a:effectLst/>
                    <a:latin typeface="+mn-lt"/>
                    <a:ea typeface="+mn-ea"/>
                    <a:cs typeface="+mn-cs"/>
                  </a:rPr>
                  <a:t>的点 </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的嵌入</a:t>
                </a:r>
                <a:r>
                  <a:rPr lang="en-US" altLang="zh-CN" sz="1200" kern="1200" dirty="0">
                    <a:solidFill>
                      <a:schemeClr val="tx1"/>
                    </a:solidFill>
                    <a:effectLst/>
                    <a:latin typeface="+mn-lt"/>
                    <a:ea typeface="+mn-ea"/>
                    <a:cs typeface="+mn-cs"/>
                  </a:rPr>
                  <a:t>ui’2^</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ui1^</a:t>
                </a:r>
                <a:r>
                  <a:rPr lang="zh-CN" altLang="en-US" sz="1200" kern="1200" dirty="0">
                    <a:solidFill>
                      <a:schemeClr val="tx1"/>
                    </a:solidFill>
                    <a:effectLst/>
                    <a:latin typeface="+mn-lt"/>
                    <a:ea typeface="+mn-ea"/>
                    <a:cs typeface="+mn-cs"/>
                  </a:rPr>
                  <a:t>被视为负组合。</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最大化正组合的相似性和最小化负组合的相似性。损失函数为    </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是相似函数。</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为可训练的参数，</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同理可得到</a:t>
                </a:r>
                <a:r>
                  <a:rPr lang="en-US" altLang="zh-CN" sz="1200" kern="1200" dirty="0">
                    <a:solidFill>
                      <a:schemeClr val="tx1"/>
                    </a:solidFill>
                    <a:effectLst/>
                    <a:latin typeface="+mn-lt"/>
                    <a:ea typeface="+mn-ea"/>
                    <a:cs typeface="+mn-cs"/>
                  </a:rPr>
                  <a:t>L3item </a:t>
                </a:r>
              </a:p>
              <a:p>
                <a:pPr marL="0" indent="0">
                  <a:buNone/>
                </a:pPr>
                <a:r>
                  <a:rPr lang="zh-CN" altLang="en-US" sz="1200" kern="1200" dirty="0">
                    <a:solidFill>
                      <a:schemeClr val="tx1"/>
                    </a:solidFill>
                    <a:effectLst/>
                    <a:latin typeface="+mn-lt"/>
                    <a:ea typeface="+mn-ea"/>
                    <a:cs typeface="+mn-cs"/>
                  </a:rPr>
                  <a:t>节点辨别的损失函数</a:t>
                </a:r>
                <a:r>
                  <a:rPr lang="en-US" altLang="zh-CN" sz="1200" kern="1200" dirty="0">
                    <a:solidFill>
                      <a:schemeClr val="tx1"/>
                    </a:solidFill>
                    <a:effectLst/>
                    <a:latin typeface="+mn-lt"/>
                    <a:ea typeface="+mn-ea"/>
                    <a:cs typeface="+mn-cs"/>
                  </a:rPr>
                  <a:t>L3</a:t>
                </a:r>
                <a:r>
                  <a:rPr lang="zh-CN" altLang="en-US" sz="1200" kern="1200" dirty="0">
                    <a:solidFill>
                      <a:schemeClr val="tx1"/>
                    </a:solidFill>
                    <a:effectLst/>
                    <a:latin typeface="+mn-lt"/>
                    <a:ea typeface="+mn-ea"/>
                    <a:cs typeface="+mn-cs"/>
                  </a:rPr>
                  <a:t>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评分预测以均方误差</a:t>
                </a:r>
                <a:r>
                  <a:rPr lang="en-US" altLang="zh-CN" sz="1200" kern="1200" dirty="0">
                    <a:solidFill>
                      <a:schemeClr val="tx1"/>
                    </a:solidFill>
                    <a:effectLst/>
                    <a:latin typeface="+mn-lt"/>
                    <a:ea typeface="+mn-ea"/>
                    <a:cs typeface="+mn-cs"/>
                  </a:rPr>
                  <a:t>MSE</a:t>
                </a:r>
                <a:r>
                  <a:rPr lang="zh-CN" altLang="en-US" sz="1200" kern="1200" dirty="0">
                    <a:solidFill>
                      <a:schemeClr val="tx1"/>
                    </a:solidFill>
                    <a:effectLst/>
                    <a:latin typeface="+mn-lt"/>
                    <a:ea typeface="+mn-ea"/>
                    <a:cs typeface="+mn-cs"/>
                  </a:rPr>
                  <a:t>作为损失函数</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总的损失函数</a:t>
                </a:r>
                <a:r>
                  <a:rPr lang="en-US" altLang="zh-CN" sz="1200" kern="1200" dirty="0">
                    <a:solidFill>
                      <a:schemeClr val="tx1"/>
                    </a:solidFill>
                    <a:effectLst/>
                    <a:latin typeface="+mn-lt"/>
                    <a:ea typeface="+mn-ea"/>
                    <a:cs typeface="+mn-cs"/>
                  </a:rPr>
                  <a:t>L</a:t>
                </a: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23572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2022/5/5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1027258" y="2123451"/>
            <a:ext cx="7089506" cy="753220"/>
          </a:xfrm>
          <a:prstGeom prst="rect">
            <a:avLst/>
          </a:prstGeom>
        </p:spPr>
        <p:txBody>
          <a:bodyPr wrap="none">
            <a:spAutoFit/>
          </a:bodyPr>
          <a:lstStyle/>
          <a:p>
            <a:pPr algn="ctr">
              <a:lnSpc>
                <a:spcPct val="125000"/>
              </a:lnSpc>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 Review-aware Graph Contrastive Learning Framework for</a:t>
            </a:r>
          </a:p>
          <a:p>
            <a:pPr algn="ctr">
              <a:lnSpc>
                <a:spcPct val="125000"/>
              </a:lnSpc>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Recommendation</a:t>
            </a: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id="{899E3C3A-496F-48F7-BE5C-CFA5CDA07344}"/>
              </a:ext>
            </a:extLst>
          </p:cNvPr>
          <p:cNvSpPr/>
          <p:nvPr/>
        </p:nvSpPr>
        <p:spPr>
          <a:xfrm>
            <a:off x="3627873" y="2931785"/>
            <a:ext cx="1888252" cy="307777"/>
          </a:xfrm>
          <a:prstGeom prst="rect">
            <a:avLst/>
          </a:prstGeom>
        </p:spPr>
        <p:txBody>
          <a:bodyPr wrap="square">
            <a:spAutoFit/>
          </a:bodyPr>
          <a:lstStyle/>
          <a:p>
            <a:pPr algn="ctr"/>
            <a:r>
              <a:rPr lang="en-US" altLang="zh-CN" sz="1400" b="1">
                <a:solidFill>
                  <a:schemeClr val="tx1">
                    <a:lumMod val="65000"/>
                    <a:lumOff val="35000"/>
                  </a:schemeClr>
                </a:solidFill>
              </a:rPr>
              <a:t>SIGIR 2022</a:t>
            </a:r>
            <a:endParaRPr lang="en-US" altLang="zh-CN" sz="1400" b="1" dirty="0">
              <a:solidFill>
                <a:schemeClr val="tx1">
                  <a:lumMod val="65000"/>
                  <a:lumOff val="35000"/>
                </a:schemeClr>
              </a:solidFill>
            </a:endParaRPr>
          </a:p>
        </p:txBody>
      </p:sp>
      <p:sp>
        <p:nvSpPr>
          <p:cNvPr id="10" name="矩形 9">
            <a:extLst>
              <a:ext uri="{FF2B5EF4-FFF2-40B4-BE49-F238E27FC236}">
                <a16:creationId xmlns:a16="http://schemas.microsoft.com/office/drawing/2014/main" id="{3E18ED9C-19A7-420A-9D91-978546CFC410}"/>
              </a:ext>
            </a:extLst>
          </p:cNvPr>
          <p:cNvSpPr/>
          <p:nvPr/>
        </p:nvSpPr>
        <p:spPr>
          <a:xfrm>
            <a:off x="3627873" y="4128359"/>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2022.5.5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514" y="64937"/>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 y="600824"/>
            <a:ext cx="1997243" cy="400110"/>
          </a:xfrm>
          <a:prstGeom prst="rect">
            <a:avLst/>
          </a:prstGeom>
          <a:noFill/>
        </p:spPr>
        <p:txBody>
          <a:bodyPr wrap="square">
            <a:spAutoFit/>
          </a:bodyPr>
          <a:lstStyle/>
          <a:p>
            <a:pPr>
              <a:defRPr/>
            </a:pPr>
            <a:r>
              <a:rPr lang="en-US" altLang="zh-CN" sz="20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Contributions</a:t>
            </a:r>
            <a:endParaRPr lang="zh-CN" altLang="en-US" sz="20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93DD5F0-22A4-472C-99D0-105CC81E2262}"/>
              </a:ext>
            </a:extLst>
          </p:cNvPr>
          <p:cNvSpPr txBox="1"/>
          <p:nvPr/>
        </p:nvSpPr>
        <p:spPr>
          <a:xfrm>
            <a:off x="463669" y="1013550"/>
            <a:ext cx="8216661" cy="333277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800" dirty="0">
                <a:solidFill>
                  <a:schemeClr val="bg2">
                    <a:lumMod val="50000"/>
                  </a:schemeClr>
                </a:solidFill>
                <a:latin typeface="+mj-ea"/>
                <a:ea typeface="+mj-ea"/>
              </a:rPr>
              <a:t>定义了基于评论的推荐可以形成一个带有评论边特征的</a:t>
            </a:r>
            <a:r>
              <a:rPr lang="en-US" altLang="zh-CN" sz="1800" dirty="0">
                <a:solidFill>
                  <a:schemeClr val="bg2">
                    <a:lumMod val="50000"/>
                  </a:schemeClr>
                </a:solidFill>
                <a:latin typeface="+mj-ea"/>
                <a:ea typeface="+mj-ea"/>
              </a:rPr>
              <a:t>user-item</a:t>
            </a:r>
            <a:r>
              <a:rPr lang="zh-CN" altLang="en-US" sz="1800" dirty="0">
                <a:solidFill>
                  <a:schemeClr val="bg2">
                    <a:lumMod val="50000"/>
                  </a:schemeClr>
                </a:solidFill>
                <a:latin typeface="+mj-ea"/>
                <a:ea typeface="+mj-ea"/>
              </a:rPr>
              <a:t>图，并提出了一种新的</a:t>
            </a:r>
            <a:r>
              <a:rPr lang="zh-CN" altLang="en-US" sz="1800" b="1" dirty="0">
                <a:solidFill>
                  <a:schemeClr val="bg2">
                    <a:lumMod val="50000"/>
                  </a:schemeClr>
                </a:solidFill>
                <a:latin typeface="+mj-ea"/>
                <a:ea typeface="+mj-ea"/>
              </a:rPr>
              <a:t>评论感知图</a:t>
            </a:r>
            <a:r>
              <a:rPr lang="en-US" altLang="zh-CN" sz="1800" b="1" dirty="0">
                <a:solidFill>
                  <a:schemeClr val="bg2">
                    <a:lumMod val="50000"/>
                  </a:schemeClr>
                </a:solidFill>
                <a:latin typeface="+mj-ea"/>
                <a:ea typeface="+mj-ea"/>
              </a:rPr>
              <a:t>RG</a:t>
            </a:r>
            <a:r>
              <a:rPr lang="zh-CN" altLang="en-US" sz="1800" dirty="0">
                <a:solidFill>
                  <a:schemeClr val="bg2">
                    <a:lumMod val="50000"/>
                  </a:schemeClr>
                </a:solidFill>
                <a:latin typeface="+mj-ea"/>
                <a:ea typeface="+mj-ea"/>
              </a:rPr>
              <a:t>来利用这种独特的图结构，以更好地利用评论和图学习。</a:t>
            </a:r>
            <a:endParaRPr lang="en-US" altLang="zh-CN" sz="18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1800" dirty="0">
                <a:solidFill>
                  <a:schemeClr val="bg2">
                    <a:lumMod val="50000"/>
                  </a:schemeClr>
                </a:solidFill>
                <a:latin typeface="+mj-ea"/>
                <a:ea typeface="+mj-ea"/>
              </a:rPr>
              <a:t>设计了一种新的基于对比学习的</a:t>
            </a:r>
            <a:r>
              <a:rPr lang="zh-CN" altLang="en-US" sz="1800" b="1" dirty="0">
                <a:solidFill>
                  <a:schemeClr val="bg2">
                    <a:lumMod val="50000"/>
                  </a:schemeClr>
                </a:solidFill>
                <a:latin typeface="+mj-ea"/>
                <a:ea typeface="+mj-ea"/>
              </a:rPr>
              <a:t>评论感知图对比学习</a:t>
            </a:r>
            <a:r>
              <a:rPr lang="en-US" altLang="zh-CN" sz="1800" b="1" dirty="0">
                <a:solidFill>
                  <a:schemeClr val="bg2">
                    <a:lumMod val="50000"/>
                  </a:schemeClr>
                </a:solidFill>
                <a:latin typeface="+mj-ea"/>
                <a:ea typeface="+mj-ea"/>
              </a:rPr>
              <a:t>RGCL</a:t>
            </a:r>
            <a:r>
              <a:rPr lang="zh-CN" altLang="en-US" sz="1800" dirty="0">
                <a:solidFill>
                  <a:schemeClr val="bg2">
                    <a:lumMod val="50000"/>
                  </a:schemeClr>
                </a:solidFill>
                <a:latin typeface="+mj-ea"/>
                <a:ea typeface="+mj-ea"/>
              </a:rPr>
              <a:t>，其中边辨别和节点辨别任务用于使用自监督信号，以得到更好的</a:t>
            </a:r>
            <a:r>
              <a:rPr lang="en-US" altLang="zh-CN" sz="1800" dirty="0">
                <a:solidFill>
                  <a:schemeClr val="bg2">
                    <a:lumMod val="50000"/>
                  </a:schemeClr>
                </a:solidFill>
                <a:latin typeface="+mj-ea"/>
                <a:ea typeface="+mj-ea"/>
              </a:rPr>
              <a:t>user</a:t>
            </a:r>
            <a:r>
              <a:rPr lang="zh-CN" altLang="en-US" sz="1800" dirty="0">
                <a:solidFill>
                  <a:schemeClr val="bg2">
                    <a:lumMod val="50000"/>
                  </a:schemeClr>
                </a:solidFill>
                <a:latin typeface="+mj-ea"/>
                <a:ea typeface="+mj-ea"/>
              </a:rPr>
              <a:t>（</a:t>
            </a:r>
            <a:r>
              <a:rPr lang="en-US" altLang="zh-CN" sz="1800" dirty="0">
                <a:solidFill>
                  <a:schemeClr val="bg2">
                    <a:lumMod val="50000"/>
                  </a:schemeClr>
                </a:solidFill>
                <a:latin typeface="+mj-ea"/>
                <a:ea typeface="+mj-ea"/>
              </a:rPr>
              <a:t>item</a:t>
            </a:r>
            <a:r>
              <a:rPr lang="zh-CN" altLang="en-US" sz="1800" dirty="0">
                <a:solidFill>
                  <a:schemeClr val="bg2">
                    <a:lumMod val="50000"/>
                  </a:schemeClr>
                </a:solidFill>
                <a:latin typeface="+mj-ea"/>
                <a:ea typeface="+mj-ea"/>
              </a:rPr>
              <a:t>）嵌入学习和基于</a:t>
            </a:r>
            <a:r>
              <a:rPr lang="en-US" altLang="zh-CN" sz="1800" dirty="0">
                <a:solidFill>
                  <a:schemeClr val="bg2">
                    <a:lumMod val="50000"/>
                  </a:schemeClr>
                </a:solidFill>
                <a:latin typeface="+mj-ea"/>
                <a:ea typeface="+mj-ea"/>
              </a:rPr>
              <a:t>user-item</a:t>
            </a:r>
            <a:r>
              <a:rPr lang="zh-CN" altLang="en-US" sz="1800" dirty="0">
                <a:solidFill>
                  <a:schemeClr val="bg2">
                    <a:lumMod val="50000"/>
                  </a:schemeClr>
                </a:solidFill>
                <a:latin typeface="+mj-ea"/>
                <a:ea typeface="+mj-ea"/>
              </a:rPr>
              <a:t>图中边的评论的</a:t>
            </a:r>
            <a:r>
              <a:rPr lang="en-US" altLang="zh-CN" sz="1800" dirty="0">
                <a:solidFill>
                  <a:schemeClr val="bg2">
                    <a:lumMod val="50000"/>
                  </a:schemeClr>
                </a:solidFill>
                <a:latin typeface="+mj-ea"/>
                <a:ea typeface="+mj-ea"/>
              </a:rPr>
              <a:t>user-item</a:t>
            </a:r>
            <a:r>
              <a:rPr lang="zh-CN" altLang="en-US" sz="1800" dirty="0">
                <a:solidFill>
                  <a:schemeClr val="bg2">
                    <a:lumMod val="50000"/>
                  </a:schemeClr>
                </a:solidFill>
                <a:latin typeface="+mj-ea"/>
                <a:ea typeface="+mj-ea"/>
              </a:rPr>
              <a:t>交互建模。</a:t>
            </a:r>
          </a:p>
        </p:txBody>
      </p:sp>
      <p:pic>
        <p:nvPicPr>
          <p:cNvPr id="5" name="图片 4">
            <a:extLst>
              <a:ext uri="{FF2B5EF4-FFF2-40B4-BE49-F238E27FC236}">
                <a16:creationId xmlns:a16="http://schemas.microsoft.com/office/drawing/2014/main" id="{4CBEC3CB-059E-499D-8FC7-D399E720998B}"/>
              </a:ext>
            </a:extLst>
          </p:cNvPr>
          <p:cNvPicPr>
            <a:picLocks noChangeAspect="1"/>
          </p:cNvPicPr>
          <p:nvPr/>
        </p:nvPicPr>
        <p:blipFill>
          <a:blip r:embed="rId3"/>
          <a:stretch>
            <a:fillRect/>
          </a:stretch>
        </p:blipFill>
        <p:spPr>
          <a:xfrm>
            <a:off x="1789122" y="566694"/>
            <a:ext cx="5565755" cy="4582822"/>
          </a:xfrm>
          <a:prstGeom prst="rect">
            <a:avLst/>
          </a:prstGeom>
        </p:spPr>
      </p:pic>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186971"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RGCL Framework</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a:extLst>
              <a:ext uri="{FF2B5EF4-FFF2-40B4-BE49-F238E27FC236}">
                <a16:creationId xmlns:a16="http://schemas.microsoft.com/office/drawing/2014/main" id="{9F013F23-5D59-475D-BBBF-7716307D03A0}"/>
              </a:ext>
            </a:extLst>
          </p:cNvPr>
          <p:cNvPicPr>
            <a:picLocks noChangeAspect="1"/>
          </p:cNvPicPr>
          <p:nvPr/>
        </p:nvPicPr>
        <p:blipFill rotWithShape="1">
          <a:blip r:embed="rId3"/>
          <a:srcRect l="790" t="1533"/>
          <a:stretch/>
        </p:blipFill>
        <p:spPr>
          <a:xfrm>
            <a:off x="0" y="660175"/>
            <a:ext cx="9144000" cy="4370329"/>
          </a:xfrm>
          <a:prstGeom prst="rect">
            <a:avLst/>
          </a:prstGeom>
        </p:spPr>
      </p:pic>
      <p:pic>
        <p:nvPicPr>
          <p:cNvPr id="24" name="图片 23">
            <a:extLst>
              <a:ext uri="{FF2B5EF4-FFF2-40B4-BE49-F238E27FC236}">
                <a16:creationId xmlns:a16="http://schemas.microsoft.com/office/drawing/2014/main" id="{2BBE0C44-52C8-4FA1-A935-241438010F4B}"/>
              </a:ext>
            </a:extLst>
          </p:cNvPr>
          <p:cNvPicPr>
            <a:picLocks noChangeAspect="1"/>
          </p:cNvPicPr>
          <p:nvPr/>
        </p:nvPicPr>
        <p:blipFill rotWithShape="1">
          <a:blip r:embed="rId4"/>
          <a:srcRect t="8193"/>
          <a:stretch/>
        </p:blipFill>
        <p:spPr>
          <a:xfrm>
            <a:off x="403058" y="2456579"/>
            <a:ext cx="806115" cy="199321"/>
          </a:xfrm>
          <a:prstGeom prst="rect">
            <a:avLst/>
          </a:prstGeom>
        </p:spPr>
      </p:pic>
      <p:pic>
        <p:nvPicPr>
          <p:cNvPr id="25" name="图片 24">
            <a:extLst>
              <a:ext uri="{FF2B5EF4-FFF2-40B4-BE49-F238E27FC236}">
                <a16:creationId xmlns:a16="http://schemas.microsoft.com/office/drawing/2014/main" id="{5AF53AA2-5235-44AE-B672-48575610CFBE}"/>
              </a:ext>
            </a:extLst>
          </p:cNvPr>
          <p:cNvPicPr>
            <a:picLocks noChangeAspect="1"/>
          </p:cNvPicPr>
          <p:nvPr/>
        </p:nvPicPr>
        <p:blipFill rotWithShape="1">
          <a:blip r:embed="rId5"/>
          <a:srcRect t="5994"/>
          <a:stretch/>
        </p:blipFill>
        <p:spPr>
          <a:xfrm>
            <a:off x="937871" y="2945605"/>
            <a:ext cx="542603" cy="199322"/>
          </a:xfrm>
          <a:prstGeom prst="rect">
            <a:avLst/>
          </a:prstGeom>
        </p:spPr>
      </p:pic>
      <p:pic>
        <p:nvPicPr>
          <p:cNvPr id="26" name="图片 25">
            <a:extLst>
              <a:ext uri="{FF2B5EF4-FFF2-40B4-BE49-F238E27FC236}">
                <a16:creationId xmlns:a16="http://schemas.microsoft.com/office/drawing/2014/main" id="{B293D23C-C52E-4C2C-BFA6-88CEEAEC03A3}"/>
              </a:ext>
            </a:extLst>
          </p:cNvPr>
          <p:cNvPicPr>
            <a:picLocks noChangeAspect="1"/>
          </p:cNvPicPr>
          <p:nvPr/>
        </p:nvPicPr>
        <p:blipFill>
          <a:blip r:embed="rId6"/>
          <a:stretch>
            <a:fillRect/>
          </a:stretch>
        </p:blipFill>
        <p:spPr>
          <a:xfrm>
            <a:off x="306390" y="4736989"/>
            <a:ext cx="999450" cy="204341"/>
          </a:xfrm>
          <a:prstGeom prst="rect">
            <a:avLst/>
          </a:prstGeom>
        </p:spPr>
      </p:pic>
      <p:pic>
        <p:nvPicPr>
          <p:cNvPr id="27" name="图片 26">
            <a:extLst>
              <a:ext uri="{FF2B5EF4-FFF2-40B4-BE49-F238E27FC236}">
                <a16:creationId xmlns:a16="http://schemas.microsoft.com/office/drawing/2014/main" id="{A09F3D2A-2912-4AE6-9094-9853B3DD12B8}"/>
              </a:ext>
            </a:extLst>
          </p:cNvPr>
          <p:cNvPicPr>
            <a:picLocks noChangeAspect="1"/>
          </p:cNvPicPr>
          <p:nvPr/>
        </p:nvPicPr>
        <p:blipFill>
          <a:blip r:embed="rId7"/>
          <a:stretch>
            <a:fillRect/>
          </a:stretch>
        </p:blipFill>
        <p:spPr>
          <a:xfrm>
            <a:off x="1768642" y="1804692"/>
            <a:ext cx="1583868" cy="248405"/>
          </a:xfrm>
          <a:prstGeom prst="rect">
            <a:avLst/>
          </a:prstGeom>
        </p:spPr>
      </p:pic>
      <p:pic>
        <p:nvPicPr>
          <p:cNvPr id="28" name="图片 27">
            <a:extLst>
              <a:ext uri="{FF2B5EF4-FFF2-40B4-BE49-F238E27FC236}">
                <a16:creationId xmlns:a16="http://schemas.microsoft.com/office/drawing/2014/main" id="{D0082ABB-374A-4C7E-8D13-7661254C7154}"/>
              </a:ext>
            </a:extLst>
          </p:cNvPr>
          <p:cNvPicPr>
            <a:picLocks noChangeAspect="1"/>
          </p:cNvPicPr>
          <p:nvPr/>
        </p:nvPicPr>
        <p:blipFill>
          <a:blip r:embed="rId8"/>
          <a:stretch>
            <a:fillRect/>
          </a:stretch>
        </p:blipFill>
        <p:spPr>
          <a:xfrm>
            <a:off x="398224" y="990426"/>
            <a:ext cx="911408" cy="243194"/>
          </a:xfrm>
          <a:prstGeom prst="rect">
            <a:avLst/>
          </a:prstGeom>
        </p:spPr>
      </p:pic>
    </p:spTree>
    <p:extLst>
      <p:ext uri="{BB962C8B-B14F-4D97-AF65-F5344CB8AC3E}">
        <p14:creationId xmlns:p14="http://schemas.microsoft.com/office/powerpoint/2010/main" val="10223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7C6E52E0-D2A9-481E-8AA2-5B90391E67DC}"/>
              </a:ext>
            </a:extLst>
          </p:cNvPr>
          <p:cNvGrpSpPr/>
          <p:nvPr/>
        </p:nvGrpSpPr>
        <p:grpSpPr>
          <a:xfrm>
            <a:off x="611776" y="563704"/>
            <a:ext cx="6018922" cy="4579796"/>
            <a:chOff x="846660" y="565794"/>
            <a:chExt cx="6018922" cy="4579796"/>
          </a:xfrm>
        </p:grpSpPr>
        <p:pic>
          <p:nvPicPr>
            <p:cNvPr id="16" name="图片 15">
              <a:extLst>
                <a:ext uri="{FF2B5EF4-FFF2-40B4-BE49-F238E27FC236}">
                  <a16:creationId xmlns:a16="http://schemas.microsoft.com/office/drawing/2014/main" id="{29A9EEC9-C5D2-4A92-A35D-DDC21DCF6A1B}"/>
                </a:ext>
              </a:extLst>
            </p:cNvPr>
            <p:cNvPicPr>
              <a:picLocks noChangeAspect="1"/>
            </p:cNvPicPr>
            <p:nvPr/>
          </p:nvPicPr>
          <p:blipFill>
            <a:blip r:embed="rId3"/>
            <a:stretch>
              <a:fillRect/>
            </a:stretch>
          </p:blipFill>
          <p:spPr>
            <a:xfrm>
              <a:off x="846660" y="571377"/>
              <a:ext cx="6018922" cy="4574213"/>
            </a:xfrm>
            <a:prstGeom prst="rect">
              <a:avLst/>
            </a:prstGeom>
          </p:spPr>
        </p:pic>
        <p:sp>
          <p:nvSpPr>
            <p:cNvPr id="2" name="矩形 1">
              <a:extLst>
                <a:ext uri="{FF2B5EF4-FFF2-40B4-BE49-F238E27FC236}">
                  <a16:creationId xmlns:a16="http://schemas.microsoft.com/office/drawing/2014/main" id="{43AC6EF8-BF0D-4BA6-8EC8-4E3CB14BAFC3}"/>
                </a:ext>
              </a:extLst>
            </p:cNvPr>
            <p:cNvSpPr/>
            <p:nvPr/>
          </p:nvSpPr>
          <p:spPr>
            <a:xfrm>
              <a:off x="2941726" y="565794"/>
              <a:ext cx="3923856" cy="166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D8CB60D-18BB-437A-9FEB-5AF6C51D328F}"/>
                </a:ext>
              </a:extLst>
            </p:cNvPr>
            <p:cNvSpPr/>
            <p:nvPr/>
          </p:nvSpPr>
          <p:spPr>
            <a:xfrm>
              <a:off x="2841463" y="3609474"/>
              <a:ext cx="3923856" cy="1534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bwMode="auto">
          <a:xfrm>
            <a:off x="195282" y="68257"/>
            <a:ext cx="3660839"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Review-aware Graph Learning</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E59D2F86-F7B5-47C8-908A-9F0F5933A94D}"/>
              </a:ext>
            </a:extLst>
          </p:cNvPr>
          <p:cNvPicPr>
            <a:picLocks noChangeAspect="1"/>
          </p:cNvPicPr>
          <p:nvPr/>
        </p:nvPicPr>
        <p:blipFill>
          <a:blip r:embed="rId4"/>
          <a:stretch>
            <a:fillRect/>
          </a:stretch>
        </p:blipFill>
        <p:spPr>
          <a:xfrm>
            <a:off x="906473" y="1904713"/>
            <a:ext cx="560680" cy="204045"/>
          </a:xfrm>
          <a:prstGeom prst="rect">
            <a:avLst/>
          </a:prstGeom>
        </p:spPr>
      </p:pic>
      <p:pic>
        <p:nvPicPr>
          <p:cNvPr id="7" name="图片 6">
            <a:extLst>
              <a:ext uri="{FF2B5EF4-FFF2-40B4-BE49-F238E27FC236}">
                <a16:creationId xmlns:a16="http://schemas.microsoft.com/office/drawing/2014/main" id="{0622FD06-3776-40A5-8F5C-9B824BA848D3}"/>
              </a:ext>
            </a:extLst>
          </p:cNvPr>
          <p:cNvPicPr>
            <a:picLocks noChangeAspect="1"/>
          </p:cNvPicPr>
          <p:nvPr/>
        </p:nvPicPr>
        <p:blipFill rotWithShape="1">
          <a:blip r:embed="rId5"/>
          <a:srcRect t="3852"/>
          <a:stretch/>
        </p:blipFill>
        <p:spPr>
          <a:xfrm>
            <a:off x="2774243" y="836293"/>
            <a:ext cx="3923856" cy="605076"/>
          </a:xfrm>
          <a:prstGeom prst="rect">
            <a:avLst/>
          </a:prstGeom>
        </p:spPr>
      </p:pic>
      <p:pic>
        <p:nvPicPr>
          <p:cNvPr id="8" name="图片 7">
            <a:extLst>
              <a:ext uri="{FF2B5EF4-FFF2-40B4-BE49-F238E27FC236}">
                <a16:creationId xmlns:a16="http://schemas.microsoft.com/office/drawing/2014/main" id="{E3E0BED7-F030-4DC2-B3AA-150E0ECCAD8D}"/>
              </a:ext>
            </a:extLst>
          </p:cNvPr>
          <p:cNvPicPr>
            <a:picLocks noChangeAspect="1"/>
          </p:cNvPicPr>
          <p:nvPr/>
        </p:nvPicPr>
        <p:blipFill rotWithShape="1">
          <a:blip r:embed="rId6"/>
          <a:srcRect t="11586"/>
          <a:stretch/>
        </p:blipFill>
        <p:spPr>
          <a:xfrm>
            <a:off x="2774243" y="1722154"/>
            <a:ext cx="2430372" cy="293108"/>
          </a:xfrm>
          <a:prstGeom prst="rect">
            <a:avLst/>
          </a:prstGeom>
        </p:spPr>
      </p:pic>
      <p:pic>
        <p:nvPicPr>
          <p:cNvPr id="9" name="图片 8">
            <a:extLst>
              <a:ext uri="{FF2B5EF4-FFF2-40B4-BE49-F238E27FC236}">
                <a16:creationId xmlns:a16="http://schemas.microsoft.com/office/drawing/2014/main" id="{EE888E15-1169-4721-9A7D-FF0B684A270C}"/>
              </a:ext>
            </a:extLst>
          </p:cNvPr>
          <p:cNvPicPr>
            <a:picLocks noChangeAspect="1"/>
          </p:cNvPicPr>
          <p:nvPr/>
        </p:nvPicPr>
        <p:blipFill rotWithShape="1">
          <a:blip r:embed="rId7"/>
          <a:srcRect t="1206"/>
          <a:stretch/>
        </p:blipFill>
        <p:spPr>
          <a:xfrm>
            <a:off x="2639441" y="3697358"/>
            <a:ext cx="3991257" cy="619379"/>
          </a:xfrm>
          <a:prstGeom prst="rect">
            <a:avLst/>
          </a:prstGeom>
        </p:spPr>
      </p:pic>
      <p:pic>
        <p:nvPicPr>
          <p:cNvPr id="11" name="图片 10">
            <a:extLst>
              <a:ext uri="{FF2B5EF4-FFF2-40B4-BE49-F238E27FC236}">
                <a16:creationId xmlns:a16="http://schemas.microsoft.com/office/drawing/2014/main" id="{1B1D6B16-469B-4B69-BCF2-7D9158F498FC}"/>
              </a:ext>
            </a:extLst>
          </p:cNvPr>
          <p:cNvPicPr>
            <a:picLocks noChangeAspect="1"/>
          </p:cNvPicPr>
          <p:nvPr/>
        </p:nvPicPr>
        <p:blipFill rotWithShape="1">
          <a:blip r:embed="rId8"/>
          <a:srcRect t="6643"/>
          <a:stretch/>
        </p:blipFill>
        <p:spPr>
          <a:xfrm>
            <a:off x="2639441" y="4479466"/>
            <a:ext cx="3991257" cy="433907"/>
          </a:xfrm>
          <a:prstGeom prst="rect">
            <a:avLst/>
          </a:prstGeom>
        </p:spPr>
      </p:pic>
      <p:pic>
        <p:nvPicPr>
          <p:cNvPr id="12" name="图片 11">
            <a:extLst>
              <a:ext uri="{FF2B5EF4-FFF2-40B4-BE49-F238E27FC236}">
                <a16:creationId xmlns:a16="http://schemas.microsoft.com/office/drawing/2014/main" id="{9B8B7250-1179-47E6-9705-122F3E5E6B80}"/>
              </a:ext>
            </a:extLst>
          </p:cNvPr>
          <p:cNvPicPr>
            <a:picLocks noChangeAspect="1"/>
          </p:cNvPicPr>
          <p:nvPr/>
        </p:nvPicPr>
        <p:blipFill rotWithShape="1">
          <a:blip r:embed="rId9"/>
          <a:srcRect l="6812" t="7252" r="5722"/>
          <a:stretch/>
        </p:blipFill>
        <p:spPr>
          <a:xfrm>
            <a:off x="3546309" y="2496591"/>
            <a:ext cx="309812" cy="281323"/>
          </a:xfrm>
          <a:prstGeom prst="rect">
            <a:avLst/>
          </a:prstGeom>
        </p:spPr>
      </p:pic>
      <p:pic>
        <p:nvPicPr>
          <p:cNvPr id="13" name="图片 12">
            <a:extLst>
              <a:ext uri="{FF2B5EF4-FFF2-40B4-BE49-F238E27FC236}">
                <a16:creationId xmlns:a16="http://schemas.microsoft.com/office/drawing/2014/main" id="{C5EA084F-B7F4-4B39-ABB1-8E6C0C4BD8D4}"/>
              </a:ext>
            </a:extLst>
          </p:cNvPr>
          <p:cNvPicPr>
            <a:picLocks noChangeAspect="1"/>
          </p:cNvPicPr>
          <p:nvPr/>
        </p:nvPicPr>
        <p:blipFill rotWithShape="1">
          <a:blip r:embed="rId10"/>
          <a:srcRect t="4237"/>
          <a:stretch/>
        </p:blipFill>
        <p:spPr>
          <a:xfrm>
            <a:off x="3546309" y="3084446"/>
            <a:ext cx="309811" cy="306380"/>
          </a:xfrm>
          <a:prstGeom prst="rect">
            <a:avLst/>
          </a:prstGeom>
        </p:spPr>
      </p:pic>
      <p:pic>
        <p:nvPicPr>
          <p:cNvPr id="14" name="图片 13">
            <a:extLst>
              <a:ext uri="{FF2B5EF4-FFF2-40B4-BE49-F238E27FC236}">
                <a16:creationId xmlns:a16="http://schemas.microsoft.com/office/drawing/2014/main" id="{E7B2F116-A229-4F6D-8CA8-E6A7FF15AFC3}"/>
              </a:ext>
            </a:extLst>
          </p:cNvPr>
          <p:cNvPicPr>
            <a:picLocks noChangeAspect="1"/>
          </p:cNvPicPr>
          <p:nvPr/>
        </p:nvPicPr>
        <p:blipFill>
          <a:blip r:embed="rId11"/>
          <a:stretch>
            <a:fillRect/>
          </a:stretch>
        </p:blipFill>
        <p:spPr>
          <a:xfrm>
            <a:off x="6571354" y="1972246"/>
            <a:ext cx="1960870" cy="347496"/>
          </a:xfrm>
          <a:prstGeom prst="rect">
            <a:avLst/>
          </a:prstGeom>
        </p:spPr>
      </p:pic>
      <p:pic>
        <p:nvPicPr>
          <p:cNvPr id="15" name="图片 14">
            <a:extLst>
              <a:ext uri="{FF2B5EF4-FFF2-40B4-BE49-F238E27FC236}">
                <a16:creationId xmlns:a16="http://schemas.microsoft.com/office/drawing/2014/main" id="{DC8F9A87-FA6F-4ABF-AD4A-F3C027418F37}"/>
              </a:ext>
            </a:extLst>
          </p:cNvPr>
          <p:cNvPicPr>
            <a:picLocks noChangeAspect="1"/>
          </p:cNvPicPr>
          <p:nvPr/>
        </p:nvPicPr>
        <p:blipFill>
          <a:blip r:embed="rId12"/>
          <a:stretch>
            <a:fillRect/>
          </a:stretch>
        </p:blipFill>
        <p:spPr>
          <a:xfrm>
            <a:off x="6698099" y="2664011"/>
            <a:ext cx="1367268" cy="420435"/>
          </a:xfrm>
          <a:prstGeom prst="rect">
            <a:avLst/>
          </a:prstGeom>
        </p:spPr>
      </p:pic>
    </p:spTree>
    <p:extLst>
      <p:ext uri="{BB962C8B-B14F-4D97-AF65-F5344CB8AC3E}">
        <p14:creationId xmlns:p14="http://schemas.microsoft.com/office/powerpoint/2010/main" val="41829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57799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Contrastive Learning</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D05ABEFF-7D7B-41DC-9556-C1EACA998F0C}"/>
              </a:ext>
            </a:extLst>
          </p:cNvPr>
          <p:cNvPicPr>
            <a:picLocks noChangeAspect="1"/>
          </p:cNvPicPr>
          <p:nvPr/>
        </p:nvPicPr>
        <p:blipFill rotWithShape="1">
          <a:blip r:embed="rId3"/>
          <a:srcRect l="34308" r="20315"/>
          <a:stretch/>
        </p:blipFill>
        <p:spPr>
          <a:xfrm>
            <a:off x="138365" y="569287"/>
            <a:ext cx="2731169" cy="4574213"/>
          </a:xfrm>
          <a:prstGeom prst="rect">
            <a:avLst/>
          </a:prstGeom>
        </p:spPr>
      </p:pic>
      <p:pic>
        <p:nvPicPr>
          <p:cNvPr id="3" name="图片 2">
            <a:extLst>
              <a:ext uri="{FF2B5EF4-FFF2-40B4-BE49-F238E27FC236}">
                <a16:creationId xmlns:a16="http://schemas.microsoft.com/office/drawing/2014/main" id="{0E5204F7-46E3-45C3-B621-06928F16CAF3}"/>
              </a:ext>
            </a:extLst>
          </p:cNvPr>
          <p:cNvPicPr>
            <a:picLocks noChangeAspect="1"/>
          </p:cNvPicPr>
          <p:nvPr/>
        </p:nvPicPr>
        <p:blipFill>
          <a:blip r:embed="rId4"/>
          <a:stretch>
            <a:fillRect/>
          </a:stretch>
        </p:blipFill>
        <p:spPr>
          <a:xfrm>
            <a:off x="3212432" y="1333505"/>
            <a:ext cx="5594684" cy="422314"/>
          </a:xfrm>
          <a:prstGeom prst="rect">
            <a:avLst/>
          </a:prstGeom>
          <a:ln w="19050">
            <a:solidFill>
              <a:srgbClr val="B2CB94"/>
            </a:solidFill>
          </a:ln>
        </p:spPr>
      </p:pic>
      <p:pic>
        <p:nvPicPr>
          <p:cNvPr id="17" name="图片 16">
            <a:extLst>
              <a:ext uri="{FF2B5EF4-FFF2-40B4-BE49-F238E27FC236}">
                <a16:creationId xmlns:a16="http://schemas.microsoft.com/office/drawing/2014/main" id="{198D7260-6647-4E2B-AAF1-AEF23891508F}"/>
              </a:ext>
            </a:extLst>
          </p:cNvPr>
          <p:cNvPicPr>
            <a:picLocks noChangeAspect="1"/>
          </p:cNvPicPr>
          <p:nvPr/>
        </p:nvPicPr>
        <p:blipFill>
          <a:blip r:embed="rId5"/>
          <a:stretch>
            <a:fillRect/>
          </a:stretch>
        </p:blipFill>
        <p:spPr>
          <a:xfrm>
            <a:off x="339291" y="4126831"/>
            <a:ext cx="185152" cy="231440"/>
          </a:xfrm>
          <a:prstGeom prst="rect">
            <a:avLst/>
          </a:prstGeom>
          <a:ln w="28575">
            <a:solidFill>
              <a:srgbClr val="8C75A5"/>
            </a:solidFill>
          </a:ln>
        </p:spPr>
      </p:pic>
      <p:pic>
        <p:nvPicPr>
          <p:cNvPr id="18" name="图片 17">
            <a:extLst>
              <a:ext uri="{FF2B5EF4-FFF2-40B4-BE49-F238E27FC236}">
                <a16:creationId xmlns:a16="http://schemas.microsoft.com/office/drawing/2014/main" id="{4F0EC879-213E-41F6-87A3-D35264A039A5}"/>
              </a:ext>
            </a:extLst>
          </p:cNvPr>
          <p:cNvPicPr>
            <a:picLocks noChangeAspect="1"/>
          </p:cNvPicPr>
          <p:nvPr/>
        </p:nvPicPr>
        <p:blipFill>
          <a:blip r:embed="rId6"/>
          <a:stretch>
            <a:fillRect/>
          </a:stretch>
        </p:blipFill>
        <p:spPr>
          <a:xfrm>
            <a:off x="2279128" y="4148200"/>
            <a:ext cx="185152" cy="248860"/>
          </a:xfrm>
          <a:prstGeom prst="rect">
            <a:avLst/>
          </a:prstGeom>
          <a:ln w="28575">
            <a:solidFill>
              <a:srgbClr val="8C75A5"/>
            </a:solidFill>
          </a:ln>
        </p:spPr>
      </p:pic>
      <p:pic>
        <p:nvPicPr>
          <p:cNvPr id="21" name="图片 20">
            <a:extLst>
              <a:ext uri="{FF2B5EF4-FFF2-40B4-BE49-F238E27FC236}">
                <a16:creationId xmlns:a16="http://schemas.microsoft.com/office/drawing/2014/main" id="{6B56D7CC-09B9-4558-94FE-0706D3E0CB06}"/>
              </a:ext>
            </a:extLst>
          </p:cNvPr>
          <p:cNvPicPr>
            <a:picLocks noChangeAspect="1"/>
          </p:cNvPicPr>
          <p:nvPr/>
        </p:nvPicPr>
        <p:blipFill>
          <a:blip r:embed="rId7"/>
          <a:stretch>
            <a:fillRect/>
          </a:stretch>
        </p:blipFill>
        <p:spPr>
          <a:xfrm>
            <a:off x="1142992" y="3669630"/>
            <a:ext cx="214956" cy="236451"/>
          </a:xfrm>
          <a:prstGeom prst="rect">
            <a:avLst/>
          </a:prstGeom>
          <a:ln w="28575">
            <a:solidFill>
              <a:srgbClr val="A9B4CC"/>
            </a:solidFill>
          </a:ln>
        </p:spPr>
      </p:pic>
      <p:pic>
        <p:nvPicPr>
          <p:cNvPr id="22" name="图片 21">
            <a:extLst>
              <a:ext uri="{FF2B5EF4-FFF2-40B4-BE49-F238E27FC236}">
                <a16:creationId xmlns:a16="http://schemas.microsoft.com/office/drawing/2014/main" id="{BDA84740-C25C-4DC2-9226-373978C52447}"/>
              </a:ext>
            </a:extLst>
          </p:cNvPr>
          <p:cNvPicPr>
            <a:picLocks noChangeAspect="1"/>
          </p:cNvPicPr>
          <p:nvPr/>
        </p:nvPicPr>
        <p:blipFill>
          <a:blip r:embed="rId8"/>
          <a:stretch>
            <a:fillRect/>
          </a:stretch>
        </p:blipFill>
        <p:spPr>
          <a:xfrm>
            <a:off x="3210025" y="3653410"/>
            <a:ext cx="5594684" cy="505342"/>
          </a:xfrm>
          <a:prstGeom prst="rect">
            <a:avLst/>
          </a:prstGeom>
        </p:spPr>
      </p:pic>
      <p:pic>
        <p:nvPicPr>
          <p:cNvPr id="24" name="图片 23">
            <a:extLst>
              <a:ext uri="{FF2B5EF4-FFF2-40B4-BE49-F238E27FC236}">
                <a16:creationId xmlns:a16="http://schemas.microsoft.com/office/drawing/2014/main" id="{28BF0B1C-1DCF-4947-AECF-3473099715CB}"/>
              </a:ext>
            </a:extLst>
          </p:cNvPr>
          <p:cNvPicPr>
            <a:picLocks noChangeAspect="1"/>
          </p:cNvPicPr>
          <p:nvPr/>
        </p:nvPicPr>
        <p:blipFill rotWithShape="1">
          <a:blip r:embed="rId9"/>
          <a:srcRect t="6227"/>
          <a:stretch/>
        </p:blipFill>
        <p:spPr>
          <a:xfrm>
            <a:off x="3210025" y="4210333"/>
            <a:ext cx="2156059" cy="295876"/>
          </a:xfrm>
          <a:prstGeom prst="rect">
            <a:avLst/>
          </a:prstGeom>
        </p:spPr>
      </p:pic>
      <p:pic>
        <p:nvPicPr>
          <p:cNvPr id="25" name="图片 24">
            <a:extLst>
              <a:ext uri="{FF2B5EF4-FFF2-40B4-BE49-F238E27FC236}">
                <a16:creationId xmlns:a16="http://schemas.microsoft.com/office/drawing/2014/main" id="{2C780F00-FB2E-46A8-9016-A47FA837AB8E}"/>
              </a:ext>
            </a:extLst>
          </p:cNvPr>
          <p:cNvPicPr>
            <a:picLocks noChangeAspect="1"/>
          </p:cNvPicPr>
          <p:nvPr/>
        </p:nvPicPr>
        <p:blipFill>
          <a:blip r:embed="rId10"/>
          <a:stretch>
            <a:fillRect/>
          </a:stretch>
        </p:blipFill>
        <p:spPr>
          <a:xfrm>
            <a:off x="3210025" y="4616379"/>
            <a:ext cx="1918510" cy="385845"/>
          </a:xfrm>
          <a:prstGeom prst="rect">
            <a:avLst/>
          </a:prstGeom>
          <a:ln w="19050">
            <a:solidFill>
              <a:srgbClr val="B2CB94"/>
            </a:solidFill>
          </a:ln>
        </p:spPr>
      </p:pic>
      <p:pic>
        <p:nvPicPr>
          <p:cNvPr id="26" name="图片 25">
            <a:extLst>
              <a:ext uri="{FF2B5EF4-FFF2-40B4-BE49-F238E27FC236}">
                <a16:creationId xmlns:a16="http://schemas.microsoft.com/office/drawing/2014/main" id="{A2B18BC9-9B8D-4803-A9BB-A5D1A272110F}"/>
              </a:ext>
            </a:extLst>
          </p:cNvPr>
          <p:cNvPicPr>
            <a:picLocks noChangeAspect="1"/>
          </p:cNvPicPr>
          <p:nvPr/>
        </p:nvPicPr>
        <p:blipFill>
          <a:blip r:embed="rId11"/>
          <a:stretch>
            <a:fillRect/>
          </a:stretch>
        </p:blipFill>
        <p:spPr>
          <a:xfrm>
            <a:off x="3210025" y="2669069"/>
            <a:ext cx="2420709" cy="638932"/>
          </a:xfrm>
          <a:prstGeom prst="rect">
            <a:avLst/>
          </a:prstGeom>
          <a:ln w="19050">
            <a:solidFill>
              <a:srgbClr val="B2CB94"/>
            </a:solidFill>
          </a:ln>
        </p:spPr>
      </p:pic>
      <p:pic>
        <p:nvPicPr>
          <p:cNvPr id="27" name="图片 26">
            <a:extLst>
              <a:ext uri="{FF2B5EF4-FFF2-40B4-BE49-F238E27FC236}">
                <a16:creationId xmlns:a16="http://schemas.microsoft.com/office/drawing/2014/main" id="{6A3C80CC-5E4F-4E34-8E5E-A1F7A362FD1D}"/>
              </a:ext>
            </a:extLst>
          </p:cNvPr>
          <p:cNvPicPr>
            <a:picLocks noChangeAspect="1"/>
          </p:cNvPicPr>
          <p:nvPr/>
        </p:nvPicPr>
        <p:blipFill>
          <a:blip r:embed="rId12"/>
          <a:stretch>
            <a:fillRect/>
          </a:stretch>
        </p:blipFill>
        <p:spPr>
          <a:xfrm>
            <a:off x="5971225" y="2780119"/>
            <a:ext cx="2945374" cy="410116"/>
          </a:xfrm>
          <a:prstGeom prst="rect">
            <a:avLst/>
          </a:prstGeom>
          <a:ln w="19050">
            <a:solidFill>
              <a:srgbClr val="E1B194"/>
            </a:solidFill>
          </a:ln>
        </p:spPr>
      </p:pic>
    </p:spTree>
    <p:extLst>
      <p:ext uri="{BB962C8B-B14F-4D97-AF65-F5344CB8AC3E}">
        <p14:creationId xmlns:p14="http://schemas.microsoft.com/office/powerpoint/2010/main" val="398702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13802</TotalTime>
  <Words>1016</Words>
  <Application>Microsoft Office PowerPoint</Application>
  <PresentationFormat>全屏显示(16:9)</PresentationFormat>
  <Paragraphs>56</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宋体</vt:lpstr>
      <vt:lpstr>微软雅黑</vt:lpstr>
      <vt:lpstr>微软雅黑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徐勖</dc:creator>
  <cp:lastModifiedBy>Acey XX</cp:lastModifiedBy>
  <cp:revision>1036</cp:revision>
  <dcterms:created xsi:type="dcterms:W3CDTF">2017-05-01T12:27:00Z</dcterms:created>
  <dcterms:modified xsi:type="dcterms:W3CDTF">2022-05-05T06:43:38Z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